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313" r:id="rId10"/>
    <p:sldId id="263" r:id="rId11"/>
    <p:sldId id="314" r:id="rId12"/>
    <p:sldId id="324" r:id="rId13"/>
    <p:sldId id="325" r:id="rId14"/>
    <p:sldId id="267" r:id="rId15"/>
    <p:sldId id="264" r:id="rId16"/>
    <p:sldId id="265" r:id="rId17"/>
    <p:sldId id="269" r:id="rId18"/>
    <p:sldId id="289" r:id="rId19"/>
    <p:sldId id="296" r:id="rId20"/>
    <p:sldId id="297" r:id="rId21"/>
    <p:sldId id="298" r:id="rId22"/>
    <p:sldId id="290" r:id="rId23"/>
    <p:sldId id="300" r:id="rId24"/>
    <p:sldId id="302" r:id="rId25"/>
    <p:sldId id="303" r:id="rId26"/>
    <p:sldId id="304" r:id="rId27"/>
    <p:sldId id="291" r:id="rId28"/>
    <p:sldId id="305" r:id="rId29"/>
    <p:sldId id="292" r:id="rId30"/>
    <p:sldId id="306" r:id="rId31"/>
    <p:sldId id="293" r:id="rId32"/>
    <p:sldId id="307" r:id="rId33"/>
    <p:sldId id="294" r:id="rId34"/>
    <p:sldId id="276" r:id="rId35"/>
    <p:sldId id="277" r:id="rId36"/>
    <p:sldId id="278" r:id="rId37"/>
    <p:sldId id="279" r:id="rId38"/>
    <p:sldId id="280" r:id="rId39"/>
    <p:sldId id="281" r:id="rId40"/>
    <p:sldId id="282" r:id="rId41"/>
    <p:sldId id="283" r:id="rId42"/>
    <p:sldId id="288" r:id="rId43"/>
    <p:sldId id="286" r:id="rId44"/>
    <p:sldId id="315" r:id="rId45"/>
    <p:sldId id="316" r:id="rId46"/>
    <p:sldId id="317" r:id="rId47"/>
    <p:sldId id="318" r:id="rId48"/>
    <p:sldId id="319" r:id="rId49"/>
    <p:sldId id="320" r:id="rId50"/>
    <p:sldId id="321" r:id="rId51"/>
    <p:sldId id="322" r:id="rId52"/>
    <p:sldId id="323" r:id="rId53"/>
    <p:sldId id="326" r:id="rId54"/>
    <p:sldId id="327" r:id="rId55"/>
    <p:sldId id="328" r:id="rId56"/>
    <p:sldId id="329" r:id="rId57"/>
    <p:sldId id="330" r:id="rId58"/>
    <p:sldId id="331" r:id="rId59"/>
    <p:sldId id="332" r:id="rId60"/>
    <p:sldId id="333" r:id="rId61"/>
    <p:sldId id="334" r:id="rId62"/>
    <p:sldId id="295" r:id="rId63"/>
    <p:sldId id="309" r:id="rId64"/>
    <p:sldId id="308" r:id="rId65"/>
    <p:sldId id="310"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7" r:id="rId87"/>
    <p:sldId id="358" r:id="rId88"/>
    <p:sldId id="359" r:id="rId89"/>
    <p:sldId id="365" r:id="rId90"/>
    <p:sldId id="366" r:id="rId91"/>
    <p:sldId id="367" r:id="rId92"/>
    <p:sldId id="368" r:id="rId93"/>
    <p:sldId id="369" r:id="rId94"/>
    <p:sldId id="360" r:id="rId95"/>
    <p:sldId id="361" r:id="rId96"/>
    <p:sldId id="372" r:id="rId97"/>
    <p:sldId id="373" r:id="rId98"/>
    <p:sldId id="311"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85" autoAdjust="0"/>
    <p:restoredTop sz="94384" autoAdjust="0"/>
  </p:normalViewPr>
  <p:slideViewPr>
    <p:cSldViewPr snapToGrid="0">
      <p:cViewPr varScale="1">
        <p:scale>
          <a:sx n="90" d="100"/>
          <a:sy n="90" d="100"/>
        </p:scale>
        <p:origin x="2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081D82-2D79-4199-8C0B-158E81ED6B57}"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08CE7-B26A-431A-9EDC-5C73899E101A}" type="slidenum">
              <a:rPr lang="en-US" smtClean="0"/>
              <a:t>‹#›</a:t>
            </a:fld>
            <a:endParaRPr lang="en-US"/>
          </a:p>
        </p:txBody>
      </p:sp>
    </p:spTree>
    <p:extLst>
      <p:ext uri="{BB962C8B-B14F-4D97-AF65-F5344CB8AC3E}">
        <p14:creationId xmlns:p14="http://schemas.microsoft.com/office/powerpoint/2010/main" val="13307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081D82-2D79-4199-8C0B-158E81ED6B57}"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08CE7-B26A-431A-9EDC-5C73899E101A}" type="slidenum">
              <a:rPr lang="en-US" smtClean="0"/>
              <a:t>‹#›</a:t>
            </a:fld>
            <a:endParaRPr lang="en-US"/>
          </a:p>
        </p:txBody>
      </p:sp>
    </p:spTree>
    <p:extLst>
      <p:ext uri="{BB962C8B-B14F-4D97-AF65-F5344CB8AC3E}">
        <p14:creationId xmlns:p14="http://schemas.microsoft.com/office/powerpoint/2010/main" val="421173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081D82-2D79-4199-8C0B-158E81ED6B57}"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08CE7-B26A-431A-9EDC-5C73899E101A}" type="slidenum">
              <a:rPr lang="en-US" smtClean="0"/>
              <a:t>‹#›</a:t>
            </a:fld>
            <a:endParaRPr lang="en-US"/>
          </a:p>
        </p:txBody>
      </p:sp>
    </p:spTree>
    <p:extLst>
      <p:ext uri="{BB962C8B-B14F-4D97-AF65-F5344CB8AC3E}">
        <p14:creationId xmlns:p14="http://schemas.microsoft.com/office/powerpoint/2010/main" val="1809043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2CBF78-F725-4819-B3F5-AC24536FCC0F}"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A1730-A899-43E4-81C7-C44BC523099C}" type="slidenum">
              <a:rPr lang="en-US" smtClean="0"/>
              <a:t>‹#›</a:t>
            </a:fld>
            <a:endParaRPr lang="en-US"/>
          </a:p>
        </p:txBody>
      </p:sp>
    </p:spTree>
    <p:extLst>
      <p:ext uri="{BB962C8B-B14F-4D97-AF65-F5344CB8AC3E}">
        <p14:creationId xmlns:p14="http://schemas.microsoft.com/office/powerpoint/2010/main" val="45540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CBF78-F725-4819-B3F5-AC24536FCC0F}"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A1730-A899-43E4-81C7-C44BC523099C}" type="slidenum">
              <a:rPr lang="en-US" smtClean="0"/>
              <a:t>‹#›</a:t>
            </a:fld>
            <a:endParaRPr lang="en-US"/>
          </a:p>
        </p:txBody>
      </p:sp>
      <p:pic>
        <p:nvPicPr>
          <p:cNvPr id="7" name="Picture 6">
            <a:extLst>
              <a:ext uri="{FF2B5EF4-FFF2-40B4-BE49-F238E27FC236}">
                <a16:creationId xmlns:a16="http://schemas.microsoft.com/office/drawing/2014/main" id="{C7FB7248-34CF-4DFC-B3A6-BEA4A2E39D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6481" y="32954"/>
            <a:ext cx="1152454" cy="994952"/>
          </a:xfrm>
          <a:prstGeom prst="rect">
            <a:avLst/>
          </a:prstGeom>
        </p:spPr>
      </p:pic>
    </p:spTree>
    <p:extLst>
      <p:ext uri="{BB962C8B-B14F-4D97-AF65-F5344CB8AC3E}">
        <p14:creationId xmlns:p14="http://schemas.microsoft.com/office/powerpoint/2010/main" val="2866538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CBF78-F725-4819-B3F5-AC24536FCC0F}"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A1730-A899-43E4-81C7-C44BC523099C}" type="slidenum">
              <a:rPr lang="en-US" smtClean="0"/>
              <a:t>‹#›</a:t>
            </a:fld>
            <a:endParaRPr lang="en-US"/>
          </a:p>
        </p:txBody>
      </p:sp>
    </p:spTree>
    <p:extLst>
      <p:ext uri="{BB962C8B-B14F-4D97-AF65-F5344CB8AC3E}">
        <p14:creationId xmlns:p14="http://schemas.microsoft.com/office/powerpoint/2010/main" val="4168608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2CBF78-F725-4819-B3F5-AC24536FCC0F}"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A1730-A899-43E4-81C7-C44BC523099C}" type="slidenum">
              <a:rPr lang="en-US" smtClean="0"/>
              <a:t>‹#›</a:t>
            </a:fld>
            <a:endParaRPr lang="en-US"/>
          </a:p>
        </p:txBody>
      </p:sp>
      <p:pic>
        <p:nvPicPr>
          <p:cNvPr id="8" name="Picture 7">
            <a:extLst>
              <a:ext uri="{FF2B5EF4-FFF2-40B4-BE49-F238E27FC236}">
                <a16:creationId xmlns:a16="http://schemas.microsoft.com/office/drawing/2014/main" id="{4F7C1C1A-29BC-4163-8ED8-1F1DC067B5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7573" y="44521"/>
            <a:ext cx="1152454" cy="994952"/>
          </a:xfrm>
          <a:prstGeom prst="rect">
            <a:avLst/>
          </a:prstGeom>
        </p:spPr>
      </p:pic>
    </p:spTree>
    <p:extLst>
      <p:ext uri="{BB962C8B-B14F-4D97-AF65-F5344CB8AC3E}">
        <p14:creationId xmlns:p14="http://schemas.microsoft.com/office/powerpoint/2010/main" val="332283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2CBF78-F725-4819-B3F5-AC24536FCC0F}" type="datetimeFigureOut">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FA1730-A899-43E4-81C7-C44BC523099C}" type="slidenum">
              <a:rPr lang="en-US" smtClean="0"/>
              <a:t>‹#›</a:t>
            </a:fld>
            <a:endParaRPr lang="en-US"/>
          </a:p>
        </p:txBody>
      </p:sp>
    </p:spTree>
    <p:extLst>
      <p:ext uri="{BB962C8B-B14F-4D97-AF65-F5344CB8AC3E}">
        <p14:creationId xmlns:p14="http://schemas.microsoft.com/office/powerpoint/2010/main" val="2576752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2CBF78-F725-4819-B3F5-AC24536FCC0F}" type="datetimeFigureOut">
              <a:rPr lang="en-US" smtClean="0"/>
              <a:t>7/27/2018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FA1730-A899-43E4-81C7-C44BC523099C}" type="slidenum">
              <a:rPr lang="en-US" smtClean="0"/>
              <a:t>‹#›</a:t>
            </a:fld>
            <a:endParaRPr lang="en-US"/>
          </a:p>
        </p:txBody>
      </p:sp>
    </p:spTree>
    <p:extLst>
      <p:ext uri="{BB962C8B-B14F-4D97-AF65-F5344CB8AC3E}">
        <p14:creationId xmlns:p14="http://schemas.microsoft.com/office/powerpoint/2010/main" val="1125128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CBF78-F725-4819-B3F5-AC24536FCC0F}" type="datetimeFigureOut">
              <a:rPr lang="en-US" smtClean="0"/>
              <a:t>7/27/2018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FA1730-A899-43E4-81C7-C44BC523099C}" type="slidenum">
              <a:rPr lang="en-US" smtClean="0"/>
              <a:t>‹#›</a:t>
            </a:fld>
            <a:endParaRPr lang="en-US"/>
          </a:p>
        </p:txBody>
      </p:sp>
    </p:spTree>
    <p:extLst>
      <p:ext uri="{BB962C8B-B14F-4D97-AF65-F5344CB8AC3E}">
        <p14:creationId xmlns:p14="http://schemas.microsoft.com/office/powerpoint/2010/main" val="2784780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CBF78-F725-4819-B3F5-AC24536FCC0F}"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A1730-A899-43E4-81C7-C44BC523099C}" type="slidenum">
              <a:rPr lang="en-US" smtClean="0"/>
              <a:t>‹#›</a:t>
            </a:fld>
            <a:endParaRPr lang="en-US"/>
          </a:p>
        </p:txBody>
      </p:sp>
    </p:spTree>
    <p:extLst>
      <p:ext uri="{BB962C8B-B14F-4D97-AF65-F5344CB8AC3E}">
        <p14:creationId xmlns:p14="http://schemas.microsoft.com/office/powerpoint/2010/main" val="76843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081D82-2D79-4199-8C0B-158E81ED6B57}"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08CE7-B26A-431A-9EDC-5C73899E101A}" type="slidenum">
              <a:rPr lang="en-US" smtClean="0"/>
              <a:t>‹#›</a:t>
            </a:fld>
            <a:endParaRPr lang="en-US"/>
          </a:p>
        </p:txBody>
      </p:sp>
    </p:spTree>
    <p:extLst>
      <p:ext uri="{BB962C8B-B14F-4D97-AF65-F5344CB8AC3E}">
        <p14:creationId xmlns:p14="http://schemas.microsoft.com/office/powerpoint/2010/main" val="378804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CBF78-F725-4819-B3F5-AC24536FCC0F}"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A1730-A899-43E4-81C7-C44BC523099C}" type="slidenum">
              <a:rPr lang="en-US" smtClean="0"/>
              <a:t>‹#›</a:t>
            </a:fld>
            <a:endParaRPr lang="en-US"/>
          </a:p>
        </p:txBody>
      </p:sp>
    </p:spTree>
    <p:extLst>
      <p:ext uri="{BB962C8B-B14F-4D97-AF65-F5344CB8AC3E}">
        <p14:creationId xmlns:p14="http://schemas.microsoft.com/office/powerpoint/2010/main" val="2339852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CBF78-F725-4819-B3F5-AC24536FCC0F}"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A1730-A899-43E4-81C7-C44BC523099C}" type="slidenum">
              <a:rPr lang="en-US" smtClean="0"/>
              <a:t>‹#›</a:t>
            </a:fld>
            <a:endParaRPr lang="en-US"/>
          </a:p>
        </p:txBody>
      </p:sp>
    </p:spTree>
    <p:extLst>
      <p:ext uri="{BB962C8B-B14F-4D97-AF65-F5344CB8AC3E}">
        <p14:creationId xmlns:p14="http://schemas.microsoft.com/office/powerpoint/2010/main" val="94842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CBF78-F725-4819-B3F5-AC24536FCC0F}"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A1730-A899-43E4-81C7-C44BC523099C}" type="slidenum">
              <a:rPr lang="en-US" smtClean="0"/>
              <a:t>‹#›</a:t>
            </a:fld>
            <a:endParaRPr lang="en-US"/>
          </a:p>
        </p:txBody>
      </p:sp>
    </p:spTree>
    <p:extLst>
      <p:ext uri="{BB962C8B-B14F-4D97-AF65-F5344CB8AC3E}">
        <p14:creationId xmlns:p14="http://schemas.microsoft.com/office/powerpoint/2010/main" val="93213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081D82-2D79-4199-8C0B-158E81ED6B57}"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08CE7-B26A-431A-9EDC-5C73899E101A}" type="slidenum">
              <a:rPr lang="en-US" smtClean="0"/>
              <a:t>‹#›</a:t>
            </a:fld>
            <a:endParaRPr lang="en-US"/>
          </a:p>
        </p:txBody>
      </p:sp>
    </p:spTree>
    <p:extLst>
      <p:ext uri="{BB962C8B-B14F-4D97-AF65-F5344CB8AC3E}">
        <p14:creationId xmlns:p14="http://schemas.microsoft.com/office/powerpoint/2010/main" val="190891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081D82-2D79-4199-8C0B-158E81ED6B57}"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08CE7-B26A-431A-9EDC-5C73899E101A}" type="slidenum">
              <a:rPr lang="en-US" smtClean="0"/>
              <a:t>‹#›</a:t>
            </a:fld>
            <a:endParaRPr lang="en-US"/>
          </a:p>
        </p:txBody>
      </p:sp>
    </p:spTree>
    <p:extLst>
      <p:ext uri="{BB962C8B-B14F-4D97-AF65-F5344CB8AC3E}">
        <p14:creationId xmlns:p14="http://schemas.microsoft.com/office/powerpoint/2010/main" val="174141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081D82-2D79-4199-8C0B-158E81ED6B57}" type="datetimeFigureOut">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08CE7-B26A-431A-9EDC-5C73899E101A}" type="slidenum">
              <a:rPr lang="en-US" smtClean="0"/>
              <a:t>‹#›</a:t>
            </a:fld>
            <a:endParaRPr lang="en-US"/>
          </a:p>
        </p:txBody>
      </p:sp>
    </p:spTree>
    <p:extLst>
      <p:ext uri="{BB962C8B-B14F-4D97-AF65-F5344CB8AC3E}">
        <p14:creationId xmlns:p14="http://schemas.microsoft.com/office/powerpoint/2010/main" val="126812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081D82-2D79-4199-8C0B-158E81ED6B57}" type="datetimeFigureOut">
              <a:rPr lang="en-US" smtClean="0"/>
              <a:t>7/27/2018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308CE7-B26A-431A-9EDC-5C73899E101A}" type="slidenum">
              <a:rPr lang="en-US" smtClean="0"/>
              <a:t>‹#›</a:t>
            </a:fld>
            <a:endParaRPr lang="en-US"/>
          </a:p>
        </p:txBody>
      </p:sp>
    </p:spTree>
    <p:extLst>
      <p:ext uri="{BB962C8B-B14F-4D97-AF65-F5344CB8AC3E}">
        <p14:creationId xmlns:p14="http://schemas.microsoft.com/office/powerpoint/2010/main" val="1019336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81D82-2D79-4199-8C0B-158E81ED6B57}" type="datetimeFigureOut">
              <a:rPr lang="en-US" smtClean="0"/>
              <a:t>7/27/2018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308CE7-B26A-431A-9EDC-5C73899E101A}" type="slidenum">
              <a:rPr lang="en-US" smtClean="0"/>
              <a:t>‹#›</a:t>
            </a:fld>
            <a:endParaRPr lang="en-US"/>
          </a:p>
        </p:txBody>
      </p:sp>
    </p:spTree>
    <p:extLst>
      <p:ext uri="{BB962C8B-B14F-4D97-AF65-F5344CB8AC3E}">
        <p14:creationId xmlns:p14="http://schemas.microsoft.com/office/powerpoint/2010/main" val="67692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081D82-2D79-4199-8C0B-158E81ED6B57}"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08CE7-B26A-431A-9EDC-5C73899E101A}" type="slidenum">
              <a:rPr lang="en-US" smtClean="0"/>
              <a:t>‹#›</a:t>
            </a:fld>
            <a:endParaRPr lang="en-US"/>
          </a:p>
        </p:txBody>
      </p:sp>
    </p:spTree>
    <p:extLst>
      <p:ext uri="{BB962C8B-B14F-4D97-AF65-F5344CB8AC3E}">
        <p14:creationId xmlns:p14="http://schemas.microsoft.com/office/powerpoint/2010/main" val="4645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081D82-2D79-4199-8C0B-158E81ED6B57}"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08CE7-B26A-431A-9EDC-5C73899E101A}" type="slidenum">
              <a:rPr lang="en-US" smtClean="0"/>
              <a:t>‹#›</a:t>
            </a:fld>
            <a:endParaRPr lang="en-US"/>
          </a:p>
        </p:txBody>
      </p:sp>
    </p:spTree>
    <p:extLst>
      <p:ext uri="{BB962C8B-B14F-4D97-AF65-F5344CB8AC3E}">
        <p14:creationId xmlns:p14="http://schemas.microsoft.com/office/powerpoint/2010/main" val="70333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81D82-2D79-4199-8C0B-158E81ED6B57}" type="datetimeFigureOut">
              <a:rPr lang="en-US" smtClean="0"/>
              <a:t>7/27/2018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08CE7-B26A-431A-9EDC-5C73899E101A}"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51967" y="265729"/>
            <a:ext cx="1152454" cy="994952"/>
          </a:xfrm>
          <a:prstGeom prst="rect">
            <a:avLst/>
          </a:prstGeom>
        </p:spPr>
      </p:pic>
    </p:spTree>
    <p:extLst>
      <p:ext uri="{BB962C8B-B14F-4D97-AF65-F5344CB8AC3E}">
        <p14:creationId xmlns:p14="http://schemas.microsoft.com/office/powerpoint/2010/main" val="1949535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CBF78-F725-4819-B3F5-AC24536FCC0F}" type="datetimeFigureOut">
              <a:rPr lang="en-US" smtClean="0"/>
              <a:t>7/27/2018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A1730-A899-43E4-81C7-C44BC523099C}" type="slidenum">
              <a:rPr lang="en-US" smtClean="0"/>
              <a:t>‹#›</a:t>
            </a:fld>
            <a:endParaRPr lang="en-US"/>
          </a:p>
        </p:txBody>
      </p:sp>
    </p:spTree>
    <p:extLst>
      <p:ext uri="{BB962C8B-B14F-4D97-AF65-F5344CB8AC3E}">
        <p14:creationId xmlns:p14="http://schemas.microsoft.com/office/powerpoint/2010/main" val="3044755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2.vml"/><Relationship Id="rId1" Type="http://schemas.openxmlformats.org/officeDocument/2006/relationships/themeOverride" Target="../theme/themeOverride1.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65726" y="1383187"/>
            <a:ext cx="9144000" cy="2387600"/>
          </a:xfrm>
        </p:spPr>
        <p:txBody>
          <a:bodyPr/>
          <a:lstStyle/>
          <a:p>
            <a:r>
              <a:rPr lang="en-US">
                <a:latin typeface="Cambria" panose="02040503050406030204" pitchFamily="18" charset="0"/>
              </a:rPr>
              <a:t>Python</a:t>
            </a:r>
            <a:endParaRPr lang="en-US" dirty="0">
              <a:latin typeface="Cambria" panose="02040503050406030204" pitchFamily="18" charset="0"/>
            </a:endParaRPr>
          </a:p>
        </p:txBody>
      </p:sp>
    </p:spTree>
    <p:extLst>
      <p:ext uri="{BB962C8B-B14F-4D97-AF65-F5344CB8AC3E}">
        <p14:creationId xmlns:p14="http://schemas.microsoft.com/office/powerpoint/2010/main" val="3439649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59543"/>
          </a:xfrm>
        </p:spPr>
        <p:txBody>
          <a:bodyPr>
            <a:normAutofit fontScale="90000"/>
          </a:bodyPr>
          <a:lstStyle/>
          <a:p>
            <a:pPr algn="ctr"/>
            <a:br>
              <a:rPr lang="en-US" b="1" dirty="0">
                <a:latin typeface="+mn-lt"/>
              </a:rPr>
            </a:br>
            <a:r>
              <a:rPr lang="en-US" sz="4900" dirty="0">
                <a:latin typeface="Cambria" panose="02040503050406030204" pitchFamily="18" charset="0"/>
              </a:rPr>
              <a:t>Script Mode</a:t>
            </a:r>
            <a:br>
              <a:rPr lang="en-US" b="1" dirty="0">
                <a:latin typeface="+mn-lt"/>
              </a:rPr>
            </a:br>
            <a:endParaRPr lang="en-US" b="1" dirty="0">
              <a:latin typeface="+mn-lt"/>
            </a:endParaRPr>
          </a:p>
        </p:txBody>
      </p:sp>
      <p:sp>
        <p:nvSpPr>
          <p:cNvPr id="3" name="Content Placeholder 2"/>
          <p:cNvSpPr>
            <a:spLocks noGrp="1"/>
          </p:cNvSpPr>
          <p:nvPr>
            <p:ph idx="1"/>
          </p:nvPr>
        </p:nvSpPr>
        <p:spPr>
          <a:xfrm>
            <a:off x="0" y="1325563"/>
            <a:ext cx="11353800" cy="4851400"/>
          </a:xfrm>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037875" y="2048195"/>
            <a:ext cx="5895975" cy="3448050"/>
          </a:xfrm>
          <a:prstGeom prst="rect">
            <a:avLst/>
          </a:prstGeom>
        </p:spPr>
      </p:pic>
    </p:spTree>
    <p:extLst>
      <p:ext uri="{BB962C8B-B14F-4D97-AF65-F5344CB8AC3E}">
        <p14:creationId xmlns:p14="http://schemas.microsoft.com/office/powerpoint/2010/main" val="1680592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A089-5D20-4D4C-A2CD-34991F6612F6}"/>
              </a:ext>
            </a:extLst>
          </p:cNvPr>
          <p:cNvSpPr>
            <a:spLocks noGrp="1"/>
          </p:cNvSpPr>
          <p:nvPr>
            <p:ph type="title"/>
          </p:nvPr>
        </p:nvSpPr>
        <p:spPr>
          <a:xfrm>
            <a:off x="838200" y="365125"/>
            <a:ext cx="10515600" cy="854075"/>
          </a:xfrm>
        </p:spPr>
        <p:txBody>
          <a:bodyPr/>
          <a:lstStyle/>
          <a:p>
            <a:pPr algn="ctr"/>
            <a:r>
              <a:rPr lang="en-US" dirty="0">
                <a:latin typeface="Cambria" panose="02040503050406030204" pitchFamily="18" charset="0"/>
              </a:rPr>
              <a:t>Comments</a:t>
            </a:r>
            <a:endParaRPr lang="en-US" dirty="0"/>
          </a:p>
        </p:txBody>
      </p:sp>
      <p:sp>
        <p:nvSpPr>
          <p:cNvPr id="3" name="Content Placeholder 2">
            <a:extLst>
              <a:ext uri="{FF2B5EF4-FFF2-40B4-BE49-F238E27FC236}">
                <a16:creationId xmlns:a16="http://schemas.microsoft.com/office/drawing/2014/main" id="{EC78322A-E32F-4492-BE9A-3216BD15BBA0}"/>
              </a:ext>
            </a:extLst>
          </p:cNvPr>
          <p:cNvSpPr>
            <a:spLocks noGrp="1"/>
          </p:cNvSpPr>
          <p:nvPr>
            <p:ph idx="1"/>
          </p:nvPr>
        </p:nvSpPr>
        <p:spPr>
          <a:xfrm>
            <a:off x="838199" y="1375050"/>
            <a:ext cx="10990943" cy="4735463"/>
          </a:xfrm>
        </p:spPr>
        <p:txBody>
          <a:bodyPr>
            <a:normAutofit fontScale="25000" lnSpcReduction="20000"/>
          </a:bodyPr>
          <a:lstStyle/>
          <a:p>
            <a:r>
              <a:rPr lang="en-US" sz="7200" dirty="0">
                <a:latin typeface="Cambria" panose="02040503050406030204" pitchFamily="18" charset="0"/>
              </a:rPr>
              <a:t>There are two ways to annotate your code.</a:t>
            </a:r>
          </a:p>
          <a:p>
            <a:endParaRPr lang="en-US" sz="7200" dirty="0">
              <a:latin typeface="Cambria" panose="02040503050406030204" pitchFamily="18" charset="0"/>
            </a:endParaRPr>
          </a:p>
          <a:p>
            <a:pPr lvl="1"/>
            <a:r>
              <a:rPr lang="en-US" sz="6800" dirty="0">
                <a:latin typeface="Cambria" panose="02040503050406030204" pitchFamily="18" charset="0"/>
              </a:rPr>
              <a:t>include comments that detail or indicate what a section of code – or snippet – does.</a:t>
            </a:r>
          </a:p>
          <a:p>
            <a:pPr lvl="1"/>
            <a:r>
              <a:rPr lang="en-US" sz="6800" dirty="0">
                <a:latin typeface="Cambria" panose="02040503050406030204" pitchFamily="18" charset="0"/>
              </a:rPr>
              <a:t>multi-line comments or paragraphs that serve as documentation for others reading your code.</a:t>
            </a:r>
          </a:p>
          <a:p>
            <a:endParaRPr lang="en-US" sz="7200" dirty="0">
              <a:latin typeface="Cambria" panose="02040503050406030204" pitchFamily="18" charset="0"/>
            </a:endParaRPr>
          </a:p>
          <a:p>
            <a:r>
              <a:rPr lang="en-US" sz="7200" dirty="0">
                <a:latin typeface="Cambria" panose="02040503050406030204" pitchFamily="18" charset="0"/>
              </a:rPr>
              <a:t>Single-line comments are created simply by beginning a line with the hash (#) character, and they are automatically terminated by the end of line.</a:t>
            </a:r>
          </a:p>
          <a:p>
            <a:endParaRPr lang="en-US" sz="7200" dirty="0">
              <a:latin typeface="Cambria" panose="02040503050406030204" pitchFamily="18" charset="0"/>
            </a:endParaRPr>
          </a:p>
          <a:p>
            <a:pPr lvl="1"/>
            <a:r>
              <a:rPr lang="en-US" sz="6800" dirty="0">
                <a:latin typeface="Cambria" panose="02040503050406030204" pitchFamily="18" charset="0"/>
              </a:rPr>
              <a:t>Example:</a:t>
            </a:r>
          </a:p>
          <a:p>
            <a:pPr marL="914400" lvl="2" indent="0">
              <a:buNone/>
            </a:pPr>
            <a:r>
              <a:rPr lang="en-US" sz="6800" dirty="0">
                <a:latin typeface="Cambria" panose="02040503050406030204" pitchFamily="18" charset="0"/>
              </a:rPr>
              <a:t>#This would be a comment</a:t>
            </a:r>
          </a:p>
          <a:p>
            <a:pPr marL="914400" lvl="2" indent="0">
              <a:buNone/>
            </a:pPr>
            <a:endParaRPr lang="en-US" sz="6800" dirty="0">
              <a:latin typeface="Cambria" panose="02040503050406030204" pitchFamily="18" charset="0"/>
            </a:endParaRPr>
          </a:p>
          <a:p>
            <a:r>
              <a:rPr lang="en-US" sz="7200" dirty="0">
                <a:latin typeface="Cambria" panose="02040503050406030204" pitchFamily="18" charset="0"/>
              </a:rPr>
              <a:t> Comments that span multiple lines – used to explain things in more detail – are created by adding a delimiter (“””) on each end of the comment.</a:t>
            </a:r>
          </a:p>
          <a:p>
            <a:endParaRPr lang="en-US" sz="7200" dirty="0">
              <a:latin typeface="Cambria" panose="02040503050406030204" pitchFamily="18" charset="0"/>
            </a:endParaRPr>
          </a:p>
          <a:p>
            <a:pPr lvl="1"/>
            <a:r>
              <a:rPr lang="en-US" sz="6800" dirty="0">
                <a:latin typeface="Cambria" panose="02040503050406030204" pitchFamily="18" charset="0"/>
              </a:rPr>
              <a:t>“””” This would be a multiline comment </a:t>
            </a:r>
            <a:r>
              <a:rPr lang="en-US" sz="7200" dirty="0">
                <a:latin typeface="Cambria" panose="02040503050406030204" pitchFamily="18" charset="0"/>
              </a:rPr>
              <a:t>that spans several lines and describes your code, your day, or anything you want it to…“”” </a:t>
            </a:r>
          </a:p>
        </p:txBody>
      </p:sp>
    </p:spTree>
    <p:extLst>
      <p:ext uri="{BB962C8B-B14F-4D97-AF65-F5344CB8AC3E}">
        <p14:creationId xmlns:p14="http://schemas.microsoft.com/office/powerpoint/2010/main" val="206841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5999-7AF7-4B9B-B9BF-4F9282B26EAF}"/>
              </a:ext>
            </a:extLst>
          </p:cNvPr>
          <p:cNvSpPr>
            <a:spLocks noGrp="1"/>
          </p:cNvSpPr>
          <p:nvPr>
            <p:ph type="title"/>
          </p:nvPr>
        </p:nvSpPr>
        <p:spPr>
          <a:xfrm>
            <a:off x="838200" y="365126"/>
            <a:ext cx="10515600" cy="1126670"/>
          </a:xfrm>
        </p:spPr>
        <p:txBody>
          <a:bodyPr/>
          <a:lstStyle/>
          <a:p>
            <a:pPr algn="ctr"/>
            <a:r>
              <a:rPr lang="en-US" dirty="0">
                <a:latin typeface="Cambria" panose="02040503050406030204" pitchFamily="18" charset="0"/>
              </a:rPr>
              <a:t>Multi Line Statement</a:t>
            </a:r>
            <a:endParaRPr lang="en-US" dirty="0"/>
          </a:p>
        </p:txBody>
      </p:sp>
      <p:sp>
        <p:nvSpPr>
          <p:cNvPr id="3" name="Content Placeholder 2">
            <a:extLst>
              <a:ext uri="{FF2B5EF4-FFF2-40B4-BE49-F238E27FC236}">
                <a16:creationId xmlns:a16="http://schemas.microsoft.com/office/drawing/2014/main" id="{7FB3B5FF-F11C-4C79-8565-B17AB7ABBFDA}"/>
              </a:ext>
            </a:extLst>
          </p:cNvPr>
          <p:cNvSpPr>
            <a:spLocks noGrp="1"/>
          </p:cNvSpPr>
          <p:nvPr>
            <p:ph idx="1"/>
          </p:nvPr>
        </p:nvSpPr>
        <p:spPr>
          <a:xfrm>
            <a:off x="711201" y="1291771"/>
            <a:ext cx="11248570" cy="5254171"/>
          </a:xfrm>
        </p:spPr>
        <p:txBody>
          <a:bodyPr>
            <a:normAutofit fontScale="92500" lnSpcReduction="10000"/>
          </a:bodyPr>
          <a:lstStyle/>
          <a:p>
            <a:pPr fontAlgn="base">
              <a:lnSpc>
                <a:spcPct val="150000"/>
              </a:lnSpc>
            </a:pPr>
            <a:r>
              <a:rPr lang="en-US" sz="1700" dirty="0">
                <a:latin typeface="Cambria" panose="02040503050406030204" pitchFamily="18" charset="0"/>
              </a:rPr>
              <a:t>Every Python statement ends with a newline character. </a:t>
            </a:r>
          </a:p>
          <a:p>
            <a:pPr fontAlgn="base">
              <a:lnSpc>
                <a:spcPct val="150000"/>
              </a:lnSpc>
            </a:pPr>
            <a:r>
              <a:rPr lang="en-US" sz="1700" dirty="0">
                <a:latin typeface="Cambria" panose="02040503050406030204" pitchFamily="18" charset="0"/>
              </a:rPr>
              <a:t>If we wish to extend it over to multiple lines using the line continuation character (\), Python provides two ways to enable multi-line statements in a program.</a:t>
            </a:r>
          </a:p>
          <a:p>
            <a:pPr lvl="1" fontAlgn="base">
              <a:lnSpc>
                <a:spcPct val="150000"/>
              </a:lnSpc>
            </a:pPr>
            <a:r>
              <a:rPr lang="en-US" sz="1700" dirty="0">
                <a:latin typeface="Cambria" panose="02040503050406030204" pitchFamily="18" charset="0"/>
              </a:rPr>
              <a:t>Explicit Line Continuation - Using line continuation character (\) to split a statement into multiple lines.</a:t>
            </a:r>
          </a:p>
          <a:p>
            <a:pPr lvl="2" fontAlgn="base">
              <a:lnSpc>
                <a:spcPct val="150000"/>
              </a:lnSpc>
            </a:pPr>
            <a:r>
              <a:rPr lang="en-US" sz="1700" dirty="0">
                <a:latin typeface="Cambria" panose="02040503050406030204" pitchFamily="18" charset="0"/>
              </a:rPr>
              <a:t>Eg., &gt;&gt;&gt; </a:t>
            </a:r>
            <a:r>
              <a:rPr lang="en-US" sz="1700" dirty="0" err="1">
                <a:latin typeface="Cambria" panose="02040503050406030204" pitchFamily="18" charset="0"/>
              </a:rPr>
              <a:t>my_list</a:t>
            </a:r>
            <a:r>
              <a:rPr lang="en-US" sz="1700" dirty="0">
                <a:latin typeface="Cambria" panose="02040503050406030204" pitchFamily="18" charset="0"/>
              </a:rPr>
              <a:t> = [1, \</a:t>
            </a:r>
          </a:p>
          <a:p>
            <a:pPr marL="914400" lvl="2" indent="0" fontAlgn="base">
              <a:lnSpc>
                <a:spcPct val="150000"/>
              </a:lnSpc>
              <a:buNone/>
            </a:pPr>
            <a:r>
              <a:rPr lang="en-US" sz="1700" dirty="0">
                <a:latin typeface="Cambria" panose="02040503050406030204" pitchFamily="18" charset="0"/>
              </a:rPr>
              <a:t>... 2, 3\</a:t>
            </a:r>
          </a:p>
          <a:p>
            <a:pPr marL="914400" lvl="2" indent="0" fontAlgn="base">
              <a:lnSpc>
                <a:spcPct val="150000"/>
              </a:lnSpc>
              <a:buNone/>
            </a:pPr>
            <a:r>
              <a:rPr lang="en-US" sz="1700" dirty="0">
                <a:latin typeface="Cambria" panose="02040503050406030204" pitchFamily="18" charset="0"/>
              </a:rPr>
              <a:t>... ,4,5 \</a:t>
            </a:r>
          </a:p>
          <a:p>
            <a:pPr marL="914400" lvl="2" indent="0" fontAlgn="base">
              <a:lnSpc>
                <a:spcPct val="150000"/>
              </a:lnSpc>
              <a:buNone/>
            </a:pPr>
            <a:r>
              <a:rPr lang="en-US" sz="1700" dirty="0">
                <a:latin typeface="Cambria" panose="02040503050406030204" pitchFamily="18" charset="0"/>
              </a:rPr>
              <a:t>... ]</a:t>
            </a:r>
          </a:p>
          <a:p>
            <a:r>
              <a:rPr lang="en-US" sz="1700" dirty="0">
                <a:latin typeface="Cambria" panose="02040503050406030204" pitchFamily="18" charset="0"/>
              </a:rPr>
              <a:t>Implicit Line Continuation – Using either of parentheses ( ), brackets [ ] and braces { }. </a:t>
            </a:r>
          </a:p>
          <a:p>
            <a:pPr lvl="2" fontAlgn="base">
              <a:lnSpc>
                <a:spcPct val="150000"/>
              </a:lnSpc>
            </a:pPr>
            <a:r>
              <a:rPr lang="en-US" sz="1700" dirty="0">
                <a:latin typeface="Cambria" panose="02040503050406030204" pitchFamily="18" charset="0"/>
              </a:rPr>
              <a:t>Eg., &gt;&gt;&gt; result = (10 + 100</a:t>
            </a:r>
          </a:p>
          <a:p>
            <a:pPr marL="914400" lvl="2" indent="0" fontAlgn="base">
              <a:lnSpc>
                <a:spcPct val="150000"/>
              </a:lnSpc>
              <a:buNone/>
            </a:pPr>
            <a:r>
              <a:rPr lang="en-US" sz="1700" dirty="0">
                <a:latin typeface="Cambria" panose="02040503050406030204" pitchFamily="18" charset="0"/>
              </a:rPr>
              <a:t>... * 5 - 5</a:t>
            </a:r>
          </a:p>
          <a:p>
            <a:pPr marL="914400" lvl="2" indent="0" fontAlgn="base">
              <a:lnSpc>
                <a:spcPct val="150000"/>
              </a:lnSpc>
              <a:buNone/>
            </a:pPr>
            <a:r>
              <a:rPr lang="en-US" sz="1700" dirty="0">
                <a:latin typeface="Cambria" panose="02040503050406030204" pitchFamily="18" charset="0"/>
              </a:rPr>
              <a:t>... / 100 + 10</a:t>
            </a:r>
          </a:p>
          <a:p>
            <a:pPr marL="914400" lvl="2" indent="0" fontAlgn="base">
              <a:lnSpc>
                <a:spcPct val="150000"/>
              </a:lnSpc>
              <a:buNone/>
            </a:pPr>
            <a:r>
              <a:rPr lang="en-US" sz="1700" dirty="0">
                <a:latin typeface="Cambria" panose="02040503050406030204" pitchFamily="18" charset="0"/>
              </a:rPr>
              <a:t>... )</a:t>
            </a:r>
          </a:p>
        </p:txBody>
      </p:sp>
    </p:spTree>
    <p:extLst>
      <p:ext uri="{BB962C8B-B14F-4D97-AF65-F5344CB8AC3E}">
        <p14:creationId xmlns:p14="http://schemas.microsoft.com/office/powerpoint/2010/main" val="143098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Variables</a:t>
            </a:r>
          </a:p>
        </p:txBody>
      </p:sp>
      <p:sp>
        <p:nvSpPr>
          <p:cNvPr id="5" name="Rectangle 4"/>
          <p:cNvSpPr/>
          <p:nvPr/>
        </p:nvSpPr>
        <p:spPr>
          <a:xfrm>
            <a:off x="268514" y="1209448"/>
            <a:ext cx="11654971" cy="466281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Python variables do not need explicit declaration to reserve memory space. </a:t>
            </a:r>
          </a:p>
          <a:p>
            <a:pPr marL="285750" indent="-285750" algn="just">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The declaration happens automatically when you assign a value to a variable. </a:t>
            </a:r>
          </a:p>
          <a:p>
            <a:pPr marL="285750" indent="-285750" algn="just">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The equal sign (=) is used to assign values to variables.</a:t>
            </a:r>
          </a:p>
          <a:p>
            <a:pPr marL="285750" indent="-285750" algn="just">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The operand to the left of the = operator is the </a:t>
            </a:r>
            <a:r>
              <a:rPr lang="en-US" b="1" i="0" dirty="0">
                <a:solidFill>
                  <a:srgbClr val="000000"/>
                </a:solidFill>
                <a:effectLst/>
                <a:latin typeface="Cambria" panose="02040503050406030204" pitchFamily="18" charset="0"/>
              </a:rPr>
              <a:t>variable name </a:t>
            </a:r>
            <a:r>
              <a:rPr lang="en-US" b="0" i="0" dirty="0">
                <a:solidFill>
                  <a:srgbClr val="000000"/>
                </a:solidFill>
                <a:effectLst/>
                <a:latin typeface="Cambria" panose="02040503050406030204" pitchFamily="18" charset="0"/>
              </a:rPr>
              <a:t>and the operand to the right of the = operator is the value stored in the variable. </a:t>
            </a:r>
            <a:endParaRPr lang="en-US" dirty="0">
              <a:solidFill>
                <a:srgbClr val="000000"/>
              </a:solidFill>
              <a:latin typeface="Cambria" panose="02040503050406030204" pitchFamily="18" charset="0"/>
            </a:endParaRPr>
          </a:p>
          <a:p>
            <a:pPr marL="285750" indent="-285750" algn="just">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Python allows you to assign a single value to several variables simultaneously.</a:t>
            </a:r>
          </a:p>
          <a:p>
            <a:pPr marL="285750" indent="-285750" algn="just">
              <a:lnSpc>
                <a:spcPct val="150000"/>
              </a:lnSpc>
              <a:buFont typeface="Arial" panose="020B0604020202020204" pitchFamily="34" charset="0"/>
              <a:buChar char="•"/>
            </a:pPr>
            <a:endParaRPr lang="en-US" b="0" i="0" dirty="0">
              <a:solidFill>
                <a:srgbClr val="000000"/>
              </a:solidFill>
              <a:effectLst/>
              <a:latin typeface="Cambria" panose="02040503050406030204" pitchFamily="18" charset="0"/>
            </a:endParaRPr>
          </a:p>
          <a:p>
            <a:pPr algn="just">
              <a:lnSpc>
                <a:spcPct val="150000"/>
              </a:lnSpc>
            </a:pPr>
            <a:endParaRPr lang="en-US" b="0" i="0" dirty="0">
              <a:solidFill>
                <a:srgbClr val="000000"/>
              </a:solidFill>
              <a:effectLst/>
              <a:latin typeface="Cambria" panose="02040503050406030204" pitchFamily="18" charset="0"/>
            </a:endParaRPr>
          </a:p>
          <a:p>
            <a:pPr marL="285750" indent="-285750" algn="just">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You can also assign multiple objects to multiple variables. For example −</a:t>
            </a:r>
          </a:p>
          <a:p>
            <a:pPr algn="just">
              <a:lnSpc>
                <a:spcPct val="150000"/>
              </a:lnSpc>
            </a:pPr>
            <a:endParaRPr lang="en-US" dirty="0">
              <a:solidFill>
                <a:srgbClr val="000000"/>
              </a:solidFill>
              <a:latin typeface="Cambria" panose="02040503050406030204" pitchFamily="18" charset="0"/>
            </a:endParaRPr>
          </a:p>
          <a:p>
            <a:pPr marL="285750" indent="-285750" algn="just">
              <a:lnSpc>
                <a:spcPct val="150000"/>
              </a:lnSpc>
              <a:buFont typeface="Arial" panose="020B0604020202020204" pitchFamily="34" charset="0"/>
              <a:buChar char="•"/>
            </a:pPr>
            <a:endParaRPr lang="en-US" b="0" i="0" dirty="0">
              <a:solidFill>
                <a:srgbClr val="000000"/>
              </a:solidFill>
              <a:effectLst/>
              <a:latin typeface="Cambria" panose="02040503050406030204" pitchFamily="18" charset="0"/>
            </a:endParaRPr>
          </a:p>
        </p:txBody>
      </p:sp>
      <p:sp>
        <p:nvSpPr>
          <p:cNvPr id="7" name="TextBox 6"/>
          <p:cNvSpPr txBox="1"/>
          <p:nvPr/>
        </p:nvSpPr>
        <p:spPr>
          <a:xfrm>
            <a:off x="3207657" y="3841536"/>
            <a:ext cx="1640114" cy="507831"/>
          </a:xfrm>
          <a:prstGeom prst="rect">
            <a:avLst/>
          </a:prstGeom>
          <a:noFill/>
          <a:ln>
            <a:solidFill>
              <a:schemeClr val="tx1"/>
            </a:solidFill>
          </a:ln>
        </p:spPr>
        <p:txBody>
          <a:bodyPr wrap="square" rtlCol="0" anchor="ctr" anchorCtr="0">
            <a:spAutoFit/>
          </a:bodyPr>
          <a:lstStyle/>
          <a:p>
            <a:pPr algn="ctr">
              <a:lnSpc>
                <a:spcPct val="150000"/>
              </a:lnSpc>
            </a:pPr>
            <a:r>
              <a:rPr lang="en-US" b="0" i="0" dirty="0">
                <a:solidFill>
                  <a:srgbClr val="000000"/>
                </a:solidFill>
                <a:effectLst/>
                <a:latin typeface="Cambria" panose="02040503050406030204" pitchFamily="18" charset="0"/>
              </a:rPr>
              <a:t>a = b = c = 1</a:t>
            </a:r>
          </a:p>
        </p:txBody>
      </p:sp>
      <p:sp>
        <p:nvSpPr>
          <p:cNvPr id="8" name="TextBox 7"/>
          <p:cNvSpPr txBox="1"/>
          <p:nvPr/>
        </p:nvSpPr>
        <p:spPr>
          <a:xfrm>
            <a:off x="3018971" y="5188785"/>
            <a:ext cx="2336800" cy="507831"/>
          </a:xfrm>
          <a:prstGeom prst="rect">
            <a:avLst/>
          </a:prstGeom>
          <a:noFill/>
          <a:ln>
            <a:solidFill>
              <a:schemeClr val="tx1"/>
            </a:solidFill>
          </a:ln>
        </p:spPr>
        <p:txBody>
          <a:bodyPr wrap="square" rtlCol="0" anchor="ctr" anchorCtr="0">
            <a:spAutoFit/>
          </a:bodyPr>
          <a:lstStyle/>
          <a:p>
            <a:pPr algn="just">
              <a:lnSpc>
                <a:spcPct val="150000"/>
              </a:lnSpc>
            </a:pPr>
            <a:r>
              <a:rPr lang="en-US" b="0" i="0" dirty="0">
                <a:solidFill>
                  <a:srgbClr val="000000"/>
                </a:solidFill>
                <a:effectLst/>
                <a:latin typeface="Cambria" panose="02040503050406030204" pitchFamily="18" charset="0"/>
              </a:rPr>
              <a:t>a, b, c = 1, 2, "john“</a:t>
            </a:r>
          </a:p>
        </p:txBody>
      </p:sp>
    </p:spTree>
    <p:extLst>
      <p:ext uri="{BB962C8B-B14F-4D97-AF65-F5344CB8AC3E}">
        <p14:creationId xmlns:p14="http://schemas.microsoft.com/office/powerpoint/2010/main" val="670014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Identifiers</a:t>
            </a:r>
          </a:p>
        </p:txBody>
      </p:sp>
      <p:sp>
        <p:nvSpPr>
          <p:cNvPr id="5" name="Rectangle 4"/>
          <p:cNvSpPr/>
          <p:nvPr/>
        </p:nvSpPr>
        <p:spPr>
          <a:xfrm>
            <a:off x="239486" y="1201423"/>
            <a:ext cx="11713028" cy="5632311"/>
          </a:xfrm>
          <a:prstGeom prst="rect">
            <a:avLst/>
          </a:prstGeom>
        </p:spPr>
        <p:txBody>
          <a:bodyPr wrap="square">
            <a:spAutoFit/>
          </a:bodyPr>
          <a:lstStyle/>
          <a:p>
            <a:pPr marL="285750" indent="-285750" algn="just">
              <a:lnSpc>
                <a:spcPct val="200000"/>
              </a:lnSpc>
              <a:buFont typeface="Wingdings" panose="05000000000000000000" pitchFamily="2" charset="2"/>
              <a:buChar char="§"/>
            </a:pPr>
            <a:r>
              <a:rPr lang="en-US" b="0" i="0" dirty="0">
                <a:solidFill>
                  <a:srgbClr val="000000"/>
                </a:solidFill>
                <a:effectLst/>
                <a:latin typeface="Cambria" panose="02040503050406030204" pitchFamily="18" charset="0"/>
              </a:rPr>
              <a:t>A Python identifier is a name used to identify a variable, function, class, module or other object. </a:t>
            </a:r>
          </a:p>
          <a:p>
            <a:pPr marL="285750" indent="-285750" algn="just">
              <a:lnSpc>
                <a:spcPct val="200000"/>
              </a:lnSpc>
              <a:buFont typeface="Wingdings" panose="05000000000000000000" pitchFamily="2" charset="2"/>
              <a:buChar char="§"/>
            </a:pPr>
            <a:r>
              <a:rPr lang="en-US" b="0" i="0" dirty="0">
                <a:solidFill>
                  <a:srgbClr val="000000"/>
                </a:solidFill>
                <a:effectLst/>
                <a:latin typeface="Cambria" panose="02040503050406030204" pitchFamily="18" charset="0"/>
              </a:rPr>
              <a:t>An identifier starts with a letter </a:t>
            </a:r>
            <a:r>
              <a:rPr lang="en-US" b="1" i="0" dirty="0">
                <a:solidFill>
                  <a:srgbClr val="000000"/>
                </a:solidFill>
                <a:effectLst/>
                <a:latin typeface="Cambria" panose="02040503050406030204" pitchFamily="18" charset="0"/>
              </a:rPr>
              <a:t>A to Z </a:t>
            </a:r>
            <a:r>
              <a:rPr lang="en-US" b="0" i="0" dirty="0">
                <a:solidFill>
                  <a:srgbClr val="000000"/>
                </a:solidFill>
                <a:effectLst/>
                <a:latin typeface="Cambria" panose="02040503050406030204" pitchFamily="18" charset="0"/>
              </a:rPr>
              <a:t>or </a:t>
            </a:r>
            <a:r>
              <a:rPr lang="en-US" b="1" i="0" dirty="0">
                <a:solidFill>
                  <a:srgbClr val="000000"/>
                </a:solidFill>
                <a:effectLst/>
                <a:latin typeface="Cambria" panose="02040503050406030204" pitchFamily="18" charset="0"/>
              </a:rPr>
              <a:t>a to z </a:t>
            </a:r>
            <a:r>
              <a:rPr lang="en-US" b="0" i="0" dirty="0">
                <a:solidFill>
                  <a:srgbClr val="000000"/>
                </a:solidFill>
                <a:effectLst/>
                <a:latin typeface="Cambria" panose="02040503050406030204" pitchFamily="18" charset="0"/>
              </a:rPr>
              <a:t>or an </a:t>
            </a:r>
            <a:r>
              <a:rPr lang="en-US" b="1" i="0" dirty="0">
                <a:solidFill>
                  <a:srgbClr val="000000"/>
                </a:solidFill>
                <a:effectLst/>
                <a:latin typeface="Cambria" panose="02040503050406030204" pitchFamily="18" charset="0"/>
              </a:rPr>
              <a:t>underscore (_) </a:t>
            </a:r>
            <a:r>
              <a:rPr lang="en-US" b="0" i="0" dirty="0">
                <a:solidFill>
                  <a:srgbClr val="000000"/>
                </a:solidFill>
                <a:effectLst/>
                <a:latin typeface="Cambria" panose="02040503050406030204" pitchFamily="18" charset="0"/>
              </a:rPr>
              <a:t>followed by </a:t>
            </a:r>
            <a:r>
              <a:rPr lang="en-US" b="1" i="0" dirty="0">
                <a:solidFill>
                  <a:srgbClr val="000000"/>
                </a:solidFill>
                <a:effectLst/>
                <a:latin typeface="Cambria" panose="02040503050406030204" pitchFamily="18" charset="0"/>
              </a:rPr>
              <a:t>zero or more letters</a:t>
            </a:r>
            <a:r>
              <a:rPr lang="en-US" b="0" i="0" dirty="0">
                <a:solidFill>
                  <a:srgbClr val="000000"/>
                </a:solidFill>
                <a:effectLst/>
                <a:latin typeface="Cambria" panose="02040503050406030204" pitchFamily="18" charset="0"/>
              </a:rPr>
              <a:t>, </a:t>
            </a:r>
            <a:r>
              <a:rPr lang="en-US" b="1" i="0" dirty="0">
                <a:solidFill>
                  <a:srgbClr val="000000"/>
                </a:solidFill>
                <a:effectLst/>
                <a:latin typeface="Cambria" panose="02040503050406030204" pitchFamily="18" charset="0"/>
              </a:rPr>
              <a:t>underscores and digits (0 to 9).</a:t>
            </a:r>
          </a:p>
          <a:p>
            <a:pPr marL="285750" indent="-285750" algn="just">
              <a:lnSpc>
                <a:spcPct val="200000"/>
              </a:lnSpc>
              <a:buFont typeface="Wingdings" panose="05000000000000000000" pitchFamily="2" charset="2"/>
              <a:buChar char="§"/>
            </a:pPr>
            <a:r>
              <a:rPr lang="en-US" b="0" i="0" dirty="0">
                <a:solidFill>
                  <a:srgbClr val="000000"/>
                </a:solidFill>
                <a:effectLst/>
                <a:latin typeface="Cambria" panose="02040503050406030204" pitchFamily="18" charset="0"/>
              </a:rPr>
              <a:t>Punctuation characters such as @, $, and % are not allowed within identifiers. </a:t>
            </a:r>
          </a:p>
          <a:p>
            <a:pPr marL="285750" indent="-285750" algn="just">
              <a:lnSpc>
                <a:spcPct val="200000"/>
              </a:lnSpc>
              <a:buFont typeface="Wingdings" panose="05000000000000000000" pitchFamily="2" charset="2"/>
              <a:buChar char="§"/>
            </a:pPr>
            <a:r>
              <a:rPr lang="en-US" b="0" i="0" dirty="0">
                <a:solidFill>
                  <a:srgbClr val="000000"/>
                </a:solidFill>
                <a:effectLst/>
                <a:latin typeface="Cambria" panose="02040503050406030204" pitchFamily="18" charset="0"/>
              </a:rPr>
              <a:t>Case sensitive programming language.</a:t>
            </a:r>
          </a:p>
          <a:p>
            <a:pPr marL="285750" indent="-285750" algn="just">
              <a:lnSpc>
                <a:spcPct val="200000"/>
              </a:lnSpc>
              <a:buFont typeface="Wingdings" panose="05000000000000000000" pitchFamily="2" charset="2"/>
              <a:buChar char="§"/>
            </a:pPr>
            <a:r>
              <a:rPr lang="en-US" b="0" i="0" dirty="0">
                <a:solidFill>
                  <a:srgbClr val="000000"/>
                </a:solidFill>
                <a:effectLst/>
                <a:latin typeface="Cambria" panose="02040503050406030204" pitchFamily="18" charset="0"/>
              </a:rPr>
              <a:t>Naming conventions for Python identifiers −</a:t>
            </a:r>
          </a:p>
          <a:p>
            <a:pPr marL="742950" lvl="1" indent="-285750" algn="just">
              <a:lnSpc>
                <a:spcPct val="200000"/>
              </a:lnSpc>
              <a:buFont typeface="Wingdings" panose="05000000000000000000" pitchFamily="2" charset="2"/>
              <a:buChar char="§"/>
            </a:pPr>
            <a:r>
              <a:rPr lang="en-US" b="0" i="0" dirty="0">
                <a:solidFill>
                  <a:srgbClr val="000000"/>
                </a:solidFill>
                <a:effectLst/>
                <a:latin typeface="Cambria" panose="02040503050406030204" pitchFamily="18" charset="0"/>
              </a:rPr>
              <a:t>Class names start with an uppercase letter. All other identifiers start with a lowercase letter.</a:t>
            </a:r>
          </a:p>
          <a:p>
            <a:pPr marL="742950" lvl="1" indent="-285750" algn="just">
              <a:lnSpc>
                <a:spcPct val="200000"/>
              </a:lnSpc>
              <a:buFont typeface="Wingdings" panose="05000000000000000000" pitchFamily="2" charset="2"/>
              <a:buChar char="§"/>
            </a:pPr>
            <a:r>
              <a:rPr lang="en-US" b="0" i="0" dirty="0">
                <a:solidFill>
                  <a:srgbClr val="000000"/>
                </a:solidFill>
                <a:effectLst/>
                <a:latin typeface="Cambria" panose="02040503050406030204" pitchFamily="18" charset="0"/>
              </a:rPr>
              <a:t>Starting an identifier with a single leading underscore indicates that the identifier is private.</a:t>
            </a:r>
          </a:p>
          <a:p>
            <a:pPr marL="742950" lvl="1" indent="-285750" algn="just">
              <a:lnSpc>
                <a:spcPct val="200000"/>
              </a:lnSpc>
              <a:buFont typeface="Wingdings" panose="05000000000000000000" pitchFamily="2" charset="2"/>
              <a:buChar char="§"/>
            </a:pPr>
            <a:r>
              <a:rPr lang="en-US" b="0" i="0" dirty="0">
                <a:solidFill>
                  <a:srgbClr val="000000"/>
                </a:solidFill>
                <a:effectLst/>
                <a:latin typeface="Cambria" panose="02040503050406030204" pitchFamily="18" charset="0"/>
              </a:rPr>
              <a:t>Starting an identifier with two leading underscores indicates a strongly private identifier.</a:t>
            </a:r>
          </a:p>
          <a:p>
            <a:pPr marL="742950" lvl="1" indent="-285750" algn="just">
              <a:lnSpc>
                <a:spcPct val="200000"/>
              </a:lnSpc>
              <a:buFont typeface="Wingdings" panose="05000000000000000000" pitchFamily="2" charset="2"/>
              <a:buChar char="§"/>
            </a:pPr>
            <a:r>
              <a:rPr lang="en-US" b="0" i="0" dirty="0">
                <a:solidFill>
                  <a:srgbClr val="000000"/>
                </a:solidFill>
                <a:effectLst/>
                <a:latin typeface="Cambria" panose="02040503050406030204" pitchFamily="18" charset="0"/>
              </a:rPr>
              <a:t>If the identifier also ends with two trailing underscores, the identifier is a language-defined special name.</a:t>
            </a:r>
          </a:p>
        </p:txBody>
      </p:sp>
    </p:spTree>
    <p:extLst>
      <p:ext uri="{BB962C8B-B14F-4D97-AF65-F5344CB8AC3E}">
        <p14:creationId xmlns:p14="http://schemas.microsoft.com/office/powerpoint/2010/main" val="4090811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Reserved Words</a:t>
            </a:r>
          </a:p>
        </p:txBody>
      </p:sp>
      <p:graphicFrame>
        <p:nvGraphicFramePr>
          <p:cNvPr id="5" name="Table 4"/>
          <p:cNvGraphicFramePr>
            <a:graphicFrameLocks noGrp="1"/>
          </p:cNvGraphicFramePr>
          <p:nvPr>
            <p:extLst>
              <p:ext uri="{D42A27DB-BD31-4B8C-83A1-F6EECF244321}">
                <p14:modId xmlns:p14="http://schemas.microsoft.com/office/powerpoint/2010/main" val="4254900305"/>
              </p:ext>
            </p:extLst>
          </p:nvPr>
        </p:nvGraphicFramePr>
        <p:xfrm>
          <a:off x="2307771" y="1755782"/>
          <a:ext cx="7779657" cy="4645014"/>
        </p:xfrm>
        <a:graphic>
          <a:graphicData uri="http://schemas.openxmlformats.org/drawingml/2006/table">
            <a:tbl>
              <a:tblPr>
                <a:tableStyleId>{2D5ABB26-0587-4C30-8999-92F81FD0307C}</a:tableStyleId>
              </a:tblPr>
              <a:tblGrid>
                <a:gridCol w="2593219">
                  <a:extLst>
                    <a:ext uri="{9D8B030D-6E8A-4147-A177-3AD203B41FA5}">
                      <a16:colId xmlns:a16="http://schemas.microsoft.com/office/drawing/2014/main" val="1653077227"/>
                    </a:ext>
                  </a:extLst>
                </a:gridCol>
                <a:gridCol w="2593219">
                  <a:extLst>
                    <a:ext uri="{9D8B030D-6E8A-4147-A177-3AD203B41FA5}">
                      <a16:colId xmlns:a16="http://schemas.microsoft.com/office/drawing/2014/main" val="2933515446"/>
                    </a:ext>
                  </a:extLst>
                </a:gridCol>
                <a:gridCol w="2593219">
                  <a:extLst>
                    <a:ext uri="{9D8B030D-6E8A-4147-A177-3AD203B41FA5}">
                      <a16:colId xmlns:a16="http://schemas.microsoft.com/office/drawing/2014/main" val="3301421918"/>
                    </a:ext>
                  </a:extLst>
                </a:gridCol>
              </a:tblGrid>
              <a:tr h="422274">
                <a:tc>
                  <a:txBody>
                    <a:bodyPr/>
                    <a:lstStyle/>
                    <a:p>
                      <a:pPr fontAlgn="t"/>
                      <a:r>
                        <a:rPr lang="en-US" sz="1700" dirty="0">
                          <a:effectLst/>
                        </a:rPr>
                        <a:t>and</a:t>
                      </a:r>
                    </a:p>
                  </a:txBody>
                  <a:tcPr marL="70639" marR="70639" marT="70639" marB="70639"/>
                </a:tc>
                <a:tc>
                  <a:txBody>
                    <a:bodyPr/>
                    <a:lstStyle/>
                    <a:p>
                      <a:pPr fontAlgn="t"/>
                      <a:r>
                        <a:rPr lang="en-US" sz="1700">
                          <a:effectLst/>
                        </a:rPr>
                        <a:t>exec</a:t>
                      </a:r>
                    </a:p>
                  </a:txBody>
                  <a:tcPr marL="70639" marR="70639" marT="70639" marB="70639"/>
                </a:tc>
                <a:tc>
                  <a:txBody>
                    <a:bodyPr/>
                    <a:lstStyle/>
                    <a:p>
                      <a:pPr fontAlgn="t"/>
                      <a:r>
                        <a:rPr lang="en-US" sz="1700">
                          <a:effectLst/>
                        </a:rPr>
                        <a:t>Not</a:t>
                      </a:r>
                    </a:p>
                  </a:txBody>
                  <a:tcPr marL="70639" marR="70639" marT="70639" marB="70639"/>
                </a:tc>
                <a:extLst>
                  <a:ext uri="{0D108BD9-81ED-4DB2-BD59-A6C34878D82A}">
                    <a16:rowId xmlns:a16="http://schemas.microsoft.com/office/drawing/2014/main" val="4107633078"/>
                  </a:ext>
                </a:extLst>
              </a:tr>
              <a:tr h="422274">
                <a:tc>
                  <a:txBody>
                    <a:bodyPr/>
                    <a:lstStyle/>
                    <a:p>
                      <a:pPr fontAlgn="t"/>
                      <a:r>
                        <a:rPr lang="en-US" sz="1700">
                          <a:effectLst/>
                        </a:rPr>
                        <a:t>as</a:t>
                      </a:r>
                    </a:p>
                  </a:txBody>
                  <a:tcPr marL="70639" marR="70639" marT="70639" marB="70639"/>
                </a:tc>
                <a:tc>
                  <a:txBody>
                    <a:bodyPr/>
                    <a:lstStyle/>
                    <a:p>
                      <a:pPr fontAlgn="t"/>
                      <a:r>
                        <a:rPr lang="en-US" sz="1700">
                          <a:effectLst/>
                        </a:rPr>
                        <a:t>finally</a:t>
                      </a:r>
                    </a:p>
                  </a:txBody>
                  <a:tcPr marL="70639" marR="70639" marT="70639" marB="70639"/>
                </a:tc>
                <a:tc>
                  <a:txBody>
                    <a:bodyPr/>
                    <a:lstStyle/>
                    <a:p>
                      <a:pPr fontAlgn="t"/>
                      <a:r>
                        <a:rPr lang="en-US" sz="1700" dirty="0">
                          <a:effectLst/>
                        </a:rPr>
                        <a:t>or</a:t>
                      </a:r>
                    </a:p>
                  </a:txBody>
                  <a:tcPr marL="70639" marR="70639" marT="70639" marB="70639"/>
                </a:tc>
                <a:extLst>
                  <a:ext uri="{0D108BD9-81ED-4DB2-BD59-A6C34878D82A}">
                    <a16:rowId xmlns:a16="http://schemas.microsoft.com/office/drawing/2014/main" val="1057625394"/>
                  </a:ext>
                </a:extLst>
              </a:tr>
              <a:tr h="422274">
                <a:tc>
                  <a:txBody>
                    <a:bodyPr/>
                    <a:lstStyle/>
                    <a:p>
                      <a:pPr fontAlgn="t"/>
                      <a:r>
                        <a:rPr lang="en-US" sz="1700" dirty="0">
                          <a:effectLst/>
                        </a:rPr>
                        <a:t>assert</a:t>
                      </a:r>
                    </a:p>
                  </a:txBody>
                  <a:tcPr marL="70639" marR="70639" marT="70639" marB="70639"/>
                </a:tc>
                <a:tc>
                  <a:txBody>
                    <a:bodyPr/>
                    <a:lstStyle/>
                    <a:p>
                      <a:pPr fontAlgn="t"/>
                      <a:r>
                        <a:rPr lang="en-US" sz="1700">
                          <a:effectLst/>
                        </a:rPr>
                        <a:t>for</a:t>
                      </a:r>
                    </a:p>
                  </a:txBody>
                  <a:tcPr marL="70639" marR="70639" marT="70639" marB="70639"/>
                </a:tc>
                <a:tc>
                  <a:txBody>
                    <a:bodyPr/>
                    <a:lstStyle/>
                    <a:p>
                      <a:pPr fontAlgn="t"/>
                      <a:r>
                        <a:rPr lang="en-US" sz="1700">
                          <a:effectLst/>
                        </a:rPr>
                        <a:t>pass</a:t>
                      </a:r>
                    </a:p>
                  </a:txBody>
                  <a:tcPr marL="70639" marR="70639" marT="70639" marB="70639"/>
                </a:tc>
                <a:extLst>
                  <a:ext uri="{0D108BD9-81ED-4DB2-BD59-A6C34878D82A}">
                    <a16:rowId xmlns:a16="http://schemas.microsoft.com/office/drawing/2014/main" val="3119032281"/>
                  </a:ext>
                </a:extLst>
              </a:tr>
              <a:tr h="422274">
                <a:tc>
                  <a:txBody>
                    <a:bodyPr/>
                    <a:lstStyle/>
                    <a:p>
                      <a:pPr fontAlgn="t"/>
                      <a:r>
                        <a:rPr lang="en-US" sz="1700" dirty="0">
                          <a:effectLst/>
                        </a:rPr>
                        <a:t>break</a:t>
                      </a:r>
                    </a:p>
                  </a:txBody>
                  <a:tcPr marL="70639" marR="70639" marT="70639" marB="70639"/>
                </a:tc>
                <a:tc>
                  <a:txBody>
                    <a:bodyPr/>
                    <a:lstStyle/>
                    <a:p>
                      <a:pPr fontAlgn="t"/>
                      <a:r>
                        <a:rPr lang="en-US" sz="1700">
                          <a:effectLst/>
                        </a:rPr>
                        <a:t>from</a:t>
                      </a:r>
                    </a:p>
                  </a:txBody>
                  <a:tcPr marL="70639" marR="70639" marT="70639" marB="70639"/>
                </a:tc>
                <a:tc>
                  <a:txBody>
                    <a:bodyPr/>
                    <a:lstStyle/>
                    <a:p>
                      <a:pPr fontAlgn="t"/>
                      <a:r>
                        <a:rPr lang="en-US" sz="1700">
                          <a:effectLst/>
                        </a:rPr>
                        <a:t>print</a:t>
                      </a:r>
                    </a:p>
                  </a:txBody>
                  <a:tcPr marL="70639" marR="70639" marT="70639" marB="70639"/>
                </a:tc>
                <a:extLst>
                  <a:ext uri="{0D108BD9-81ED-4DB2-BD59-A6C34878D82A}">
                    <a16:rowId xmlns:a16="http://schemas.microsoft.com/office/drawing/2014/main" val="1843179640"/>
                  </a:ext>
                </a:extLst>
              </a:tr>
              <a:tr h="422274">
                <a:tc>
                  <a:txBody>
                    <a:bodyPr/>
                    <a:lstStyle/>
                    <a:p>
                      <a:pPr fontAlgn="t"/>
                      <a:r>
                        <a:rPr lang="en-US" sz="1700" dirty="0">
                          <a:effectLst/>
                        </a:rPr>
                        <a:t>class</a:t>
                      </a:r>
                    </a:p>
                  </a:txBody>
                  <a:tcPr marL="70639" marR="70639" marT="70639" marB="70639"/>
                </a:tc>
                <a:tc>
                  <a:txBody>
                    <a:bodyPr/>
                    <a:lstStyle/>
                    <a:p>
                      <a:pPr fontAlgn="t"/>
                      <a:r>
                        <a:rPr lang="en-US" sz="1700">
                          <a:effectLst/>
                        </a:rPr>
                        <a:t>global</a:t>
                      </a:r>
                    </a:p>
                  </a:txBody>
                  <a:tcPr marL="70639" marR="70639" marT="70639" marB="70639"/>
                </a:tc>
                <a:tc>
                  <a:txBody>
                    <a:bodyPr/>
                    <a:lstStyle/>
                    <a:p>
                      <a:pPr fontAlgn="t"/>
                      <a:r>
                        <a:rPr lang="en-US" sz="1700">
                          <a:effectLst/>
                        </a:rPr>
                        <a:t>raise</a:t>
                      </a:r>
                    </a:p>
                  </a:txBody>
                  <a:tcPr marL="70639" marR="70639" marT="70639" marB="70639"/>
                </a:tc>
                <a:extLst>
                  <a:ext uri="{0D108BD9-81ED-4DB2-BD59-A6C34878D82A}">
                    <a16:rowId xmlns:a16="http://schemas.microsoft.com/office/drawing/2014/main" val="1479886890"/>
                  </a:ext>
                </a:extLst>
              </a:tr>
              <a:tr h="422274">
                <a:tc>
                  <a:txBody>
                    <a:bodyPr/>
                    <a:lstStyle/>
                    <a:p>
                      <a:pPr fontAlgn="t"/>
                      <a:r>
                        <a:rPr lang="en-US" sz="1700" dirty="0">
                          <a:effectLst/>
                        </a:rPr>
                        <a:t>continue</a:t>
                      </a:r>
                    </a:p>
                  </a:txBody>
                  <a:tcPr marL="70639" marR="70639" marT="70639" marB="70639"/>
                </a:tc>
                <a:tc>
                  <a:txBody>
                    <a:bodyPr/>
                    <a:lstStyle/>
                    <a:p>
                      <a:pPr fontAlgn="t"/>
                      <a:r>
                        <a:rPr lang="en-US" sz="1700">
                          <a:effectLst/>
                        </a:rPr>
                        <a:t>if</a:t>
                      </a:r>
                    </a:p>
                  </a:txBody>
                  <a:tcPr marL="70639" marR="70639" marT="70639" marB="70639"/>
                </a:tc>
                <a:tc>
                  <a:txBody>
                    <a:bodyPr/>
                    <a:lstStyle/>
                    <a:p>
                      <a:pPr fontAlgn="t"/>
                      <a:r>
                        <a:rPr lang="en-US" sz="1700">
                          <a:effectLst/>
                        </a:rPr>
                        <a:t>return</a:t>
                      </a:r>
                    </a:p>
                  </a:txBody>
                  <a:tcPr marL="70639" marR="70639" marT="70639" marB="70639"/>
                </a:tc>
                <a:extLst>
                  <a:ext uri="{0D108BD9-81ED-4DB2-BD59-A6C34878D82A}">
                    <a16:rowId xmlns:a16="http://schemas.microsoft.com/office/drawing/2014/main" val="2007489495"/>
                  </a:ext>
                </a:extLst>
              </a:tr>
              <a:tr h="422274">
                <a:tc>
                  <a:txBody>
                    <a:bodyPr/>
                    <a:lstStyle/>
                    <a:p>
                      <a:pPr fontAlgn="t"/>
                      <a:r>
                        <a:rPr lang="en-US" sz="1700" dirty="0">
                          <a:effectLst/>
                        </a:rPr>
                        <a:t>def</a:t>
                      </a:r>
                    </a:p>
                  </a:txBody>
                  <a:tcPr marL="70639" marR="70639" marT="70639" marB="70639"/>
                </a:tc>
                <a:tc>
                  <a:txBody>
                    <a:bodyPr/>
                    <a:lstStyle/>
                    <a:p>
                      <a:pPr fontAlgn="t"/>
                      <a:r>
                        <a:rPr lang="en-US" sz="1700">
                          <a:effectLst/>
                        </a:rPr>
                        <a:t>import</a:t>
                      </a:r>
                    </a:p>
                  </a:txBody>
                  <a:tcPr marL="70639" marR="70639" marT="70639" marB="70639"/>
                </a:tc>
                <a:tc>
                  <a:txBody>
                    <a:bodyPr/>
                    <a:lstStyle/>
                    <a:p>
                      <a:pPr fontAlgn="t"/>
                      <a:r>
                        <a:rPr lang="en-US" sz="1700">
                          <a:effectLst/>
                        </a:rPr>
                        <a:t>try</a:t>
                      </a:r>
                    </a:p>
                  </a:txBody>
                  <a:tcPr marL="70639" marR="70639" marT="70639" marB="70639"/>
                </a:tc>
                <a:extLst>
                  <a:ext uri="{0D108BD9-81ED-4DB2-BD59-A6C34878D82A}">
                    <a16:rowId xmlns:a16="http://schemas.microsoft.com/office/drawing/2014/main" val="3861790625"/>
                  </a:ext>
                </a:extLst>
              </a:tr>
              <a:tr h="422274">
                <a:tc>
                  <a:txBody>
                    <a:bodyPr/>
                    <a:lstStyle/>
                    <a:p>
                      <a:pPr fontAlgn="t"/>
                      <a:r>
                        <a:rPr lang="en-US" sz="1700" dirty="0">
                          <a:effectLst/>
                        </a:rPr>
                        <a:t>del</a:t>
                      </a:r>
                    </a:p>
                  </a:txBody>
                  <a:tcPr marL="70639" marR="70639" marT="70639" marB="70639"/>
                </a:tc>
                <a:tc>
                  <a:txBody>
                    <a:bodyPr/>
                    <a:lstStyle/>
                    <a:p>
                      <a:pPr fontAlgn="t"/>
                      <a:r>
                        <a:rPr lang="en-US" sz="1700">
                          <a:effectLst/>
                        </a:rPr>
                        <a:t>in</a:t>
                      </a:r>
                    </a:p>
                  </a:txBody>
                  <a:tcPr marL="70639" marR="70639" marT="70639" marB="70639"/>
                </a:tc>
                <a:tc>
                  <a:txBody>
                    <a:bodyPr/>
                    <a:lstStyle/>
                    <a:p>
                      <a:pPr fontAlgn="t"/>
                      <a:r>
                        <a:rPr lang="en-US" sz="1700">
                          <a:effectLst/>
                        </a:rPr>
                        <a:t>while</a:t>
                      </a:r>
                    </a:p>
                  </a:txBody>
                  <a:tcPr marL="70639" marR="70639" marT="70639" marB="70639"/>
                </a:tc>
                <a:extLst>
                  <a:ext uri="{0D108BD9-81ED-4DB2-BD59-A6C34878D82A}">
                    <a16:rowId xmlns:a16="http://schemas.microsoft.com/office/drawing/2014/main" val="819297921"/>
                  </a:ext>
                </a:extLst>
              </a:tr>
              <a:tr h="422274">
                <a:tc>
                  <a:txBody>
                    <a:bodyPr/>
                    <a:lstStyle/>
                    <a:p>
                      <a:pPr fontAlgn="t"/>
                      <a:r>
                        <a:rPr lang="en-US" sz="1700">
                          <a:effectLst/>
                        </a:rPr>
                        <a:t>elif</a:t>
                      </a:r>
                    </a:p>
                  </a:txBody>
                  <a:tcPr marL="70639" marR="70639" marT="70639" marB="70639"/>
                </a:tc>
                <a:tc>
                  <a:txBody>
                    <a:bodyPr/>
                    <a:lstStyle/>
                    <a:p>
                      <a:pPr fontAlgn="t"/>
                      <a:r>
                        <a:rPr lang="en-US" sz="1700">
                          <a:effectLst/>
                        </a:rPr>
                        <a:t>is</a:t>
                      </a:r>
                    </a:p>
                  </a:txBody>
                  <a:tcPr marL="70639" marR="70639" marT="70639" marB="70639"/>
                </a:tc>
                <a:tc>
                  <a:txBody>
                    <a:bodyPr/>
                    <a:lstStyle/>
                    <a:p>
                      <a:pPr fontAlgn="t"/>
                      <a:r>
                        <a:rPr lang="en-US" sz="1700">
                          <a:effectLst/>
                        </a:rPr>
                        <a:t>with</a:t>
                      </a:r>
                    </a:p>
                  </a:txBody>
                  <a:tcPr marL="70639" marR="70639" marT="70639" marB="70639"/>
                </a:tc>
                <a:extLst>
                  <a:ext uri="{0D108BD9-81ED-4DB2-BD59-A6C34878D82A}">
                    <a16:rowId xmlns:a16="http://schemas.microsoft.com/office/drawing/2014/main" val="2721941099"/>
                  </a:ext>
                </a:extLst>
              </a:tr>
              <a:tr h="422274">
                <a:tc>
                  <a:txBody>
                    <a:bodyPr/>
                    <a:lstStyle/>
                    <a:p>
                      <a:pPr fontAlgn="t"/>
                      <a:r>
                        <a:rPr lang="en-US" sz="1700">
                          <a:effectLst/>
                        </a:rPr>
                        <a:t>else</a:t>
                      </a:r>
                    </a:p>
                  </a:txBody>
                  <a:tcPr marL="70639" marR="70639" marT="70639" marB="70639"/>
                </a:tc>
                <a:tc>
                  <a:txBody>
                    <a:bodyPr/>
                    <a:lstStyle/>
                    <a:p>
                      <a:pPr fontAlgn="t"/>
                      <a:r>
                        <a:rPr lang="en-US" sz="1700">
                          <a:effectLst/>
                        </a:rPr>
                        <a:t>lambda</a:t>
                      </a:r>
                    </a:p>
                  </a:txBody>
                  <a:tcPr marL="70639" marR="70639" marT="70639" marB="70639"/>
                </a:tc>
                <a:tc>
                  <a:txBody>
                    <a:bodyPr/>
                    <a:lstStyle/>
                    <a:p>
                      <a:pPr fontAlgn="t"/>
                      <a:r>
                        <a:rPr lang="en-US" sz="1700">
                          <a:effectLst/>
                        </a:rPr>
                        <a:t>yield</a:t>
                      </a:r>
                    </a:p>
                  </a:txBody>
                  <a:tcPr marL="70639" marR="70639" marT="70639" marB="70639"/>
                </a:tc>
                <a:extLst>
                  <a:ext uri="{0D108BD9-81ED-4DB2-BD59-A6C34878D82A}">
                    <a16:rowId xmlns:a16="http://schemas.microsoft.com/office/drawing/2014/main" val="144584501"/>
                  </a:ext>
                </a:extLst>
              </a:tr>
              <a:tr h="422274">
                <a:tc>
                  <a:txBody>
                    <a:bodyPr/>
                    <a:lstStyle/>
                    <a:p>
                      <a:pPr fontAlgn="t"/>
                      <a:r>
                        <a:rPr lang="en-US" sz="1700">
                          <a:effectLst/>
                        </a:rPr>
                        <a:t>except</a:t>
                      </a:r>
                    </a:p>
                  </a:txBody>
                  <a:tcPr marL="70639" marR="70639" marT="70639" marB="70639"/>
                </a:tc>
                <a:tc>
                  <a:txBody>
                    <a:bodyPr/>
                    <a:lstStyle/>
                    <a:p>
                      <a:pPr fontAlgn="t"/>
                      <a:r>
                        <a:rPr lang="en-US" sz="1700" dirty="0">
                          <a:effectLst/>
                        </a:rPr>
                        <a:t> </a:t>
                      </a:r>
                    </a:p>
                  </a:txBody>
                  <a:tcPr marL="70639" marR="70639" marT="70639" marB="70639"/>
                </a:tc>
                <a:tc>
                  <a:txBody>
                    <a:bodyPr/>
                    <a:lstStyle/>
                    <a:p>
                      <a:pPr fontAlgn="t"/>
                      <a:r>
                        <a:rPr lang="en-US" sz="1700" dirty="0">
                          <a:effectLst/>
                        </a:rPr>
                        <a:t> </a:t>
                      </a:r>
                    </a:p>
                  </a:txBody>
                  <a:tcPr marL="70639" marR="70639" marT="70639" marB="70639"/>
                </a:tc>
                <a:extLst>
                  <a:ext uri="{0D108BD9-81ED-4DB2-BD59-A6C34878D82A}">
                    <a16:rowId xmlns:a16="http://schemas.microsoft.com/office/drawing/2014/main" val="914222169"/>
                  </a:ext>
                </a:extLst>
              </a:tr>
            </a:tbl>
          </a:graphicData>
        </a:graphic>
      </p:graphicFrame>
    </p:spTree>
    <p:extLst>
      <p:ext uri="{BB962C8B-B14F-4D97-AF65-F5344CB8AC3E}">
        <p14:creationId xmlns:p14="http://schemas.microsoft.com/office/powerpoint/2010/main" val="2655825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Data Types</a:t>
            </a:r>
          </a:p>
        </p:txBody>
      </p:sp>
      <p:sp>
        <p:nvSpPr>
          <p:cNvPr id="5" name="Rectangle 4"/>
          <p:cNvSpPr/>
          <p:nvPr/>
        </p:nvSpPr>
        <p:spPr>
          <a:xfrm>
            <a:off x="1190170" y="1006249"/>
            <a:ext cx="9463315" cy="5324535"/>
          </a:xfrm>
          <a:prstGeom prst="rect">
            <a:avLst/>
          </a:prstGeom>
        </p:spPr>
        <p:txBody>
          <a:bodyPr wrap="square">
            <a:spAutoFit/>
          </a:bodyPr>
          <a:lstStyle/>
          <a:p>
            <a:pPr algn="just">
              <a:lnSpc>
                <a:spcPct val="200000"/>
              </a:lnSpc>
            </a:pPr>
            <a:r>
              <a:rPr lang="en-US" sz="2000" b="0" i="0" dirty="0">
                <a:solidFill>
                  <a:srgbClr val="000000"/>
                </a:solidFill>
                <a:effectLst/>
                <a:latin typeface="Cambria" panose="02040503050406030204" pitchFamily="18" charset="0"/>
              </a:rPr>
              <a:t>Standard data types in Python are:</a:t>
            </a:r>
          </a:p>
          <a:p>
            <a:pPr lvl="1" algn="just">
              <a:lnSpc>
                <a:spcPct val="300000"/>
              </a:lnSpc>
              <a:buFont typeface="Arial" panose="020B0604020202020204" pitchFamily="34" charset="0"/>
              <a:buChar char="•"/>
            </a:pPr>
            <a:r>
              <a:rPr lang="en-US" sz="2000" b="0" i="0" dirty="0">
                <a:solidFill>
                  <a:srgbClr val="000000"/>
                </a:solidFill>
                <a:effectLst/>
                <a:latin typeface="Cambria" panose="02040503050406030204" pitchFamily="18" charset="0"/>
              </a:rPr>
              <a:t>Numbers</a:t>
            </a:r>
          </a:p>
          <a:p>
            <a:pPr lvl="1" algn="just">
              <a:lnSpc>
                <a:spcPct val="300000"/>
              </a:lnSpc>
              <a:buFont typeface="Arial" panose="020B0604020202020204" pitchFamily="34" charset="0"/>
              <a:buChar char="•"/>
            </a:pPr>
            <a:r>
              <a:rPr lang="en-US" sz="2000" b="0" i="0" dirty="0">
                <a:solidFill>
                  <a:srgbClr val="000000"/>
                </a:solidFill>
                <a:effectLst/>
                <a:latin typeface="Cambria" panose="02040503050406030204" pitchFamily="18" charset="0"/>
              </a:rPr>
              <a:t>String</a:t>
            </a:r>
          </a:p>
          <a:p>
            <a:pPr lvl="1" algn="just">
              <a:lnSpc>
                <a:spcPct val="300000"/>
              </a:lnSpc>
              <a:buFont typeface="Arial" panose="020B0604020202020204" pitchFamily="34" charset="0"/>
              <a:buChar char="•"/>
            </a:pPr>
            <a:r>
              <a:rPr lang="en-US" sz="2000" b="0" i="0" dirty="0">
                <a:solidFill>
                  <a:srgbClr val="000000"/>
                </a:solidFill>
                <a:effectLst/>
                <a:latin typeface="Cambria" panose="02040503050406030204" pitchFamily="18" charset="0"/>
              </a:rPr>
              <a:t>List</a:t>
            </a:r>
          </a:p>
          <a:p>
            <a:pPr lvl="1" algn="just">
              <a:lnSpc>
                <a:spcPct val="300000"/>
              </a:lnSpc>
              <a:buFont typeface="Arial" panose="020B0604020202020204" pitchFamily="34" charset="0"/>
              <a:buChar char="•"/>
            </a:pPr>
            <a:r>
              <a:rPr lang="en-US" sz="2000" b="0" i="0" dirty="0">
                <a:solidFill>
                  <a:srgbClr val="000000"/>
                </a:solidFill>
                <a:effectLst/>
                <a:latin typeface="Cambria" panose="02040503050406030204" pitchFamily="18" charset="0"/>
              </a:rPr>
              <a:t>Tuple</a:t>
            </a:r>
          </a:p>
          <a:p>
            <a:pPr lvl="1" algn="just">
              <a:lnSpc>
                <a:spcPct val="300000"/>
              </a:lnSpc>
              <a:buFont typeface="Arial" panose="020B0604020202020204" pitchFamily="34" charset="0"/>
              <a:buChar char="•"/>
            </a:pPr>
            <a:r>
              <a:rPr lang="en-US" sz="2000" b="0" i="0" dirty="0">
                <a:solidFill>
                  <a:srgbClr val="000000"/>
                </a:solidFill>
                <a:effectLst/>
                <a:latin typeface="Cambria" panose="02040503050406030204" pitchFamily="18" charset="0"/>
              </a:rPr>
              <a:t>Dictionary</a:t>
            </a:r>
          </a:p>
        </p:txBody>
      </p:sp>
    </p:spTree>
    <p:extLst>
      <p:ext uri="{BB962C8B-B14F-4D97-AF65-F5344CB8AC3E}">
        <p14:creationId xmlns:p14="http://schemas.microsoft.com/office/powerpoint/2010/main" val="3925329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Numbers</a:t>
            </a:r>
          </a:p>
        </p:txBody>
      </p:sp>
      <p:sp>
        <p:nvSpPr>
          <p:cNvPr id="5" name="Rectangle 4"/>
          <p:cNvSpPr/>
          <p:nvPr/>
        </p:nvSpPr>
        <p:spPr>
          <a:xfrm>
            <a:off x="449942" y="1431926"/>
            <a:ext cx="11292115" cy="5078313"/>
          </a:xfrm>
          <a:prstGeom prst="rect">
            <a:avLst/>
          </a:prstGeom>
        </p:spPr>
        <p:txBody>
          <a:bodyPr wrap="square">
            <a:spAutoFit/>
          </a:bodyPr>
          <a:lstStyle/>
          <a:p>
            <a:pPr marL="285750" indent="-285750">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Number data types store numeric values. </a:t>
            </a:r>
          </a:p>
          <a:p>
            <a:pPr marL="285750" indent="-285750">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Number objects are created when you assign a value to them.</a:t>
            </a:r>
          </a:p>
          <a:p>
            <a:pPr lvl="1">
              <a:lnSpc>
                <a:spcPct val="150000"/>
              </a:lnSpc>
            </a:pPr>
            <a:r>
              <a:rPr lang="en-US" i="1" dirty="0">
                <a:latin typeface="Cambria" panose="02040503050406030204" pitchFamily="18" charset="0"/>
              </a:rPr>
              <a:t>Variable name = value</a:t>
            </a:r>
          </a:p>
          <a:p>
            <a:pPr marL="285750" indent="-285750">
              <a:lnSpc>
                <a:spcPct val="150000"/>
              </a:lnSpc>
              <a:buFont typeface="Arial" panose="020B0604020202020204" pitchFamily="34" charset="0"/>
              <a:buChar char="•"/>
            </a:pPr>
            <a:r>
              <a:rPr lang="en-US" dirty="0">
                <a:latin typeface="Cambria" panose="02040503050406030204" pitchFamily="18" charset="0"/>
              </a:rPr>
              <a:t>You can delete a single object or multiple objects by using the </a:t>
            </a:r>
            <a:r>
              <a:rPr lang="en-US" i="1" dirty="0">
                <a:latin typeface="Cambria" panose="02040503050406030204" pitchFamily="18" charset="0"/>
              </a:rPr>
              <a:t>del</a:t>
            </a:r>
            <a:r>
              <a:rPr lang="en-US" dirty="0">
                <a:latin typeface="Cambria" panose="02040503050406030204" pitchFamily="18" charset="0"/>
              </a:rPr>
              <a:t> statement.</a:t>
            </a:r>
          </a:p>
          <a:p>
            <a:pPr lvl="1">
              <a:lnSpc>
                <a:spcPct val="150000"/>
              </a:lnSpc>
            </a:pPr>
            <a:r>
              <a:rPr lang="en-US" i="1" dirty="0">
                <a:latin typeface="Cambria" panose="02040503050406030204" pitchFamily="18" charset="0"/>
              </a:rPr>
              <a:t>del variable name1, variable name2</a:t>
            </a:r>
          </a:p>
          <a:p>
            <a:pPr marL="285750" indent="-285750">
              <a:lnSpc>
                <a:spcPct val="150000"/>
              </a:lnSpc>
              <a:buFont typeface="Arial" panose="020B0604020202020204" pitchFamily="34" charset="0"/>
              <a:buChar char="•"/>
            </a:pPr>
            <a:r>
              <a:rPr lang="en-US" dirty="0">
                <a:latin typeface="Cambria" panose="02040503050406030204" pitchFamily="18" charset="0"/>
              </a:rPr>
              <a:t>Python supports four different numerical types −</a:t>
            </a:r>
          </a:p>
          <a:p>
            <a:pPr marL="800100" lvl="1" indent="-342900">
              <a:lnSpc>
                <a:spcPct val="150000"/>
              </a:lnSpc>
              <a:buFont typeface="+mj-lt"/>
              <a:buAutoNum type="arabicPeriod"/>
            </a:pPr>
            <a:r>
              <a:rPr lang="en-US" dirty="0">
                <a:latin typeface="Cambria" panose="02040503050406030204" pitchFamily="18" charset="0"/>
              </a:rPr>
              <a:t>int (signed integers) - positive or negative whole numbers with no decimal point.</a:t>
            </a:r>
          </a:p>
          <a:p>
            <a:pPr marL="800100" lvl="1" indent="-342900">
              <a:lnSpc>
                <a:spcPct val="150000"/>
              </a:lnSpc>
              <a:buFont typeface="+mj-lt"/>
              <a:buAutoNum type="arabicPeriod"/>
            </a:pPr>
            <a:r>
              <a:rPr lang="en-US" dirty="0">
                <a:latin typeface="Cambria" panose="02040503050406030204" pitchFamily="18" charset="0"/>
              </a:rPr>
              <a:t>float (floating point real values) - represent real numbers and are written with a decimal point dividing the integer and fractional parts. </a:t>
            </a:r>
          </a:p>
          <a:p>
            <a:pPr marL="800100" lvl="1" indent="-342900">
              <a:lnSpc>
                <a:spcPct val="150000"/>
              </a:lnSpc>
              <a:buFont typeface="+mj-lt"/>
              <a:buAutoNum type="arabicPeriod"/>
            </a:pPr>
            <a:r>
              <a:rPr lang="en-US" dirty="0"/>
              <a:t>long- holds long integers(exists in Python 2.x, deprecated in Python 3.x).</a:t>
            </a:r>
            <a:endParaRPr lang="en-US" dirty="0">
              <a:latin typeface="Cambria" panose="02040503050406030204" pitchFamily="18" charset="0"/>
            </a:endParaRPr>
          </a:p>
          <a:p>
            <a:pPr marL="800100" lvl="1" indent="-342900">
              <a:lnSpc>
                <a:spcPct val="150000"/>
              </a:lnSpc>
              <a:buFont typeface="+mj-lt"/>
              <a:buAutoNum type="arabicPeriod"/>
            </a:pPr>
            <a:r>
              <a:rPr lang="en-US" dirty="0">
                <a:latin typeface="Cambria" panose="02040503050406030204" pitchFamily="18" charset="0"/>
              </a:rPr>
              <a:t>complex (complex numbers) - are of the form a + b</a:t>
            </a:r>
            <a:r>
              <a:rPr lang="en-US" i="1" dirty="0">
                <a:latin typeface="Cambria" panose="02040503050406030204" pitchFamily="18" charset="0"/>
              </a:rPr>
              <a:t>i</a:t>
            </a:r>
            <a:r>
              <a:rPr lang="en-US" dirty="0">
                <a:latin typeface="Cambria" panose="02040503050406030204" pitchFamily="18" charset="0"/>
              </a:rPr>
              <a:t>, where a and b are floats and </a:t>
            </a:r>
            <a:r>
              <a:rPr lang="en-US" i="1" dirty="0" err="1">
                <a:latin typeface="Cambria" panose="02040503050406030204" pitchFamily="18" charset="0"/>
              </a:rPr>
              <a:t>i</a:t>
            </a:r>
            <a:r>
              <a:rPr lang="en-US" dirty="0">
                <a:latin typeface="Cambria" panose="02040503050406030204" pitchFamily="18" charset="0"/>
              </a:rPr>
              <a:t> represents the square root of -1 (an imaginary number). The real part of the number is a, and the imaginary part is b. </a:t>
            </a:r>
          </a:p>
        </p:txBody>
      </p:sp>
    </p:spTree>
    <p:extLst>
      <p:ext uri="{BB962C8B-B14F-4D97-AF65-F5344CB8AC3E}">
        <p14:creationId xmlns:p14="http://schemas.microsoft.com/office/powerpoint/2010/main" val="326397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Mathematical Functions</a:t>
            </a:r>
          </a:p>
        </p:txBody>
      </p:sp>
      <p:graphicFrame>
        <p:nvGraphicFramePr>
          <p:cNvPr id="6" name="Table 5"/>
          <p:cNvGraphicFramePr>
            <a:graphicFrameLocks noGrp="1"/>
          </p:cNvGraphicFramePr>
          <p:nvPr>
            <p:extLst>
              <p:ext uri="{D42A27DB-BD31-4B8C-83A1-F6EECF244321}">
                <p14:modId xmlns:p14="http://schemas.microsoft.com/office/powerpoint/2010/main" val="2842575124"/>
              </p:ext>
            </p:extLst>
          </p:nvPr>
        </p:nvGraphicFramePr>
        <p:xfrm>
          <a:off x="805542" y="1166949"/>
          <a:ext cx="9855201" cy="4414833"/>
        </p:xfrm>
        <a:graphic>
          <a:graphicData uri="http://schemas.openxmlformats.org/drawingml/2006/table">
            <a:tbl>
              <a:tblPr firstRow="1" bandRow="1">
                <a:tableStyleId>{073A0DAA-6AF3-43AB-8588-CEC1D06C72B9}</a:tableStyleId>
              </a:tblPr>
              <a:tblGrid>
                <a:gridCol w="1287363">
                  <a:extLst>
                    <a:ext uri="{9D8B030D-6E8A-4147-A177-3AD203B41FA5}">
                      <a16:colId xmlns:a16="http://schemas.microsoft.com/office/drawing/2014/main" val="13392184"/>
                    </a:ext>
                  </a:extLst>
                </a:gridCol>
                <a:gridCol w="8567838">
                  <a:extLst>
                    <a:ext uri="{9D8B030D-6E8A-4147-A177-3AD203B41FA5}">
                      <a16:colId xmlns:a16="http://schemas.microsoft.com/office/drawing/2014/main" val="4258532413"/>
                    </a:ext>
                  </a:extLst>
                </a:gridCol>
              </a:tblGrid>
              <a:tr h="341493">
                <a:tc>
                  <a:txBody>
                    <a:bodyPr/>
                    <a:lstStyle/>
                    <a:p>
                      <a:pPr algn="l" fontAlgn="t"/>
                      <a:r>
                        <a:rPr lang="en-US" sz="1200" dirty="0">
                          <a:effectLst/>
                          <a:latin typeface="Cambria" panose="02040503050406030204" pitchFamily="18" charset="0"/>
                        </a:rPr>
                        <a:t>Function</a:t>
                      </a:r>
                    </a:p>
                  </a:txBody>
                  <a:tcPr marL="76200" marR="76200" marT="76200" marB="76200"/>
                </a:tc>
                <a:tc>
                  <a:txBody>
                    <a:bodyPr/>
                    <a:lstStyle/>
                    <a:p>
                      <a:pPr algn="l" fontAlgn="t"/>
                      <a:r>
                        <a:rPr lang="en-US" sz="1200" dirty="0">
                          <a:effectLst/>
                          <a:latin typeface="Cambria" panose="02040503050406030204" pitchFamily="18" charset="0"/>
                        </a:rPr>
                        <a:t>Description </a:t>
                      </a:r>
                    </a:p>
                  </a:txBody>
                  <a:tcPr marL="76200" marR="76200" marT="76200" marB="76200"/>
                </a:tc>
                <a:extLst>
                  <a:ext uri="{0D108BD9-81ED-4DB2-BD59-A6C34878D82A}">
                    <a16:rowId xmlns:a16="http://schemas.microsoft.com/office/drawing/2014/main" val="1969602649"/>
                  </a:ext>
                </a:extLst>
              </a:tr>
              <a:tr h="355518">
                <a:tc>
                  <a:txBody>
                    <a:bodyPr/>
                    <a:lstStyle/>
                    <a:p>
                      <a:pPr algn="just" fontAlgn="t"/>
                      <a:r>
                        <a:rPr lang="en-US" sz="1200" u="none" strike="noStrike" dirty="0">
                          <a:effectLst/>
                          <a:latin typeface="Cambria" panose="02040503050406030204" pitchFamily="18" charset="0"/>
                        </a:rPr>
                        <a:t>abs(x)</a:t>
                      </a:r>
                      <a:endParaRPr lang="en-US" sz="120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The absolute value of x: the (positive) distance between x and zero.</a:t>
                      </a:r>
                    </a:p>
                  </a:txBody>
                  <a:tcPr marL="76200" marR="76200" marT="76200" marB="76200"/>
                </a:tc>
                <a:extLst>
                  <a:ext uri="{0D108BD9-81ED-4DB2-BD59-A6C34878D82A}">
                    <a16:rowId xmlns:a16="http://schemas.microsoft.com/office/drawing/2014/main" val="2395065915"/>
                  </a:ext>
                </a:extLst>
              </a:tr>
              <a:tr h="355518">
                <a:tc>
                  <a:txBody>
                    <a:bodyPr/>
                    <a:lstStyle/>
                    <a:p>
                      <a:pPr algn="just" fontAlgn="t"/>
                      <a:r>
                        <a:rPr lang="en-US" sz="1200" u="none" strike="noStrike" dirty="0">
                          <a:effectLst/>
                          <a:latin typeface="Cambria" panose="02040503050406030204" pitchFamily="18" charset="0"/>
                        </a:rPr>
                        <a:t>ceil(x)</a:t>
                      </a:r>
                      <a:endParaRPr lang="en-US" sz="120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The ceiling of x: the smallest integer not less than x</a:t>
                      </a:r>
                    </a:p>
                  </a:txBody>
                  <a:tcPr marL="76200" marR="76200" marT="76200" marB="76200"/>
                </a:tc>
                <a:extLst>
                  <a:ext uri="{0D108BD9-81ED-4DB2-BD59-A6C34878D82A}">
                    <a16:rowId xmlns:a16="http://schemas.microsoft.com/office/drawing/2014/main" val="3476194376"/>
                  </a:ext>
                </a:extLst>
              </a:tr>
              <a:tr h="355518">
                <a:tc>
                  <a:txBody>
                    <a:bodyPr/>
                    <a:lstStyle/>
                    <a:p>
                      <a:pPr algn="just" fontAlgn="t"/>
                      <a:r>
                        <a:rPr lang="en-US" sz="1200" u="none" strike="noStrike" dirty="0">
                          <a:effectLst/>
                          <a:latin typeface="Cambria" panose="02040503050406030204" pitchFamily="18" charset="0"/>
                        </a:rPr>
                        <a:t>round(x [,n])</a:t>
                      </a:r>
                      <a:endParaRPr lang="en-US" sz="120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x rounded to n digits from the decimal point. Python rounds away from zero as a tie-breaker: round(0.5) is 1.0 and round(-0.5) is -1.0.</a:t>
                      </a:r>
                    </a:p>
                  </a:txBody>
                  <a:tcPr marL="76200" marR="76200" marT="76200" marB="76200"/>
                </a:tc>
                <a:extLst>
                  <a:ext uri="{0D108BD9-81ED-4DB2-BD59-A6C34878D82A}">
                    <a16:rowId xmlns:a16="http://schemas.microsoft.com/office/drawing/2014/main" val="2027228728"/>
                  </a:ext>
                </a:extLst>
              </a:tr>
              <a:tr h="355518">
                <a:tc>
                  <a:txBody>
                    <a:bodyPr/>
                    <a:lstStyle/>
                    <a:p>
                      <a:pPr algn="just" fontAlgn="t"/>
                      <a:r>
                        <a:rPr lang="en-US" sz="1200" u="none" strike="noStrike" dirty="0" err="1">
                          <a:effectLst/>
                          <a:latin typeface="Cambria" panose="02040503050406030204" pitchFamily="18" charset="0"/>
                        </a:rPr>
                        <a:t>exp</a:t>
                      </a:r>
                      <a:r>
                        <a:rPr lang="en-US" sz="1200" u="none" strike="noStrike" dirty="0">
                          <a:effectLst/>
                          <a:latin typeface="Cambria" panose="02040503050406030204" pitchFamily="18" charset="0"/>
                        </a:rPr>
                        <a:t>(x)</a:t>
                      </a:r>
                      <a:endParaRPr lang="en-US" sz="120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The exponential of x: e</a:t>
                      </a:r>
                      <a:r>
                        <a:rPr lang="en-US" sz="1200" baseline="30000" dirty="0">
                          <a:effectLst/>
                          <a:latin typeface="Cambria" panose="02040503050406030204" pitchFamily="18" charset="0"/>
                        </a:rPr>
                        <a:t>x</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1396252673"/>
                  </a:ext>
                </a:extLst>
              </a:tr>
              <a:tr h="355518">
                <a:tc>
                  <a:txBody>
                    <a:bodyPr/>
                    <a:lstStyle/>
                    <a:p>
                      <a:pPr algn="just" fontAlgn="t"/>
                      <a:r>
                        <a:rPr lang="en-US" sz="1200" u="none" strike="noStrike" dirty="0" err="1">
                          <a:effectLst/>
                          <a:latin typeface="Cambria" panose="02040503050406030204" pitchFamily="18" charset="0"/>
                        </a:rPr>
                        <a:t>fabs</a:t>
                      </a:r>
                      <a:r>
                        <a:rPr lang="en-US" sz="1200" u="none" strike="noStrike" dirty="0">
                          <a:effectLst/>
                          <a:latin typeface="Cambria" panose="02040503050406030204" pitchFamily="18" charset="0"/>
                        </a:rPr>
                        <a:t>(x)</a:t>
                      </a:r>
                      <a:endParaRPr lang="en-US" sz="1200" dirty="0">
                        <a:solidFill>
                          <a:srgbClr val="000000"/>
                        </a:solidFill>
                        <a:effectLst/>
                        <a:latin typeface="Cambria" panose="02040503050406030204" pitchFamily="18" charset="0"/>
                      </a:endParaRPr>
                    </a:p>
                  </a:txBody>
                  <a:tcPr marL="76200" marR="76200" marT="76200" marB="76200"/>
                </a:tc>
                <a:tc>
                  <a:txBody>
                    <a:bodyPr/>
                    <a:lstStyle/>
                    <a:p>
                      <a:pPr fontAlgn="t"/>
                      <a:r>
                        <a:rPr lang="en-US" sz="1200">
                          <a:effectLst/>
                          <a:latin typeface="Cambria" panose="02040503050406030204" pitchFamily="18" charset="0"/>
                        </a:rPr>
                        <a:t>The absolute value of x.</a:t>
                      </a:r>
                    </a:p>
                  </a:txBody>
                  <a:tcPr marL="76200" marR="76200" marT="76200" marB="76200"/>
                </a:tc>
                <a:extLst>
                  <a:ext uri="{0D108BD9-81ED-4DB2-BD59-A6C34878D82A}">
                    <a16:rowId xmlns:a16="http://schemas.microsoft.com/office/drawing/2014/main" val="933690075"/>
                  </a:ext>
                </a:extLst>
              </a:tr>
              <a:tr h="355518">
                <a:tc>
                  <a:txBody>
                    <a:bodyPr/>
                    <a:lstStyle/>
                    <a:p>
                      <a:pPr algn="just" fontAlgn="t"/>
                      <a:r>
                        <a:rPr lang="en-US" sz="1200" u="none" strike="noStrike" dirty="0">
                          <a:effectLst/>
                          <a:latin typeface="Cambria" panose="02040503050406030204" pitchFamily="18" charset="0"/>
                        </a:rPr>
                        <a:t>floor(x)</a:t>
                      </a:r>
                      <a:endParaRPr lang="en-US" sz="1200" dirty="0">
                        <a:solidFill>
                          <a:srgbClr val="000000"/>
                        </a:solidFill>
                        <a:effectLst/>
                        <a:latin typeface="Cambria" panose="02040503050406030204" pitchFamily="18" charset="0"/>
                      </a:endParaRPr>
                    </a:p>
                  </a:txBody>
                  <a:tcPr marL="76200" marR="76200" marT="76200" marB="76200"/>
                </a:tc>
                <a:tc>
                  <a:txBody>
                    <a:bodyPr/>
                    <a:lstStyle/>
                    <a:p>
                      <a:pPr fontAlgn="t"/>
                      <a:r>
                        <a:rPr lang="en-US" sz="1200">
                          <a:effectLst/>
                          <a:latin typeface="Cambria" panose="02040503050406030204" pitchFamily="18" charset="0"/>
                        </a:rPr>
                        <a:t>The floor of x: the largest integer not greater than x</a:t>
                      </a:r>
                    </a:p>
                  </a:txBody>
                  <a:tcPr marL="76200" marR="76200" marT="76200" marB="76200"/>
                </a:tc>
                <a:extLst>
                  <a:ext uri="{0D108BD9-81ED-4DB2-BD59-A6C34878D82A}">
                    <a16:rowId xmlns:a16="http://schemas.microsoft.com/office/drawing/2014/main" val="2548882591"/>
                  </a:ext>
                </a:extLst>
              </a:tr>
              <a:tr h="355518">
                <a:tc>
                  <a:txBody>
                    <a:bodyPr/>
                    <a:lstStyle/>
                    <a:p>
                      <a:pPr algn="just" fontAlgn="t"/>
                      <a:r>
                        <a:rPr lang="en-US" sz="1200" u="none" strike="noStrike" dirty="0">
                          <a:effectLst/>
                          <a:latin typeface="Cambria" panose="02040503050406030204" pitchFamily="18" charset="0"/>
                        </a:rPr>
                        <a:t>log(x)</a:t>
                      </a:r>
                      <a:endParaRPr lang="en-US" sz="1200" dirty="0">
                        <a:solidFill>
                          <a:srgbClr val="000000"/>
                        </a:solidFill>
                        <a:effectLst/>
                        <a:latin typeface="Cambria" panose="02040503050406030204" pitchFamily="18" charset="0"/>
                      </a:endParaRPr>
                    </a:p>
                  </a:txBody>
                  <a:tcPr marL="76200" marR="76200" marT="76200" marB="76200"/>
                </a:tc>
                <a:tc>
                  <a:txBody>
                    <a:bodyPr/>
                    <a:lstStyle/>
                    <a:p>
                      <a:pPr fontAlgn="t"/>
                      <a:r>
                        <a:rPr lang="en-US" sz="1200">
                          <a:effectLst/>
                          <a:latin typeface="Cambria" panose="02040503050406030204" pitchFamily="18" charset="0"/>
                        </a:rPr>
                        <a:t>The natural logarithm of x, for x&gt; 0</a:t>
                      </a:r>
                    </a:p>
                  </a:txBody>
                  <a:tcPr marL="76200" marR="76200" marT="76200" marB="76200"/>
                </a:tc>
                <a:extLst>
                  <a:ext uri="{0D108BD9-81ED-4DB2-BD59-A6C34878D82A}">
                    <a16:rowId xmlns:a16="http://schemas.microsoft.com/office/drawing/2014/main" val="985576434"/>
                  </a:ext>
                </a:extLst>
              </a:tr>
              <a:tr h="355518">
                <a:tc>
                  <a:txBody>
                    <a:bodyPr/>
                    <a:lstStyle/>
                    <a:p>
                      <a:pPr algn="just" fontAlgn="t"/>
                      <a:r>
                        <a:rPr lang="en-US" sz="1200" u="none" strike="noStrike" dirty="0">
                          <a:effectLst/>
                          <a:latin typeface="Cambria" panose="02040503050406030204" pitchFamily="18" charset="0"/>
                        </a:rPr>
                        <a:t>log10(x)</a:t>
                      </a:r>
                      <a:endParaRPr lang="en-US" sz="1200" dirty="0">
                        <a:solidFill>
                          <a:srgbClr val="000000"/>
                        </a:solidFill>
                        <a:effectLst/>
                        <a:latin typeface="Cambria" panose="02040503050406030204" pitchFamily="18" charset="0"/>
                      </a:endParaRPr>
                    </a:p>
                  </a:txBody>
                  <a:tcPr marL="76200" marR="76200" marT="76200" marB="76200"/>
                </a:tc>
                <a:tc>
                  <a:txBody>
                    <a:bodyPr/>
                    <a:lstStyle/>
                    <a:p>
                      <a:pPr fontAlgn="t"/>
                      <a:r>
                        <a:rPr lang="en-US" sz="1200">
                          <a:effectLst/>
                          <a:latin typeface="Cambria" panose="02040503050406030204" pitchFamily="18" charset="0"/>
                        </a:rPr>
                        <a:t>The base-10 logarithm of x for x&gt; 0 .</a:t>
                      </a:r>
                    </a:p>
                  </a:txBody>
                  <a:tcPr marL="76200" marR="76200" marT="76200" marB="76200"/>
                </a:tc>
                <a:extLst>
                  <a:ext uri="{0D108BD9-81ED-4DB2-BD59-A6C34878D82A}">
                    <a16:rowId xmlns:a16="http://schemas.microsoft.com/office/drawing/2014/main" val="3228144923"/>
                  </a:ext>
                </a:extLst>
              </a:tr>
              <a:tr h="355518">
                <a:tc>
                  <a:txBody>
                    <a:bodyPr/>
                    <a:lstStyle/>
                    <a:p>
                      <a:pPr algn="just" fontAlgn="t"/>
                      <a:r>
                        <a:rPr lang="en-US" sz="1200" u="none" strike="noStrike" dirty="0">
                          <a:effectLst/>
                          <a:latin typeface="Cambria" panose="02040503050406030204" pitchFamily="18" charset="0"/>
                        </a:rPr>
                        <a:t>max(x1, x2,...)</a:t>
                      </a:r>
                      <a:endParaRPr lang="en-US" sz="1200" dirty="0">
                        <a:solidFill>
                          <a:srgbClr val="000000"/>
                        </a:solidFill>
                        <a:effectLst/>
                        <a:latin typeface="Cambria" panose="02040503050406030204" pitchFamily="18" charset="0"/>
                      </a:endParaRPr>
                    </a:p>
                  </a:txBody>
                  <a:tcPr marL="76200" marR="76200" marT="76200" marB="76200"/>
                </a:tc>
                <a:tc>
                  <a:txBody>
                    <a:bodyPr/>
                    <a:lstStyle/>
                    <a:p>
                      <a:pPr fontAlgn="t"/>
                      <a:r>
                        <a:rPr lang="en-US" sz="1200">
                          <a:effectLst/>
                          <a:latin typeface="Cambria" panose="02040503050406030204" pitchFamily="18" charset="0"/>
                        </a:rPr>
                        <a:t>The largest of its arguments: the value closest to positive infinity</a:t>
                      </a:r>
                    </a:p>
                  </a:txBody>
                  <a:tcPr marL="76200" marR="76200" marT="76200" marB="76200"/>
                </a:tc>
                <a:extLst>
                  <a:ext uri="{0D108BD9-81ED-4DB2-BD59-A6C34878D82A}">
                    <a16:rowId xmlns:a16="http://schemas.microsoft.com/office/drawing/2014/main" val="587906258"/>
                  </a:ext>
                </a:extLst>
              </a:tr>
              <a:tr h="355518">
                <a:tc>
                  <a:txBody>
                    <a:bodyPr/>
                    <a:lstStyle/>
                    <a:p>
                      <a:pPr algn="just" fontAlgn="t"/>
                      <a:r>
                        <a:rPr lang="en-US" sz="1200" u="none" strike="noStrike" dirty="0">
                          <a:effectLst/>
                          <a:latin typeface="Cambria" panose="02040503050406030204" pitchFamily="18" charset="0"/>
                        </a:rPr>
                        <a:t>min(x1, x2,...)</a:t>
                      </a:r>
                      <a:endParaRPr lang="en-US" sz="1200" dirty="0">
                        <a:solidFill>
                          <a:srgbClr val="000000"/>
                        </a:solidFill>
                        <a:effectLst/>
                        <a:latin typeface="Cambria" panose="02040503050406030204" pitchFamily="18" charset="0"/>
                      </a:endParaRPr>
                    </a:p>
                  </a:txBody>
                  <a:tcPr marL="76200" marR="76200" marT="76200" marB="76200"/>
                </a:tc>
                <a:tc>
                  <a:txBody>
                    <a:bodyPr/>
                    <a:lstStyle/>
                    <a:p>
                      <a:pPr fontAlgn="t"/>
                      <a:r>
                        <a:rPr lang="en-US" sz="1200">
                          <a:effectLst/>
                          <a:latin typeface="Cambria" panose="02040503050406030204" pitchFamily="18" charset="0"/>
                        </a:rPr>
                        <a:t>The smallest of its arguments: the value closest to negative infinity</a:t>
                      </a:r>
                    </a:p>
                  </a:txBody>
                  <a:tcPr marL="76200" marR="76200" marT="76200" marB="76200"/>
                </a:tc>
                <a:extLst>
                  <a:ext uri="{0D108BD9-81ED-4DB2-BD59-A6C34878D82A}">
                    <a16:rowId xmlns:a16="http://schemas.microsoft.com/office/drawing/2014/main" val="446307901"/>
                  </a:ext>
                </a:extLst>
              </a:tr>
              <a:tr h="355518">
                <a:tc>
                  <a:txBody>
                    <a:bodyPr/>
                    <a:lstStyle/>
                    <a:p>
                      <a:pPr algn="just" fontAlgn="t"/>
                      <a:r>
                        <a:rPr lang="en-US" sz="1200" u="none" strike="noStrike" dirty="0" err="1">
                          <a:effectLst/>
                          <a:latin typeface="Cambria" panose="02040503050406030204" pitchFamily="18" charset="0"/>
                        </a:rPr>
                        <a:t>sqrt</a:t>
                      </a:r>
                      <a:r>
                        <a:rPr lang="en-US" sz="1200" u="none" strike="noStrike" dirty="0">
                          <a:effectLst/>
                          <a:latin typeface="Cambria" panose="02040503050406030204" pitchFamily="18" charset="0"/>
                        </a:rPr>
                        <a:t>(x)</a:t>
                      </a:r>
                      <a:endParaRPr lang="en-US" sz="120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The square root of x for x &gt; 0</a:t>
                      </a:r>
                    </a:p>
                  </a:txBody>
                  <a:tcPr marL="76200" marR="76200" marT="76200" marB="76200"/>
                </a:tc>
                <a:extLst>
                  <a:ext uri="{0D108BD9-81ED-4DB2-BD59-A6C34878D82A}">
                    <a16:rowId xmlns:a16="http://schemas.microsoft.com/office/drawing/2014/main" val="2055411897"/>
                  </a:ext>
                </a:extLst>
              </a:tr>
            </a:tbl>
          </a:graphicData>
        </a:graphic>
      </p:graphicFrame>
    </p:spTree>
    <p:extLst>
      <p:ext uri="{BB962C8B-B14F-4D97-AF65-F5344CB8AC3E}">
        <p14:creationId xmlns:p14="http://schemas.microsoft.com/office/powerpoint/2010/main" val="3477289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Random Number Functions</a:t>
            </a:r>
          </a:p>
        </p:txBody>
      </p:sp>
      <p:graphicFrame>
        <p:nvGraphicFramePr>
          <p:cNvPr id="6" name="Table 5"/>
          <p:cNvGraphicFramePr>
            <a:graphicFrameLocks noGrp="1"/>
          </p:cNvGraphicFramePr>
          <p:nvPr>
            <p:extLst>
              <p:ext uri="{D42A27DB-BD31-4B8C-83A1-F6EECF244321}">
                <p14:modId xmlns:p14="http://schemas.microsoft.com/office/powerpoint/2010/main" val="2507498677"/>
              </p:ext>
            </p:extLst>
          </p:nvPr>
        </p:nvGraphicFramePr>
        <p:xfrm>
          <a:off x="1153884" y="1471748"/>
          <a:ext cx="10297887" cy="3868138"/>
        </p:xfrm>
        <a:graphic>
          <a:graphicData uri="http://schemas.openxmlformats.org/drawingml/2006/table">
            <a:tbl>
              <a:tblPr firstRow="1" bandRow="1">
                <a:tableStyleId>{073A0DAA-6AF3-43AB-8588-CEC1D06C72B9}</a:tableStyleId>
              </a:tblPr>
              <a:tblGrid>
                <a:gridCol w="1600041">
                  <a:extLst>
                    <a:ext uri="{9D8B030D-6E8A-4147-A177-3AD203B41FA5}">
                      <a16:colId xmlns:a16="http://schemas.microsoft.com/office/drawing/2014/main" val="13392184"/>
                    </a:ext>
                  </a:extLst>
                </a:gridCol>
                <a:gridCol w="8697846">
                  <a:extLst>
                    <a:ext uri="{9D8B030D-6E8A-4147-A177-3AD203B41FA5}">
                      <a16:colId xmlns:a16="http://schemas.microsoft.com/office/drawing/2014/main" val="4258532413"/>
                    </a:ext>
                  </a:extLst>
                </a:gridCol>
              </a:tblGrid>
              <a:tr h="530921">
                <a:tc>
                  <a:txBody>
                    <a:bodyPr/>
                    <a:lstStyle/>
                    <a:p>
                      <a:pPr algn="l" fontAlgn="t"/>
                      <a:r>
                        <a:rPr lang="en-US" dirty="0">
                          <a:effectLst/>
                          <a:latin typeface="Cambria" panose="02040503050406030204" pitchFamily="18" charset="0"/>
                        </a:rPr>
                        <a:t>Function</a:t>
                      </a:r>
                    </a:p>
                  </a:txBody>
                  <a:tcPr marL="76200" marR="76200" marT="76200" marB="76200"/>
                </a:tc>
                <a:tc>
                  <a:txBody>
                    <a:bodyPr/>
                    <a:lstStyle/>
                    <a:p>
                      <a:pPr algn="l" fontAlgn="t"/>
                      <a:r>
                        <a:rPr lang="en-US">
                          <a:effectLst/>
                          <a:latin typeface="Cambria" panose="02040503050406030204" pitchFamily="18" charset="0"/>
                        </a:rPr>
                        <a:t>Description</a:t>
                      </a:r>
                    </a:p>
                  </a:txBody>
                  <a:tcPr marL="76200" marR="76200" marT="76200" marB="76200"/>
                </a:tc>
                <a:extLst>
                  <a:ext uri="{0D108BD9-81ED-4DB2-BD59-A6C34878D82A}">
                    <a16:rowId xmlns:a16="http://schemas.microsoft.com/office/drawing/2014/main" val="1969602649"/>
                  </a:ext>
                </a:extLst>
              </a:tr>
              <a:tr h="530921">
                <a:tc>
                  <a:txBody>
                    <a:bodyPr/>
                    <a:lstStyle/>
                    <a:p>
                      <a:pPr algn="just" fontAlgn="t"/>
                      <a:r>
                        <a:rPr lang="en-US" b="0" u="none" strike="noStrike" dirty="0">
                          <a:solidFill>
                            <a:srgbClr val="313131"/>
                          </a:solidFill>
                          <a:effectLst/>
                          <a:latin typeface="Cambria" panose="02040503050406030204" pitchFamily="18" charset="0"/>
                        </a:rPr>
                        <a:t>choice(</a:t>
                      </a:r>
                      <a:r>
                        <a:rPr lang="en-US" b="0" u="none" strike="noStrike" dirty="0" err="1">
                          <a:solidFill>
                            <a:srgbClr val="313131"/>
                          </a:solidFill>
                          <a:effectLst/>
                          <a:latin typeface="Cambria" panose="02040503050406030204" pitchFamily="18" charset="0"/>
                        </a:rPr>
                        <a:t>seq</a:t>
                      </a:r>
                      <a:r>
                        <a:rPr lang="en-US" b="0" u="none" strike="noStrike" dirty="0">
                          <a:solidFill>
                            <a:srgbClr val="313131"/>
                          </a:solidFill>
                          <a:effectLst/>
                          <a:latin typeface="Cambria" panose="02040503050406030204" pitchFamily="18" charset="0"/>
                        </a:rPr>
                        <a:t>)</a:t>
                      </a:r>
                      <a:endParaRPr lang="en-US" b="0" dirty="0">
                        <a:solidFill>
                          <a:srgbClr val="000000"/>
                        </a:solidFill>
                        <a:effectLst/>
                        <a:latin typeface="Cambria" panose="02040503050406030204" pitchFamily="18" charset="0"/>
                      </a:endParaRPr>
                    </a:p>
                  </a:txBody>
                  <a:tcPr marL="76200" marR="76200" marT="76200" marB="76200"/>
                </a:tc>
                <a:tc>
                  <a:txBody>
                    <a:bodyPr/>
                    <a:lstStyle/>
                    <a:p>
                      <a:pPr fontAlgn="t"/>
                      <a:r>
                        <a:rPr lang="en-US">
                          <a:effectLst/>
                          <a:latin typeface="Cambria" panose="02040503050406030204" pitchFamily="18" charset="0"/>
                        </a:rPr>
                        <a:t>A random item from a list, tuple, or string.</a:t>
                      </a:r>
                    </a:p>
                  </a:txBody>
                  <a:tcPr marL="76200" marR="76200" marT="76200" marB="76200"/>
                </a:tc>
                <a:extLst>
                  <a:ext uri="{0D108BD9-81ED-4DB2-BD59-A6C34878D82A}">
                    <a16:rowId xmlns:a16="http://schemas.microsoft.com/office/drawing/2014/main" val="2395065915"/>
                  </a:ext>
                </a:extLst>
              </a:tr>
              <a:tr h="1213533">
                <a:tc>
                  <a:txBody>
                    <a:bodyPr/>
                    <a:lstStyle/>
                    <a:p>
                      <a:pPr algn="just" fontAlgn="t"/>
                      <a:r>
                        <a:rPr lang="en-US" b="0" u="none" strike="noStrike" dirty="0" err="1">
                          <a:solidFill>
                            <a:srgbClr val="313131"/>
                          </a:solidFill>
                          <a:effectLst/>
                          <a:latin typeface="Cambria" panose="02040503050406030204" pitchFamily="18" charset="0"/>
                        </a:rPr>
                        <a:t>randrange</a:t>
                      </a:r>
                      <a:r>
                        <a:rPr lang="en-US" b="0" u="none" strike="noStrike" dirty="0">
                          <a:solidFill>
                            <a:srgbClr val="313131"/>
                          </a:solidFill>
                          <a:effectLst/>
                          <a:latin typeface="Cambria" panose="02040503050406030204" pitchFamily="18" charset="0"/>
                        </a:rPr>
                        <a:t> ([start,] stop [,step])</a:t>
                      </a:r>
                      <a:endParaRPr lang="en-US" b="0" dirty="0">
                        <a:solidFill>
                          <a:srgbClr val="000000"/>
                        </a:solidFill>
                        <a:effectLst/>
                        <a:latin typeface="Cambria" panose="02040503050406030204" pitchFamily="18" charset="0"/>
                      </a:endParaRPr>
                    </a:p>
                  </a:txBody>
                  <a:tcPr marL="76200" marR="76200" marT="76200" marB="76200"/>
                </a:tc>
                <a:tc>
                  <a:txBody>
                    <a:bodyPr/>
                    <a:lstStyle/>
                    <a:p>
                      <a:pPr fontAlgn="t"/>
                      <a:r>
                        <a:rPr lang="en-US">
                          <a:effectLst/>
                          <a:latin typeface="Cambria" panose="02040503050406030204" pitchFamily="18" charset="0"/>
                        </a:rPr>
                        <a:t>A randomly selected element from range(start, stop, step)</a:t>
                      </a:r>
                    </a:p>
                  </a:txBody>
                  <a:tcPr marL="76200" marR="76200" marT="76200" marB="76200"/>
                </a:tc>
                <a:extLst>
                  <a:ext uri="{0D108BD9-81ED-4DB2-BD59-A6C34878D82A}">
                    <a16:rowId xmlns:a16="http://schemas.microsoft.com/office/drawing/2014/main" val="3476194376"/>
                  </a:ext>
                </a:extLst>
              </a:tr>
              <a:tr h="530921">
                <a:tc>
                  <a:txBody>
                    <a:bodyPr/>
                    <a:lstStyle/>
                    <a:p>
                      <a:pPr algn="just" fontAlgn="t"/>
                      <a:r>
                        <a:rPr lang="en-US" b="0" u="none" strike="noStrike" dirty="0">
                          <a:solidFill>
                            <a:srgbClr val="313131"/>
                          </a:solidFill>
                          <a:effectLst/>
                          <a:latin typeface="Cambria" panose="02040503050406030204" pitchFamily="18" charset="0"/>
                        </a:rPr>
                        <a:t>random()</a:t>
                      </a:r>
                      <a:endParaRPr lang="en-US" b="0" dirty="0">
                        <a:solidFill>
                          <a:srgbClr val="000000"/>
                        </a:solidFill>
                        <a:effectLst/>
                        <a:latin typeface="Cambria" panose="02040503050406030204" pitchFamily="18" charset="0"/>
                      </a:endParaRPr>
                    </a:p>
                  </a:txBody>
                  <a:tcPr marL="76200" marR="76200" marT="76200" marB="76200"/>
                </a:tc>
                <a:tc>
                  <a:txBody>
                    <a:bodyPr/>
                    <a:lstStyle/>
                    <a:p>
                      <a:pPr fontAlgn="t"/>
                      <a:r>
                        <a:rPr lang="en-US">
                          <a:effectLst/>
                          <a:latin typeface="Cambria" panose="02040503050406030204" pitchFamily="18" charset="0"/>
                        </a:rPr>
                        <a:t>A random float r, such that 0 is less than or equal to r and r is less than 1</a:t>
                      </a:r>
                    </a:p>
                  </a:txBody>
                  <a:tcPr marL="76200" marR="76200" marT="76200" marB="76200"/>
                </a:tc>
                <a:extLst>
                  <a:ext uri="{0D108BD9-81ED-4DB2-BD59-A6C34878D82A}">
                    <a16:rowId xmlns:a16="http://schemas.microsoft.com/office/drawing/2014/main" val="2027228728"/>
                  </a:ext>
                </a:extLst>
              </a:tr>
              <a:tr h="530921">
                <a:tc>
                  <a:txBody>
                    <a:bodyPr/>
                    <a:lstStyle/>
                    <a:p>
                      <a:pPr algn="just" fontAlgn="t"/>
                      <a:r>
                        <a:rPr lang="en-US" b="0" u="none" strike="noStrike" dirty="0">
                          <a:solidFill>
                            <a:srgbClr val="313131"/>
                          </a:solidFill>
                          <a:effectLst/>
                          <a:latin typeface="Cambria" panose="02040503050406030204" pitchFamily="18" charset="0"/>
                        </a:rPr>
                        <a:t>shuffle(</a:t>
                      </a:r>
                      <a:r>
                        <a:rPr lang="en-US" b="0" u="none" strike="noStrike" dirty="0" err="1">
                          <a:solidFill>
                            <a:srgbClr val="313131"/>
                          </a:solidFill>
                          <a:effectLst/>
                          <a:latin typeface="Cambria" panose="02040503050406030204" pitchFamily="18" charset="0"/>
                        </a:rPr>
                        <a:t>lst</a:t>
                      </a:r>
                      <a:r>
                        <a:rPr lang="en-US" b="0" u="none" strike="noStrike" dirty="0">
                          <a:solidFill>
                            <a:srgbClr val="313131"/>
                          </a:solidFill>
                          <a:effectLst/>
                          <a:latin typeface="Cambria" panose="02040503050406030204" pitchFamily="18" charset="0"/>
                        </a:rPr>
                        <a:t>)</a:t>
                      </a:r>
                      <a:endParaRPr lang="en-US" b="0" dirty="0">
                        <a:solidFill>
                          <a:srgbClr val="000000"/>
                        </a:solidFill>
                        <a:effectLst/>
                        <a:latin typeface="Cambria" panose="02040503050406030204" pitchFamily="18" charset="0"/>
                      </a:endParaRPr>
                    </a:p>
                  </a:txBody>
                  <a:tcPr marL="76200" marR="76200" marT="76200" marB="76200"/>
                </a:tc>
                <a:tc>
                  <a:txBody>
                    <a:bodyPr/>
                    <a:lstStyle/>
                    <a:p>
                      <a:pPr fontAlgn="t"/>
                      <a:r>
                        <a:rPr lang="en-US" dirty="0">
                          <a:effectLst/>
                          <a:latin typeface="Cambria" panose="02040503050406030204" pitchFamily="18" charset="0"/>
                        </a:rPr>
                        <a:t>Randomizes the items of a list in place. Returns None.</a:t>
                      </a:r>
                    </a:p>
                  </a:txBody>
                  <a:tcPr marL="76200" marR="76200" marT="76200" marB="76200"/>
                </a:tc>
                <a:extLst>
                  <a:ext uri="{0D108BD9-81ED-4DB2-BD59-A6C34878D82A}">
                    <a16:rowId xmlns:a16="http://schemas.microsoft.com/office/drawing/2014/main" val="933690075"/>
                  </a:ext>
                </a:extLst>
              </a:tr>
              <a:tr h="530921">
                <a:tc>
                  <a:txBody>
                    <a:bodyPr/>
                    <a:lstStyle/>
                    <a:p>
                      <a:pPr algn="just" fontAlgn="t"/>
                      <a:r>
                        <a:rPr lang="en-US" b="0" u="none" strike="noStrike" dirty="0">
                          <a:solidFill>
                            <a:srgbClr val="313131"/>
                          </a:solidFill>
                          <a:effectLst/>
                          <a:latin typeface="Cambria" panose="02040503050406030204" pitchFamily="18" charset="0"/>
                        </a:rPr>
                        <a:t>uniform(x, y)</a:t>
                      </a:r>
                      <a:endParaRPr lang="en-US" b="0" dirty="0">
                        <a:solidFill>
                          <a:srgbClr val="000000"/>
                        </a:solidFill>
                        <a:effectLst/>
                        <a:latin typeface="Cambria" panose="02040503050406030204" pitchFamily="18" charset="0"/>
                      </a:endParaRPr>
                    </a:p>
                  </a:txBody>
                  <a:tcPr marL="76200" marR="76200" marT="76200" marB="76200"/>
                </a:tc>
                <a:tc>
                  <a:txBody>
                    <a:bodyPr/>
                    <a:lstStyle/>
                    <a:p>
                      <a:pPr fontAlgn="t"/>
                      <a:r>
                        <a:rPr lang="en-US" dirty="0">
                          <a:effectLst/>
                          <a:latin typeface="Cambria" panose="02040503050406030204" pitchFamily="18" charset="0"/>
                        </a:rPr>
                        <a:t>A random float r, such that x is less than or equal to r and r is less than y</a:t>
                      </a:r>
                    </a:p>
                  </a:txBody>
                  <a:tcPr marL="76200" marR="76200" marT="76200" marB="76200"/>
                </a:tc>
                <a:extLst>
                  <a:ext uri="{0D108BD9-81ED-4DB2-BD59-A6C34878D82A}">
                    <a16:rowId xmlns:a16="http://schemas.microsoft.com/office/drawing/2014/main" val="2548882591"/>
                  </a:ext>
                </a:extLst>
              </a:tr>
            </a:tbl>
          </a:graphicData>
        </a:graphic>
      </p:graphicFrame>
    </p:spTree>
    <p:extLst>
      <p:ext uri="{BB962C8B-B14F-4D97-AF65-F5344CB8AC3E}">
        <p14:creationId xmlns:p14="http://schemas.microsoft.com/office/powerpoint/2010/main" val="2159489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Introduction</a:t>
            </a:r>
          </a:p>
        </p:txBody>
      </p:sp>
      <p:sp>
        <p:nvSpPr>
          <p:cNvPr id="3" name="Content Placeholder 2"/>
          <p:cNvSpPr>
            <a:spLocks noGrp="1"/>
          </p:cNvSpPr>
          <p:nvPr>
            <p:ph idx="1"/>
          </p:nvPr>
        </p:nvSpPr>
        <p:spPr>
          <a:xfrm>
            <a:off x="838200" y="1325563"/>
            <a:ext cx="10515600" cy="4675709"/>
          </a:xfrm>
        </p:spPr>
        <p:txBody>
          <a:bodyPr>
            <a:normAutofit fontScale="92500"/>
          </a:bodyPr>
          <a:lstStyle/>
          <a:p>
            <a:pPr>
              <a:lnSpc>
                <a:spcPct val="150000"/>
              </a:lnSpc>
            </a:pPr>
            <a:r>
              <a:rPr lang="en-US" sz="1800" dirty="0">
                <a:latin typeface="Cambria" panose="02040503050406030204" pitchFamily="18" charset="0"/>
              </a:rPr>
              <a:t>Python was developed by Guido van Rossum in the late eighties and early nineties at the National Research Institute for Mathematics and Computer Science in Netherlands.</a:t>
            </a:r>
          </a:p>
          <a:p>
            <a:pPr>
              <a:lnSpc>
                <a:spcPct val="150000"/>
              </a:lnSpc>
            </a:pPr>
            <a:r>
              <a:rPr lang="en-US" sz="1800" dirty="0">
                <a:latin typeface="Cambria" panose="02040503050406030204" pitchFamily="18" charset="0"/>
              </a:rPr>
              <a:t>Python is high-level, interpreted, interactive and object-oriented scripting language designed to be highly readable with fewer syntactical constructions than other languages.</a:t>
            </a:r>
          </a:p>
          <a:p>
            <a:pPr>
              <a:lnSpc>
                <a:spcPct val="150000"/>
              </a:lnSpc>
            </a:pPr>
            <a:r>
              <a:rPr lang="en-US" sz="1800" b="1" dirty="0">
                <a:latin typeface="Cambria" panose="02040503050406030204" pitchFamily="18" charset="0"/>
              </a:rPr>
              <a:t>Interpreted - </a:t>
            </a:r>
            <a:r>
              <a:rPr lang="en-US" sz="1800" dirty="0">
                <a:latin typeface="Cambria" panose="02040503050406030204" pitchFamily="18" charset="0"/>
              </a:rPr>
              <a:t>Python is processed at runtime by the interpreter. </a:t>
            </a:r>
          </a:p>
          <a:p>
            <a:pPr>
              <a:lnSpc>
                <a:spcPct val="150000"/>
              </a:lnSpc>
            </a:pPr>
            <a:r>
              <a:rPr lang="en-US" sz="1800" b="1" dirty="0">
                <a:latin typeface="Cambria" panose="02040503050406030204" pitchFamily="18" charset="0"/>
              </a:rPr>
              <a:t>Interactive – </a:t>
            </a:r>
            <a:r>
              <a:rPr lang="en-US" sz="1800" dirty="0">
                <a:latin typeface="Cambria" panose="02040503050406030204" pitchFamily="18" charset="0"/>
              </a:rPr>
              <a:t>We can interact with the interpreter directly to write your programs.</a:t>
            </a:r>
          </a:p>
          <a:p>
            <a:pPr>
              <a:lnSpc>
                <a:spcPct val="150000"/>
              </a:lnSpc>
            </a:pPr>
            <a:r>
              <a:rPr lang="en-US" sz="1800" b="1" dirty="0">
                <a:latin typeface="Cambria" panose="02040503050406030204" pitchFamily="18" charset="0"/>
              </a:rPr>
              <a:t>Object-Oriented - </a:t>
            </a:r>
            <a:r>
              <a:rPr lang="en-US" sz="1800" dirty="0">
                <a:latin typeface="Cambria" panose="02040503050406030204" pitchFamily="18" charset="0"/>
              </a:rPr>
              <a:t> Python supports Object-Oriented style or technique of programming that encapsulates code within objects.</a:t>
            </a:r>
          </a:p>
          <a:p>
            <a:pPr>
              <a:lnSpc>
                <a:spcPct val="150000"/>
              </a:lnSpc>
            </a:pPr>
            <a:r>
              <a:rPr lang="en-US" sz="1800" b="1" dirty="0">
                <a:latin typeface="Cambria" panose="02040503050406030204" pitchFamily="18" charset="0"/>
              </a:rPr>
              <a:t>Beginner's Language - </a:t>
            </a:r>
            <a:r>
              <a:rPr lang="en-US" sz="1800" dirty="0">
                <a:latin typeface="Cambria" panose="02040503050406030204" pitchFamily="18" charset="0"/>
              </a:rPr>
              <a:t> Python is a great language for the beginner-level programmers and supports the development of a wide range of applications from simple text processing to WWW browsers to games.</a:t>
            </a:r>
          </a:p>
          <a:p>
            <a:pPr>
              <a:lnSpc>
                <a:spcPct val="150000"/>
              </a:lnSpc>
            </a:pPr>
            <a:endParaRPr lang="en-US" sz="1800" dirty="0">
              <a:latin typeface="Cambria" panose="02040503050406030204" pitchFamily="18" charset="0"/>
            </a:endParaRPr>
          </a:p>
        </p:txBody>
      </p:sp>
    </p:spTree>
    <p:extLst>
      <p:ext uri="{BB962C8B-B14F-4D97-AF65-F5344CB8AC3E}">
        <p14:creationId xmlns:p14="http://schemas.microsoft.com/office/powerpoint/2010/main" val="1177375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Trigonometric Functions</a:t>
            </a:r>
          </a:p>
        </p:txBody>
      </p:sp>
      <p:graphicFrame>
        <p:nvGraphicFramePr>
          <p:cNvPr id="6" name="Table 5"/>
          <p:cNvGraphicFramePr>
            <a:graphicFrameLocks noGrp="1"/>
          </p:cNvGraphicFramePr>
          <p:nvPr>
            <p:extLst>
              <p:ext uri="{D42A27DB-BD31-4B8C-83A1-F6EECF244321}">
                <p14:modId xmlns:p14="http://schemas.microsoft.com/office/powerpoint/2010/main" val="733496277"/>
              </p:ext>
            </p:extLst>
          </p:nvPr>
        </p:nvGraphicFramePr>
        <p:xfrm>
          <a:off x="1095827" y="1505735"/>
          <a:ext cx="10297887" cy="4623649"/>
        </p:xfrm>
        <a:graphic>
          <a:graphicData uri="http://schemas.openxmlformats.org/drawingml/2006/table">
            <a:tbl>
              <a:tblPr firstRow="1" bandRow="1">
                <a:tableStyleId>{073A0DAA-6AF3-43AB-8588-CEC1D06C72B9}</a:tableStyleId>
              </a:tblPr>
              <a:tblGrid>
                <a:gridCol w="1600041">
                  <a:extLst>
                    <a:ext uri="{9D8B030D-6E8A-4147-A177-3AD203B41FA5}">
                      <a16:colId xmlns:a16="http://schemas.microsoft.com/office/drawing/2014/main" val="13392184"/>
                    </a:ext>
                  </a:extLst>
                </a:gridCol>
                <a:gridCol w="8697846">
                  <a:extLst>
                    <a:ext uri="{9D8B030D-6E8A-4147-A177-3AD203B41FA5}">
                      <a16:colId xmlns:a16="http://schemas.microsoft.com/office/drawing/2014/main" val="4258532413"/>
                    </a:ext>
                  </a:extLst>
                </a:gridCol>
              </a:tblGrid>
              <a:tr h="530921">
                <a:tc>
                  <a:txBody>
                    <a:bodyPr/>
                    <a:lstStyle/>
                    <a:p>
                      <a:pPr algn="l" fontAlgn="t"/>
                      <a:r>
                        <a:rPr lang="en-US" sz="1500" dirty="0">
                          <a:effectLst/>
                          <a:latin typeface="Cambria" panose="02040503050406030204" pitchFamily="18" charset="0"/>
                        </a:rPr>
                        <a:t>Function</a:t>
                      </a:r>
                    </a:p>
                  </a:txBody>
                  <a:tcPr marL="76200" marR="76200" marT="76200" marB="76200"/>
                </a:tc>
                <a:tc>
                  <a:txBody>
                    <a:bodyPr/>
                    <a:lstStyle/>
                    <a:p>
                      <a:pPr algn="l" fontAlgn="t"/>
                      <a:r>
                        <a:rPr lang="en-US" sz="1500" dirty="0">
                          <a:effectLst/>
                          <a:latin typeface="Cambria" panose="02040503050406030204" pitchFamily="18" charset="0"/>
                        </a:rPr>
                        <a:t>Description</a:t>
                      </a:r>
                    </a:p>
                  </a:txBody>
                  <a:tcPr marL="76200" marR="76200" marT="76200" marB="76200"/>
                </a:tc>
                <a:extLst>
                  <a:ext uri="{0D108BD9-81ED-4DB2-BD59-A6C34878D82A}">
                    <a16:rowId xmlns:a16="http://schemas.microsoft.com/office/drawing/2014/main" val="1969602649"/>
                  </a:ext>
                </a:extLst>
              </a:tr>
              <a:tr h="416259">
                <a:tc>
                  <a:txBody>
                    <a:bodyPr/>
                    <a:lstStyle/>
                    <a:p>
                      <a:pPr algn="just" fontAlgn="t"/>
                      <a:r>
                        <a:rPr lang="en-US" sz="1500" b="0" u="none" strike="noStrike" dirty="0" err="1">
                          <a:solidFill>
                            <a:srgbClr val="313131"/>
                          </a:solidFill>
                          <a:effectLst/>
                          <a:latin typeface="Cambria" panose="02040503050406030204" pitchFamily="18" charset="0"/>
                        </a:rPr>
                        <a:t>acos</a:t>
                      </a:r>
                      <a:r>
                        <a:rPr lang="en-US" sz="1500" b="0" u="none" strike="noStrike" dirty="0">
                          <a:solidFill>
                            <a:srgbClr val="313131"/>
                          </a:solidFill>
                          <a:effectLst/>
                          <a:latin typeface="Cambria" panose="02040503050406030204" pitchFamily="18" charset="0"/>
                        </a:rPr>
                        <a:t>(x)</a:t>
                      </a:r>
                      <a:endParaRPr lang="en-US" sz="1500" b="0" dirty="0">
                        <a:solidFill>
                          <a:srgbClr val="000000"/>
                        </a:solidFill>
                        <a:effectLst/>
                        <a:latin typeface="Cambria" panose="02040503050406030204" pitchFamily="18" charset="0"/>
                      </a:endParaRPr>
                    </a:p>
                  </a:txBody>
                  <a:tcPr marL="76200" marR="76200" marT="76200" marB="76200"/>
                </a:tc>
                <a:tc>
                  <a:txBody>
                    <a:bodyPr/>
                    <a:lstStyle/>
                    <a:p>
                      <a:pPr fontAlgn="t"/>
                      <a:r>
                        <a:rPr lang="en-US" sz="1500">
                          <a:effectLst/>
                          <a:latin typeface="Cambria" panose="02040503050406030204" pitchFamily="18" charset="0"/>
                        </a:rPr>
                        <a:t>Return the arc cosine of x, in radians.</a:t>
                      </a:r>
                    </a:p>
                  </a:txBody>
                  <a:tcPr marL="76200" marR="76200" marT="76200" marB="76200"/>
                </a:tc>
                <a:extLst>
                  <a:ext uri="{0D108BD9-81ED-4DB2-BD59-A6C34878D82A}">
                    <a16:rowId xmlns:a16="http://schemas.microsoft.com/office/drawing/2014/main" val="102872872"/>
                  </a:ext>
                </a:extLst>
              </a:tr>
              <a:tr h="362857">
                <a:tc>
                  <a:txBody>
                    <a:bodyPr/>
                    <a:lstStyle/>
                    <a:p>
                      <a:pPr algn="just" fontAlgn="t"/>
                      <a:r>
                        <a:rPr lang="en-US" sz="1500" b="0" u="none" strike="noStrike" dirty="0" err="1">
                          <a:solidFill>
                            <a:srgbClr val="313131"/>
                          </a:solidFill>
                          <a:effectLst/>
                          <a:latin typeface="Cambria" panose="02040503050406030204" pitchFamily="18" charset="0"/>
                        </a:rPr>
                        <a:t>asin</a:t>
                      </a:r>
                      <a:r>
                        <a:rPr lang="en-US" sz="1500" b="0" u="none" strike="noStrike" dirty="0">
                          <a:solidFill>
                            <a:srgbClr val="313131"/>
                          </a:solidFill>
                          <a:effectLst/>
                          <a:latin typeface="Cambria" panose="02040503050406030204" pitchFamily="18" charset="0"/>
                        </a:rPr>
                        <a:t>(x)</a:t>
                      </a:r>
                      <a:endParaRPr lang="en-US" sz="1500" b="0" dirty="0">
                        <a:solidFill>
                          <a:srgbClr val="000000"/>
                        </a:solidFill>
                        <a:effectLst/>
                        <a:latin typeface="Cambria" panose="02040503050406030204" pitchFamily="18" charset="0"/>
                      </a:endParaRPr>
                    </a:p>
                  </a:txBody>
                  <a:tcPr marL="76200" marR="76200" marT="76200" marB="76200"/>
                </a:tc>
                <a:tc>
                  <a:txBody>
                    <a:bodyPr/>
                    <a:lstStyle/>
                    <a:p>
                      <a:pPr fontAlgn="t"/>
                      <a:r>
                        <a:rPr lang="en-US" sz="1500" dirty="0">
                          <a:effectLst/>
                          <a:latin typeface="Cambria" panose="02040503050406030204" pitchFamily="18" charset="0"/>
                        </a:rPr>
                        <a:t>Return the arc sine of x, in radians.</a:t>
                      </a:r>
                    </a:p>
                  </a:txBody>
                  <a:tcPr marL="76200" marR="76200" marT="76200" marB="76200"/>
                </a:tc>
                <a:extLst>
                  <a:ext uri="{0D108BD9-81ED-4DB2-BD59-A6C34878D82A}">
                    <a16:rowId xmlns:a16="http://schemas.microsoft.com/office/drawing/2014/main" val="2978210833"/>
                  </a:ext>
                </a:extLst>
              </a:tr>
              <a:tr h="403497">
                <a:tc>
                  <a:txBody>
                    <a:bodyPr/>
                    <a:lstStyle/>
                    <a:p>
                      <a:pPr algn="just" fontAlgn="t"/>
                      <a:r>
                        <a:rPr lang="en-US" sz="1500" b="0" u="none" strike="noStrike" dirty="0" err="1">
                          <a:solidFill>
                            <a:srgbClr val="313131"/>
                          </a:solidFill>
                          <a:effectLst/>
                          <a:latin typeface="Cambria" panose="02040503050406030204" pitchFamily="18" charset="0"/>
                        </a:rPr>
                        <a:t>atan</a:t>
                      </a:r>
                      <a:r>
                        <a:rPr lang="en-US" sz="1500" b="0" u="none" strike="noStrike" dirty="0">
                          <a:solidFill>
                            <a:srgbClr val="313131"/>
                          </a:solidFill>
                          <a:effectLst/>
                          <a:latin typeface="Cambria" panose="02040503050406030204" pitchFamily="18" charset="0"/>
                        </a:rPr>
                        <a:t>(x)</a:t>
                      </a:r>
                      <a:endParaRPr lang="en-US" sz="1500" b="0" dirty="0">
                        <a:solidFill>
                          <a:srgbClr val="000000"/>
                        </a:solidFill>
                        <a:effectLst/>
                        <a:latin typeface="Cambria" panose="02040503050406030204" pitchFamily="18" charset="0"/>
                      </a:endParaRPr>
                    </a:p>
                  </a:txBody>
                  <a:tcPr marL="76200" marR="76200" marT="76200" marB="76200"/>
                </a:tc>
                <a:tc>
                  <a:txBody>
                    <a:bodyPr/>
                    <a:lstStyle/>
                    <a:p>
                      <a:pPr fontAlgn="t"/>
                      <a:r>
                        <a:rPr lang="en-US" sz="1500">
                          <a:effectLst/>
                          <a:latin typeface="Cambria" panose="02040503050406030204" pitchFamily="18" charset="0"/>
                        </a:rPr>
                        <a:t>Return the arc tangent of x, in radians.</a:t>
                      </a:r>
                    </a:p>
                  </a:txBody>
                  <a:tcPr marL="76200" marR="76200" marT="76200" marB="76200"/>
                </a:tc>
                <a:extLst>
                  <a:ext uri="{0D108BD9-81ED-4DB2-BD59-A6C34878D82A}">
                    <a16:rowId xmlns:a16="http://schemas.microsoft.com/office/drawing/2014/main" val="180838607"/>
                  </a:ext>
                </a:extLst>
              </a:tr>
              <a:tr h="391886">
                <a:tc>
                  <a:txBody>
                    <a:bodyPr/>
                    <a:lstStyle/>
                    <a:p>
                      <a:pPr algn="just" fontAlgn="t"/>
                      <a:r>
                        <a:rPr lang="en-US" sz="1500" b="0" u="none" strike="noStrike" dirty="0">
                          <a:solidFill>
                            <a:srgbClr val="313131"/>
                          </a:solidFill>
                          <a:effectLst/>
                          <a:latin typeface="Cambria" panose="02040503050406030204" pitchFamily="18" charset="0"/>
                        </a:rPr>
                        <a:t>atan2(y, x)</a:t>
                      </a:r>
                      <a:endParaRPr lang="en-US" sz="1500" b="0" dirty="0">
                        <a:solidFill>
                          <a:srgbClr val="000000"/>
                        </a:solidFill>
                        <a:effectLst/>
                        <a:latin typeface="Cambria" panose="02040503050406030204" pitchFamily="18" charset="0"/>
                      </a:endParaRPr>
                    </a:p>
                  </a:txBody>
                  <a:tcPr marL="76200" marR="76200" marT="76200" marB="76200"/>
                </a:tc>
                <a:tc>
                  <a:txBody>
                    <a:bodyPr/>
                    <a:lstStyle/>
                    <a:p>
                      <a:pPr fontAlgn="t"/>
                      <a:r>
                        <a:rPr lang="en-US" sz="1500">
                          <a:effectLst/>
                          <a:latin typeface="Cambria" panose="02040503050406030204" pitchFamily="18" charset="0"/>
                        </a:rPr>
                        <a:t>Return atan(y / x), in radians.</a:t>
                      </a:r>
                    </a:p>
                  </a:txBody>
                  <a:tcPr marL="76200" marR="76200" marT="76200" marB="76200"/>
                </a:tc>
                <a:extLst>
                  <a:ext uri="{0D108BD9-81ED-4DB2-BD59-A6C34878D82A}">
                    <a16:rowId xmlns:a16="http://schemas.microsoft.com/office/drawing/2014/main" val="512763601"/>
                  </a:ext>
                </a:extLst>
              </a:tr>
              <a:tr h="435428">
                <a:tc>
                  <a:txBody>
                    <a:bodyPr/>
                    <a:lstStyle/>
                    <a:p>
                      <a:pPr algn="just" fontAlgn="t"/>
                      <a:r>
                        <a:rPr lang="en-US" sz="1500" b="0" u="none" strike="noStrike" dirty="0">
                          <a:solidFill>
                            <a:srgbClr val="313131"/>
                          </a:solidFill>
                          <a:effectLst/>
                          <a:latin typeface="Cambria" panose="02040503050406030204" pitchFamily="18" charset="0"/>
                        </a:rPr>
                        <a:t>cos(x)</a:t>
                      </a:r>
                      <a:endParaRPr lang="en-US" sz="1500" b="0" dirty="0">
                        <a:solidFill>
                          <a:srgbClr val="000000"/>
                        </a:solidFill>
                        <a:effectLst/>
                        <a:latin typeface="Cambria" panose="02040503050406030204" pitchFamily="18" charset="0"/>
                      </a:endParaRPr>
                    </a:p>
                  </a:txBody>
                  <a:tcPr marL="76200" marR="76200" marT="76200" marB="76200"/>
                </a:tc>
                <a:tc>
                  <a:txBody>
                    <a:bodyPr/>
                    <a:lstStyle/>
                    <a:p>
                      <a:pPr fontAlgn="t"/>
                      <a:r>
                        <a:rPr lang="en-US" sz="1500">
                          <a:effectLst/>
                          <a:latin typeface="Cambria" panose="02040503050406030204" pitchFamily="18" charset="0"/>
                        </a:rPr>
                        <a:t>Return the cosine of x radians.</a:t>
                      </a:r>
                    </a:p>
                  </a:txBody>
                  <a:tcPr marL="76200" marR="76200" marT="76200" marB="76200"/>
                </a:tc>
                <a:extLst>
                  <a:ext uri="{0D108BD9-81ED-4DB2-BD59-A6C34878D82A}">
                    <a16:rowId xmlns:a16="http://schemas.microsoft.com/office/drawing/2014/main" val="2395065915"/>
                  </a:ext>
                </a:extLst>
              </a:tr>
              <a:tr h="420915">
                <a:tc>
                  <a:txBody>
                    <a:bodyPr/>
                    <a:lstStyle/>
                    <a:p>
                      <a:pPr algn="just" fontAlgn="t"/>
                      <a:r>
                        <a:rPr lang="en-US" sz="1500" b="0" u="none" strike="noStrike" dirty="0" err="1">
                          <a:solidFill>
                            <a:srgbClr val="313131"/>
                          </a:solidFill>
                          <a:effectLst/>
                          <a:latin typeface="Cambria" panose="02040503050406030204" pitchFamily="18" charset="0"/>
                        </a:rPr>
                        <a:t>hypot</a:t>
                      </a:r>
                      <a:r>
                        <a:rPr lang="en-US" sz="1500" b="0" u="none" strike="noStrike" dirty="0">
                          <a:solidFill>
                            <a:srgbClr val="313131"/>
                          </a:solidFill>
                          <a:effectLst/>
                          <a:latin typeface="Cambria" panose="02040503050406030204" pitchFamily="18" charset="0"/>
                        </a:rPr>
                        <a:t>(x, y)</a:t>
                      </a:r>
                      <a:endParaRPr lang="en-US" sz="1500" b="0" dirty="0">
                        <a:solidFill>
                          <a:srgbClr val="000000"/>
                        </a:solidFill>
                        <a:effectLst/>
                        <a:latin typeface="Cambria" panose="02040503050406030204" pitchFamily="18" charset="0"/>
                      </a:endParaRPr>
                    </a:p>
                  </a:txBody>
                  <a:tcPr marL="76200" marR="76200" marT="76200" marB="76200"/>
                </a:tc>
                <a:tc>
                  <a:txBody>
                    <a:bodyPr/>
                    <a:lstStyle/>
                    <a:p>
                      <a:pPr fontAlgn="t"/>
                      <a:r>
                        <a:rPr lang="en-US" sz="1500" dirty="0">
                          <a:effectLst/>
                          <a:latin typeface="Cambria" panose="02040503050406030204" pitchFamily="18" charset="0"/>
                        </a:rPr>
                        <a:t>Return the Euclidean norm, </a:t>
                      </a:r>
                      <a:r>
                        <a:rPr lang="en-US" sz="1500" dirty="0" err="1">
                          <a:effectLst/>
                          <a:latin typeface="Cambria" panose="02040503050406030204" pitchFamily="18" charset="0"/>
                        </a:rPr>
                        <a:t>sqrt</a:t>
                      </a:r>
                      <a:r>
                        <a:rPr lang="en-US" sz="1500" dirty="0">
                          <a:effectLst/>
                          <a:latin typeface="Cambria" panose="02040503050406030204" pitchFamily="18" charset="0"/>
                        </a:rPr>
                        <a:t>(x*x + y*y).</a:t>
                      </a:r>
                    </a:p>
                  </a:txBody>
                  <a:tcPr marL="76200" marR="76200" marT="76200" marB="76200"/>
                </a:tc>
                <a:extLst>
                  <a:ext uri="{0D108BD9-81ED-4DB2-BD59-A6C34878D82A}">
                    <a16:rowId xmlns:a16="http://schemas.microsoft.com/office/drawing/2014/main" val="3476194376"/>
                  </a:ext>
                </a:extLst>
              </a:tr>
              <a:tr h="420914">
                <a:tc>
                  <a:txBody>
                    <a:bodyPr/>
                    <a:lstStyle/>
                    <a:p>
                      <a:pPr algn="just" fontAlgn="t"/>
                      <a:r>
                        <a:rPr lang="en-US" sz="1500" b="0" u="none" strike="noStrike" dirty="0">
                          <a:solidFill>
                            <a:srgbClr val="313131"/>
                          </a:solidFill>
                          <a:effectLst/>
                          <a:latin typeface="Cambria" panose="02040503050406030204" pitchFamily="18" charset="0"/>
                        </a:rPr>
                        <a:t>sin(x)</a:t>
                      </a:r>
                      <a:endParaRPr lang="en-US" sz="1500" b="0" dirty="0">
                        <a:solidFill>
                          <a:srgbClr val="000000"/>
                        </a:solidFill>
                        <a:effectLst/>
                        <a:latin typeface="Cambria" panose="02040503050406030204" pitchFamily="18" charset="0"/>
                      </a:endParaRPr>
                    </a:p>
                  </a:txBody>
                  <a:tcPr marL="76200" marR="76200" marT="76200" marB="76200"/>
                </a:tc>
                <a:tc>
                  <a:txBody>
                    <a:bodyPr/>
                    <a:lstStyle/>
                    <a:p>
                      <a:pPr fontAlgn="t"/>
                      <a:r>
                        <a:rPr lang="en-US" sz="1500">
                          <a:effectLst/>
                          <a:latin typeface="Cambria" panose="02040503050406030204" pitchFamily="18" charset="0"/>
                        </a:rPr>
                        <a:t>Return the sine of x radians.</a:t>
                      </a:r>
                    </a:p>
                  </a:txBody>
                  <a:tcPr marL="76200" marR="76200" marT="76200" marB="76200"/>
                </a:tc>
                <a:extLst>
                  <a:ext uri="{0D108BD9-81ED-4DB2-BD59-A6C34878D82A}">
                    <a16:rowId xmlns:a16="http://schemas.microsoft.com/office/drawing/2014/main" val="2027228728"/>
                  </a:ext>
                </a:extLst>
              </a:tr>
              <a:tr h="435429">
                <a:tc>
                  <a:txBody>
                    <a:bodyPr/>
                    <a:lstStyle/>
                    <a:p>
                      <a:pPr algn="just" fontAlgn="t"/>
                      <a:r>
                        <a:rPr lang="en-US" sz="1500" b="0" u="none" strike="noStrike" dirty="0">
                          <a:solidFill>
                            <a:srgbClr val="313131"/>
                          </a:solidFill>
                          <a:effectLst/>
                          <a:latin typeface="Cambria" panose="02040503050406030204" pitchFamily="18" charset="0"/>
                        </a:rPr>
                        <a:t>tan(x)</a:t>
                      </a:r>
                      <a:endParaRPr lang="en-US" sz="1500" b="0" dirty="0">
                        <a:solidFill>
                          <a:srgbClr val="000000"/>
                        </a:solidFill>
                        <a:effectLst/>
                        <a:latin typeface="Cambria" panose="02040503050406030204" pitchFamily="18" charset="0"/>
                      </a:endParaRPr>
                    </a:p>
                  </a:txBody>
                  <a:tcPr marL="76200" marR="76200" marT="76200" marB="76200"/>
                </a:tc>
                <a:tc>
                  <a:txBody>
                    <a:bodyPr/>
                    <a:lstStyle/>
                    <a:p>
                      <a:pPr fontAlgn="t"/>
                      <a:r>
                        <a:rPr lang="en-US" sz="1500">
                          <a:effectLst/>
                          <a:latin typeface="Cambria" panose="02040503050406030204" pitchFamily="18" charset="0"/>
                        </a:rPr>
                        <a:t>Return the tangent of x radians.</a:t>
                      </a:r>
                    </a:p>
                  </a:txBody>
                  <a:tcPr marL="76200" marR="76200" marT="76200" marB="76200"/>
                </a:tc>
                <a:extLst>
                  <a:ext uri="{0D108BD9-81ED-4DB2-BD59-A6C34878D82A}">
                    <a16:rowId xmlns:a16="http://schemas.microsoft.com/office/drawing/2014/main" val="1396252673"/>
                  </a:ext>
                </a:extLst>
              </a:tr>
              <a:tr h="406400">
                <a:tc>
                  <a:txBody>
                    <a:bodyPr/>
                    <a:lstStyle/>
                    <a:p>
                      <a:pPr algn="just" fontAlgn="t"/>
                      <a:r>
                        <a:rPr lang="en-US" sz="1500" b="0" u="none" strike="noStrike" dirty="0">
                          <a:solidFill>
                            <a:srgbClr val="313131"/>
                          </a:solidFill>
                          <a:effectLst/>
                          <a:latin typeface="Cambria" panose="02040503050406030204" pitchFamily="18" charset="0"/>
                        </a:rPr>
                        <a:t>degrees(x)</a:t>
                      </a:r>
                      <a:endParaRPr lang="en-US" sz="1500" b="0" dirty="0">
                        <a:solidFill>
                          <a:srgbClr val="000000"/>
                        </a:solidFill>
                        <a:effectLst/>
                        <a:latin typeface="Cambria" panose="02040503050406030204" pitchFamily="18" charset="0"/>
                      </a:endParaRPr>
                    </a:p>
                  </a:txBody>
                  <a:tcPr marL="76200" marR="76200" marT="76200" marB="76200"/>
                </a:tc>
                <a:tc>
                  <a:txBody>
                    <a:bodyPr/>
                    <a:lstStyle/>
                    <a:p>
                      <a:pPr fontAlgn="t"/>
                      <a:r>
                        <a:rPr lang="en-US" sz="1500">
                          <a:effectLst/>
                          <a:latin typeface="Cambria" panose="02040503050406030204" pitchFamily="18" charset="0"/>
                        </a:rPr>
                        <a:t>Converts angle x from radians to degrees.</a:t>
                      </a:r>
                    </a:p>
                  </a:txBody>
                  <a:tcPr marL="76200" marR="76200" marT="76200" marB="76200"/>
                </a:tc>
                <a:extLst>
                  <a:ext uri="{0D108BD9-81ED-4DB2-BD59-A6C34878D82A}">
                    <a16:rowId xmlns:a16="http://schemas.microsoft.com/office/drawing/2014/main" val="933690075"/>
                  </a:ext>
                </a:extLst>
              </a:tr>
              <a:tr h="377371">
                <a:tc>
                  <a:txBody>
                    <a:bodyPr/>
                    <a:lstStyle/>
                    <a:p>
                      <a:pPr algn="just" fontAlgn="t"/>
                      <a:r>
                        <a:rPr lang="en-US" sz="1500" b="0" u="none" strike="noStrike" dirty="0">
                          <a:solidFill>
                            <a:srgbClr val="313131"/>
                          </a:solidFill>
                          <a:effectLst/>
                          <a:latin typeface="Cambria" panose="02040503050406030204" pitchFamily="18" charset="0"/>
                        </a:rPr>
                        <a:t>radians(x)</a:t>
                      </a:r>
                      <a:endParaRPr lang="en-US" sz="1500" b="0" dirty="0">
                        <a:solidFill>
                          <a:srgbClr val="000000"/>
                        </a:solidFill>
                        <a:effectLst/>
                        <a:latin typeface="Cambria" panose="02040503050406030204" pitchFamily="18" charset="0"/>
                      </a:endParaRPr>
                    </a:p>
                  </a:txBody>
                  <a:tcPr marL="76200" marR="76200" marT="76200" marB="76200"/>
                </a:tc>
                <a:tc>
                  <a:txBody>
                    <a:bodyPr/>
                    <a:lstStyle/>
                    <a:p>
                      <a:pPr fontAlgn="t"/>
                      <a:r>
                        <a:rPr lang="en-US" sz="1500" dirty="0">
                          <a:effectLst/>
                          <a:latin typeface="Cambria" panose="02040503050406030204" pitchFamily="18" charset="0"/>
                        </a:rPr>
                        <a:t>Converts angle x from degrees to radians.</a:t>
                      </a:r>
                    </a:p>
                  </a:txBody>
                  <a:tcPr marL="76200" marR="76200" marT="76200" marB="76200"/>
                </a:tc>
                <a:extLst>
                  <a:ext uri="{0D108BD9-81ED-4DB2-BD59-A6C34878D82A}">
                    <a16:rowId xmlns:a16="http://schemas.microsoft.com/office/drawing/2014/main" val="2548882591"/>
                  </a:ext>
                </a:extLst>
              </a:tr>
            </a:tbl>
          </a:graphicData>
        </a:graphic>
      </p:graphicFrame>
    </p:spTree>
    <p:extLst>
      <p:ext uri="{BB962C8B-B14F-4D97-AF65-F5344CB8AC3E}">
        <p14:creationId xmlns:p14="http://schemas.microsoft.com/office/powerpoint/2010/main" val="1631713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Strings</a:t>
            </a:r>
          </a:p>
        </p:txBody>
      </p:sp>
      <p:sp>
        <p:nvSpPr>
          <p:cNvPr id="5" name="Rectangle 4"/>
          <p:cNvSpPr/>
          <p:nvPr/>
        </p:nvSpPr>
        <p:spPr>
          <a:xfrm>
            <a:off x="493486" y="1325563"/>
            <a:ext cx="11205028" cy="4939814"/>
          </a:xfrm>
          <a:prstGeom prst="rect">
            <a:avLst/>
          </a:prstGeom>
        </p:spPr>
        <p:txBody>
          <a:bodyPr wrap="square">
            <a:spAutoFit/>
          </a:bodyPr>
          <a:lstStyle/>
          <a:p>
            <a:pPr marL="285750" indent="-285750" algn="just">
              <a:lnSpc>
                <a:spcPct val="250000"/>
              </a:lnSpc>
              <a:buFont typeface="Arial" panose="020B0604020202020204" pitchFamily="34" charset="0"/>
              <a:buChar char="•"/>
            </a:pPr>
            <a:r>
              <a:rPr lang="en-US" b="0" i="0" dirty="0">
                <a:solidFill>
                  <a:srgbClr val="000000"/>
                </a:solidFill>
                <a:effectLst/>
                <a:latin typeface="Cambria" panose="02040503050406030204" pitchFamily="18" charset="0"/>
              </a:rPr>
              <a:t>Strings in Python are identified as a contiguous set of characters represented in the quotation marks. </a:t>
            </a:r>
          </a:p>
          <a:p>
            <a:pPr marL="285750" indent="-285750" algn="just">
              <a:lnSpc>
                <a:spcPct val="250000"/>
              </a:lnSpc>
              <a:buFont typeface="Arial" panose="020B0604020202020204" pitchFamily="34" charset="0"/>
              <a:buChar char="•"/>
            </a:pPr>
            <a:r>
              <a:rPr lang="en-US" b="0" i="0" dirty="0">
                <a:solidFill>
                  <a:srgbClr val="000000"/>
                </a:solidFill>
                <a:effectLst/>
                <a:latin typeface="Cambria" panose="02040503050406030204" pitchFamily="18" charset="0"/>
              </a:rPr>
              <a:t>Python allows for either pairs of single or double quotes. </a:t>
            </a:r>
          </a:p>
          <a:p>
            <a:pPr marL="285750" indent="-285750" algn="just">
              <a:lnSpc>
                <a:spcPct val="250000"/>
              </a:lnSpc>
              <a:buFont typeface="Arial" panose="020B0604020202020204" pitchFamily="34" charset="0"/>
              <a:buChar char="•"/>
            </a:pPr>
            <a:r>
              <a:rPr lang="en-US" dirty="0">
                <a:solidFill>
                  <a:srgbClr val="000000"/>
                </a:solidFill>
                <a:latin typeface="Cambria" panose="02040503050406030204" pitchFamily="18" charset="0"/>
              </a:rPr>
              <a:t>Python does not support a character type; these are treated as strings of length one.</a:t>
            </a:r>
          </a:p>
          <a:p>
            <a:pPr marL="285750" indent="-285750" algn="just">
              <a:lnSpc>
                <a:spcPct val="250000"/>
              </a:lnSpc>
              <a:buFont typeface="Arial" panose="020B0604020202020204" pitchFamily="34" charset="0"/>
              <a:buChar char="•"/>
            </a:pPr>
            <a:r>
              <a:rPr lang="en-US" b="0" i="0" dirty="0">
                <a:solidFill>
                  <a:srgbClr val="000000"/>
                </a:solidFill>
                <a:effectLst/>
                <a:latin typeface="Cambria" panose="02040503050406030204" pitchFamily="18" charset="0"/>
              </a:rPr>
              <a:t>Subsets of strings can be taken using the slice operator ([ ] and [:] ) with indexes starting at 0 in the beginning of the string and working their way from -1 at the end.</a:t>
            </a:r>
          </a:p>
          <a:p>
            <a:pPr marL="285750" indent="-285750" algn="just">
              <a:lnSpc>
                <a:spcPct val="250000"/>
              </a:lnSpc>
              <a:buFont typeface="Arial" panose="020B0604020202020204" pitchFamily="34" charset="0"/>
              <a:buChar char="•"/>
            </a:pPr>
            <a:r>
              <a:rPr lang="en-US" b="0" i="0" dirty="0">
                <a:solidFill>
                  <a:srgbClr val="000000"/>
                </a:solidFill>
                <a:effectLst/>
                <a:latin typeface="Cambria" panose="02040503050406030204" pitchFamily="18" charset="0"/>
              </a:rPr>
              <a:t>The plus (+) sign is the string concatenation operator.</a:t>
            </a:r>
          </a:p>
          <a:p>
            <a:pPr marL="285750" indent="-285750" algn="just">
              <a:lnSpc>
                <a:spcPct val="250000"/>
              </a:lnSpc>
              <a:buFont typeface="Arial" panose="020B0604020202020204" pitchFamily="34" charset="0"/>
              <a:buChar char="•"/>
            </a:pPr>
            <a:r>
              <a:rPr lang="en-US" b="0" i="0" dirty="0">
                <a:solidFill>
                  <a:srgbClr val="000000"/>
                </a:solidFill>
                <a:effectLst/>
                <a:latin typeface="Cambria" panose="02040503050406030204" pitchFamily="18" charset="0"/>
              </a:rPr>
              <a:t>Asterisk (*) is the repetition operator. </a:t>
            </a:r>
          </a:p>
        </p:txBody>
      </p:sp>
    </p:spTree>
    <p:extLst>
      <p:ext uri="{BB962C8B-B14F-4D97-AF65-F5344CB8AC3E}">
        <p14:creationId xmlns:p14="http://schemas.microsoft.com/office/powerpoint/2010/main" val="104208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String Special Operators</a:t>
            </a:r>
          </a:p>
        </p:txBody>
      </p:sp>
      <p:graphicFrame>
        <p:nvGraphicFramePr>
          <p:cNvPr id="5" name="Table 4"/>
          <p:cNvGraphicFramePr>
            <a:graphicFrameLocks noGrp="1"/>
          </p:cNvGraphicFramePr>
          <p:nvPr>
            <p:extLst>
              <p:ext uri="{D42A27DB-BD31-4B8C-83A1-F6EECF244321}">
                <p14:modId xmlns:p14="http://schemas.microsoft.com/office/powerpoint/2010/main" val="1856081820"/>
              </p:ext>
            </p:extLst>
          </p:nvPr>
        </p:nvGraphicFramePr>
        <p:xfrm>
          <a:off x="1698172" y="1325563"/>
          <a:ext cx="9492343" cy="5382762"/>
        </p:xfrm>
        <a:graphic>
          <a:graphicData uri="http://schemas.openxmlformats.org/drawingml/2006/table">
            <a:tbl>
              <a:tblPr/>
              <a:tblGrid>
                <a:gridCol w="1059542">
                  <a:extLst>
                    <a:ext uri="{9D8B030D-6E8A-4147-A177-3AD203B41FA5}">
                      <a16:colId xmlns:a16="http://schemas.microsoft.com/office/drawing/2014/main" val="26199004"/>
                    </a:ext>
                  </a:extLst>
                </a:gridCol>
                <a:gridCol w="4621281">
                  <a:extLst>
                    <a:ext uri="{9D8B030D-6E8A-4147-A177-3AD203B41FA5}">
                      <a16:colId xmlns:a16="http://schemas.microsoft.com/office/drawing/2014/main" val="3431340486"/>
                    </a:ext>
                  </a:extLst>
                </a:gridCol>
                <a:gridCol w="3811520">
                  <a:extLst>
                    <a:ext uri="{9D8B030D-6E8A-4147-A177-3AD203B41FA5}">
                      <a16:colId xmlns:a16="http://schemas.microsoft.com/office/drawing/2014/main" val="3920688638"/>
                    </a:ext>
                  </a:extLst>
                </a:gridCol>
              </a:tblGrid>
              <a:tr h="258607">
                <a:tc>
                  <a:txBody>
                    <a:bodyPr/>
                    <a:lstStyle/>
                    <a:p>
                      <a:pPr algn="l" fontAlgn="t"/>
                      <a:r>
                        <a:rPr lang="en-US" sz="1600" b="1" dirty="0">
                          <a:effectLst/>
                          <a:latin typeface="Cambria" panose="02040503050406030204" pitchFamily="18" charset="0"/>
                        </a:rPr>
                        <a:t>Operator</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latin typeface="Cambria" panose="02040503050406030204" pitchFamily="18" charset="0"/>
                        </a:rPr>
                        <a:t>Description</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latin typeface="Cambria" panose="02040503050406030204" pitchFamily="18" charset="0"/>
                        </a:rPr>
                        <a:t>Example</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07369653"/>
                  </a:ext>
                </a:extLst>
              </a:tr>
              <a:tr h="359801">
                <a:tc>
                  <a:txBody>
                    <a:bodyPr/>
                    <a:lstStyle/>
                    <a:p>
                      <a:pPr fontAlgn="t"/>
                      <a:r>
                        <a:rPr lang="en-US" sz="1600">
                          <a:effectLst/>
                          <a:latin typeface="Cambria" panose="02040503050406030204" pitchFamily="18" charset="0"/>
                        </a:rPr>
                        <a:t>+</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Concatenation - Adds values on either side of the operator</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 b will give HelloPython</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0090076"/>
                  </a:ext>
                </a:extLst>
              </a:tr>
              <a:tr h="460994">
                <a:tc>
                  <a:txBody>
                    <a:bodyPr/>
                    <a:lstStyle/>
                    <a:p>
                      <a:pPr fontAlgn="t"/>
                      <a:r>
                        <a:rPr lang="en-US" sz="1600" dirty="0">
                          <a:effectLst/>
                          <a:latin typeface="Cambria" panose="02040503050406030204" pitchFamily="18" charset="0"/>
                        </a:rPr>
                        <a:t>*</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Repetition - Creates new strings, concatenating multiple copies of the same string</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a*2 will give -HelloHello</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9563110"/>
                  </a:ext>
                </a:extLst>
              </a:tr>
              <a:tr h="258607">
                <a:tc>
                  <a:txBody>
                    <a:bodyPr/>
                    <a:lstStyle/>
                    <a:p>
                      <a:pPr fontAlgn="t"/>
                      <a:r>
                        <a:rPr lang="en-US" sz="1600">
                          <a:effectLst/>
                          <a:latin typeface="Cambria" panose="02040503050406030204" pitchFamily="18" charset="0"/>
                        </a:rPr>
                        <a:t>[]</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Slice - Gives the character from the given index</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a[1] will give e</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3919865"/>
                  </a:ext>
                </a:extLst>
              </a:tr>
              <a:tr h="359801">
                <a:tc>
                  <a:txBody>
                    <a:bodyPr/>
                    <a:lstStyle/>
                    <a:p>
                      <a:pPr fontAlgn="t"/>
                      <a:r>
                        <a:rPr lang="en-US" sz="1600" dirty="0">
                          <a:effectLst/>
                          <a:latin typeface="Cambria" panose="02040503050406030204" pitchFamily="18" charset="0"/>
                        </a:rPr>
                        <a:t>[ : ]</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Range Slice - Gives the characters from the given range</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a[1:4] will give ell</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76553463"/>
                  </a:ext>
                </a:extLst>
              </a:tr>
              <a:tr h="359801">
                <a:tc>
                  <a:txBody>
                    <a:bodyPr/>
                    <a:lstStyle/>
                    <a:p>
                      <a:pPr fontAlgn="t"/>
                      <a:r>
                        <a:rPr lang="en-US" sz="1600">
                          <a:effectLst/>
                          <a:latin typeface="Cambria" panose="02040503050406030204" pitchFamily="18" charset="0"/>
                        </a:rPr>
                        <a:t>in</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Membership - Returns true if a character exists in the given string</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H in a will give 1</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21351186"/>
                  </a:ext>
                </a:extLst>
              </a:tr>
              <a:tr h="460994">
                <a:tc>
                  <a:txBody>
                    <a:bodyPr/>
                    <a:lstStyle/>
                    <a:p>
                      <a:pPr fontAlgn="t"/>
                      <a:r>
                        <a:rPr lang="en-US" sz="1600" dirty="0">
                          <a:effectLst/>
                          <a:latin typeface="Cambria" panose="02040503050406030204" pitchFamily="18" charset="0"/>
                        </a:rPr>
                        <a:t>not in</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Membership - Returns true if a character does not exist in the given string</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M not in a will give 1</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5894136"/>
                  </a:ext>
                </a:extLst>
              </a:tr>
              <a:tr h="1574127">
                <a:tc>
                  <a:txBody>
                    <a:bodyPr/>
                    <a:lstStyle/>
                    <a:p>
                      <a:pPr fontAlgn="t"/>
                      <a:r>
                        <a:rPr lang="en-US" sz="1600" dirty="0">
                          <a:effectLst/>
                          <a:latin typeface="Cambria" panose="02040503050406030204" pitchFamily="18" charset="0"/>
                        </a:rPr>
                        <a:t>r/R</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Raw String - Suppresses actual meaning of Escape characters. The syntax for raw strings is exactly the same as for normal strings with the exception of the raw string operator, the letter "r," which precedes the quotation marks. The "r" can be lowercase (r) or uppercase (R) and must be placed immediately preceding the first quote mark.</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print r'\n' prints \n and print R'\</a:t>
                      </a:r>
                      <a:r>
                        <a:rPr lang="en-US" sz="1600" dirty="0" err="1">
                          <a:effectLst/>
                          <a:latin typeface="Cambria" panose="02040503050406030204" pitchFamily="18" charset="0"/>
                        </a:rPr>
                        <a:t>n'prints</a:t>
                      </a:r>
                      <a:r>
                        <a:rPr lang="en-US" sz="1600" dirty="0">
                          <a:effectLst/>
                          <a:latin typeface="Cambria" panose="02040503050406030204" pitchFamily="18" charset="0"/>
                        </a:rPr>
                        <a:t> \n</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298820"/>
                  </a:ext>
                </a:extLst>
              </a:tr>
              <a:tr h="258607">
                <a:tc>
                  <a:txBody>
                    <a:bodyPr/>
                    <a:lstStyle/>
                    <a:p>
                      <a:pPr fontAlgn="t"/>
                      <a:r>
                        <a:rPr lang="en-US" sz="1600">
                          <a:effectLst/>
                          <a:latin typeface="Cambria" panose="02040503050406030204" pitchFamily="18" charset="0"/>
                        </a:rPr>
                        <a:t>%</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Format - Performs String formatting</a:t>
                      </a: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dirty="0">
                        <a:effectLst/>
                        <a:latin typeface="Cambria" panose="02040503050406030204" pitchFamily="18" charset="0"/>
                      </a:endParaRPr>
                    </a:p>
                  </a:txBody>
                  <a:tcPr marL="28109" marR="28109" marT="28109" marB="281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52832795"/>
                  </a:ext>
                </a:extLst>
              </a:tr>
            </a:tbl>
          </a:graphicData>
        </a:graphic>
      </p:graphicFrame>
    </p:spTree>
    <p:extLst>
      <p:ext uri="{BB962C8B-B14F-4D97-AF65-F5344CB8AC3E}">
        <p14:creationId xmlns:p14="http://schemas.microsoft.com/office/powerpoint/2010/main" val="140260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Built-in String Methods</a:t>
            </a:r>
          </a:p>
        </p:txBody>
      </p:sp>
      <p:graphicFrame>
        <p:nvGraphicFramePr>
          <p:cNvPr id="5" name="Table 4"/>
          <p:cNvGraphicFramePr>
            <a:graphicFrameLocks noGrp="1"/>
          </p:cNvGraphicFramePr>
          <p:nvPr>
            <p:extLst>
              <p:ext uri="{D42A27DB-BD31-4B8C-83A1-F6EECF244321}">
                <p14:modId xmlns:p14="http://schemas.microsoft.com/office/powerpoint/2010/main" val="2748437442"/>
              </p:ext>
            </p:extLst>
          </p:nvPr>
        </p:nvGraphicFramePr>
        <p:xfrm>
          <a:off x="1101086" y="1749411"/>
          <a:ext cx="9798442" cy="3786316"/>
        </p:xfrm>
        <a:graphic>
          <a:graphicData uri="http://schemas.openxmlformats.org/drawingml/2006/table">
            <a:tbl>
              <a:tblPr firstRow="1" bandRow="1">
                <a:tableStyleId>{073A0DAA-6AF3-43AB-8588-CEC1D06C72B9}</a:tableStyleId>
              </a:tblPr>
              <a:tblGrid>
                <a:gridCol w="2679185">
                  <a:extLst>
                    <a:ext uri="{9D8B030D-6E8A-4147-A177-3AD203B41FA5}">
                      <a16:colId xmlns:a16="http://schemas.microsoft.com/office/drawing/2014/main" val="94304266"/>
                    </a:ext>
                  </a:extLst>
                </a:gridCol>
                <a:gridCol w="7119257">
                  <a:extLst>
                    <a:ext uri="{9D8B030D-6E8A-4147-A177-3AD203B41FA5}">
                      <a16:colId xmlns:a16="http://schemas.microsoft.com/office/drawing/2014/main" val="1724986267"/>
                    </a:ext>
                  </a:extLst>
                </a:gridCol>
              </a:tblGrid>
              <a:tr h="370840">
                <a:tc>
                  <a:txBody>
                    <a:bodyPr/>
                    <a:lstStyle/>
                    <a:p>
                      <a:pPr algn="l" fontAlgn="t"/>
                      <a:r>
                        <a:rPr lang="en-US" sz="1400" dirty="0">
                          <a:effectLst/>
                        </a:rPr>
                        <a:t>Method</a:t>
                      </a:r>
                      <a:endParaRPr lang="en-US" sz="1400" dirty="0">
                        <a:effectLst/>
                        <a:latin typeface="Cambria" panose="02040503050406030204" pitchFamily="18" charset="0"/>
                      </a:endParaRPr>
                    </a:p>
                  </a:txBody>
                  <a:tcPr marL="76200" marR="76200" marT="76200" marB="76200"/>
                </a:tc>
                <a:tc>
                  <a:txBody>
                    <a:bodyPr/>
                    <a:lstStyle/>
                    <a:p>
                      <a:pPr algn="l" fontAlgn="t"/>
                      <a:r>
                        <a:rPr lang="en-US" sz="1400" dirty="0">
                          <a:effectLst/>
                        </a:rPr>
                        <a:t>Description</a:t>
                      </a:r>
                      <a:endParaRPr lang="en-US" sz="14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260148609"/>
                  </a:ext>
                </a:extLst>
              </a:tr>
              <a:tr h="370840">
                <a:tc>
                  <a:txBody>
                    <a:bodyPr/>
                    <a:lstStyle/>
                    <a:p>
                      <a:pPr marL="0" indent="0" algn="just" fontAlgn="t"/>
                      <a:r>
                        <a:rPr lang="en-US" sz="1200" dirty="0">
                          <a:effectLst/>
                        </a:rPr>
                        <a:t>capitalize()</a:t>
                      </a:r>
                      <a:endParaRPr lang="en-US" sz="1200" dirty="0">
                        <a:solidFill>
                          <a:srgbClr val="000000"/>
                        </a:solidFill>
                        <a:effectLst/>
                        <a:latin typeface="Cambria" panose="02040503050406030204" pitchFamily="18" charset="0"/>
                      </a:endParaRPr>
                    </a:p>
                  </a:txBody>
                  <a:tcPr marL="76200" marR="76200" marT="76200" marB="76200"/>
                </a:tc>
                <a:tc>
                  <a:txBody>
                    <a:bodyPr/>
                    <a:lstStyle/>
                    <a:p>
                      <a:pPr marL="0" indent="0" algn="just" fontAlgn="t"/>
                      <a:r>
                        <a:rPr lang="en-US" sz="1200" dirty="0">
                          <a:effectLst/>
                        </a:rPr>
                        <a:t>Capitalizes first letter of string</a:t>
                      </a:r>
                      <a:endParaRPr lang="en-US" sz="1200" dirty="0">
                        <a:solidFill>
                          <a:srgbClr val="000000"/>
                        </a:solidFill>
                        <a:effectLst/>
                        <a:latin typeface="Cambria" panose="02040503050406030204" pitchFamily="18" charset="0"/>
                      </a:endParaRPr>
                    </a:p>
                  </a:txBody>
                  <a:tcPr marL="76200" marR="76200" marT="76200" marB="76200"/>
                </a:tc>
                <a:extLst>
                  <a:ext uri="{0D108BD9-81ED-4DB2-BD59-A6C34878D82A}">
                    <a16:rowId xmlns:a16="http://schemas.microsoft.com/office/drawing/2014/main" val="1190510578"/>
                  </a:ext>
                </a:extLst>
              </a:tr>
              <a:tr h="37763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a:effectLst/>
                        </a:rPr>
                        <a:t>center(width, </a:t>
                      </a:r>
                      <a:r>
                        <a:rPr lang="en-US" sz="1200" u="none" strike="noStrike" dirty="0" err="1">
                          <a:effectLst/>
                        </a:rPr>
                        <a:t>fillchar</a:t>
                      </a:r>
                      <a:r>
                        <a:rPr lang="en-US" sz="1200" u="none" strike="noStrike" dirty="0">
                          <a:effectLst/>
                        </a:rPr>
                        <a:t>)</a:t>
                      </a:r>
                      <a:endParaRPr lang="en-US" sz="1200" b="0" dirty="0">
                        <a:effectLst/>
                        <a:latin typeface="Cambria" panose="02040503050406030204" pitchFamily="18" charset="0"/>
                      </a:endParaRPr>
                    </a:p>
                  </a:txBody>
                  <a:tcPr marL="76200" marR="76200" marT="76200" marB="76200"/>
                </a:tc>
                <a:tc>
                  <a:txBody>
                    <a:bodyPr/>
                    <a:lstStyle/>
                    <a:p>
                      <a:pPr fontAlgn="t"/>
                      <a:r>
                        <a:rPr lang="en-US" sz="1200" dirty="0">
                          <a:effectLst/>
                        </a:rPr>
                        <a:t>Returns a string padded with </a:t>
                      </a:r>
                      <a:r>
                        <a:rPr lang="en-US" sz="1200" dirty="0" err="1">
                          <a:effectLst/>
                        </a:rPr>
                        <a:t>fillchar</a:t>
                      </a:r>
                      <a:r>
                        <a:rPr lang="en-US" sz="1200" dirty="0">
                          <a:effectLst/>
                        </a:rPr>
                        <a:t> with the original string centered to a total of width columns.</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4122053006"/>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a:effectLst/>
                        </a:rPr>
                        <a:t>count(str, beg= 0,end=</a:t>
                      </a:r>
                      <a:r>
                        <a:rPr lang="en-US" sz="1200" u="none" strike="noStrike" dirty="0" err="1">
                          <a:effectLst/>
                        </a:rPr>
                        <a:t>len</a:t>
                      </a:r>
                      <a:r>
                        <a:rPr lang="en-US" sz="1200" u="none" strike="noStrike" dirty="0">
                          <a:effectLst/>
                        </a:rPr>
                        <a:t>(string))</a:t>
                      </a:r>
                      <a:endParaRPr lang="en-US" sz="1200" dirty="0">
                        <a:effectLst/>
                      </a:endParaRPr>
                    </a:p>
                    <a:p>
                      <a:pPr fontAlgn="t"/>
                      <a:endParaRPr lang="en-US" sz="1200" b="0" dirty="0">
                        <a:effectLst/>
                        <a:latin typeface="Cambria" panose="02040503050406030204" pitchFamily="18" charset="0"/>
                      </a:endParaRPr>
                    </a:p>
                  </a:txBody>
                  <a:tcPr marL="76200" marR="76200" marT="76200" marB="76200"/>
                </a:tc>
                <a:tc>
                  <a:txBody>
                    <a:bodyPr/>
                    <a:lstStyle/>
                    <a:p>
                      <a:pPr fontAlgn="t"/>
                      <a:r>
                        <a:rPr lang="en-US" sz="1200" dirty="0">
                          <a:effectLst/>
                        </a:rPr>
                        <a:t>Counts how many times str occurs in string or in a substring of string if starting index beg and ending index end are given.</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2776918420"/>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a:effectLst/>
                        </a:rPr>
                        <a:t>find(str, beg=0 end=</a:t>
                      </a:r>
                      <a:r>
                        <a:rPr lang="en-US" sz="1200" u="none" strike="noStrike" dirty="0" err="1">
                          <a:effectLst/>
                        </a:rPr>
                        <a:t>len</a:t>
                      </a:r>
                      <a:r>
                        <a:rPr lang="en-US" sz="1200" u="none" strike="noStrike" dirty="0">
                          <a:effectLst/>
                        </a:rPr>
                        <a:t>(string))</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Determine if str occurs in string or in a substring of string if starting index beg and ending index end are given returns index if found and -1 otherwise.</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4226109254"/>
                  </a:ext>
                </a:extLst>
              </a:tr>
              <a:tr h="370840">
                <a:tc>
                  <a:txBody>
                    <a:bodyPr/>
                    <a:lstStyle/>
                    <a:p>
                      <a:pPr algn="l" fontAlgn="t"/>
                      <a:r>
                        <a:rPr lang="en-US" sz="1200" u="none" strike="noStrike" dirty="0">
                          <a:effectLst/>
                        </a:rPr>
                        <a:t>index(</a:t>
                      </a:r>
                      <a:r>
                        <a:rPr lang="en-US" sz="1200" u="none" strike="noStrike" dirty="0" err="1">
                          <a:effectLst/>
                        </a:rPr>
                        <a:t>str</a:t>
                      </a:r>
                      <a:r>
                        <a:rPr lang="en-US" sz="1200" u="none" strike="noStrike" dirty="0">
                          <a:effectLst/>
                        </a:rPr>
                        <a:t>, beg=0,end=</a:t>
                      </a:r>
                      <a:r>
                        <a:rPr lang="en-US" sz="1200" u="none" strike="noStrike" dirty="0" err="1">
                          <a:effectLst/>
                        </a:rPr>
                        <a:t>len</a:t>
                      </a:r>
                      <a:r>
                        <a:rPr lang="en-US" sz="1200" u="none" strike="noStrike" dirty="0">
                          <a:effectLst/>
                        </a:rPr>
                        <a:t>(string))</a:t>
                      </a:r>
                      <a:br>
                        <a:rPr lang="en-US" sz="1200" dirty="0">
                          <a:effectLst/>
                        </a:rPr>
                      </a:br>
                      <a:endParaRPr lang="en-US" sz="1200" b="1" dirty="0">
                        <a:effectLst/>
                        <a:latin typeface="Cambria" panose="02040503050406030204" pitchFamily="18" charset="0"/>
                      </a:endParaRPr>
                    </a:p>
                  </a:txBody>
                  <a:tcPr marL="76200" marR="76200" marT="76200" marB="76200"/>
                </a:tc>
                <a:tc>
                  <a:txBody>
                    <a:bodyPr/>
                    <a:lstStyle/>
                    <a:p>
                      <a:pPr algn="just" fontAlgn="t"/>
                      <a:r>
                        <a:rPr lang="en-US" sz="1200" dirty="0">
                          <a:effectLst/>
                        </a:rPr>
                        <a:t>Same as find(), but raises an exception if str not found.</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3905688114"/>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err="1">
                          <a:effectLst/>
                        </a:rPr>
                        <a:t>isalnum</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Returns true if string has at least 1 character and all characters are alphanumeric and false otherwise.</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276276339"/>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err="1">
                          <a:effectLst/>
                        </a:rPr>
                        <a:t>isalpha</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Returns true if string has at least 1 character and all characters are alphabetic and false otherwise.</a:t>
                      </a:r>
                      <a:endParaRPr lang="en-US" sz="1200" b="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1039980207"/>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err="1">
                          <a:effectLst/>
                        </a:rPr>
                        <a:t>isdigit</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Returns true if string contains only digits and false otherwise.</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2604490070"/>
                  </a:ext>
                </a:extLst>
              </a:tr>
            </a:tbl>
          </a:graphicData>
        </a:graphic>
      </p:graphicFrame>
    </p:spTree>
    <p:extLst>
      <p:ext uri="{BB962C8B-B14F-4D97-AF65-F5344CB8AC3E}">
        <p14:creationId xmlns:p14="http://schemas.microsoft.com/office/powerpoint/2010/main" val="2196539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Built-in String Methods</a:t>
            </a:r>
          </a:p>
        </p:txBody>
      </p:sp>
      <p:graphicFrame>
        <p:nvGraphicFramePr>
          <p:cNvPr id="5" name="Table 4"/>
          <p:cNvGraphicFramePr>
            <a:graphicFrameLocks noGrp="1"/>
          </p:cNvGraphicFramePr>
          <p:nvPr>
            <p:extLst>
              <p:ext uri="{D42A27DB-BD31-4B8C-83A1-F6EECF244321}">
                <p14:modId xmlns:p14="http://schemas.microsoft.com/office/powerpoint/2010/main" val="4089604832"/>
              </p:ext>
            </p:extLst>
          </p:nvPr>
        </p:nvGraphicFramePr>
        <p:xfrm>
          <a:off x="1196779" y="1113534"/>
          <a:ext cx="9798442" cy="4809569"/>
        </p:xfrm>
        <a:graphic>
          <a:graphicData uri="http://schemas.openxmlformats.org/drawingml/2006/table">
            <a:tbl>
              <a:tblPr firstRow="1" bandRow="1">
                <a:tableStyleId>{073A0DAA-6AF3-43AB-8588-CEC1D06C72B9}</a:tableStyleId>
              </a:tblPr>
              <a:tblGrid>
                <a:gridCol w="1833024">
                  <a:extLst>
                    <a:ext uri="{9D8B030D-6E8A-4147-A177-3AD203B41FA5}">
                      <a16:colId xmlns:a16="http://schemas.microsoft.com/office/drawing/2014/main" val="94304266"/>
                    </a:ext>
                  </a:extLst>
                </a:gridCol>
                <a:gridCol w="7965418">
                  <a:extLst>
                    <a:ext uri="{9D8B030D-6E8A-4147-A177-3AD203B41FA5}">
                      <a16:colId xmlns:a16="http://schemas.microsoft.com/office/drawing/2014/main" val="1724986267"/>
                    </a:ext>
                  </a:extLst>
                </a:gridCol>
              </a:tblGrid>
              <a:tr h="370840">
                <a:tc>
                  <a:txBody>
                    <a:bodyPr/>
                    <a:lstStyle/>
                    <a:p>
                      <a:pPr algn="l" fontAlgn="t"/>
                      <a:r>
                        <a:rPr lang="en-US" sz="1400" dirty="0">
                          <a:effectLst/>
                        </a:rPr>
                        <a:t>Method</a:t>
                      </a:r>
                      <a:endParaRPr lang="en-US" sz="1400" dirty="0">
                        <a:effectLst/>
                        <a:latin typeface="Cambria" panose="02040503050406030204" pitchFamily="18" charset="0"/>
                      </a:endParaRPr>
                    </a:p>
                  </a:txBody>
                  <a:tcPr marL="76200" marR="76200" marT="76200" marB="76200"/>
                </a:tc>
                <a:tc>
                  <a:txBody>
                    <a:bodyPr/>
                    <a:lstStyle/>
                    <a:p>
                      <a:pPr algn="l" fontAlgn="t"/>
                      <a:r>
                        <a:rPr lang="en-US" sz="1400" dirty="0">
                          <a:effectLst/>
                        </a:rPr>
                        <a:t>Description</a:t>
                      </a:r>
                      <a:endParaRPr lang="en-US" sz="14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260148609"/>
                  </a:ext>
                </a:extLst>
              </a:tr>
              <a:tr h="366340">
                <a:tc>
                  <a:txBody>
                    <a:bodyPr/>
                    <a:lstStyle/>
                    <a:p>
                      <a:pPr algn="just" fontAlgn="t"/>
                      <a:r>
                        <a:rPr lang="en-US" sz="1200" u="none" strike="noStrike" dirty="0" err="1">
                          <a:effectLst/>
                        </a:rPr>
                        <a:t>islower</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r>
                        <a:rPr lang="en-US" sz="1200" dirty="0">
                          <a:effectLst/>
                        </a:rPr>
                        <a:t>Returns true if string has at least 1 cased character and all cased characters are in lowercase and false otherwise.</a:t>
                      </a:r>
                      <a:endParaRPr lang="en-US" sz="1200" dirty="0">
                        <a:latin typeface="Cambria" panose="02040503050406030204" pitchFamily="18" charset="0"/>
                      </a:endParaRPr>
                    </a:p>
                  </a:txBody>
                  <a:tcPr/>
                </a:tc>
                <a:extLst>
                  <a:ext uri="{0D108BD9-81ED-4DB2-BD59-A6C34878D82A}">
                    <a16:rowId xmlns:a16="http://schemas.microsoft.com/office/drawing/2014/main" val="1190510578"/>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err="1">
                          <a:effectLst/>
                        </a:rPr>
                        <a:t>isnumeric</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Returns true if a </a:t>
                      </a:r>
                      <a:r>
                        <a:rPr lang="en-US" sz="1200" dirty="0" err="1">
                          <a:effectLst/>
                        </a:rPr>
                        <a:t>unicode</a:t>
                      </a:r>
                      <a:r>
                        <a:rPr lang="en-US" sz="1200" dirty="0">
                          <a:effectLst/>
                        </a:rPr>
                        <a:t> string contains only numeric characters and false otherwise.</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297026685"/>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err="1">
                          <a:effectLst/>
                        </a:rPr>
                        <a:t>isspace</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Returns true if string contains only whitespace characters and false otherwise.</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388525257"/>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err="1">
                          <a:effectLst/>
                        </a:rPr>
                        <a:t>istitle</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Returns true if string is properly "</a:t>
                      </a:r>
                      <a:r>
                        <a:rPr lang="en-US" sz="1200" dirty="0" err="1">
                          <a:effectLst/>
                        </a:rPr>
                        <a:t>titlecased</a:t>
                      </a:r>
                      <a:r>
                        <a:rPr lang="en-US" sz="1200" dirty="0">
                          <a:effectLst/>
                        </a:rPr>
                        <a:t>" and false otherwise.</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1002805954"/>
                  </a:ext>
                </a:extLst>
              </a:tr>
              <a:tr h="37763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err="1">
                          <a:effectLst/>
                        </a:rPr>
                        <a:t>isupper</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Returns true if string has at least one cased character and all cased characters are in uppercase and false otherwise.</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4122053006"/>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a:effectLst/>
                        </a:rPr>
                        <a:t>join(</a:t>
                      </a:r>
                      <a:r>
                        <a:rPr lang="en-US" sz="1200" u="none" strike="noStrike" dirty="0" err="1">
                          <a:effectLst/>
                        </a:rPr>
                        <a:t>seq</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Merges (concatenates) the string representations of elements in sequence </a:t>
                      </a:r>
                      <a:r>
                        <a:rPr lang="en-US" sz="1200" dirty="0" err="1">
                          <a:effectLst/>
                        </a:rPr>
                        <a:t>seq</a:t>
                      </a:r>
                      <a:r>
                        <a:rPr lang="en-US" sz="1200" dirty="0">
                          <a:effectLst/>
                        </a:rPr>
                        <a:t> into a string, with separator string.</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2776918420"/>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err="1">
                          <a:effectLst/>
                        </a:rPr>
                        <a:t>len</a:t>
                      </a:r>
                      <a:r>
                        <a:rPr lang="en-US" sz="1200" u="none" strike="noStrike" dirty="0">
                          <a:effectLst/>
                        </a:rPr>
                        <a:t>(string)</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Returns the length of the string</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2068985796"/>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err="1">
                          <a:effectLst/>
                        </a:rPr>
                        <a:t>ljust</a:t>
                      </a:r>
                      <a:r>
                        <a:rPr lang="en-US" sz="1200" u="none" strike="noStrike" dirty="0">
                          <a:effectLst/>
                        </a:rPr>
                        <a:t>(width[, </a:t>
                      </a:r>
                      <a:r>
                        <a:rPr lang="en-US" sz="1200" u="none" strike="noStrike" dirty="0" err="1">
                          <a:effectLst/>
                        </a:rPr>
                        <a:t>fillchar</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Returns a space-padded string with the original string left-justified to a total of width columns.</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807585278"/>
                  </a:ext>
                </a:extLst>
              </a:tr>
              <a:tr h="35719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a:effectLst/>
                        </a:rPr>
                        <a:t>lower()</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Converts all uppercase letters in string to lowercase.</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2802626044"/>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err="1">
                          <a:effectLst/>
                        </a:rPr>
                        <a:t>lstrip</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Removes all leading whitespace in string.</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658108003"/>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err="1">
                          <a:effectLst/>
                        </a:rPr>
                        <a:t>maketrans</a:t>
                      </a:r>
                      <a:r>
                        <a:rPr lang="en-US" sz="1200" u="none" strike="noStrike" dirty="0">
                          <a:effectLst/>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Returns a translation table to be used in translate function.</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4226109254"/>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u="none" strike="noStrike" dirty="0">
                          <a:effectLst/>
                        </a:rPr>
                        <a:t>replace(old, new [, max])</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rPr>
                        <a:t>Replaces all occurrences of old in string with new or at most max occurrences if max given.</a:t>
                      </a:r>
                      <a:endParaRPr lang="en-US" sz="12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1039980207"/>
                  </a:ext>
                </a:extLst>
              </a:tr>
            </a:tbl>
          </a:graphicData>
        </a:graphic>
      </p:graphicFrame>
    </p:spTree>
    <p:extLst>
      <p:ext uri="{BB962C8B-B14F-4D97-AF65-F5344CB8AC3E}">
        <p14:creationId xmlns:p14="http://schemas.microsoft.com/office/powerpoint/2010/main" val="3150591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Built-in String Methods</a:t>
            </a:r>
          </a:p>
        </p:txBody>
      </p:sp>
      <p:graphicFrame>
        <p:nvGraphicFramePr>
          <p:cNvPr id="5" name="Table 4"/>
          <p:cNvGraphicFramePr>
            <a:graphicFrameLocks noGrp="1"/>
          </p:cNvGraphicFramePr>
          <p:nvPr>
            <p:extLst>
              <p:ext uri="{D42A27DB-BD31-4B8C-83A1-F6EECF244321}">
                <p14:modId xmlns:p14="http://schemas.microsoft.com/office/powerpoint/2010/main" val="4113233026"/>
              </p:ext>
            </p:extLst>
          </p:nvPr>
        </p:nvGraphicFramePr>
        <p:xfrm>
          <a:off x="992063" y="1076467"/>
          <a:ext cx="9798442" cy="5313680"/>
        </p:xfrm>
        <a:graphic>
          <a:graphicData uri="http://schemas.openxmlformats.org/drawingml/2006/table">
            <a:tbl>
              <a:tblPr firstRow="1" bandRow="1">
                <a:tableStyleId>{073A0DAA-6AF3-43AB-8588-CEC1D06C72B9}</a:tableStyleId>
              </a:tblPr>
              <a:tblGrid>
                <a:gridCol w="2460821">
                  <a:extLst>
                    <a:ext uri="{9D8B030D-6E8A-4147-A177-3AD203B41FA5}">
                      <a16:colId xmlns:a16="http://schemas.microsoft.com/office/drawing/2014/main" val="94304266"/>
                    </a:ext>
                  </a:extLst>
                </a:gridCol>
                <a:gridCol w="7337621">
                  <a:extLst>
                    <a:ext uri="{9D8B030D-6E8A-4147-A177-3AD203B41FA5}">
                      <a16:colId xmlns:a16="http://schemas.microsoft.com/office/drawing/2014/main" val="1724986267"/>
                    </a:ext>
                  </a:extLst>
                </a:gridCol>
              </a:tblGrid>
              <a:tr h="370840">
                <a:tc>
                  <a:txBody>
                    <a:bodyPr/>
                    <a:lstStyle/>
                    <a:p>
                      <a:pPr algn="l" fontAlgn="t"/>
                      <a:r>
                        <a:rPr lang="en-US" sz="1400" dirty="0">
                          <a:effectLst/>
                        </a:rPr>
                        <a:t>Method</a:t>
                      </a:r>
                      <a:endParaRPr lang="en-US" sz="1400" dirty="0">
                        <a:effectLst/>
                        <a:latin typeface="Cambria" panose="02040503050406030204" pitchFamily="18" charset="0"/>
                      </a:endParaRPr>
                    </a:p>
                  </a:txBody>
                  <a:tcPr marL="76200" marR="76200" marT="76200" marB="76200"/>
                </a:tc>
                <a:tc>
                  <a:txBody>
                    <a:bodyPr/>
                    <a:lstStyle/>
                    <a:p>
                      <a:pPr algn="l" fontAlgn="t"/>
                      <a:r>
                        <a:rPr lang="en-US" sz="1400" dirty="0">
                          <a:effectLst/>
                        </a:rPr>
                        <a:t>Description</a:t>
                      </a:r>
                      <a:endParaRPr lang="en-US" sz="14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260148609"/>
                  </a:ext>
                </a:extLst>
              </a:tr>
              <a:tr h="299606">
                <a:tc>
                  <a:txBody>
                    <a:bodyPr/>
                    <a:lstStyle/>
                    <a:p>
                      <a:pPr algn="just" fontAlgn="t"/>
                      <a:r>
                        <a:rPr lang="en-US" sz="1200" b="0" u="none" strike="noStrike" dirty="0" err="1">
                          <a:solidFill>
                            <a:srgbClr val="313131"/>
                          </a:solidFill>
                          <a:effectLst/>
                          <a:latin typeface="Cambria" panose="02040503050406030204" pitchFamily="18" charset="0"/>
                        </a:rPr>
                        <a:t>rfind</a:t>
                      </a:r>
                      <a:r>
                        <a:rPr lang="en-US" sz="1200" b="0" u="none" strike="noStrike" dirty="0">
                          <a:solidFill>
                            <a:srgbClr val="313131"/>
                          </a:solidFill>
                          <a:effectLst/>
                          <a:latin typeface="Cambria" panose="02040503050406030204" pitchFamily="18" charset="0"/>
                        </a:rPr>
                        <a:t>(</a:t>
                      </a:r>
                      <a:r>
                        <a:rPr lang="en-US" sz="1200" b="0" u="none" strike="noStrike" dirty="0" err="1">
                          <a:solidFill>
                            <a:srgbClr val="313131"/>
                          </a:solidFill>
                          <a:effectLst/>
                          <a:latin typeface="Cambria" panose="02040503050406030204" pitchFamily="18" charset="0"/>
                        </a:rPr>
                        <a:t>str,beg</a:t>
                      </a:r>
                      <a:r>
                        <a:rPr lang="en-US" sz="1200" b="0" u="none" strike="noStrike" dirty="0">
                          <a:solidFill>
                            <a:srgbClr val="313131"/>
                          </a:solidFill>
                          <a:effectLst/>
                          <a:latin typeface="Cambria" panose="02040503050406030204" pitchFamily="18" charset="0"/>
                        </a:rPr>
                        <a:t>=0,end=</a:t>
                      </a:r>
                      <a:r>
                        <a:rPr lang="en-US" sz="1200" b="0" u="none" strike="noStrike" dirty="0" err="1">
                          <a:solidFill>
                            <a:srgbClr val="313131"/>
                          </a:solidFill>
                          <a:effectLst/>
                          <a:latin typeface="Cambria" panose="02040503050406030204" pitchFamily="18" charset="0"/>
                        </a:rPr>
                        <a:t>len</a:t>
                      </a:r>
                      <a:r>
                        <a:rPr lang="en-US" sz="1200" b="0" u="none" strike="noStrike" dirty="0">
                          <a:solidFill>
                            <a:srgbClr val="313131"/>
                          </a:solidFill>
                          <a:effectLst/>
                          <a:latin typeface="Cambria" panose="02040503050406030204" pitchFamily="18" charset="0"/>
                        </a:rPr>
                        <a:t>(string))</a:t>
                      </a:r>
                      <a:endParaRPr lang="en-US" sz="1200" b="0" dirty="0">
                        <a:solidFill>
                          <a:srgbClr val="000000"/>
                        </a:solidFill>
                        <a:effectLst/>
                        <a:latin typeface="Cambria" panose="02040503050406030204" pitchFamily="18" charset="0"/>
                      </a:endParaRPr>
                    </a:p>
                  </a:txBody>
                  <a:tcPr marL="76200" marR="76200" marT="76200" marB="76200"/>
                </a:tc>
                <a:tc>
                  <a:txBody>
                    <a:bodyPr/>
                    <a:lstStyle/>
                    <a:p>
                      <a:r>
                        <a:rPr lang="en-US" sz="1200" dirty="0">
                          <a:effectLst/>
                          <a:latin typeface="Cambria" panose="02040503050406030204" pitchFamily="18" charset="0"/>
                        </a:rPr>
                        <a:t>Same as find(), but search backwards in string.</a:t>
                      </a:r>
                      <a:endParaRPr lang="en-US" sz="1200" dirty="0">
                        <a:latin typeface="Cambria" panose="02040503050406030204" pitchFamily="18" charset="0"/>
                      </a:endParaRPr>
                    </a:p>
                  </a:txBody>
                  <a:tcPr/>
                </a:tc>
                <a:extLst>
                  <a:ext uri="{0D108BD9-81ED-4DB2-BD59-A6C34878D82A}">
                    <a16:rowId xmlns:a16="http://schemas.microsoft.com/office/drawing/2014/main" val="1190510578"/>
                  </a:ext>
                </a:extLst>
              </a:tr>
              <a:tr h="31916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rindex</a:t>
                      </a:r>
                      <a:r>
                        <a:rPr lang="en-US" sz="1200" b="0" u="none" strike="noStrike" dirty="0">
                          <a:solidFill>
                            <a:srgbClr val="313131"/>
                          </a:solidFill>
                          <a:effectLst/>
                          <a:latin typeface="Cambria" panose="02040503050406030204" pitchFamily="18" charset="0"/>
                        </a:rPr>
                        <a:t>( str, beg=0, end=</a:t>
                      </a:r>
                      <a:r>
                        <a:rPr lang="en-US" sz="1200" b="0" u="none" strike="noStrike" dirty="0" err="1">
                          <a:solidFill>
                            <a:srgbClr val="313131"/>
                          </a:solidFill>
                          <a:effectLst/>
                          <a:latin typeface="Cambria" panose="02040503050406030204" pitchFamily="18" charset="0"/>
                        </a:rPr>
                        <a:t>len</a:t>
                      </a:r>
                      <a:r>
                        <a:rPr lang="en-US" sz="1200" b="0" u="none" strike="noStrike" dirty="0">
                          <a:solidFill>
                            <a:srgbClr val="313131"/>
                          </a:solidFill>
                          <a:effectLst/>
                          <a:latin typeface="Cambria" panose="02040503050406030204" pitchFamily="18" charset="0"/>
                        </a:rPr>
                        <a:t>(string))</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Same as index(), but search backwards in string.</a:t>
                      </a:r>
                    </a:p>
                  </a:txBody>
                  <a:tcPr marL="76200" marR="76200" marT="76200" marB="76200"/>
                </a:tc>
                <a:extLst>
                  <a:ext uri="{0D108BD9-81ED-4DB2-BD59-A6C34878D82A}">
                    <a16:rowId xmlns:a16="http://schemas.microsoft.com/office/drawing/2014/main" val="297026685"/>
                  </a:ext>
                </a:extLst>
              </a:tr>
              <a:tr h="27049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rjust</a:t>
                      </a:r>
                      <a:r>
                        <a:rPr lang="en-US" sz="1200" b="0" u="none" strike="noStrike" dirty="0">
                          <a:solidFill>
                            <a:srgbClr val="313131"/>
                          </a:solidFill>
                          <a:effectLst/>
                          <a:latin typeface="Cambria" panose="02040503050406030204" pitchFamily="18" charset="0"/>
                        </a:rPr>
                        <a:t>(width,[, </a:t>
                      </a:r>
                      <a:r>
                        <a:rPr lang="en-US" sz="1200" b="0" u="none" strike="noStrike" dirty="0" err="1">
                          <a:solidFill>
                            <a:srgbClr val="313131"/>
                          </a:solidFill>
                          <a:effectLst/>
                          <a:latin typeface="Cambria" panose="02040503050406030204" pitchFamily="18" charset="0"/>
                        </a:rPr>
                        <a:t>fillchar</a:t>
                      </a:r>
                      <a:r>
                        <a:rPr lang="en-US" sz="1200" b="0" u="none" strike="noStrike" dirty="0">
                          <a:solidFill>
                            <a:srgbClr val="313131"/>
                          </a:solidFill>
                          <a:effectLst/>
                          <a:latin typeface="Cambria" panose="02040503050406030204" pitchFamily="18" charset="0"/>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Returns a space-padded string with the original string right-justified to a total of width columns.</a:t>
                      </a:r>
                    </a:p>
                  </a:txBody>
                  <a:tcPr marL="76200" marR="76200" marT="76200" marB="76200"/>
                </a:tc>
                <a:extLst>
                  <a:ext uri="{0D108BD9-81ED-4DB2-BD59-A6C34878D82A}">
                    <a16:rowId xmlns:a16="http://schemas.microsoft.com/office/drawing/2014/main" val="388525257"/>
                  </a:ext>
                </a:extLst>
              </a:tr>
              <a:tr h="28178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rstrip</a:t>
                      </a:r>
                      <a:r>
                        <a:rPr lang="en-US" sz="1200" b="0" u="none" strike="noStrike" dirty="0">
                          <a:solidFill>
                            <a:srgbClr val="313131"/>
                          </a:solidFill>
                          <a:effectLst/>
                          <a:latin typeface="Cambria" panose="02040503050406030204" pitchFamily="18" charset="0"/>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Removes all trailing whitespace of string.</a:t>
                      </a:r>
                    </a:p>
                  </a:txBody>
                  <a:tcPr marL="76200" marR="76200" marT="76200" marB="76200"/>
                </a:tc>
                <a:extLst>
                  <a:ext uri="{0D108BD9-81ED-4DB2-BD59-A6C34878D82A}">
                    <a16:rowId xmlns:a16="http://schemas.microsoft.com/office/drawing/2014/main" val="1002805954"/>
                  </a:ext>
                </a:extLst>
              </a:tr>
              <a:tr h="44609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a:solidFill>
                            <a:srgbClr val="313131"/>
                          </a:solidFill>
                          <a:effectLst/>
                          <a:latin typeface="Cambria" panose="02040503050406030204" pitchFamily="18" charset="0"/>
                        </a:rPr>
                        <a:t>split(str="", num= </a:t>
                      </a:r>
                      <a:r>
                        <a:rPr lang="en-US" sz="1200" b="0" u="none" strike="noStrike" dirty="0" err="1">
                          <a:solidFill>
                            <a:srgbClr val="313131"/>
                          </a:solidFill>
                          <a:effectLst/>
                          <a:latin typeface="Cambria" panose="02040503050406030204" pitchFamily="18" charset="0"/>
                        </a:rPr>
                        <a:t>string.count</a:t>
                      </a:r>
                      <a:r>
                        <a:rPr lang="en-US" sz="1200" b="0" u="none" strike="noStrike" dirty="0">
                          <a:solidFill>
                            <a:srgbClr val="313131"/>
                          </a:solidFill>
                          <a:effectLst/>
                          <a:latin typeface="Cambria" panose="02040503050406030204" pitchFamily="18" charset="0"/>
                        </a:rPr>
                        <a:t>(str))</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Splits string according to delimiter str (space if not provided) and returns list of substrings; split into at most num substrings if given.</a:t>
                      </a:r>
                    </a:p>
                  </a:txBody>
                  <a:tcPr marL="76200" marR="76200" marT="76200" marB="76200"/>
                </a:tc>
                <a:extLst>
                  <a:ext uri="{0D108BD9-81ED-4DB2-BD59-A6C34878D82A}">
                    <a16:rowId xmlns:a16="http://schemas.microsoft.com/office/drawing/2014/main" val="4122053006"/>
                  </a:ext>
                </a:extLst>
              </a:tr>
              <a:tr h="32371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splitlines</a:t>
                      </a:r>
                      <a:r>
                        <a:rPr lang="en-US" sz="1200" b="0" u="none" strike="noStrike" dirty="0">
                          <a:solidFill>
                            <a:srgbClr val="313131"/>
                          </a:solidFill>
                          <a:effectLst/>
                          <a:latin typeface="Cambria" panose="02040503050406030204" pitchFamily="18" charset="0"/>
                        </a:rPr>
                        <a:t>( num=</a:t>
                      </a:r>
                      <a:r>
                        <a:rPr lang="en-US" sz="1200" b="0" u="none" strike="noStrike" dirty="0" err="1">
                          <a:solidFill>
                            <a:srgbClr val="313131"/>
                          </a:solidFill>
                          <a:effectLst/>
                          <a:latin typeface="Cambria" panose="02040503050406030204" pitchFamily="18" charset="0"/>
                        </a:rPr>
                        <a:t>string.count</a:t>
                      </a:r>
                      <a:r>
                        <a:rPr lang="en-US" sz="1200" b="0" u="none" strike="noStrike" dirty="0">
                          <a:solidFill>
                            <a:srgbClr val="313131"/>
                          </a:solidFill>
                          <a:effectLst/>
                          <a:latin typeface="Cambria" panose="02040503050406030204" pitchFamily="18" charset="0"/>
                        </a:rPr>
                        <a:t>('\n'))</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Splits string at all (or num) NEWLINEs and returns a list of each line with NEWLINEs removed.</a:t>
                      </a:r>
                    </a:p>
                  </a:txBody>
                  <a:tcPr marL="76200" marR="76200" marT="76200" marB="76200"/>
                </a:tc>
                <a:extLst>
                  <a:ext uri="{0D108BD9-81ED-4DB2-BD59-A6C34878D82A}">
                    <a16:rowId xmlns:a16="http://schemas.microsoft.com/office/drawing/2014/main" val="2776918420"/>
                  </a:ext>
                </a:extLst>
              </a:tr>
              <a:tr h="452461">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startswith</a:t>
                      </a:r>
                      <a:r>
                        <a:rPr lang="en-US" sz="1200" b="0" u="none" strike="noStrike" dirty="0">
                          <a:solidFill>
                            <a:srgbClr val="313131"/>
                          </a:solidFill>
                          <a:effectLst/>
                          <a:latin typeface="Cambria" panose="02040503050406030204" pitchFamily="18" charset="0"/>
                        </a:rPr>
                        <a:t>(str, beg=0,end=</a:t>
                      </a:r>
                      <a:r>
                        <a:rPr lang="en-US" sz="1200" b="0" u="none" strike="noStrike" dirty="0" err="1">
                          <a:solidFill>
                            <a:srgbClr val="313131"/>
                          </a:solidFill>
                          <a:effectLst/>
                          <a:latin typeface="Cambria" panose="02040503050406030204" pitchFamily="18" charset="0"/>
                        </a:rPr>
                        <a:t>len</a:t>
                      </a:r>
                      <a:r>
                        <a:rPr lang="en-US" sz="1200" b="0" u="none" strike="noStrike" dirty="0">
                          <a:solidFill>
                            <a:srgbClr val="313131"/>
                          </a:solidFill>
                          <a:effectLst/>
                          <a:latin typeface="Cambria" panose="02040503050406030204" pitchFamily="18" charset="0"/>
                        </a:rPr>
                        <a:t>(string))</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Determines if string or a substring of string (if starting index beg and ending index end are given) starts with substring str; returns true if so and false otherwise.</a:t>
                      </a:r>
                    </a:p>
                  </a:txBody>
                  <a:tcPr marL="76200" marR="76200" marT="76200" marB="76200"/>
                </a:tc>
                <a:extLst>
                  <a:ext uri="{0D108BD9-81ED-4DB2-BD59-A6C34878D82A}">
                    <a16:rowId xmlns:a16="http://schemas.microsoft.com/office/drawing/2014/main" val="2068985796"/>
                  </a:ext>
                </a:extLst>
              </a:tr>
              <a:tr h="30279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a:solidFill>
                            <a:srgbClr val="313131"/>
                          </a:solidFill>
                          <a:effectLst/>
                          <a:latin typeface="Cambria" panose="02040503050406030204" pitchFamily="18" charset="0"/>
                        </a:rPr>
                        <a:t>strip([chars])</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Performs both </a:t>
                      </a:r>
                      <a:r>
                        <a:rPr lang="en-US" sz="1200" dirty="0" err="1">
                          <a:effectLst/>
                          <a:latin typeface="Cambria" panose="02040503050406030204" pitchFamily="18" charset="0"/>
                        </a:rPr>
                        <a:t>lstrip</a:t>
                      </a:r>
                      <a:r>
                        <a:rPr lang="en-US" sz="1200" dirty="0">
                          <a:effectLst/>
                          <a:latin typeface="Cambria" panose="02040503050406030204" pitchFamily="18" charset="0"/>
                        </a:rPr>
                        <a:t>() and </a:t>
                      </a:r>
                      <a:r>
                        <a:rPr lang="en-US" sz="1200" dirty="0" err="1">
                          <a:effectLst/>
                          <a:latin typeface="Cambria" panose="02040503050406030204" pitchFamily="18" charset="0"/>
                        </a:rPr>
                        <a:t>rstrip</a:t>
                      </a:r>
                      <a:r>
                        <a:rPr lang="en-US" sz="1200" dirty="0">
                          <a:effectLst/>
                          <a:latin typeface="Cambria" panose="02040503050406030204" pitchFamily="18" charset="0"/>
                        </a:rPr>
                        <a:t>() on string</a:t>
                      </a:r>
                    </a:p>
                  </a:txBody>
                  <a:tcPr marL="76200" marR="76200" marT="76200" marB="76200"/>
                </a:tc>
                <a:extLst>
                  <a:ext uri="{0D108BD9-81ED-4DB2-BD59-A6C34878D82A}">
                    <a16:rowId xmlns:a16="http://schemas.microsoft.com/office/drawing/2014/main" val="807585278"/>
                  </a:ext>
                </a:extLst>
              </a:tr>
              <a:tr h="28140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swapcase</a:t>
                      </a:r>
                      <a:r>
                        <a:rPr lang="en-US" sz="1200" b="0" u="none" strike="noStrike" dirty="0">
                          <a:solidFill>
                            <a:srgbClr val="313131"/>
                          </a:solidFill>
                          <a:effectLst/>
                          <a:latin typeface="Cambria" panose="02040503050406030204" pitchFamily="18" charset="0"/>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Inverts case for all letters in string.</a:t>
                      </a:r>
                    </a:p>
                  </a:txBody>
                  <a:tcPr marL="76200" marR="76200" marT="76200" marB="76200"/>
                </a:tc>
                <a:extLst>
                  <a:ext uri="{0D108BD9-81ED-4DB2-BD59-A6C34878D82A}">
                    <a16:rowId xmlns:a16="http://schemas.microsoft.com/office/drawing/2014/main" val="2802626044"/>
                  </a:ext>
                </a:extLst>
              </a:tr>
              <a:tr h="30097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a:solidFill>
                            <a:srgbClr val="313131"/>
                          </a:solidFill>
                          <a:effectLst/>
                          <a:latin typeface="Cambria" panose="02040503050406030204" pitchFamily="18" charset="0"/>
                        </a:rPr>
                        <a:t>title()</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Returns "</a:t>
                      </a:r>
                      <a:r>
                        <a:rPr lang="en-US" sz="1200" dirty="0" err="1">
                          <a:effectLst/>
                          <a:latin typeface="Cambria" panose="02040503050406030204" pitchFamily="18" charset="0"/>
                        </a:rPr>
                        <a:t>titlecased</a:t>
                      </a:r>
                      <a:r>
                        <a:rPr lang="en-US" sz="1200" dirty="0">
                          <a:effectLst/>
                          <a:latin typeface="Cambria" panose="02040503050406030204" pitchFamily="18" charset="0"/>
                        </a:rPr>
                        <a:t>" version of string, that is, all words begin with uppercase and the rest are lowercase.</a:t>
                      </a:r>
                    </a:p>
                  </a:txBody>
                  <a:tcPr marL="76200" marR="76200" marT="76200" marB="76200"/>
                </a:tc>
                <a:extLst>
                  <a:ext uri="{0D108BD9-81ED-4DB2-BD59-A6C34878D82A}">
                    <a16:rowId xmlns:a16="http://schemas.microsoft.com/office/drawing/2014/main" val="658108003"/>
                  </a:ext>
                </a:extLst>
              </a:tr>
              <a:tr h="31279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a:solidFill>
                            <a:srgbClr val="313131"/>
                          </a:solidFill>
                          <a:effectLst/>
                          <a:latin typeface="Cambria" panose="02040503050406030204" pitchFamily="18" charset="0"/>
                        </a:rPr>
                        <a:t>upper()</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b="0" dirty="0">
                          <a:effectLst/>
                          <a:latin typeface="Cambria" panose="02040503050406030204" pitchFamily="18" charset="0"/>
                        </a:rPr>
                        <a:t>Converts lowercase letters in string to uppercase.</a:t>
                      </a:r>
                    </a:p>
                  </a:txBody>
                  <a:tcPr marL="76200" marR="76200" marT="76200" marB="76200"/>
                </a:tc>
                <a:extLst>
                  <a:ext uri="{0D108BD9-81ED-4DB2-BD59-A6C34878D82A}">
                    <a16:rowId xmlns:a16="http://schemas.microsoft.com/office/drawing/2014/main" val="3905688114"/>
                  </a:ext>
                </a:extLst>
              </a:tr>
              <a:tr h="44154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zfill</a:t>
                      </a:r>
                      <a:r>
                        <a:rPr lang="en-US" sz="1200" b="0" u="none" strike="noStrike" dirty="0">
                          <a:solidFill>
                            <a:srgbClr val="313131"/>
                          </a:solidFill>
                          <a:effectLst/>
                          <a:latin typeface="Cambria" panose="02040503050406030204" pitchFamily="18" charset="0"/>
                        </a:rPr>
                        <a:t> (width)</a:t>
                      </a:r>
                      <a:endParaRPr lang="en-US" sz="1200" b="0" dirty="0">
                        <a:solidFill>
                          <a:srgbClr val="000000"/>
                        </a:solidFill>
                        <a:effectLst/>
                        <a:latin typeface="Cambria" panose="02040503050406030204" pitchFamily="18" charset="0"/>
                      </a:endParaRPr>
                    </a:p>
                    <a:p>
                      <a:pPr fontAlgn="t"/>
                      <a:endParaRPr lang="en-US" sz="1200" dirty="0">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Returns original string left padded with zeros to a total of width characters; intended for numbers, </a:t>
                      </a:r>
                      <a:r>
                        <a:rPr lang="en-US" sz="1200" dirty="0" err="1">
                          <a:effectLst/>
                          <a:latin typeface="Cambria" panose="02040503050406030204" pitchFamily="18" charset="0"/>
                        </a:rPr>
                        <a:t>zfill</a:t>
                      </a:r>
                      <a:r>
                        <a:rPr lang="en-US" sz="1200" dirty="0">
                          <a:effectLst/>
                          <a:latin typeface="Cambria" panose="02040503050406030204" pitchFamily="18" charset="0"/>
                        </a:rPr>
                        <a:t>() retains any sign given (less one zero).</a:t>
                      </a:r>
                    </a:p>
                  </a:txBody>
                  <a:tcPr marL="76200" marR="76200" marT="76200" marB="76200"/>
                </a:tc>
                <a:extLst>
                  <a:ext uri="{0D108BD9-81ED-4DB2-BD59-A6C34878D82A}">
                    <a16:rowId xmlns:a16="http://schemas.microsoft.com/office/drawing/2014/main" val="276276339"/>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isdecimal</a:t>
                      </a:r>
                      <a:r>
                        <a:rPr lang="en-US" sz="1200" b="0" u="none" strike="noStrike" dirty="0">
                          <a:solidFill>
                            <a:srgbClr val="313131"/>
                          </a:solidFill>
                          <a:effectLst/>
                          <a:latin typeface="Cambria" panose="02040503050406030204" pitchFamily="18" charset="0"/>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fontAlgn="t"/>
                      <a:r>
                        <a:rPr lang="en-US" sz="1200" dirty="0">
                          <a:effectLst/>
                          <a:latin typeface="Cambria" panose="02040503050406030204" pitchFamily="18" charset="0"/>
                        </a:rPr>
                        <a:t>Returns true if a </a:t>
                      </a:r>
                      <a:r>
                        <a:rPr lang="en-US" sz="1200" dirty="0" err="1">
                          <a:effectLst/>
                          <a:latin typeface="Cambria" panose="02040503050406030204" pitchFamily="18" charset="0"/>
                        </a:rPr>
                        <a:t>unicode</a:t>
                      </a:r>
                      <a:r>
                        <a:rPr lang="en-US" sz="1200" dirty="0">
                          <a:effectLst/>
                          <a:latin typeface="Cambria" panose="02040503050406030204" pitchFamily="18" charset="0"/>
                        </a:rPr>
                        <a:t> string contains only decimal characters and false otherwise.</a:t>
                      </a:r>
                    </a:p>
                  </a:txBody>
                  <a:tcPr marL="76200" marR="76200" marT="76200" marB="76200"/>
                </a:tc>
                <a:extLst>
                  <a:ext uri="{0D108BD9-81ED-4DB2-BD59-A6C34878D82A}">
                    <a16:rowId xmlns:a16="http://schemas.microsoft.com/office/drawing/2014/main" val="1039980207"/>
                  </a:ext>
                </a:extLst>
              </a:tr>
            </a:tbl>
          </a:graphicData>
        </a:graphic>
      </p:graphicFrame>
    </p:spTree>
    <p:extLst>
      <p:ext uri="{BB962C8B-B14F-4D97-AF65-F5344CB8AC3E}">
        <p14:creationId xmlns:p14="http://schemas.microsoft.com/office/powerpoint/2010/main" val="3864808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Lists</a:t>
            </a:r>
          </a:p>
        </p:txBody>
      </p:sp>
      <p:sp>
        <p:nvSpPr>
          <p:cNvPr id="5" name="Rectangle 4"/>
          <p:cNvSpPr/>
          <p:nvPr/>
        </p:nvSpPr>
        <p:spPr>
          <a:xfrm>
            <a:off x="826132" y="1206915"/>
            <a:ext cx="10943771" cy="4939814"/>
          </a:xfrm>
          <a:prstGeom prst="rect">
            <a:avLst/>
          </a:prstGeom>
        </p:spPr>
        <p:txBody>
          <a:bodyPr wrap="square">
            <a:spAutoFit/>
          </a:bodyPr>
          <a:lstStyle/>
          <a:p>
            <a:pPr marL="285750" indent="-285750">
              <a:lnSpc>
                <a:spcPct val="250000"/>
              </a:lnSpc>
              <a:buFont typeface="Arial" panose="020B0604020202020204" pitchFamily="34" charset="0"/>
              <a:buChar char="•"/>
            </a:pPr>
            <a:r>
              <a:rPr lang="en-US" dirty="0">
                <a:latin typeface="Cambria" panose="02040503050406030204" pitchFamily="18" charset="0"/>
              </a:rPr>
              <a:t>A list contains items separated by commas and enclosed within square brackets ([]). </a:t>
            </a:r>
          </a:p>
          <a:p>
            <a:pPr marL="285750" indent="-285750">
              <a:lnSpc>
                <a:spcPct val="250000"/>
              </a:lnSpc>
              <a:buFont typeface="Arial" panose="020B0604020202020204" pitchFamily="34" charset="0"/>
              <a:buChar char="•"/>
            </a:pPr>
            <a:r>
              <a:rPr lang="en-US" dirty="0">
                <a:latin typeface="Cambria" panose="02040503050406030204" pitchFamily="18" charset="0"/>
              </a:rPr>
              <a:t>Items belonging to a list can be of different data type.</a:t>
            </a:r>
          </a:p>
          <a:p>
            <a:pPr marL="285750" indent="-285750">
              <a:lnSpc>
                <a:spcPct val="250000"/>
              </a:lnSpc>
              <a:buFont typeface="Arial" panose="020B0604020202020204" pitchFamily="34" charset="0"/>
              <a:buChar char="•"/>
            </a:pPr>
            <a:r>
              <a:rPr lang="en-US" dirty="0">
                <a:latin typeface="Cambria" panose="02040503050406030204" pitchFamily="18" charset="0"/>
              </a:rPr>
              <a:t>Values stored in a list can be accessed using the slice operator ([ ] and [:]) with indexes starting at 0 in the beginning of the list and working their way to end -1. </a:t>
            </a:r>
          </a:p>
          <a:p>
            <a:pPr marL="285750" indent="-285750">
              <a:lnSpc>
                <a:spcPct val="250000"/>
              </a:lnSpc>
              <a:buFont typeface="Arial" panose="020B0604020202020204" pitchFamily="34" charset="0"/>
              <a:buChar char="•"/>
            </a:pPr>
            <a:r>
              <a:rPr lang="en-US" dirty="0">
                <a:latin typeface="Cambria" panose="02040503050406030204" pitchFamily="18" charset="0"/>
              </a:rPr>
              <a:t>To remove a list element, you can use either the del statement.</a:t>
            </a:r>
          </a:p>
          <a:p>
            <a:pPr marL="285750" indent="-285750">
              <a:lnSpc>
                <a:spcPct val="250000"/>
              </a:lnSpc>
              <a:buFont typeface="Arial" panose="020B0604020202020204" pitchFamily="34" charset="0"/>
              <a:buChar char="•"/>
            </a:pPr>
            <a:r>
              <a:rPr lang="en-US" dirty="0">
                <a:latin typeface="Cambria" panose="02040503050406030204" pitchFamily="18" charset="0"/>
              </a:rPr>
              <a:t>The plus (+) sign is the list concatenation operator.</a:t>
            </a:r>
          </a:p>
          <a:p>
            <a:pPr marL="285750" indent="-285750">
              <a:lnSpc>
                <a:spcPct val="250000"/>
              </a:lnSpc>
              <a:buFont typeface="Arial" panose="020B0604020202020204" pitchFamily="34" charset="0"/>
              <a:buChar char="•"/>
            </a:pPr>
            <a:r>
              <a:rPr lang="en-US" dirty="0">
                <a:latin typeface="Cambria" panose="02040503050406030204" pitchFamily="18" charset="0"/>
              </a:rPr>
              <a:t>Asterisk (*) is the repetition operator.</a:t>
            </a:r>
          </a:p>
        </p:txBody>
      </p:sp>
    </p:spTree>
    <p:extLst>
      <p:ext uri="{BB962C8B-B14F-4D97-AF65-F5344CB8AC3E}">
        <p14:creationId xmlns:p14="http://schemas.microsoft.com/office/powerpoint/2010/main" val="3426378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Built-in List Functions &amp; Methods</a:t>
            </a:r>
          </a:p>
        </p:txBody>
      </p:sp>
      <p:graphicFrame>
        <p:nvGraphicFramePr>
          <p:cNvPr id="5" name="Table 4"/>
          <p:cNvGraphicFramePr>
            <a:graphicFrameLocks noGrp="1"/>
          </p:cNvGraphicFramePr>
          <p:nvPr>
            <p:extLst>
              <p:ext uri="{D42A27DB-BD31-4B8C-83A1-F6EECF244321}">
                <p14:modId xmlns:p14="http://schemas.microsoft.com/office/powerpoint/2010/main" val="3964131394"/>
              </p:ext>
            </p:extLst>
          </p:nvPr>
        </p:nvGraphicFramePr>
        <p:xfrm>
          <a:off x="677334" y="1636795"/>
          <a:ext cx="5418666" cy="4832244"/>
        </p:xfrm>
        <a:graphic>
          <a:graphicData uri="http://schemas.openxmlformats.org/drawingml/2006/table">
            <a:tbl>
              <a:tblPr firstRow="1" bandRow="1">
                <a:tableStyleId>{073A0DAA-6AF3-43AB-8588-CEC1D06C72B9}</a:tableStyleId>
              </a:tblPr>
              <a:tblGrid>
                <a:gridCol w="1670081">
                  <a:extLst>
                    <a:ext uri="{9D8B030D-6E8A-4147-A177-3AD203B41FA5}">
                      <a16:colId xmlns:a16="http://schemas.microsoft.com/office/drawing/2014/main" val="2930820870"/>
                    </a:ext>
                  </a:extLst>
                </a:gridCol>
                <a:gridCol w="3748585">
                  <a:extLst>
                    <a:ext uri="{9D8B030D-6E8A-4147-A177-3AD203B41FA5}">
                      <a16:colId xmlns:a16="http://schemas.microsoft.com/office/drawing/2014/main" val="3539584710"/>
                    </a:ext>
                  </a:extLst>
                </a:gridCol>
              </a:tblGrid>
              <a:tr h="668289">
                <a:tc>
                  <a:txBody>
                    <a:bodyPr/>
                    <a:lstStyle/>
                    <a:p>
                      <a:pPr algn="l" fontAlgn="t"/>
                      <a:r>
                        <a:rPr lang="en-US" sz="1600" dirty="0">
                          <a:effectLst/>
                          <a:latin typeface="Cambria" panose="02040503050406030204" pitchFamily="18" charset="0"/>
                        </a:rPr>
                        <a:t>Function</a:t>
                      </a:r>
                    </a:p>
                  </a:txBody>
                  <a:tcPr marL="76200" marR="76200" marT="76200" marB="76200"/>
                </a:tc>
                <a:tc>
                  <a:txBody>
                    <a:bodyPr/>
                    <a:lstStyle/>
                    <a:p>
                      <a:pPr algn="l" fontAlgn="t"/>
                      <a:r>
                        <a:rPr lang="en-US" sz="1600" dirty="0">
                          <a:effectLst/>
                          <a:latin typeface="Cambria" panose="02040503050406030204" pitchFamily="18" charset="0"/>
                        </a:rPr>
                        <a:t>Description</a:t>
                      </a:r>
                    </a:p>
                  </a:txBody>
                  <a:tcPr marL="76200" marR="76200" marT="76200" marB="76200"/>
                </a:tc>
                <a:extLst>
                  <a:ext uri="{0D108BD9-81ED-4DB2-BD59-A6C34878D82A}">
                    <a16:rowId xmlns:a16="http://schemas.microsoft.com/office/drawing/2014/main" val="146554742"/>
                  </a:ext>
                </a:extLst>
              </a:tr>
              <a:tr h="668289">
                <a:tc>
                  <a:txBody>
                    <a:bodyPr/>
                    <a:lstStyle/>
                    <a:p>
                      <a:pPr algn="just" fontAlgn="t"/>
                      <a:r>
                        <a:rPr lang="en-US" sz="1600" u="none" strike="noStrike" dirty="0" err="1">
                          <a:effectLst/>
                          <a:latin typeface="Cambria" panose="02040503050406030204" pitchFamily="18" charset="0"/>
                        </a:rPr>
                        <a:t>cmp</a:t>
                      </a:r>
                      <a:r>
                        <a:rPr lang="en-US" sz="1600" u="none" strike="noStrike" dirty="0">
                          <a:effectLst/>
                          <a:latin typeface="Cambria" panose="02040503050406030204" pitchFamily="18" charset="0"/>
                        </a:rPr>
                        <a:t>(list1, list2)</a:t>
                      </a:r>
                      <a:endParaRPr lang="en-US" sz="1600" dirty="0">
                        <a:effectLst/>
                        <a:latin typeface="Cambria" panose="02040503050406030204" pitchFamily="18" charset="0"/>
                      </a:endParaRPr>
                    </a:p>
                  </a:txBody>
                  <a:tcPr marL="76200" marR="76200" marT="76200" marB="76200"/>
                </a:tc>
                <a:tc>
                  <a:txBody>
                    <a:bodyPr/>
                    <a:lstStyle/>
                    <a:p>
                      <a:pPr algn="just" fontAlgn="t"/>
                      <a:r>
                        <a:rPr lang="en-US" sz="1600" dirty="0">
                          <a:effectLst/>
                          <a:latin typeface="Cambria" panose="02040503050406030204" pitchFamily="18" charset="0"/>
                        </a:rPr>
                        <a:t>Compares elements of both lists.</a:t>
                      </a:r>
                    </a:p>
                  </a:txBody>
                  <a:tcPr marL="76200" marR="76200" marT="76200" marB="76200"/>
                </a:tc>
                <a:extLst>
                  <a:ext uri="{0D108BD9-81ED-4DB2-BD59-A6C34878D82A}">
                    <a16:rowId xmlns:a16="http://schemas.microsoft.com/office/drawing/2014/main" val="343233373"/>
                  </a:ext>
                </a:extLst>
              </a:tr>
              <a:tr h="66828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u="none" strike="noStrike" dirty="0" err="1">
                          <a:effectLst/>
                          <a:latin typeface="Cambria" panose="02040503050406030204" pitchFamily="18" charset="0"/>
                        </a:rPr>
                        <a:t>len</a:t>
                      </a:r>
                      <a:r>
                        <a:rPr lang="en-US" sz="1600" u="none" strike="noStrike" dirty="0">
                          <a:effectLst/>
                          <a:latin typeface="Cambria" panose="02040503050406030204" pitchFamily="18" charset="0"/>
                        </a:rPr>
                        <a:t>(list)</a:t>
                      </a:r>
                      <a:endParaRPr lang="en-US" sz="1600" dirty="0">
                        <a:effectLst/>
                        <a:latin typeface="Cambria" panose="02040503050406030204" pitchFamily="18" charset="0"/>
                      </a:endParaRPr>
                    </a:p>
                  </a:txBody>
                  <a:tcPr marL="76200" marR="76200" marT="76200" marB="76200"/>
                </a:tc>
                <a:tc>
                  <a:txBody>
                    <a:bodyPr/>
                    <a:lstStyle/>
                    <a:p>
                      <a:pPr fontAlgn="t"/>
                      <a:r>
                        <a:rPr lang="en-US" sz="1600" dirty="0">
                          <a:effectLst/>
                          <a:latin typeface="Cambria" panose="02040503050406030204" pitchFamily="18" charset="0"/>
                        </a:rPr>
                        <a:t>Gives the total length of the list.</a:t>
                      </a:r>
                    </a:p>
                  </a:txBody>
                  <a:tcPr marL="76200" marR="76200" marT="76200" marB="76200"/>
                </a:tc>
                <a:extLst>
                  <a:ext uri="{0D108BD9-81ED-4DB2-BD59-A6C34878D82A}">
                    <a16:rowId xmlns:a16="http://schemas.microsoft.com/office/drawing/2014/main" val="3404848051"/>
                  </a:ext>
                </a:extLst>
              </a:tr>
              <a:tr h="107954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u="none" strike="noStrike" dirty="0">
                          <a:effectLst/>
                          <a:latin typeface="Cambria" panose="02040503050406030204" pitchFamily="18" charset="0"/>
                        </a:rPr>
                        <a:t>max(list)</a:t>
                      </a:r>
                      <a:endParaRPr lang="en-US" sz="1600" dirty="0">
                        <a:effectLst/>
                        <a:latin typeface="Cambria" panose="02040503050406030204" pitchFamily="18" charset="0"/>
                      </a:endParaRPr>
                    </a:p>
                  </a:txBody>
                  <a:tcPr marL="76200" marR="76200" marT="76200" marB="76200"/>
                </a:tc>
                <a:tc>
                  <a:txBody>
                    <a:bodyPr/>
                    <a:lstStyle/>
                    <a:p>
                      <a:pPr fontAlgn="t"/>
                      <a:r>
                        <a:rPr lang="en-US" sz="1600" dirty="0">
                          <a:effectLst/>
                          <a:latin typeface="Cambria" panose="02040503050406030204" pitchFamily="18" charset="0"/>
                        </a:rPr>
                        <a:t>Returns item from the list with max value.</a:t>
                      </a:r>
                    </a:p>
                  </a:txBody>
                  <a:tcPr marL="76200" marR="76200" marT="76200" marB="76200"/>
                </a:tc>
                <a:extLst>
                  <a:ext uri="{0D108BD9-81ED-4DB2-BD59-A6C34878D82A}">
                    <a16:rowId xmlns:a16="http://schemas.microsoft.com/office/drawing/2014/main" val="4031894000"/>
                  </a:ext>
                </a:extLst>
              </a:tr>
              <a:tr h="107954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u="none" strike="noStrike" dirty="0">
                          <a:effectLst/>
                          <a:latin typeface="Cambria" panose="02040503050406030204" pitchFamily="18" charset="0"/>
                        </a:rPr>
                        <a:t>min(list)</a:t>
                      </a:r>
                      <a:endParaRPr lang="en-US" sz="1600" dirty="0">
                        <a:effectLst/>
                        <a:latin typeface="Cambria" panose="02040503050406030204" pitchFamily="18" charset="0"/>
                      </a:endParaRPr>
                    </a:p>
                  </a:txBody>
                  <a:tcPr marL="76200" marR="76200" marT="76200" marB="76200"/>
                </a:tc>
                <a:tc>
                  <a:txBody>
                    <a:bodyPr/>
                    <a:lstStyle/>
                    <a:p>
                      <a:pPr fontAlgn="t"/>
                      <a:r>
                        <a:rPr lang="en-US" sz="1600" dirty="0">
                          <a:effectLst/>
                          <a:latin typeface="Cambria" panose="02040503050406030204" pitchFamily="18" charset="0"/>
                        </a:rPr>
                        <a:t>Returns item from the list with min value.</a:t>
                      </a:r>
                    </a:p>
                  </a:txBody>
                  <a:tcPr marL="76200" marR="76200" marT="76200" marB="76200"/>
                </a:tc>
                <a:extLst>
                  <a:ext uri="{0D108BD9-81ED-4DB2-BD59-A6C34878D82A}">
                    <a16:rowId xmlns:a16="http://schemas.microsoft.com/office/drawing/2014/main" val="2341303530"/>
                  </a:ext>
                </a:extLst>
              </a:tr>
              <a:tr h="66828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u="none" strike="noStrike" dirty="0">
                          <a:effectLst/>
                          <a:latin typeface="Cambria" panose="02040503050406030204" pitchFamily="18" charset="0"/>
                        </a:rPr>
                        <a:t>list(</a:t>
                      </a:r>
                      <a:r>
                        <a:rPr lang="en-US" sz="1600" u="none" strike="noStrike" dirty="0" err="1">
                          <a:effectLst/>
                          <a:latin typeface="Cambria" panose="02040503050406030204" pitchFamily="18" charset="0"/>
                        </a:rPr>
                        <a:t>seq</a:t>
                      </a:r>
                      <a:r>
                        <a:rPr lang="en-US" sz="1600" u="none" strike="noStrike" dirty="0">
                          <a:effectLst/>
                          <a:latin typeface="Cambria" panose="02040503050406030204" pitchFamily="18" charset="0"/>
                        </a:rPr>
                        <a:t>)</a:t>
                      </a:r>
                      <a:endParaRPr lang="en-US" sz="1600" dirty="0">
                        <a:effectLst/>
                        <a:latin typeface="Cambria" panose="02040503050406030204" pitchFamily="18" charset="0"/>
                      </a:endParaRPr>
                    </a:p>
                  </a:txBody>
                  <a:tcPr marL="76200" marR="76200" marT="76200" marB="76200"/>
                </a:tc>
                <a:tc>
                  <a:txBody>
                    <a:bodyPr/>
                    <a:lstStyle/>
                    <a:p>
                      <a:pPr fontAlgn="t"/>
                      <a:r>
                        <a:rPr lang="en-US" sz="1600" dirty="0">
                          <a:effectLst/>
                          <a:latin typeface="Cambria" panose="02040503050406030204" pitchFamily="18" charset="0"/>
                        </a:rPr>
                        <a:t>Converts a tuple into list.</a:t>
                      </a:r>
                    </a:p>
                  </a:txBody>
                  <a:tcPr marL="76200" marR="76200" marT="76200" marB="76200"/>
                </a:tc>
                <a:extLst>
                  <a:ext uri="{0D108BD9-81ED-4DB2-BD59-A6C34878D82A}">
                    <a16:rowId xmlns:a16="http://schemas.microsoft.com/office/drawing/2014/main" val="30616595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96985691"/>
              </p:ext>
            </p:extLst>
          </p:nvPr>
        </p:nvGraphicFramePr>
        <p:xfrm>
          <a:off x="6438962" y="1636795"/>
          <a:ext cx="5418666" cy="4937760"/>
        </p:xfrm>
        <a:graphic>
          <a:graphicData uri="http://schemas.openxmlformats.org/drawingml/2006/table">
            <a:tbl>
              <a:tblPr firstRow="1" bandRow="1">
                <a:tableStyleId>{073A0DAA-6AF3-43AB-8588-CEC1D06C72B9}</a:tableStyleId>
              </a:tblPr>
              <a:tblGrid>
                <a:gridCol w="1858877">
                  <a:extLst>
                    <a:ext uri="{9D8B030D-6E8A-4147-A177-3AD203B41FA5}">
                      <a16:colId xmlns:a16="http://schemas.microsoft.com/office/drawing/2014/main" val="2930820870"/>
                    </a:ext>
                  </a:extLst>
                </a:gridCol>
                <a:gridCol w="3559789">
                  <a:extLst>
                    <a:ext uri="{9D8B030D-6E8A-4147-A177-3AD203B41FA5}">
                      <a16:colId xmlns:a16="http://schemas.microsoft.com/office/drawing/2014/main" val="3539584710"/>
                    </a:ext>
                  </a:extLst>
                </a:gridCol>
              </a:tblGrid>
              <a:tr h="370840">
                <a:tc>
                  <a:txBody>
                    <a:bodyPr/>
                    <a:lstStyle/>
                    <a:p>
                      <a:pPr algn="l" fontAlgn="t"/>
                      <a:r>
                        <a:rPr lang="en-US" sz="1600" dirty="0">
                          <a:effectLst/>
                        </a:rPr>
                        <a:t>Method</a:t>
                      </a:r>
                    </a:p>
                  </a:txBody>
                  <a:tcPr marL="76200" marR="76200" marT="76200" marB="76200"/>
                </a:tc>
                <a:tc>
                  <a:txBody>
                    <a:bodyPr/>
                    <a:lstStyle/>
                    <a:p>
                      <a:pPr algn="l" fontAlgn="t"/>
                      <a:r>
                        <a:rPr lang="en-US" sz="1600" dirty="0">
                          <a:effectLst/>
                        </a:rPr>
                        <a:t>Description</a:t>
                      </a:r>
                    </a:p>
                  </a:txBody>
                  <a:tcPr marL="76200" marR="76200" marT="76200" marB="76200"/>
                </a:tc>
                <a:extLst>
                  <a:ext uri="{0D108BD9-81ED-4DB2-BD59-A6C34878D82A}">
                    <a16:rowId xmlns:a16="http://schemas.microsoft.com/office/drawing/2014/main" val="146554742"/>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u="none" strike="noStrike" dirty="0" err="1">
                          <a:solidFill>
                            <a:srgbClr val="313131"/>
                          </a:solidFill>
                          <a:effectLst/>
                        </a:rPr>
                        <a:t>list.append</a:t>
                      </a:r>
                      <a:r>
                        <a:rPr lang="en-US" sz="1600" b="0" u="none" strike="noStrike" dirty="0">
                          <a:solidFill>
                            <a:srgbClr val="313131"/>
                          </a:solidFill>
                          <a:effectLst/>
                        </a:rPr>
                        <a:t>(</a:t>
                      </a:r>
                      <a:r>
                        <a:rPr lang="en-US" sz="1600" b="0" u="none" strike="noStrike" dirty="0" err="1">
                          <a:solidFill>
                            <a:srgbClr val="313131"/>
                          </a:solidFill>
                          <a:effectLst/>
                        </a:rPr>
                        <a:t>obj</a:t>
                      </a:r>
                      <a:r>
                        <a:rPr lang="en-US" sz="1600" b="0" u="none" strike="noStrike" dirty="0">
                          <a:solidFill>
                            <a:srgbClr val="313131"/>
                          </a:solidFill>
                          <a:effectLst/>
                        </a:rPr>
                        <a:t>)</a:t>
                      </a:r>
                      <a:endParaRPr lang="en-US" sz="1600" b="0" dirty="0">
                        <a:solidFill>
                          <a:srgbClr val="000000"/>
                        </a:solidFill>
                        <a:effectLst/>
                      </a:endParaRPr>
                    </a:p>
                  </a:txBody>
                  <a:tcPr marL="76200" marR="76200" marT="76200" marB="76200"/>
                </a:tc>
                <a:tc>
                  <a:txBody>
                    <a:bodyPr/>
                    <a:lstStyle/>
                    <a:p>
                      <a:pPr fontAlgn="t"/>
                      <a:r>
                        <a:rPr lang="en-US" sz="1600" dirty="0">
                          <a:effectLst/>
                        </a:rPr>
                        <a:t>Appends object </a:t>
                      </a:r>
                      <a:r>
                        <a:rPr lang="en-US" sz="1600" dirty="0" err="1">
                          <a:effectLst/>
                        </a:rPr>
                        <a:t>obj</a:t>
                      </a:r>
                      <a:r>
                        <a:rPr lang="en-US" sz="1600" dirty="0">
                          <a:effectLst/>
                        </a:rPr>
                        <a:t> to list</a:t>
                      </a:r>
                    </a:p>
                  </a:txBody>
                  <a:tcPr marL="76200" marR="76200" marT="76200" marB="76200"/>
                </a:tc>
                <a:extLst>
                  <a:ext uri="{0D108BD9-81ED-4DB2-BD59-A6C34878D82A}">
                    <a16:rowId xmlns:a16="http://schemas.microsoft.com/office/drawing/2014/main" val="83339112"/>
                  </a:ext>
                </a:extLst>
              </a:tr>
              <a:tr h="54593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u="none" strike="noStrike" dirty="0" err="1">
                          <a:solidFill>
                            <a:srgbClr val="313131"/>
                          </a:solidFill>
                          <a:effectLst/>
                        </a:rPr>
                        <a:t>list.count</a:t>
                      </a:r>
                      <a:r>
                        <a:rPr lang="en-US" sz="1600" b="0" u="none" strike="noStrike" dirty="0">
                          <a:solidFill>
                            <a:srgbClr val="313131"/>
                          </a:solidFill>
                          <a:effectLst/>
                        </a:rPr>
                        <a:t>(</a:t>
                      </a:r>
                      <a:r>
                        <a:rPr lang="en-US" sz="1600" b="0" u="none" strike="noStrike" dirty="0" err="1">
                          <a:solidFill>
                            <a:srgbClr val="313131"/>
                          </a:solidFill>
                          <a:effectLst/>
                        </a:rPr>
                        <a:t>obj</a:t>
                      </a:r>
                      <a:r>
                        <a:rPr lang="en-US" sz="1600" b="0" u="none" strike="noStrike" dirty="0">
                          <a:solidFill>
                            <a:srgbClr val="313131"/>
                          </a:solidFill>
                          <a:effectLst/>
                        </a:rPr>
                        <a:t>)</a:t>
                      </a:r>
                      <a:endParaRPr lang="en-US" sz="1600" b="0" dirty="0">
                        <a:solidFill>
                          <a:srgbClr val="000000"/>
                        </a:solidFill>
                        <a:effectLst/>
                      </a:endParaRPr>
                    </a:p>
                  </a:txBody>
                  <a:tcPr marL="76200" marR="76200" marT="76200" marB="76200"/>
                </a:tc>
                <a:tc>
                  <a:txBody>
                    <a:bodyPr/>
                    <a:lstStyle/>
                    <a:p>
                      <a:pPr fontAlgn="t"/>
                      <a:r>
                        <a:rPr lang="en-US" sz="1600" dirty="0">
                          <a:effectLst/>
                        </a:rPr>
                        <a:t>Returns count of how many times </a:t>
                      </a:r>
                      <a:r>
                        <a:rPr lang="en-US" sz="1600" dirty="0" err="1">
                          <a:effectLst/>
                        </a:rPr>
                        <a:t>obj</a:t>
                      </a:r>
                      <a:r>
                        <a:rPr lang="en-US" sz="1600" dirty="0">
                          <a:effectLst/>
                        </a:rPr>
                        <a:t> occurs in list</a:t>
                      </a:r>
                    </a:p>
                  </a:txBody>
                  <a:tcPr marL="76200" marR="76200" marT="76200" marB="76200"/>
                </a:tc>
                <a:extLst>
                  <a:ext uri="{0D108BD9-81ED-4DB2-BD59-A6C34878D82A}">
                    <a16:rowId xmlns:a16="http://schemas.microsoft.com/office/drawing/2014/main" val="3922646095"/>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u="none" strike="noStrike" dirty="0" err="1">
                          <a:solidFill>
                            <a:srgbClr val="313131"/>
                          </a:solidFill>
                          <a:effectLst/>
                        </a:rPr>
                        <a:t>list.extend</a:t>
                      </a:r>
                      <a:r>
                        <a:rPr lang="en-US" sz="1600" b="0" u="none" strike="noStrike" dirty="0">
                          <a:solidFill>
                            <a:srgbClr val="313131"/>
                          </a:solidFill>
                          <a:effectLst/>
                        </a:rPr>
                        <a:t>(</a:t>
                      </a:r>
                      <a:r>
                        <a:rPr lang="en-US" sz="1600" b="0" u="none" strike="noStrike" dirty="0" err="1">
                          <a:solidFill>
                            <a:srgbClr val="313131"/>
                          </a:solidFill>
                          <a:effectLst/>
                        </a:rPr>
                        <a:t>seq</a:t>
                      </a:r>
                      <a:r>
                        <a:rPr lang="en-US" sz="1600" b="0" u="none" strike="noStrike" dirty="0">
                          <a:solidFill>
                            <a:srgbClr val="313131"/>
                          </a:solidFill>
                          <a:effectLst/>
                        </a:rPr>
                        <a:t>)</a:t>
                      </a:r>
                      <a:endParaRPr lang="en-US" sz="1600" b="0" dirty="0">
                        <a:solidFill>
                          <a:srgbClr val="000000"/>
                        </a:solidFill>
                        <a:effectLst/>
                      </a:endParaRPr>
                    </a:p>
                  </a:txBody>
                  <a:tcPr marL="76200" marR="76200" marT="76200" marB="76200"/>
                </a:tc>
                <a:tc>
                  <a:txBody>
                    <a:bodyPr/>
                    <a:lstStyle/>
                    <a:p>
                      <a:pPr fontAlgn="t"/>
                      <a:r>
                        <a:rPr lang="en-US" sz="1600" dirty="0">
                          <a:effectLst/>
                        </a:rPr>
                        <a:t>Appends the contents of </a:t>
                      </a:r>
                      <a:r>
                        <a:rPr lang="en-US" sz="1600" dirty="0" err="1">
                          <a:effectLst/>
                        </a:rPr>
                        <a:t>seq</a:t>
                      </a:r>
                      <a:r>
                        <a:rPr lang="en-US" sz="1600" dirty="0">
                          <a:effectLst/>
                        </a:rPr>
                        <a:t> to list</a:t>
                      </a:r>
                    </a:p>
                  </a:txBody>
                  <a:tcPr marL="76200" marR="76200" marT="76200" marB="76200"/>
                </a:tc>
                <a:extLst>
                  <a:ext uri="{0D108BD9-81ED-4DB2-BD59-A6C34878D82A}">
                    <a16:rowId xmlns:a16="http://schemas.microsoft.com/office/drawing/2014/main" val="2914464934"/>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u="none" strike="noStrike" dirty="0" err="1">
                          <a:solidFill>
                            <a:srgbClr val="313131"/>
                          </a:solidFill>
                          <a:effectLst/>
                        </a:rPr>
                        <a:t>list.index</a:t>
                      </a:r>
                      <a:r>
                        <a:rPr lang="en-US" sz="1600" b="0" u="none" strike="noStrike" dirty="0">
                          <a:solidFill>
                            <a:srgbClr val="313131"/>
                          </a:solidFill>
                          <a:effectLst/>
                        </a:rPr>
                        <a:t>(</a:t>
                      </a:r>
                      <a:r>
                        <a:rPr lang="en-US" sz="1600" b="0" u="none" strike="noStrike" dirty="0" err="1">
                          <a:solidFill>
                            <a:srgbClr val="313131"/>
                          </a:solidFill>
                          <a:effectLst/>
                        </a:rPr>
                        <a:t>obj</a:t>
                      </a:r>
                      <a:r>
                        <a:rPr lang="en-US" sz="1600" b="0" u="none" strike="noStrike" dirty="0">
                          <a:solidFill>
                            <a:srgbClr val="313131"/>
                          </a:solidFill>
                          <a:effectLst/>
                        </a:rPr>
                        <a:t>)</a:t>
                      </a:r>
                      <a:endParaRPr lang="en-US" sz="1600" b="0" dirty="0">
                        <a:solidFill>
                          <a:srgbClr val="000000"/>
                        </a:solidFill>
                        <a:effectLst/>
                      </a:endParaRPr>
                    </a:p>
                  </a:txBody>
                  <a:tcPr marL="76200" marR="76200" marT="76200" marB="76200"/>
                </a:tc>
                <a:tc>
                  <a:txBody>
                    <a:bodyPr/>
                    <a:lstStyle/>
                    <a:p>
                      <a:pPr fontAlgn="t"/>
                      <a:r>
                        <a:rPr lang="en-US" sz="1600" dirty="0">
                          <a:effectLst/>
                        </a:rPr>
                        <a:t>Returns the lowest index in list that </a:t>
                      </a:r>
                      <a:r>
                        <a:rPr lang="en-US" sz="1600" dirty="0" err="1">
                          <a:effectLst/>
                        </a:rPr>
                        <a:t>obj</a:t>
                      </a:r>
                      <a:r>
                        <a:rPr lang="en-US" sz="1600" dirty="0">
                          <a:effectLst/>
                        </a:rPr>
                        <a:t> appears</a:t>
                      </a:r>
                    </a:p>
                  </a:txBody>
                  <a:tcPr marL="76200" marR="76200" marT="76200" marB="76200"/>
                </a:tc>
                <a:extLst>
                  <a:ext uri="{0D108BD9-81ED-4DB2-BD59-A6C34878D82A}">
                    <a16:rowId xmlns:a16="http://schemas.microsoft.com/office/drawing/2014/main" val="343233373"/>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u="none" strike="noStrike" dirty="0" err="1">
                          <a:solidFill>
                            <a:srgbClr val="313131"/>
                          </a:solidFill>
                          <a:effectLst/>
                        </a:rPr>
                        <a:t>list.insert</a:t>
                      </a:r>
                      <a:r>
                        <a:rPr lang="en-US" sz="1600" b="0" u="none" strike="noStrike" dirty="0">
                          <a:solidFill>
                            <a:srgbClr val="313131"/>
                          </a:solidFill>
                          <a:effectLst/>
                        </a:rPr>
                        <a:t>(index, </a:t>
                      </a:r>
                      <a:r>
                        <a:rPr lang="en-US" sz="1600" b="0" u="none" strike="noStrike" dirty="0" err="1">
                          <a:solidFill>
                            <a:srgbClr val="313131"/>
                          </a:solidFill>
                          <a:effectLst/>
                        </a:rPr>
                        <a:t>obj</a:t>
                      </a:r>
                      <a:r>
                        <a:rPr lang="en-US" sz="1600" b="0" u="none" strike="noStrike" dirty="0">
                          <a:solidFill>
                            <a:srgbClr val="313131"/>
                          </a:solidFill>
                          <a:effectLst/>
                        </a:rPr>
                        <a:t>)</a:t>
                      </a:r>
                      <a:endParaRPr lang="en-US" sz="1600" b="0" dirty="0">
                        <a:solidFill>
                          <a:srgbClr val="000000"/>
                        </a:solidFill>
                        <a:effectLst/>
                      </a:endParaRPr>
                    </a:p>
                  </a:txBody>
                  <a:tcPr marL="76200" marR="76200" marT="76200" marB="76200"/>
                </a:tc>
                <a:tc>
                  <a:txBody>
                    <a:bodyPr/>
                    <a:lstStyle/>
                    <a:p>
                      <a:pPr fontAlgn="t"/>
                      <a:r>
                        <a:rPr lang="en-US" sz="1600" dirty="0">
                          <a:effectLst/>
                        </a:rPr>
                        <a:t>Inserts object </a:t>
                      </a:r>
                      <a:r>
                        <a:rPr lang="en-US" sz="1600" dirty="0" err="1">
                          <a:effectLst/>
                        </a:rPr>
                        <a:t>obj</a:t>
                      </a:r>
                      <a:r>
                        <a:rPr lang="en-US" sz="1600" dirty="0">
                          <a:effectLst/>
                        </a:rPr>
                        <a:t> into list at offset index</a:t>
                      </a:r>
                    </a:p>
                  </a:txBody>
                  <a:tcPr marL="76200" marR="76200" marT="76200" marB="76200"/>
                </a:tc>
                <a:extLst>
                  <a:ext uri="{0D108BD9-81ED-4DB2-BD59-A6C34878D82A}">
                    <a16:rowId xmlns:a16="http://schemas.microsoft.com/office/drawing/2014/main" val="3404848051"/>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u="none" strike="noStrike" dirty="0" err="1">
                          <a:solidFill>
                            <a:srgbClr val="313131"/>
                          </a:solidFill>
                          <a:effectLst/>
                        </a:rPr>
                        <a:t>list.pop</a:t>
                      </a:r>
                      <a:r>
                        <a:rPr lang="en-US" sz="1600" b="0" u="none" strike="noStrike" dirty="0">
                          <a:solidFill>
                            <a:srgbClr val="313131"/>
                          </a:solidFill>
                          <a:effectLst/>
                        </a:rPr>
                        <a:t>(</a:t>
                      </a:r>
                      <a:r>
                        <a:rPr lang="en-US" sz="1600" b="0" u="none" strike="noStrike" dirty="0" err="1">
                          <a:solidFill>
                            <a:srgbClr val="313131"/>
                          </a:solidFill>
                          <a:effectLst/>
                        </a:rPr>
                        <a:t>obj</a:t>
                      </a:r>
                      <a:r>
                        <a:rPr lang="en-US" sz="1600" b="0" u="none" strike="noStrike" dirty="0">
                          <a:solidFill>
                            <a:srgbClr val="313131"/>
                          </a:solidFill>
                          <a:effectLst/>
                        </a:rPr>
                        <a:t>=list[-1])</a:t>
                      </a:r>
                      <a:endParaRPr lang="en-US" sz="1600" b="0" dirty="0">
                        <a:solidFill>
                          <a:srgbClr val="000000"/>
                        </a:solidFill>
                        <a:effectLst/>
                      </a:endParaRPr>
                    </a:p>
                  </a:txBody>
                  <a:tcPr marL="76200" marR="76200" marT="76200" marB="76200"/>
                </a:tc>
                <a:tc>
                  <a:txBody>
                    <a:bodyPr/>
                    <a:lstStyle/>
                    <a:p>
                      <a:pPr fontAlgn="t"/>
                      <a:r>
                        <a:rPr lang="en-US" sz="1600" dirty="0">
                          <a:effectLst/>
                        </a:rPr>
                        <a:t>Removes and returns last object or </a:t>
                      </a:r>
                      <a:r>
                        <a:rPr lang="en-US" sz="1600" dirty="0" err="1">
                          <a:effectLst/>
                        </a:rPr>
                        <a:t>obj</a:t>
                      </a:r>
                      <a:r>
                        <a:rPr lang="en-US" sz="1600" dirty="0">
                          <a:effectLst/>
                        </a:rPr>
                        <a:t> from list</a:t>
                      </a:r>
                    </a:p>
                  </a:txBody>
                  <a:tcPr marL="76200" marR="76200" marT="76200" marB="76200"/>
                </a:tc>
                <a:extLst>
                  <a:ext uri="{0D108BD9-81ED-4DB2-BD59-A6C34878D82A}">
                    <a16:rowId xmlns:a16="http://schemas.microsoft.com/office/drawing/2014/main" val="4031894000"/>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u="none" strike="noStrike" dirty="0" err="1">
                          <a:solidFill>
                            <a:srgbClr val="313131"/>
                          </a:solidFill>
                          <a:effectLst/>
                        </a:rPr>
                        <a:t>list.remove</a:t>
                      </a:r>
                      <a:r>
                        <a:rPr lang="en-US" sz="1600" b="0" u="none" strike="noStrike" dirty="0">
                          <a:solidFill>
                            <a:srgbClr val="313131"/>
                          </a:solidFill>
                          <a:effectLst/>
                        </a:rPr>
                        <a:t>(</a:t>
                      </a:r>
                      <a:r>
                        <a:rPr lang="en-US" sz="1600" b="0" u="none" strike="noStrike" dirty="0" err="1">
                          <a:solidFill>
                            <a:srgbClr val="313131"/>
                          </a:solidFill>
                          <a:effectLst/>
                        </a:rPr>
                        <a:t>obj</a:t>
                      </a:r>
                      <a:r>
                        <a:rPr lang="en-US" sz="1600" b="0" u="none" strike="noStrike" dirty="0">
                          <a:solidFill>
                            <a:srgbClr val="313131"/>
                          </a:solidFill>
                          <a:effectLst/>
                        </a:rPr>
                        <a:t>)</a:t>
                      </a:r>
                      <a:endParaRPr lang="en-US" sz="1600" b="0" dirty="0">
                        <a:solidFill>
                          <a:srgbClr val="000000"/>
                        </a:solidFill>
                        <a:effectLst/>
                      </a:endParaRPr>
                    </a:p>
                  </a:txBody>
                  <a:tcPr marL="76200" marR="76200" marT="76200" marB="76200"/>
                </a:tc>
                <a:tc>
                  <a:txBody>
                    <a:bodyPr/>
                    <a:lstStyle/>
                    <a:p>
                      <a:pPr fontAlgn="t"/>
                      <a:r>
                        <a:rPr lang="en-US" sz="1600" dirty="0">
                          <a:effectLst/>
                        </a:rPr>
                        <a:t>Removes object </a:t>
                      </a:r>
                      <a:r>
                        <a:rPr lang="en-US" sz="1600" dirty="0" err="1">
                          <a:effectLst/>
                        </a:rPr>
                        <a:t>obj</a:t>
                      </a:r>
                      <a:r>
                        <a:rPr lang="en-US" sz="1600" dirty="0">
                          <a:effectLst/>
                        </a:rPr>
                        <a:t> from list</a:t>
                      </a:r>
                    </a:p>
                  </a:txBody>
                  <a:tcPr marL="76200" marR="76200" marT="76200" marB="76200"/>
                </a:tc>
                <a:extLst>
                  <a:ext uri="{0D108BD9-81ED-4DB2-BD59-A6C34878D82A}">
                    <a16:rowId xmlns:a16="http://schemas.microsoft.com/office/drawing/2014/main" val="2341303530"/>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u="none" strike="noStrike" dirty="0" err="1">
                          <a:solidFill>
                            <a:srgbClr val="313131"/>
                          </a:solidFill>
                          <a:effectLst/>
                        </a:rPr>
                        <a:t>list.reverse</a:t>
                      </a:r>
                      <a:r>
                        <a:rPr lang="en-US" sz="1600" b="0" u="none" strike="noStrike" dirty="0">
                          <a:solidFill>
                            <a:srgbClr val="313131"/>
                          </a:solidFill>
                          <a:effectLst/>
                        </a:rPr>
                        <a:t>()</a:t>
                      </a:r>
                      <a:endParaRPr lang="en-US" sz="1600" b="0" dirty="0">
                        <a:solidFill>
                          <a:srgbClr val="000000"/>
                        </a:solidFill>
                        <a:effectLst/>
                      </a:endParaRPr>
                    </a:p>
                  </a:txBody>
                  <a:tcPr marL="76200" marR="76200" marT="76200" marB="76200"/>
                </a:tc>
                <a:tc>
                  <a:txBody>
                    <a:bodyPr/>
                    <a:lstStyle/>
                    <a:p>
                      <a:pPr fontAlgn="t"/>
                      <a:r>
                        <a:rPr lang="en-US" sz="1600" dirty="0">
                          <a:effectLst/>
                        </a:rPr>
                        <a:t>Reverses objects of list in place</a:t>
                      </a:r>
                    </a:p>
                  </a:txBody>
                  <a:tcPr marL="76200" marR="76200" marT="76200" marB="76200"/>
                </a:tc>
                <a:extLst>
                  <a:ext uri="{0D108BD9-81ED-4DB2-BD59-A6C34878D82A}">
                    <a16:rowId xmlns:a16="http://schemas.microsoft.com/office/drawing/2014/main" val="3061659516"/>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u="none" strike="noStrike" dirty="0" err="1">
                          <a:solidFill>
                            <a:srgbClr val="313131"/>
                          </a:solidFill>
                          <a:effectLst/>
                        </a:rPr>
                        <a:t>list.sort</a:t>
                      </a:r>
                      <a:r>
                        <a:rPr lang="en-US" sz="1600" b="0" u="none" strike="noStrike" dirty="0">
                          <a:solidFill>
                            <a:srgbClr val="313131"/>
                          </a:solidFill>
                          <a:effectLst/>
                        </a:rPr>
                        <a:t>([</a:t>
                      </a:r>
                      <a:r>
                        <a:rPr lang="en-US" sz="1600" b="0" u="none" strike="noStrike" dirty="0" err="1">
                          <a:solidFill>
                            <a:srgbClr val="313131"/>
                          </a:solidFill>
                          <a:effectLst/>
                        </a:rPr>
                        <a:t>func</a:t>
                      </a:r>
                      <a:r>
                        <a:rPr lang="en-US" sz="1600" b="0" u="none" strike="noStrike" dirty="0">
                          <a:solidFill>
                            <a:srgbClr val="313131"/>
                          </a:solidFill>
                          <a:effectLst/>
                        </a:rPr>
                        <a:t>])</a:t>
                      </a:r>
                      <a:endParaRPr lang="en-US" sz="1600" b="0" dirty="0">
                        <a:solidFill>
                          <a:srgbClr val="000000"/>
                        </a:solidFill>
                        <a:effectLst/>
                      </a:endParaRPr>
                    </a:p>
                  </a:txBody>
                  <a:tcPr marL="76200" marR="76200" marT="76200" marB="76200"/>
                </a:tc>
                <a:tc>
                  <a:txBody>
                    <a:bodyPr/>
                    <a:lstStyle/>
                    <a:p>
                      <a:pPr fontAlgn="t"/>
                      <a:r>
                        <a:rPr lang="en-US" sz="1600" dirty="0">
                          <a:effectLst/>
                        </a:rPr>
                        <a:t>Sorts objects of list, use compare </a:t>
                      </a:r>
                      <a:r>
                        <a:rPr lang="en-US" sz="1600" dirty="0" err="1">
                          <a:effectLst/>
                        </a:rPr>
                        <a:t>func</a:t>
                      </a:r>
                      <a:r>
                        <a:rPr lang="en-US" sz="1600" dirty="0">
                          <a:effectLst/>
                        </a:rPr>
                        <a:t> if given</a:t>
                      </a:r>
                    </a:p>
                  </a:txBody>
                  <a:tcPr marL="76200" marR="76200" marT="76200" marB="76200"/>
                </a:tc>
                <a:extLst>
                  <a:ext uri="{0D108BD9-81ED-4DB2-BD59-A6C34878D82A}">
                    <a16:rowId xmlns:a16="http://schemas.microsoft.com/office/drawing/2014/main" val="2863062370"/>
                  </a:ext>
                </a:extLst>
              </a:tr>
            </a:tbl>
          </a:graphicData>
        </a:graphic>
      </p:graphicFrame>
    </p:spTree>
    <p:extLst>
      <p:ext uri="{BB962C8B-B14F-4D97-AF65-F5344CB8AC3E}">
        <p14:creationId xmlns:p14="http://schemas.microsoft.com/office/powerpoint/2010/main" val="3404573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Tuple</a:t>
            </a:r>
          </a:p>
        </p:txBody>
      </p:sp>
      <p:sp>
        <p:nvSpPr>
          <p:cNvPr id="5" name="Rectangle 4"/>
          <p:cNvSpPr/>
          <p:nvPr/>
        </p:nvSpPr>
        <p:spPr>
          <a:xfrm>
            <a:off x="326571" y="1120847"/>
            <a:ext cx="11538857" cy="5546327"/>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A tuple is another sequence data type similar to list. </a:t>
            </a:r>
          </a:p>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A tuple consists of a number of values separated by commas. </a:t>
            </a:r>
          </a:p>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Unlike lists, however, tuples are enclosed within parentheses.</a:t>
            </a:r>
          </a:p>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The main differences between lists and tuples are: </a:t>
            </a:r>
          </a:p>
          <a:p>
            <a:pPr marL="742950" lvl="1"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Lists are enclosed in brackets ( [ ] ) and their elements and size can be changed.</a:t>
            </a:r>
          </a:p>
          <a:p>
            <a:pPr marL="742950" lvl="1"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Tuples are enclosed in parentheses ( ( ) ) and cannot be updated. </a:t>
            </a:r>
          </a:p>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Tuples can be thought of as </a:t>
            </a:r>
            <a:r>
              <a:rPr lang="en-US" i="1" dirty="0">
                <a:solidFill>
                  <a:srgbClr val="000000"/>
                </a:solidFill>
                <a:effectLst/>
                <a:latin typeface="Cambria" panose="02040503050406030204" pitchFamily="18" charset="0"/>
              </a:rPr>
              <a:t>read-only</a:t>
            </a:r>
            <a:r>
              <a:rPr lang="en-US" b="0" i="0" dirty="0">
                <a:solidFill>
                  <a:srgbClr val="000000"/>
                </a:solidFill>
                <a:effectLst/>
                <a:latin typeface="Cambria" panose="02040503050406030204" pitchFamily="18" charset="0"/>
              </a:rPr>
              <a:t> lists. </a:t>
            </a:r>
          </a:p>
          <a:p>
            <a:pPr marL="285750" indent="-285750" algn="just">
              <a:lnSpc>
                <a:spcPct val="200000"/>
              </a:lnSpc>
              <a:buFont typeface="Arial" panose="020B0604020202020204" pitchFamily="34" charset="0"/>
              <a:buChar char="•"/>
            </a:pPr>
            <a:r>
              <a:rPr lang="en-US" dirty="0">
                <a:latin typeface="Cambria" panose="02040503050406030204" pitchFamily="18" charset="0"/>
              </a:rPr>
              <a:t>To explicitly remove an entire tuple, just use the </a:t>
            </a:r>
            <a:r>
              <a:rPr lang="en-US" i="1" dirty="0">
                <a:latin typeface="Cambria" panose="02040503050406030204" pitchFamily="18" charset="0"/>
              </a:rPr>
              <a:t>del</a:t>
            </a:r>
            <a:r>
              <a:rPr lang="en-US" dirty="0">
                <a:latin typeface="Cambria" panose="02040503050406030204" pitchFamily="18" charset="0"/>
              </a:rPr>
              <a:t> statement.</a:t>
            </a:r>
          </a:p>
          <a:p>
            <a:pPr marL="285750" indent="-285750" algn="just">
              <a:lnSpc>
                <a:spcPct val="200000"/>
              </a:lnSpc>
              <a:buFont typeface="Arial" panose="020B0604020202020204" pitchFamily="34" charset="0"/>
              <a:buChar char="•"/>
            </a:pPr>
            <a:r>
              <a:rPr lang="en-US" dirty="0">
                <a:solidFill>
                  <a:srgbClr val="000000"/>
                </a:solidFill>
                <a:latin typeface="Cambria" panose="02040503050406030204" pitchFamily="18" charset="0"/>
              </a:rPr>
              <a:t>The plus (+) sign is the list concatenation operator.</a:t>
            </a:r>
          </a:p>
          <a:p>
            <a:pPr marL="285750" indent="-285750" algn="just">
              <a:lnSpc>
                <a:spcPct val="200000"/>
              </a:lnSpc>
              <a:buFont typeface="Arial" panose="020B0604020202020204" pitchFamily="34" charset="0"/>
              <a:buChar char="•"/>
            </a:pPr>
            <a:r>
              <a:rPr lang="en-US" dirty="0">
                <a:solidFill>
                  <a:srgbClr val="000000"/>
                </a:solidFill>
                <a:latin typeface="Cambria" panose="02040503050406030204" pitchFamily="18" charset="0"/>
              </a:rPr>
              <a:t>Asterisk (*) is the repetition operator.</a:t>
            </a:r>
          </a:p>
        </p:txBody>
      </p:sp>
    </p:spTree>
    <p:extLst>
      <p:ext uri="{BB962C8B-B14F-4D97-AF65-F5344CB8AC3E}">
        <p14:creationId xmlns:p14="http://schemas.microsoft.com/office/powerpoint/2010/main" val="1861131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Built-in Tuple Functions</a:t>
            </a:r>
          </a:p>
        </p:txBody>
      </p:sp>
      <p:graphicFrame>
        <p:nvGraphicFramePr>
          <p:cNvPr id="5" name="Table 4"/>
          <p:cNvGraphicFramePr>
            <a:graphicFrameLocks noGrp="1"/>
          </p:cNvGraphicFramePr>
          <p:nvPr>
            <p:extLst>
              <p:ext uri="{D42A27DB-BD31-4B8C-83A1-F6EECF244321}">
                <p14:modId xmlns:p14="http://schemas.microsoft.com/office/powerpoint/2010/main" val="2795817781"/>
              </p:ext>
            </p:extLst>
          </p:nvPr>
        </p:nvGraphicFramePr>
        <p:xfrm>
          <a:off x="2183642" y="1477962"/>
          <a:ext cx="7765576" cy="4827303"/>
        </p:xfrm>
        <a:graphic>
          <a:graphicData uri="http://schemas.openxmlformats.org/drawingml/2006/table">
            <a:tbl>
              <a:tblPr firstRow="1" bandRow="1">
                <a:tableStyleId>{073A0DAA-6AF3-43AB-8588-CEC1D06C72B9}</a:tableStyleId>
              </a:tblPr>
              <a:tblGrid>
                <a:gridCol w="3586507">
                  <a:extLst>
                    <a:ext uri="{9D8B030D-6E8A-4147-A177-3AD203B41FA5}">
                      <a16:colId xmlns:a16="http://schemas.microsoft.com/office/drawing/2014/main" val="2930820870"/>
                    </a:ext>
                  </a:extLst>
                </a:gridCol>
                <a:gridCol w="4179069">
                  <a:extLst>
                    <a:ext uri="{9D8B030D-6E8A-4147-A177-3AD203B41FA5}">
                      <a16:colId xmlns:a16="http://schemas.microsoft.com/office/drawing/2014/main" val="3539584710"/>
                    </a:ext>
                  </a:extLst>
                </a:gridCol>
              </a:tblGrid>
              <a:tr h="572731">
                <a:tc>
                  <a:txBody>
                    <a:bodyPr/>
                    <a:lstStyle/>
                    <a:p>
                      <a:pPr algn="l" fontAlgn="t"/>
                      <a:r>
                        <a:rPr lang="en-US" sz="1800" dirty="0">
                          <a:effectLst/>
                          <a:latin typeface="Cambria" panose="02040503050406030204" pitchFamily="18" charset="0"/>
                        </a:rPr>
                        <a:t>Function</a:t>
                      </a:r>
                    </a:p>
                  </a:txBody>
                  <a:tcPr marL="76200" marR="76200" marT="76200" marB="76200"/>
                </a:tc>
                <a:tc>
                  <a:txBody>
                    <a:bodyPr/>
                    <a:lstStyle/>
                    <a:p>
                      <a:pPr algn="l" fontAlgn="t"/>
                      <a:r>
                        <a:rPr lang="en-US" sz="1800" dirty="0">
                          <a:effectLst/>
                          <a:latin typeface="Cambria" panose="02040503050406030204" pitchFamily="18" charset="0"/>
                        </a:rPr>
                        <a:t>Description</a:t>
                      </a:r>
                    </a:p>
                  </a:txBody>
                  <a:tcPr marL="76200" marR="76200" marT="76200" marB="76200"/>
                </a:tc>
                <a:extLst>
                  <a:ext uri="{0D108BD9-81ED-4DB2-BD59-A6C34878D82A}">
                    <a16:rowId xmlns:a16="http://schemas.microsoft.com/office/drawing/2014/main" val="146554742"/>
                  </a:ext>
                </a:extLst>
              </a:tr>
              <a:tr h="859096">
                <a:tc>
                  <a:txBody>
                    <a:bodyPr/>
                    <a:lstStyle/>
                    <a:p>
                      <a:pPr algn="just" fontAlgn="t"/>
                      <a:r>
                        <a:rPr lang="en-US" sz="1800" b="0" u="none" strike="noStrike" dirty="0" err="1">
                          <a:solidFill>
                            <a:srgbClr val="313131"/>
                          </a:solidFill>
                          <a:effectLst/>
                          <a:latin typeface="Cambria" panose="02040503050406030204" pitchFamily="18" charset="0"/>
                        </a:rPr>
                        <a:t>cmp</a:t>
                      </a:r>
                      <a:r>
                        <a:rPr lang="en-US" sz="1800" b="0" u="none" strike="noStrike" dirty="0">
                          <a:solidFill>
                            <a:srgbClr val="313131"/>
                          </a:solidFill>
                          <a:effectLst/>
                          <a:latin typeface="Cambria" panose="02040503050406030204" pitchFamily="18" charset="0"/>
                        </a:rPr>
                        <a:t>(tuple1, tuple2)</a:t>
                      </a:r>
                      <a:endParaRPr lang="en-US" sz="1800" b="0" dirty="0">
                        <a:solidFill>
                          <a:srgbClr val="000000"/>
                        </a:solidFill>
                        <a:effectLst/>
                        <a:latin typeface="Cambria" panose="02040503050406030204" pitchFamily="18" charset="0"/>
                      </a:endParaRPr>
                    </a:p>
                  </a:txBody>
                  <a:tcPr marL="76200" marR="76200" marT="76200" marB="76200"/>
                </a:tc>
                <a:tc>
                  <a:txBody>
                    <a:bodyPr/>
                    <a:lstStyle/>
                    <a:p>
                      <a:r>
                        <a:rPr lang="en-US" sz="1800" dirty="0">
                          <a:effectLst/>
                          <a:latin typeface="Cambria" panose="02040503050406030204" pitchFamily="18" charset="0"/>
                        </a:rPr>
                        <a:t>Compares elements of both tuples.</a:t>
                      </a:r>
                      <a:endParaRPr lang="en-US" sz="1800" dirty="0">
                        <a:latin typeface="Cambria" panose="02040503050406030204" pitchFamily="18" charset="0"/>
                      </a:endParaRPr>
                    </a:p>
                  </a:txBody>
                  <a:tcPr/>
                </a:tc>
                <a:extLst>
                  <a:ext uri="{0D108BD9-81ED-4DB2-BD59-A6C34878D82A}">
                    <a16:rowId xmlns:a16="http://schemas.microsoft.com/office/drawing/2014/main" val="343233373"/>
                  </a:ext>
                </a:extLst>
              </a:tr>
              <a:tr h="94091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err="1">
                          <a:solidFill>
                            <a:srgbClr val="313131"/>
                          </a:solidFill>
                          <a:effectLst/>
                          <a:latin typeface="Cambria" panose="02040503050406030204" pitchFamily="18" charset="0"/>
                        </a:rPr>
                        <a:t>len</a:t>
                      </a:r>
                      <a:r>
                        <a:rPr lang="en-US" sz="1800" b="0" u="none" strike="noStrike" dirty="0">
                          <a:solidFill>
                            <a:srgbClr val="313131"/>
                          </a:solidFill>
                          <a:effectLst/>
                          <a:latin typeface="Cambria" panose="02040503050406030204" pitchFamily="18" charset="0"/>
                        </a:rPr>
                        <a:t>(tuple)</a:t>
                      </a:r>
                      <a:endParaRPr lang="en-US" sz="1800" b="0" dirty="0">
                        <a:solidFill>
                          <a:srgbClr val="000000"/>
                        </a:solidFill>
                        <a:effectLst/>
                        <a:latin typeface="Cambria" panose="02040503050406030204" pitchFamily="18" charset="0"/>
                      </a:endParaRPr>
                    </a:p>
                  </a:txBody>
                  <a:tcPr marL="76200" marR="76200" marT="76200" marB="76200"/>
                </a:tc>
                <a:tc>
                  <a:txBody>
                    <a:bodyPr/>
                    <a:lstStyle/>
                    <a:p>
                      <a:pPr fontAlgn="t"/>
                      <a:r>
                        <a:rPr lang="en-US" sz="1800" dirty="0">
                          <a:effectLst/>
                          <a:latin typeface="Cambria" panose="02040503050406030204" pitchFamily="18" charset="0"/>
                        </a:rPr>
                        <a:t>Gives the total length of the tuple.</a:t>
                      </a:r>
                    </a:p>
                  </a:txBody>
                  <a:tcPr marL="76200" marR="76200" marT="76200" marB="76200"/>
                </a:tc>
                <a:extLst>
                  <a:ext uri="{0D108BD9-81ED-4DB2-BD59-A6C34878D82A}">
                    <a16:rowId xmlns:a16="http://schemas.microsoft.com/office/drawing/2014/main" val="3404848051"/>
                  </a:ext>
                </a:extLst>
              </a:tr>
              <a:tr h="94091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313131"/>
                          </a:solidFill>
                          <a:effectLst/>
                          <a:latin typeface="Cambria" panose="02040503050406030204" pitchFamily="18" charset="0"/>
                        </a:rPr>
                        <a:t>max(tuple)</a:t>
                      </a:r>
                      <a:endParaRPr lang="en-US" sz="1800" b="0" dirty="0">
                        <a:solidFill>
                          <a:srgbClr val="000000"/>
                        </a:solidFill>
                        <a:effectLst/>
                        <a:latin typeface="Cambria" panose="02040503050406030204" pitchFamily="18" charset="0"/>
                      </a:endParaRPr>
                    </a:p>
                  </a:txBody>
                  <a:tcPr marL="76200" marR="76200" marT="76200" marB="76200"/>
                </a:tc>
                <a:tc>
                  <a:txBody>
                    <a:bodyPr/>
                    <a:lstStyle/>
                    <a:p>
                      <a:pPr fontAlgn="t"/>
                      <a:r>
                        <a:rPr lang="en-US" sz="1800" dirty="0">
                          <a:effectLst/>
                          <a:latin typeface="Cambria" panose="02040503050406030204" pitchFamily="18" charset="0"/>
                        </a:rPr>
                        <a:t>Returns item from the tuple with max value.</a:t>
                      </a:r>
                    </a:p>
                  </a:txBody>
                  <a:tcPr marL="76200" marR="76200" marT="76200" marB="76200"/>
                </a:tc>
                <a:extLst>
                  <a:ext uri="{0D108BD9-81ED-4DB2-BD59-A6C34878D82A}">
                    <a16:rowId xmlns:a16="http://schemas.microsoft.com/office/drawing/2014/main" val="4031894000"/>
                  </a:ext>
                </a:extLst>
              </a:tr>
              <a:tr h="94091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313131"/>
                          </a:solidFill>
                          <a:effectLst/>
                          <a:latin typeface="Cambria" panose="02040503050406030204" pitchFamily="18" charset="0"/>
                        </a:rPr>
                        <a:t>min(tuple)</a:t>
                      </a:r>
                      <a:endParaRPr lang="en-US" sz="1800" b="0" dirty="0">
                        <a:solidFill>
                          <a:srgbClr val="000000"/>
                        </a:solidFill>
                        <a:effectLst/>
                        <a:latin typeface="Cambria" panose="02040503050406030204" pitchFamily="18" charset="0"/>
                      </a:endParaRPr>
                    </a:p>
                    <a:p>
                      <a:pPr fontAlgn="t"/>
                      <a:endParaRPr lang="en-US" sz="1800" dirty="0">
                        <a:effectLst/>
                        <a:latin typeface="Cambria" panose="02040503050406030204" pitchFamily="18" charset="0"/>
                      </a:endParaRPr>
                    </a:p>
                  </a:txBody>
                  <a:tcPr marL="76200" marR="76200" marT="76200" marB="76200"/>
                </a:tc>
                <a:tc>
                  <a:txBody>
                    <a:bodyPr/>
                    <a:lstStyle/>
                    <a:p>
                      <a:pPr fontAlgn="t"/>
                      <a:r>
                        <a:rPr lang="en-US" sz="1800" dirty="0">
                          <a:effectLst/>
                          <a:latin typeface="Cambria" panose="02040503050406030204" pitchFamily="18" charset="0"/>
                        </a:rPr>
                        <a:t>Returns item from the tuple with min value.</a:t>
                      </a:r>
                    </a:p>
                  </a:txBody>
                  <a:tcPr marL="76200" marR="76200" marT="76200" marB="76200"/>
                </a:tc>
                <a:extLst>
                  <a:ext uri="{0D108BD9-81ED-4DB2-BD59-A6C34878D82A}">
                    <a16:rowId xmlns:a16="http://schemas.microsoft.com/office/drawing/2014/main" val="2341303530"/>
                  </a:ext>
                </a:extLst>
              </a:tr>
              <a:tr h="572731">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313131"/>
                          </a:solidFill>
                          <a:effectLst/>
                          <a:latin typeface="Cambria" panose="02040503050406030204" pitchFamily="18" charset="0"/>
                        </a:rPr>
                        <a:t>tuple(</a:t>
                      </a:r>
                      <a:r>
                        <a:rPr lang="en-US" sz="1800" b="0" u="none" strike="noStrike" dirty="0" err="1">
                          <a:solidFill>
                            <a:srgbClr val="313131"/>
                          </a:solidFill>
                          <a:effectLst/>
                          <a:latin typeface="Cambria" panose="02040503050406030204" pitchFamily="18" charset="0"/>
                        </a:rPr>
                        <a:t>seq</a:t>
                      </a:r>
                      <a:r>
                        <a:rPr lang="en-US" sz="1800" b="0" u="none" strike="noStrike" dirty="0">
                          <a:solidFill>
                            <a:srgbClr val="313131"/>
                          </a:solidFill>
                          <a:effectLst/>
                          <a:latin typeface="Cambria" panose="02040503050406030204" pitchFamily="18" charset="0"/>
                        </a:rPr>
                        <a:t>)</a:t>
                      </a:r>
                      <a:endParaRPr lang="en-US" sz="1800" b="0" dirty="0">
                        <a:solidFill>
                          <a:srgbClr val="000000"/>
                        </a:solidFill>
                        <a:effectLst/>
                        <a:latin typeface="Cambria" panose="02040503050406030204" pitchFamily="18" charset="0"/>
                      </a:endParaRPr>
                    </a:p>
                  </a:txBody>
                  <a:tcPr marL="76200" marR="76200" marT="76200" marB="76200"/>
                </a:tc>
                <a:tc>
                  <a:txBody>
                    <a:bodyPr/>
                    <a:lstStyle/>
                    <a:p>
                      <a:pPr fontAlgn="t"/>
                      <a:r>
                        <a:rPr lang="en-US" sz="1800" dirty="0">
                          <a:effectLst/>
                          <a:latin typeface="Cambria" panose="02040503050406030204" pitchFamily="18" charset="0"/>
                        </a:rPr>
                        <a:t>Converts a list into tuple.</a:t>
                      </a:r>
                    </a:p>
                  </a:txBody>
                  <a:tcPr marL="76200" marR="76200" marT="76200" marB="76200"/>
                </a:tc>
                <a:extLst>
                  <a:ext uri="{0D108BD9-81ED-4DB2-BD59-A6C34878D82A}">
                    <a16:rowId xmlns:a16="http://schemas.microsoft.com/office/drawing/2014/main" val="3061659516"/>
                  </a:ext>
                </a:extLst>
              </a:tr>
            </a:tbl>
          </a:graphicData>
        </a:graphic>
      </p:graphicFrame>
    </p:spTree>
    <p:extLst>
      <p:ext uri="{BB962C8B-B14F-4D97-AF65-F5344CB8AC3E}">
        <p14:creationId xmlns:p14="http://schemas.microsoft.com/office/powerpoint/2010/main" val="51568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Features</a:t>
            </a:r>
          </a:p>
        </p:txBody>
      </p:sp>
      <p:sp>
        <p:nvSpPr>
          <p:cNvPr id="4" name="Rectangle 3"/>
          <p:cNvSpPr/>
          <p:nvPr/>
        </p:nvSpPr>
        <p:spPr>
          <a:xfrm>
            <a:off x="450376" y="978807"/>
            <a:ext cx="11586949" cy="5886227"/>
          </a:xfrm>
          <a:prstGeom prst="rect">
            <a:avLst/>
          </a:prstGeom>
        </p:spPr>
        <p:txBody>
          <a:bodyPr wrap="square">
            <a:spAutoFit/>
          </a:bodyPr>
          <a:lstStyle/>
          <a:p>
            <a:pPr algn="just">
              <a:lnSpc>
                <a:spcPct val="150000"/>
              </a:lnSpc>
              <a:spcAft>
                <a:spcPts val="600"/>
              </a:spcAft>
            </a:pPr>
            <a:r>
              <a:rPr lang="en-US" sz="1700" b="1" i="0" dirty="0">
                <a:solidFill>
                  <a:srgbClr val="000000"/>
                </a:solidFill>
                <a:effectLst/>
                <a:latin typeface="Cambria" panose="02040503050406030204" pitchFamily="18" charset="0"/>
              </a:rPr>
              <a:t>Easy-to-learn</a:t>
            </a:r>
            <a:r>
              <a:rPr lang="en-US" sz="1700" b="0" i="0" dirty="0">
                <a:solidFill>
                  <a:srgbClr val="000000"/>
                </a:solidFill>
                <a:effectLst/>
                <a:latin typeface="Cambria" panose="02040503050406030204" pitchFamily="18" charset="0"/>
              </a:rPr>
              <a:t> </a:t>
            </a:r>
            <a:r>
              <a:rPr lang="en-US" sz="1700" dirty="0">
                <a:solidFill>
                  <a:srgbClr val="000000"/>
                </a:solidFill>
                <a:latin typeface="Cambria" panose="02040503050406030204" pitchFamily="18" charset="0"/>
              </a:rPr>
              <a:t>as it has simple structure with </a:t>
            </a:r>
            <a:r>
              <a:rPr lang="en-US" sz="1700" b="0" i="0" dirty="0">
                <a:solidFill>
                  <a:srgbClr val="000000"/>
                </a:solidFill>
                <a:effectLst/>
                <a:latin typeface="Cambria" panose="02040503050406030204" pitchFamily="18" charset="0"/>
              </a:rPr>
              <a:t>few keywords and a clearly defined syntax. </a:t>
            </a:r>
          </a:p>
          <a:p>
            <a:pPr algn="just">
              <a:lnSpc>
                <a:spcPct val="150000"/>
              </a:lnSpc>
              <a:spcAft>
                <a:spcPts val="600"/>
              </a:spcAft>
            </a:pPr>
            <a:r>
              <a:rPr lang="en-US" sz="1700" b="1" i="0" dirty="0">
                <a:solidFill>
                  <a:srgbClr val="000000"/>
                </a:solidFill>
                <a:effectLst/>
                <a:latin typeface="Cambria" panose="02040503050406030204" pitchFamily="18" charset="0"/>
              </a:rPr>
              <a:t>Easy-to-read:</a:t>
            </a:r>
            <a:r>
              <a:rPr lang="en-US" sz="1700" b="0" i="0" dirty="0">
                <a:solidFill>
                  <a:srgbClr val="000000"/>
                </a:solidFill>
                <a:effectLst/>
                <a:latin typeface="Cambria" panose="02040503050406030204" pitchFamily="18" charset="0"/>
              </a:rPr>
              <a:t> Code is clearly defined.</a:t>
            </a:r>
          </a:p>
          <a:p>
            <a:pPr algn="just">
              <a:lnSpc>
                <a:spcPct val="150000"/>
              </a:lnSpc>
              <a:spcAft>
                <a:spcPts val="600"/>
              </a:spcAft>
            </a:pPr>
            <a:r>
              <a:rPr lang="en-US" sz="1700" b="1" i="0" dirty="0">
                <a:solidFill>
                  <a:srgbClr val="000000"/>
                </a:solidFill>
                <a:effectLst/>
                <a:latin typeface="Cambria" panose="02040503050406030204" pitchFamily="18" charset="0"/>
              </a:rPr>
              <a:t>Easy-to-maintain:</a:t>
            </a:r>
            <a:r>
              <a:rPr lang="en-US" sz="1700" b="0" i="0" dirty="0">
                <a:solidFill>
                  <a:srgbClr val="000000"/>
                </a:solidFill>
                <a:effectLst/>
                <a:latin typeface="Cambria" panose="02040503050406030204" pitchFamily="18" charset="0"/>
              </a:rPr>
              <a:t> </a:t>
            </a:r>
            <a:r>
              <a:rPr lang="en-US" sz="1700" dirty="0">
                <a:solidFill>
                  <a:srgbClr val="000000"/>
                </a:solidFill>
                <a:latin typeface="Cambria" panose="02040503050406030204" pitchFamily="18" charset="0"/>
              </a:rPr>
              <a:t>Source code can be maintained </a:t>
            </a:r>
            <a:r>
              <a:rPr lang="en-US" sz="1700" b="0" i="0" dirty="0">
                <a:solidFill>
                  <a:srgbClr val="000000"/>
                </a:solidFill>
                <a:effectLst/>
                <a:latin typeface="Cambria" panose="02040503050406030204" pitchFamily="18" charset="0"/>
              </a:rPr>
              <a:t>easily.</a:t>
            </a:r>
          </a:p>
          <a:p>
            <a:pPr algn="just">
              <a:lnSpc>
                <a:spcPct val="150000"/>
              </a:lnSpc>
              <a:spcAft>
                <a:spcPts val="600"/>
              </a:spcAft>
            </a:pPr>
            <a:r>
              <a:rPr lang="en-US" sz="1700" b="1" dirty="0">
                <a:solidFill>
                  <a:srgbClr val="000000"/>
                </a:solidFill>
                <a:latin typeface="Cambria" panose="02040503050406030204" pitchFamily="18" charset="0"/>
              </a:rPr>
              <a:t>B</a:t>
            </a:r>
            <a:r>
              <a:rPr lang="en-US" sz="1700" b="1" i="0" dirty="0">
                <a:solidFill>
                  <a:srgbClr val="000000"/>
                </a:solidFill>
                <a:effectLst/>
                <a:latin typeface="Cambria" panose="02040503050406030204" pitchFamily="18" charset="0"/>
              </a:rPr>
              <a:t>road standard library:</a:t>
            </a:r>
            <a:r>
              <a:rPr lang="en-US" sz="1700" b="0" i="0" dirty="0">
                <a:solidFill>
                  <a:srgbClr val="000000"/>
                </a:solidFill>
                <a:effectLst/>
                <a:latin typeface="Cambria" panose="02040503050406030204" pitchFamily="18" charset="0"/>
              </a:rPr>
              <a:t> Portable and cross-platform bulk of library.</a:t>
            </a:r>
          </a:p>
          <a:p>
            <a:pPr algn="just">
              <a:lnSpc>
                <a:spcPct val="150000"/>
              </a:lnSpc>
              <a:spcAft>
                <a:spcPts val="600"/>
              </a:spcAft>
            </a:pPr>
            <a:r>
              <a:rPr lang="en-US" sz="1700" b="1" i="0" dirty="0">
                <a:solidFill>
                  <a:srgbClr val="000000"/>
                </a:solidFill>
                <a:effectLst/>
                <a:latin typeface="Cambria" panose="02040503050406030204" pitchFamily="18" charset="0"/>
              </a:rPr>
              <a:t>Interactive Mode: </a:t>
            </a:r>
            <a:r>
              <a:rPr lang="en-US" sz="1700" dirty="0">
                <a:solidFill>
                  <a:srgbClr val="000000"/>
                </a:solidFill>
                <a:latin typeface="Cambria" panose="02040503050406030204" pitchFamily="18" charset="0"/>
              </a:rPr>
              <a:t>Supports </a:t>
            </a:r>
            <a:r>
              <a:rPr lang="en-US" sz="1700" b="0" i="0" dirty="0">
                <a:solidFill>
                  <a:srgbClr val="000000"/>
                </a:solidFill>
                <a:effectLst/>
                <a:latin typeface="Cambria" panose="02040503050406030204" pitchFamily="18" charset="0"/>
              </a:rPr>
              <a:t>interactive testing and debugging of code snippets.</a:t>
            </a:r>
          </a:p>
          <a:p>
            <a:pPr algn="just">
              <a:lnSpc>
                <a:spcPct val="150000"/>
              </a:lnSpc>
              <a:spcAft>
                <a:spcPts val="600"/>
              </a:spcAft>
            </a:pPr>
            <a:r>
              <a:rPr lang="en-US" sz="1700" b="1" i="0" dirty="0">
                <a:solidFill>
                  <a:srgbClr val="000000"/>
                </a:solidFill>
                <a:effectLst/>
                <a:latin typeface="Cambria" panose="02040503050406030204" pitchFamily="18" charset="0"/>
              </a:rPr>
              <a:t>Extendable:</a:t>
            </a:r>
            <a:r>
              <a:rPr lang="en-US" sz="1700" b="0" i="0" dirty="0">
                <a:solidFill>
                  <a:srgbClr val="000000"/>
                </a:solidFill>
                <a:effectLst/>
                <a:latin typeface="Cambria" panose="02040503050406030204" pitchFamily="18" charset="0"/>
              </a:rPr>
              <a:t> Allows adding low-level modules to the Python interpreter enabling programmers to add to or customize their tools to improve efficiency.</a:t>
            </a:r>
          </a:p>
          <a:p>
            <a:pPr algn="just">
              <a:lnSpc>
                <a:spcPct val="150000"/>
              </a:lnSpc>
              <a:spcAft>
                <a:spcPts val="600"/>
              </a:spcAft>
            </a:pPr>
            <a:r>
              <a:rPr lang="en-US" sz="1700" b="1" i="0" dirty="0">
                <a:solidFill>
                  <a:srgbClr val="000000"/>
                </a:solidFill>
                <a:effectLst/>
                <a:latin typeface="Cambria" panose="02040503050406030204" pitchFamily="18" charset="0"/>
              </a:rPr>
              <a:t>Databases:</a:t>
            </a:r>
            <a:r>
              <a:rPr lang="en-US" sz="1700" b="0" i="0" dirty="0">
                <a:solidFill>
                  <a:srgbClr val="000000"/>
                </a:solidFill>
                <a:effectLst/>
                <a:latin typeface="Cambria" panose="02040503050406030204" pitchFamily="18" charset="0"/>
              </a:rPr>
              <a:t> Provides interfaces to all major commercial databases.</a:t>
            </a:r>
          </a:p>
          <a:p>
            <a:pPr algn="just">
              <a:lnSpc>
                <a:spcPct val="150000"/>
              </a:lnSpc>
              <a:spcAft>
                <a:spcPts val="600"/>
              </a:spcAft>
            </a:pPr>
            <a:r>
              <a:rPr lang="en-US" sz="1700" b="1" i="0" dirty="0">
                <a:solidFill>
                  <a:srgbClr val="000000"/>
                </a:solidFill>
                <a:effectLst/>
                <a:latin typeface="Cambria" panose="02040503050406030204" pitchFamily="18" charset="0"/>
              </a:rPr>
              <a:t>GUI Programming:</a:t>
            </a:r>
            <a:r>
              <a:rPr lang="en-US" sz="1700" b="0" i="0" dirty="0">
                <a:solidFill>
                  <a:srgbClr val="000000"/>
                </a:solidFill>
                <a:effectLst/>
                <a:latin typeface="Cambria" panose="02040503050406030204" pitchFamily="18" charset="0"/>
              </a:rPr>
              <a:t> Supports GUI applications that can be created and ported to many system calls, libraries and windows systems.</a:t>
            </a:r>
          </a:p>
          <a:p>
            <a:pPr algn="just">
              <a:lnSpc>
                <a:spcPct val="150000"/>
              </a:lnSpc>
              <a:spcAft>
                <a:spcPts val="600"/>
              </a:spcAft>
            </a:pPr>
            <a:r>
              <a:rPr lang="en-US" sz="1700" b="1" i="0" dirty="0">
                <a:solidFill>
                  <a:srgbClr val="000000"/>
                </a:solidFill>
                <a:effectLst/>
                <a:latin typeface="Cambria" panose="02040503050406030204" pitchFamily="18" charset="0"/>
              </a:rPr>
              <a:t>Scalable:</a:t>
            </a:r>
            <a:r>
              <a:rPr lang="en-US" sz="1700" b="0" i="0" dirty="0">
                <a:solidFill>
                  <a:srgbClr val="000000"/>
                </a:solidFill>
                <a:effectLst/>
                <a:latin typeface="Cambria" panose="02040503050406030204" pitchFamily="18" charset="0"/>
              </a:rPr>
              <a:t> </a:t>
            </a:r>
            <a:r>
              <a:rPr lang="en-US" sz="1700" dirty="0">
                <a:solidFill>
                  <a:srgbClr val="000000"/>
                </a:solidFill>
                <a:latin typeface="Cambria" panose="02040503050406030204" pitchFamily="18" charset="0"/>
              </a:rPr>
              <a:t>Provides a better structure and support for large programs than shell scripting.</a:t>
            </a:r>
          </a:p>
          <a:p>
            <a:pPr algn="just">
              <a:lnSpc>
                <a:spcPct val="150000"/>
              </a:lnSpc>
              <a:spcAft>
                <a:spcPts val="600"/>
              </a:spcAft>
            </a:pPr>
            <a:r>
              <a:rPr lang="en-US" sz="1700" dirty="0">
                <a:solidFill>
                  <a:srgbClr val="000000"/>
                </a:solidFill>
                <a:latin typeface="Cambria" panose="02040503050406030204" pitchFamily="18" charset="0"/>
              </a:rPr>
              <a:t>Provides high-level dynamic data types and supports dynamic type checking, automatic garbage collection and can be easily  integrated with C, C++, COM, ActiveX, CORBA, and Java.</a:t>
            </a:r>
          </a:p>
        </p:txBody>
      </p:sp>
    </p:spTree>
    <p:extLst>
      <p:ext uri="{BB962C8B-B14F-4D97-AF65-F5344CB8AC3E}">
        <p14:creationId xmlns:p14="http://schemas.microsoft.com/office/powerpoint/2010/main" val="4119072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Dictionary</a:t>
            </a:r>
          </a:p>
        </p:txBody>
      </p:sp>
      <p:sp>
        <p:nvSpPr>
          <p:cNvPr id="6" name="Rectangle 5"/>
          <p:cNvSpPr/>
          <p:nvPr/>
        </p:nvSpPr>
        <p:spPr>
          <a:xfrm>
            <a:off x="689428" y="1325563"/>
            <a:ext cx="11342914" cy="5078313"/>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Dictionaries are kind of hash table type. </a:t>
            </a:r>
          </a:p>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They work like associative arrays or hashes and consist of key-value pairs. </a:t>
            </a:r>
          </a:p>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A dictionary key can be almost any Python type, but are usually numbers or strings. </a:t>
            </a:r>
          </a:p>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Values, on the other hand, can be any arbitrary Python object.</a:t>
            </a:r>
          </a:p>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Dictionaries are enclosed by curly braces ({ }) and values can be assigned and accessed using square braces ([]).</a:t>
            </a:r>
          </a:p>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Dictionaries do not have ordering among elements. </a:t>
            </a:r>
          </a:p>
          <a:p>
            <a:pPr marL="285750" indent="-285750" algn="just">
              <a:lnSpc>
                <a:spcPct val="200000"/>
              </a:lnSpc>
              <a:buFont typeface="Arial" panose="020B0604020202020204" pitchFamily="34" charset="0"/>
              <a:buChar char="•"/>
            </a:pPr>
            <a:r>
              <a:rPr lang="en-US" dirty="0">
                <a:solidFill>
                  <a:srgbClr val="000000"/>
                </a:solidFill>
                <a:latin typeface="Cambria" panose="02040503050406030204" pitchFamily="18" charset="0"/>
              </a:rPr>
              <a:t>To explicitly remove an entire dictionary, just use the </a:t>
            </a:r>
            <a:r>
              <a:rPr lang="en-US" i="1" dirty="0">
                <a:solidFill>
                  <a:srgbClr val="000000"/>
                </a:solidFill>
                <a:latin typeface="Cambria" panose="02040503050406030204" pitchFamily="18" charset="0"/>
              </a:rPr>
              <a:t>del</a:t>
            </a:r>
            <a:r>
              <a:rPr lang="en-US" dirty="0">
                <a:solidFill>
                  <a:srgbClr val="000000"/>
                </a:solidFill>
                <a:latin typeface="Cambria" panose="02040503050406030204" pitchFamily="18" charset="0"/>
              </a:rPr>
              <a:t> statement.</a:t>
            </a:r>
          </a:p>
          <a:p>
            <a:pPr marL="285750" indent="-285750" algn="just">
              <a:lnSpc>
                <a:spcPct val="200000"/>
              </a:lnSpc>
              <a:buFont typeface="Arial" panose="020B0604020202020204" pitchFamily="34" charset="0"/>
              <a:buChar char="•"/>
            </a:pPr>
            <a:r>
              <a:rPr lang="en-US" dirty="0">
                <a:solidFill>
                  <a:srgbClr val="000000"/>
                </a:solidFill>
                <a:latin typeface="Cambria" panose="02040503050406030204" pitchFamily="18" charset="0"/>
              </a:rPr>
              <a:t>More than one entry per key is not allowed. (i.e.,)No duplicate key is allowed.</a:t>
            </a:r>
          </a:p>
          <a:p>
            <a:pPr marL="285750" indent="-285750" algn="just">
              <a:lnSpc>
                <a:spcPct val="200000"/>
              </a:lnSpc>
              <a:buFont typeface="Arial" panose="020B0604020202020204" pitchFamily="34" charset="0"/>
              <a:buChar char="•"/>
            </a:pPr>
            <a:r>
              <a:rPr lang="en-US" dirty="0">
                <a:solidFill>
                  <a:srgbClr val="000000"/>
                </a:solidFill>
                <a:latin typeface="Cambria" panose="02040503050406030204" pitchFamily="18" charset="0"/>
              </a:rPr>
              <a:t>Keys must be immutable.</a:t>
            </a:r>
          </a:p>
        </p:txBody>
      </p:sp>
    </p:spTree>
    <p:extLst>
      <p:ext uri="{BB962C8B-B14F-4D97-AF65-F5344CB8AC3E}">
        <p14:creationId xmlns:p14="http://schemas.microsoft.com/office/powerpoint/2010/main" val="1670865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Built-in Dictionary Functions </a:t>
            </a:r>
            <a:br>
              <a:rPr lang="en-US" dirty="0">
                <a:latin typeface="Cambria" panose="02040503050406030204" pitchFamily="18" charset="0"/>
              </a:rPr>
            </a:br>
            <a:r>
              <a:rPr lang="en-US" dirty="0">
                <a:latin typeface="Cambria" panose="02040503050406030204" pitchFamily="18" charset="0"/>
              </a:rPr>
              <a:t>&amp; Methods</a:t>
            </a:r>
          </a:p>
        </p:txBody>
      </p:sp>
      <p:graphicFrame>
        <p:nvGraphicFramePr>
          <p:cNvPr id="5" name="Table 4"/>
          <p:cNvGraphicFramePr>
            <a:graphicFrameLocks noGrp="1"/>
          </p:cNvGraphicFramePr>
          <p:nvPr>
            <p:extLst>
              <p:ext uri="{D42A27DB-BD31-4B8C-83A1-F6EECF244321}">
                <p14:modId xmlns:p14="http://schemas.microsoft.com/office/powerpoint/2010/main" val="1382750492"/>
              </p:ext>
            </p:extLst>
          </p:nvPr>
        </p:nvGraphicFramePr>
        <p:xfrm>
          <a:off x="539110" y="1828505"/>
          <a:ext cx="5418666" cy="3883951"/>
        </p:xfrm>
        <a:graphic>
          <a:graphicData uri="http://schemas.openxmlformats.org/drawingml/2006/table">
            <a:tbl>
              <a:tblPr firstRow="1" bandRow="1">
                <a:tableStyleId>{073A0DAA-6AF3-43AB-8588-CEC1D06C72B9}</a:tableStyleId>
              </a:tblPr>
              <a:tblGrid>
                <a:gridCol w="1833854">
                  <a:extLst>
                    <a:ext uri="{9D8B030D-6E8A-4147-A177-3AD203B41FA5}">
                      <a16:colId xmlns:a16="http://schemas.microsoft.com/office/drawing/2014/main" val="2930820870"/>
                    </a:ext>
                  </a:extLst>
                </a:gridCol>
                <a:gridCol w="3584812">
                  <a:extLst>
                    <a:ext uri="{9D8B030D-6E8A-4147-A177-3AD203B41FA5}">
                      <a16:colId xmlns:a16="http://schemas.microsoft.com/office/drawing/2014/main" val="3539584710"/>
                    </a:ext>
                  </a:extLst>
                </a:gridCol>
              </a:tblGrid>
              <a:tr h="362988">
                <a:tc>
                  <a:txBody>
                    <a:bodyPr/>
                    <a:lstStyle/>
                    <a:p>
                      <a:pPr algn="l" fontAlgn="t"/>
                      <a:r>
                        <a:rPr lang="en-US" sz="1400" dirty="0">
                          <a:effectLst/>
                          <a:latin typeface="Cambria" panose="02040503050406030204" pitchFamily="18" charset="0"/>
                        </a:rPr>
                        <a:t>Function</a:t>
                      </a:r>
                    </a:p>
                  </a:txBody>
                  <a:tcPr marL="76200" marR="76200" marT="76200" marB="76200"/>
                </a:tc>
                <a:tc>
                  <a:txBody>
                    <a:bodyPr/>
                    <a:lstStyle/>
                    <a:p>
                      <a:pPr algn="l" fontAlgn="t"/>
                      <a:r>
                        <a:rPr lang="en-US" sz="1400" dirty="0">
                          <a:effectLst/>
                          <a:latin typeface="Cambria" panose="02040503050406030204" pitchFamily="18" charset="0"/>
                        </a:rPr>
                        <a:t>Description</a:t>
                      </a:r>
                    </a:p>
                  </a:txBody>
                  <a:tcPr marL="76200" marR="76200" marT="76200" marB="76200"/>
                </a:tc>
                <a:extLst>
                  <a:ext uri="{0D108BD9-81ED-4DB2-BD59-A6C34878D82A}">
                    <a16:rowId xmlns:a16="http://schemas.microsoft.com/office/drawing/2014/main" val="146554742"/>
                  </a:ext>
                </a:extLst>
              </a:tr>
              <a:tr h="586366">
                <a:tc>
                  <a:txBody>
                    <a:bodyPr/>
                    <a:lstStyle/>
                    <a:p>
                      <a:pPr algn="just" fontAlgn="t"/>
                      <a:r>
                        <a:rPr lang="en-US" sz="1400" b="0" u="none" strike="noStrike" dirty="0" err="1">
                          <a:solidFill>
                            <a:srgbClr val="313131"/>
                          </a:solidFill>
                          <a:effectLst/>
                        </a:rPr>
                        <a:t>cmp</a:t>
                      </a:r>
                      <a:r>
                        <a:rPr lang="en-US" sz="1400" b="0" u="none" strike="noStrike" dirty="0">
                          <a:solidFill>
                            <a:srgbClr val="313131"/>
                          </a:solidFill>
                          <a:effectLst/>
                        </a:rPr>
                        <a:t>(dict1, dict2)</a:t>
                      </a:r>
                      <a:endParaRPr lang="en-US" sz="1400" b="0" dirty="0">
                        <a:solidFill>
                          <a:srgbClr val="000000"/>
                        </a:solidFill>
                        <a:effectLst/>
                      </a:endParaRPr>
                    </a:p>
                  </a:txBody>
                  <a:tcPr marL="76200" marR="76200" marT="76200" marB="762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effectLst/>
                        </a:rPr>
                        <a:t>Compares elements of both dict.</a:t>
                      </a:r>
                    </a:p>
                    <a:p>
                      <a:endParaRPr lang="en-US" sz="1400" dirty="0"/>
                    </a:p>
                  </a:txBody>
                  <a:tcPr/>
                </a:tc>
                <a:extLst>
                  <a:ext uri="{0D108BD9-81ED-4DB2-BD59-A6C34878D82A}">
                    <a16:rowId xmlns:a16="http://schemas.microsoft.com/office/drawing/2014/main" val="343233373"/>
                  </a:ext>
                </a:extLst>
              </a:tr>
              <a:tr h="114480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dirty="0" err="1">
                          <a:solidFill>
                            <a:srgbClr val="313131"/>
                          </a:solidFill>
                          <a:effectLst/>
                        </a:rPr>
                        <a:t>len</a:t>
                      </a:r>
                      <a:r>
                        <a:rPr lang="en-US" sz="1400" b="0" u="none" strike="noStrike" dirty="0">
                          <a:solidFill>
                            <a:srgbClr val="313131"/>
                          </a:solidFill>
                          <a:effectLst/>
                        </a:rPr>
                        <a:t>(</a:t>
                      </a:r>
                      <a:r>
                        <a:rPr lang="en-US" sz="1400" b="0" u="none" strike="noStrike" dirty="0" err="1">
                          <a:solidFill>
                            <a:srgbClr val="313131"/>
                          </a:solidFill>
                          <a:effectLst/>
                        </a:rPr>
                        <a:t>dict</a:t>
                      </a:r>
                      <a:r>
                        <a:rPr lang="en-US" sz="1400" b="0" u="none" strike="noStrike" dirty="0">
                          <a:solidFill>
                            <a:srgbClr val="313131"/>
                          </a:solidFill>
                          <a:effectLst/>
                        </a:rPr>
                        <a:t>)</a:t>
                      </a:r>
                      <a:endParaRPr lang="en-US" sz="1400" b="0" dirty="0">
                        <a:solidFill>
                          <a:srgbClr val="000000"/>
                        </a:solidFill>
                        <a:effectLst/>
                      </a:endParaRPr>
                    </a:p>
                    <a:p>
                      <a:pPr fontAlgn="t"/>
                      <a:endParaRPr lang="en-US" sz="1400" b="1" dirty="0">
                        <a:effectLst/>
                      </a:endParaRPr>
                    </a:p>
                  </a:txBody>
                  <a:tcPr marL="76200" marR="76200" marT="76200" marB="76200"/>
                </a:tc>
                <a:tc>
                  <a:txBody>
                    <a:bodyPr/>
                    <a:lstStyle/>
                    <a:p>
                      <a:pPr algn="just" fontAlgn="t"/>
                      <a:r>
                        <a:rPr lang="en-US" sz="1400" dirty="0">
                          <a:solidFill>
                            <a:srgbClr val="000000"/>
                          </a:solidFill>
                          <a:effectLst/>
                        </a:rPr>
                        <a:t>Gives the total length of the dictionary. This would be equal to the number of items in the dictionary.</a:t>
                      </a:r>
                    </a:p>
                  </a:txBody>
                  <a:tcPr marL="76200" marR="76200" marT="76200" marB="76200"/>
                </a:tc>
                <a:extLst>
                  <a:ext uri="{0D108BD9-81ED-4DB2-BD59-A6C34878D82A}">
                    <a16:rowId xmlns:a16="http://schemas.microsoft.com/office/drawing/2014/main" val="3404848051"/>
                  </a:ext>
                </a:extLst>
              </a:tr>
              <a:tr h="64220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dirty="0">
                          <a:solidFill>
                            <a:srgbClr val="313131"/>
                          </a:solidFill>
                          <a:effectLst/>
                        </a:rPr>
                        <a:t>str(</a:t>
                      </a:r>
                      <a:r>
                        <a:rPr lang="en-US" sz="1400" b="0" u="none" strike="noStrike" dirty="0" err="1">
                          <a:solidFill>
                            <a:srgbClr val="313131"/>
                          </a:solidFill>
                          <a:effectLst/>
                        </a:rPr>
                        <a:t>dict</a:t>
                      </a:r>
                      <a:r>
                        <a:rPr lang="en-US" sz="1400" b="0" u="none" strike="noStrike" dirty="0">
                          <a:solidFill>
                            <a:srgbClr val="313131"/>
                          </a:solidFill>
                          <a:effectLst/>
                        </a:rPr>
                        <a:t>)</a:t>
                      </a:r>
                      <a:endParaRPr lang="en-US" sz="1400" b="0" dirty="0">
                        <a:solidFill>
                          <a:srgbClr val="000000"/>
                        </a:solidFill>
                        <a:effectLst/>
                      </a:endParaRPr>
                    </a:p>
                    <a:p>
                      <a:pPr fontAlgn="t"/>
                      <a:endParaRPr lang="en-US" sz="1400" dirty="0">
                        <a:effectLst/>
                      </a:endParaRPr>
                    </a:p>
                  </a:txBody>
                  <a:tcPr marL="76200" marR="76200" marT="76200" marB="76200"/>
                </a:tc>
                <a:tc>
                  <a:txBody>
                    <a:bodyPr/>
                    <a:lstStyle/>
                    <a:p>
                      <a:pPr algn="just" fontAlgn="t"/>
                      <a:r>
                        <a:rPr lang="en-US" sz="1400" dirty="0">
                          <a:solidFill>
                            <a:srgbClr val="000000"/>
                          </a:solidFill>
                          <a:effectLst/>
                        </a:rPr>
                        <a:t>Produces a printable string representation of a dictionary</a:t>
                      </a:r>
                    </a:p>
                  </a:txBody>
                  <a:tcPr marL="76200" marR="76200" marT="76200" marB="76200"/>
                </a:tc>
                <a:extLst>
                  <a:ext uri="{0D108BD9-81ED-4DB2-BD59-A6C34878D82A}">
                    <a16:rowId xmlns:a16="http://schemas.microsoft.com/office/drawing/2014/main" val="4031894000"/>
                  </a:ext>
                </a:extLst>
              </a:tr>
              <a:tr h="114480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dirty="0">
                          <a:solidFill>
                            <a:srgbClr val="313131"/>
                          </a:solidFill>
                          <a:effectLst/>
                        </a:rPr>
                        <a:t>type(variable)</a:t>
                      </a:r>
                      <a:endParaRPr lang="en-US" sz="1400" b="0" dirty="0">
                        <a:solidFill>
                          <a:srgbClr val="000000"/>
                        </a:solidFill>
                        <a:effectLst/>
                      </a:endParaRPr>
                    </a:p>
                    <a:p>
                      <a:pPr fontAlgn="t"/>
                      <a:endParaRPr lang="en-US" sz="1400" dirty="0">
                        <a:effectLst/>
                      </a:endParaRPr>
                    </a:p>
                  </a:txBody>
                  <a:tcPr marL="76200" marR="76200" marT="76200" marB="76200"/>
                </a:tc>
                <a:tc>
                  <a:txBody>
                    <a:bodyPr/>
                    <a:lstStyle/>
                    <a:p>
                      <a:pPr algn="just" fontAlgn="t"/>
                      <a:r>
                        <a:rPr lang="en-US" sz="1400" dirty="0">
                          <a:solidFill>
                            <a:srgbClr val="000000"/>
                          </a:solidFill>
                          <a:effectLst/>
                        </a:rPr>
                        <a:t>Returns the type of the passed variable. If passed variable is dictionary, then it would return a dictionary type.</a:t>
                      </a:r>
                    </a:p>
                  </a:txBody>
                  <a:tcPr marL="76200" marR="76200" marT="76200" marB="76200"/>
                </a:tc>
                <a:extLst>
                  <a:ext uri="{0D108BD9-81ED-4DB2-BD59-A6C34878D82A}">
                    <a16:rowId xmlns:a16="http://schemas.microsoft.com/office/drawing/2014/main" val="234130353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91987749"/>
              </p:ext>
            </p:extLst>
          </p:nvPr>
        </p:nvGraphicFramePr>
        <p:xfrm>
          <a:off x="6376595" y="1644539"/>
          <a:ext cx="5418666" cy="4541520"/>
        </p:xfrm>
        <a:graphic>
          <a:graphicData uri="http://schemas.openxmlformats.org/drawingml/2006/table">
            <a:tbl>
              <a:tblPr firstRow="1" bandRow="1">
                <a:tableStyleId>{073A0DAA-6AF3-43AB-8588-CEC1D06C72B9}</a:tableStyleId>
              </a:tblPr>
              <a:tblGrid>
                <a:gridCol w="1654161">
                  <a:extLst>
                    <a:ext uri="{9D8B030D-6E8A-4147-A177-3AD203B41FA5}">
                      <a16:colId xmlns:a16="http://schemas.microsoft.com/office/drawing/2014/main" val="2930820870"/>
                    </a:ext>
                  </a:extLst>
                </a:gridCol>
                <a:gridCol w="3764505">
                  <a:extLst>
                    <a:ext uri="{9D8B030D-6E8A-4147-A177-3AD203B41FA5}">
                      <a16:colId xmlns:a16="http://schemas.microsoft.com/office/drawing/2014/main" val="3539584710"/>
                    </a:ext>
                  </a:extLst>
                </a:gridCol>
              </a:tblGrid>
              <a:tr h="370840">
                <a:tc>
                  <a:txBody>
                    <a:bodyPr/>
                    <a:lstStyle/>
                    <a:p>
                      <a:pPr algn="l" fontAlgn="t"/>
                      <a:r>
                        <a:rPr lang="en-US" sz="1400" dirty="0">
                          <a:effectLst/>
                        </a:rPr>
                        <a:t>Method</a:t>
                      </a:r>
                    </a:p>
                  </a:txBody>
                  <a:tcPr marL="76200" marR="76200" marT="76200" marB="76200"/>
                </a:tc>
                <a:tc>
                  <a:txBody>
                    <a:bodyPr/>
                    <a:lstStyle/>
                    <a:p>
                      <a:pPr algn="l" fontAlgn="t"/>
                      <a:r>
                        <a:rPr lang="en-US" sz="1400" dirty="0">
                          <a:effectLst/>
                        </a:rPr>
                        <a:t>Description</a:t>
                      </a:r>
                    </a:p>
                  </a:txBody>
                  <a:tcPr marL="76200" marR="76200" marT="76200" marB="76200"/>
                </a:tc>
                <a:extLst>
                  <a:ext uri="{0D108BD9-81ED-4DB2-BD59-A6C34878D82A}">
                    <a16:rowId xmlns:a16="http://schemas.microsoft.com/office/drawing/2014/main" val="146554742"/>
                  </a:ext>
                </a:extLst>
              </a:tr>
              <a:tr h="370840">
                <a:tc>
                  <a:txBody>
                    <a:bodyPr/>
                    <a:lstStyle/>
                    <a:p>
                      <a:pPr algn="just" fontAlgn="t"/>
                      <a:r>
                        <a:rPr lang="en-US" sz="1400" b="0" u="none" strike="noStrike" dirty="0" err="1">
                          <a:solidFill>
                            <a:srgbClr val="313131"/>
                          </a:solidFill>
                          <a:effectLst/>
                          <a:latin typeface="Cambria" panose="02040503050406030204" pitchFamily="18" charset="0"/>
                        </a:rPr>
                        <a:t>dict.clear</a:t>
                      </a:r>
                      <a:r>
                        <a:rPr lang="en-US" sz="1400" b="0" u="none" strike="noStrike" dirty="0">
                          <a:solidFill>
                            <a:srgbClr val="313131"/>
                          </a:solidFill>
                          <a:effectLst/>
                          <a:latin typeface="Cambria" panose="02040503050406030204" pitchFamily="18" charset="0"/>
                        </a:rPr>
                        <a:t>()</a:t>
                      </a:r>
                      <a:endParaRPr lang="en-US" sz="1400" b="0" dirty="0">
                        <a:solidFill>
                          <a:srgbClr val="000000"/>
                        </a:solidFill>
                        <a:effectLst/>
                        <a:latin typeface="Cambria" panose="02040503050406030204" pitchFamily="18" charset="0"/>
                      </a:endParaRPr>
                    </a:p>
                  </a:txBody>
                  <a:tcPr marL="76200" marR="76200" marT="76200" marB="762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effectLst/>
                          <a:latin typeface="Cambria" panose="02040503050406030204" pitchFamily="18" charset="0"/>
                        </a:rPr>
                        <a:t>Removes all elements of dictionary </a:t>
                      </a:r>
                      <a:r>
                        <a:rPr lang="en-US" sz="1400" i="1" dirty="0" err="1">
                          <a:solidFill>
                            <a:srgbClr val="000000"/>
                          </a:solidFill>
                          <a:effectLst/>
                          <a:latin typeface="Cambria" panose="02040503050406030204" pitchFamily="18" charset="0"/>
                        </a:rPr>
                        <a:t>dict</a:t>
                      </a:r>
                      <a:endParaRPr lang="en-US" sz="1400" dirty="0">
                        <a:solidFill>
                          <a:srgbClr val="000000"/>
                        </a:solidFill>
                        <a:effectLst/>
                        <a:latin typeface="Cambria" panose="02040503050406030204" pitchFamily="18" charset="0"/>
                      </a:endParaRPr>
                    </a:p>
                  </a:txBody>
                  <a:tcPr/>
                </a:tc>
                <a:extLst>
                  <a:ext uri="{0D108BD9-81ED-4DB2-BD59-A6C34878D82A}">
                    <a16:rowId xmlns:a16="http://schemas.microsoft.com/office/drawing/2014/main" val="83339112"/>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dirty="0" err="1">
                          <a:solidFill>
                            <a:srgbClr val="313131"/>
                          </a:solidFill>
                          <a:effectLst/>
                          <a:latin typeface="Cambria" panose="02040503050406030204" pitchFamily="18" charset="0"/>
                        </a:rPr>
                        <a:t>dict.copy</a:t>
                      </a:r>
                      <a:r>
                        <a:rPr lang="en-US" sz="1400" b="0" u="none" strike="noStrike" dirty="0">
                          <a:solidFill>
                            <a:srgbClr val="313131"/>
                          </a:solidFill>
                          <a:effectLst/>
                          <a:latin typeface="Cambria" panose="02040503050406030204" pitchFamily="18" charset="0"/>
                        </a:rPr>
                        <a:t>()</a:t>
                      </a:r>
                      <a:endParaRPr lang="en-US" sz="1400" b="0" dirty="0">
                        <a:solidFill>
                          <a:srgbClr val="000000"/>
                        </a:solidFill>
                        <a:effectLst/>
                        <a:latin typeface="Cambria" panose="02040503050406030204" pitchFamily="18" charset="0"/>
                      </a:endParaRPr>
                    </a:p>
                    <a:p>
                      <a:pPr fontAlgn="t"/>
                      <a:endParaRPr lang="en-US" sz="1400" dirty="0">
                        <a:effectLst/>
                        <a:latin typeface="Cambria" panose="02040503050406030204" pitchFamily="18" charset="0"/>
                      </a:endParaRPr>
                    </a:p>
                  </a:txBody>
                  <a:tcPr marL="76200" marR="76200" marT="76200" marB="76200"/>
                </a:tc>
                <a:tc>
                  <a:txBody>
                    <a:bodyPr/>
                    <a:lstStyle/>
                    <a:p>
                      <a:pPr algn="just" fontAlgn="t"/>
                      <a:r>
                        <a:rPr lang="en-US" sz="1400" dirty="0">
                          <a:solidFill>
                            <a:srgbClr val="000000"/>
                          </a:solidFill>
                          <a:effectLst/>
                          <a:latin typeface="Cambria" panose="02040503050406030204" pitchFamily="18" charset="0"/>
                        </a:rPr>
                        <a:t>Returns a shallow copy of dictionary </a:t>
                      </a:r>
                      <a:r>
                        <a:rPr lang="en-US" sz="1400" i="1" dirty="0" err="1">
                          <a:solidFill>
                            <a:srgbClr val="000000"/>
                          </a:solidFill>
                          <a:effectLst/>
                          <a:latin typeface="Cambria" panose="02040503050406030204" pitchFamily="18" charset="0"/>
                        </a:rPr>
                        <a:t>dict</a:t>
                      </a:r>
                      <a:endParaRPr lang="en-US" sz="1400" dirty="0">
                        <a:solidFill>
                          <a:srgbClr val="000000"/>
                        </a:solidFill>
                        <a:effectLst/>
                        <a:latin typeface="Cambria" panose="02040503050406030204" pitchFamily="18" charset="0"/>
                      </a:endParaRPr>
                    </a:p>
                  </a:txBody>
                  <a:tcPr marL="76200" marR="76200" marT="76200" marB="76200"/>
                </a:tc>
                <a:extLst>
                  <a:ext uri="{0D108BD9-81ED-4DB2-BD59-A6C34878D82A}">
                    <a16:rowId xmlns:a16="http://schemas.microsoft.com/office/drawing/2014/main" val="1060847166"/>
                  </a:ext>
                </a:extLst>
              </a:tr>
              <a:tr h="54593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dirty="0" err="1">
                          <a:solidFill>
                            <a:srgbClr val="313131"/>
                          </a:solidFill>
                          <a:effectLst/>
                          <a:latin typeface="Cambria" panose="02040503050406030204" pitchFamily="18" charset="0"/>
                        </a:rPr>
                        <a:t>dict.fromkeys</a:t>
                      </a:r>
                      <a:r>
                        <a:rPr lang="en-US" sz="1400" b="0" u="none" strike="noStrike" dirty="0">
                          <a:solidFill>
                            <a:srgbClr val="313131"/>
                          </a:solidFill>
                          <a:effectLst/>
                          <a:latin typeface="Cambria" panose="02040503050406030204" pitchFamily="18" charset="0"/>
                        </a:rPr>
                        <a:t>()</a:t>
                      </a:r>
                      <a:endParaRPr lang="en-US" sz="14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400" dirty="0">
                          <a:solidFill>
                            <a:srgbClr val="000000"/>
                          </a:solidFill>
                          <a:effectLst/>
                          <a:latin typeface="Cambria" panose="02040503050406030204" pitchFamily="18" charset="0"/>
                        </a:rPr>
                        <a:t>Create a new dictionary with keys from </a:t>
                      </a:r>
                      <a:r>
                        <a:rPr lang="en-US" sz="1400" dirty="0" err="1">
                          <a:solidFill>
                            <a:srgbClr val="000000"/>
                          </a:solidFill>
                          <a:effectLst/>
                          <a:latin typeface="Cambria" panose="02040503050406030204" pitchFamily="18" charset="0"/>
                        </a:rPr>
                        <a:t>seq</a:t>
                      </a:r>
                      <a:r>
                        <a:rPr lang="en-US" sz="1400" dirty="0">
                          <a:solidFill>
                            <a:srgbClr val="000000"/>
                          </a:solidFill>
                          <a:effectLst/>
                          <a:latin typeface="Cambria" panose="02040503050406030204" pitchFamily="18" charset="0"/>
                        </a:rPr>
                        <a:t> and values </a:t>
                      </a:r>
                      <a:r>
                        <a:rPr lang="en-US" sz="1400" i="1" dirty="0">
                          <a:solidFill>
                            <a:srgbClr val="000000"/>
                          </a:solidFill>
                          <a:effectLst/>
                          <a:latin typeface="Cambria" panose="02040503050406030204" pitchFamily="18" charset="0"/>
                        </a:rPr>
                        <a:t>set</a:t>
                      </a:r>
                      <a:r>
                        <a:rPr lang="en-US" sz="1400" dirty="0">
                          <a:solidFill>
                            <a:srgbClr val="000000"/>
                          </a:solidFill>
                          <a:effectLst/>
                          <a:latin typeface="Cambria" panose="02040503050406030204" pitchFamily="18" charset="0"/>
                        </a:rPr>
                        <a:t> to </a:t>
                      </a:r>
                      <a:r>
                        <a:rPr lang="en-US" sz="1400" i="1" dirty="0">
                          <a:solidFill>
                            <a:srgbClr val="000000"/>
                          </a:solidFill>
                          <a:effectLst/>
                          <a:latin typeface="Cambria" panose="02040503050406030204" pitchFamily="18" charset="0"/>
                        </a:rPr>
                        <a:t>value</a:t>
                      </a:r>
                      <a:r>
                        <a:rPr lang="en-US" sz="1400" dirty="0">
                          <a:solidFill>
                            <a:srgbClr val="000000"/>
                          </a:solidFill>
                          <a:effectLst/>
                          <a:latin typeface="Cambria" panose="02040503050406030204" pitchFamily="18" charset="0"/>
                        </a:rPr>
                        <a:t>.</a:t>
                      </a:r>
                    </a:p>
                  </a:txBody>
                  <a:tcPr marL="76200" marR="76200" marT="76200" marB="76200"/>
                </a:tc>
                <a:extLst>
                  <a:ext uri="{0D108BD9-81ED-4DB2-BD59-A6C34878D82A}">
                    <a16:rowId xmlns:a16="http://schemas.microsoft.com/office/drawing/2014/main" val="3922646095"/>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dirty="0" err="1">
                          <a:solidFill>
                            <a:srgbClr val="313131"/>
                          </a:solidFill>
                          <a:effectLst/>
                          <a:latin typeface="Cambria" panose="02040503050406030204" pitchFamily="18" charset="0"/>
                        </a:rPr>
                        <a:t>dict.get</a:t>
                      </a:r>
                      <a:r>
                        <a:rPr lang="en-US" sz="1400" b="0" u="none" strike="noStrike" dirty="0">
                          <a:solidFill>
                            <a:srgbClr val="313131"/>
                          </a:solidFill>
                          <a:effectLst/>
                          <a:latin typeface="Cambria" panose="02040503050406030204" pitchFamily="18" charset="0"/>
                        </a:rPr>
                        <a:t>(key, default=None)</a:t>
                      </a:r>
                      <a:endParaRPr lang="en-US" sz="14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400" dirty="0">
                          <a:solidFill>
                            <a:srgbClr val="000000"/>
                          </a:solidFill>
                          <a:effectLst/>
                          <a:latin typeface="Cambria" panose="02040503050406030204" pitchFamily="18" charset="0"/>
                        </a:rPr>
                        <a:t>For </a:t>
                      </a:r>
                      <a:r>
                        <a:rPr lang="en-US" sz="1400" i="1" dirty="0">
                          <a:solidFill>
                            <a:srgbClr val="000000"/>
                          </a:solidFill>
                          <a:effectLst/>
                          <a:latin typeface="Cambria" panose="02040503050406030204" pitchFamily="18" charset="0"/>
                        </a:rPr>
                        <a:t>key</a:t>
                      </a:r>
                      <a:r>
                        <a:rPr lang="en-US" sz="1400" dirty="0">
                          <a:solidFill>
                            <a:srgbClr val="000000"/>
                          </a:solidFill>
                          <a:effectLst/>
                          <a:latin typeface="Cambria" panose="02040503050406030204" pitchFamily="18" charset="0"/>
                        </a:rPr>
                        <a:t> </a:t>
                      </a:r>
                      <a:r>
                        <a:rPr lang="en-US" sz="1400" dirty="0" err="1">
                          <a:solidFill>
                            <a:srgbClr val="000000"/>
                          </a:solidFill>
                          <a:effectLst/>
                          <a:latin typeface="Cambria" panose="02040503050406030204" pitchFamily="18" charset="0"/>
                        </a:rPr>
                        <a:t>key</a:t>
                      </a:r>
                      <a:r>
                        <a:rPr lang="en-US" sz="1400" dirty="0">
                          <a:solidFill>
                            <a:srgbClr val="000000"/>
                          </a:solidFill>
                          <a:effectLst/>
                          <a:latin typeface="Cambria" panose="02040503050406030204" pitchFamily="18" charset="0"/>
                        </a:rPr>
                        <a:t>, returns value or default if key not in dictionary</a:t>
                      </a:r>
                    </a:p>
                  </a:txBody>
                  <a:tcPr marL="76200" marR="76200" marT="76200" marB="76200"/>
                </a:tc>
                <a:extLst>
                  <a:ext uri="{0D108BD9-81ED-4DB2-BD59-A6C34878D82A}">
                    <a16:rowId xmlns:a16="http://schemas.microsoft.com/office/drawing/2014/main" val="2914464934"/>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dirty="0" err="1">
                          <a:solidFill>
                            <a:srgbClr val="313131"/>
                          </a:solidFill>
                          <a:effectLst/>
                          <a:latin typeface="Cambria" panose="02040503050406030204" pitchFamily="18" charset="0"/>
                        </a:rPr>
                        <a:t>dict.has_key</a:t>
                      </a:r>
                      <a:r>
                        <a:rPr lang="en-US" sz="1400" b="0" u="none" strike="noStrike" dirty="0">
                          <a:solidFill>
                            <a:srgbClr val="313131"/>
                          </a:solidFill>
                          <a:effectLst/>
                          <a:latin typeface="Cambria" panose="02040503050406030204" pitchFamily="18" charset="0"/>
                        </a:rPr>
                        <a:t>(key)</a:t>
                      </a:r>
                      <a:endParaRPr lang="en-US" sz="1400" b="0" dirty="0">
                        <a:solidFill>
                          <a:srgbClr val="000000"/>
                        </a:solidFill>
                        <a:effectLst/>
                        <a:latin typeface="Cambria" panose="02040503050406030204" pitchFamily="18" charset="0"/>
                      </a:endParaRPr>
                    </a:p>
                    <a:p>
                      <a:pPr fontAlgn="t"/>
                      <a:endParaRPr lang="en-US" sz="1400" dirty="0">
                        <a:effectLst/>
                        <a:latin typeface="Cambria" panose="02040503050406030204" pitchFamily="18" charset="0"/>
                      </a:endParaRPr>
                    </a:p>
                  </a:txBody>
                  <a:tcPr marL="76200" marR="76200" marT="76200" marB="76200"/>
                </a:tc>
                <a:tc>
                  <a:txBody>
                    <a:bodyPr/>
                    <a:lstStyle/>
                    <a:p>
                      <a:pPr algn="just" fontAlgn="t"/>
                      <a:r>
                        <a:rPr lang="en-US" sz="1400" dirty="0">
                          <a:solidFill>
                            <a:srgbClr val="000000"/>
                          </a:solidFill>
                          <a:effectLst/>
                          <a:latin typeface="Cambria" panose="02040503050406030204" pitchFamily="18" charset="0"/>
                        </a:rPr>
                        <a:t>Returns </a:t>
                      </a:r>
                      <a:r>
                        <a:rPr lang="en-US" sz="1400" i="1" dirty="0">
                          <a:solidFill>
                            <a:srgbClr val="000000"/>
                          </a:solidFill>
                          <a:effectLst/>
                          <a:latin typeface="Cambria" panose="02040503050406030204" pitchFamily="18" charset="0"/>
                        </a:rPr>
                        <a:t>true</a:t>
                      </a:r>
                      <a:r>
                        <a:rPr lang="en-US" sz="1400" dirty="0">
                          <a:solidFill>
                            <a:srgbClr val="000000"/>
                          </a:solidFill>
                          <a:effectLst/>
                          <a:latin typeface="Cambria" panose="02040503050406030204" pitchFamily="18" charset="0"/>
                        </a:rPr>
                        <a:t> if key in dictionary </a:t>
                      </a:r>
                      <a:r>
                        <a:rPr lang="en-US" sz="1400" i="1" dirty="0" err="1">
                          <a:solidFill>
                            <a:srgbClr val="000000"/>
                          </a:solidFill>
                          <a:effectLst/>
                          <a:latin typeface="Cambria" panose="02040503050406030204" pitchFamily="18" charset="0"/>
                        </a:rPr>
                        <a:t>dict</a:t>
                      </a:r>
                      <a:r>
                        <a:rPr lang="en-US" sz="1400" dirty="0">
                          <a:solidFill>
                            <a:srgbClr val="000000"/>
                          </a:solidFill>
                          <a:effectLst/>
                          <a:latin typeface="Cambria" panose="02040503050406030204" pitchFamily="18" charset="0"/>
                        </a:rPr>
                        <a:t>, </a:t>
                      </a:r>
                      <a:r>
                        <a:rPr lang="en-US" sz="1400" i="1" dirty="0">
                          <a:solidFill>
                            <a:srgbClr val="000000"/>
                          </a:solidFill>
                          <a:effectLst/>
                          <a:latin typeface="Cambria" panose="02040503050406030204" pitchFamily="18" charset="0"/>
                        </a:rPr>
                        <a:t>false</a:t>
                      </a:r>
                      <a:r>
                        <a:rPr lang="en-US" sz="1400" dirty="0">
                          <a:solidFill>
                            <a:srgbClr val="000000"/>
                          </a:solidFill>
                          <a:effectLst/>
                          <a:latin typeface="Cambria" panose="02040503050406030204" pitchFamily="18" charset="0"/>
                        </a:rPr>
                        <a:t> otherwise</a:t>
                      </a:r>
                    </a:p>
                  </a:txBody>
                  <a:tcPr marL="76200" marR="76200" marT="76200" marB="76200"/>
                </a:tc>
                <a:extLst>
                  <a:ext uri="{0D108BD9-81ED-4DB2-BD59-A6C34878D82A}">
                    <a16:rowId xmlns:a16="http://schemas.microsoft.com/office/drawing/2014/main" val="343233373"/>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dirty="0" err="1">
                          <a:solidFill>
                            <a:srgbClr val="313131"/>
                          </a:solidFill>
                          <a:effectLst/>
                          <a:latin typeface="Cambria" panose="02040503050406030204" pitchFamily="18" charset="0"/>
                        </a:rPr>
                        <a:t>dict.items</a:t>
                      </a:r>
                      <a:r>
                        <a:rPr lang="en-US" sz="1400" b="0" u="none" strike="noStrike" dirty="0">
                          <a:solidFill>
                            <a:srgbClr val="313131"/>
                          </a:solidFill>
                          <a:effectLst/>
                          <a:latin typeface="Cambria" panose="02040503050406030204" pitchFamily="18" charset="0"/>
                        </a:rPr>
                        <a:t>()</a:t>
                      </a:r>
                      <a:endParaRPr lang="en-US" sz="14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400" dirty="0">
                          <a:solidFill>
                            <a:srgbClr val="000000"/>
                          </a:solidFill>
                          <a:effectLst/>
                          <a:latin typeface="Cambria" panose="02040503050406030204" pitchFamily="18" charset="0"/>
                        </a:rPr>
                        <a:t>Returns a list of </a:t>
                      </a:r>
                      <a:r>
                        <a:rPr lang="en-US" sz="1400" i="1" dirty="0" err="1">
                          <a:solidFill>
                            <a:srgbClr val="000000"/>
                          </a:solidFill>
                          <a:effectLst/>
                          <a:latin typeface="Cambria" panose="02040503050406030204" pitchFamily="18" charset="0"/>
                        </a:rPr>
                        <a:t>dict</a:t>
                      </a:r>
                      <a:r>
                        <a:rPr lang="en-US" sz="1400" dirty="0" err="1">
                          <a:solidFill>
                            <a:srgbClr val="000000"/>
                          </a:solidFill>
                          <a:effectLst/>
                          <a:latin typeface="Cambria" panose="02040503050406030204" pitchFamily="18" charset="0"/>
                        </a:rPr>
                        <a:t>'s</a:t>
                      </a:r>
                      <a:r>
                        <a:rPr lang="en-US" sz="1400" dirty="0">
                          <a:solidFill>
                            <a:srgbClr val="000000"/>
                          </a:solidFill>
                          <a:effectLst/>
                          <a:latin typeface="Cambria" panose="02040503050406030204" pitchFamily="18" charset="0"/>
                        </a:rPr>
                        <a:t> (key, value) tuple pairs</a:t>
                      </a:r>
                    </a:p>
                  </a:txBody>
                  <a:tcPr marL="76200" marR="76200" marT="76200" marB="76200"/>
                </a:tc>
                <a:extLst>
                  <a:ext uri="{0D108BD9-81ED-4DB2-BD59-A6C34878D82A}">
                    <a16:rowId xmlns:a16="http://schemas.microsoft.com/office/drawing/2014/main" val="3404848051"/>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dirty="0" err="1">
                          <a:solidFill>
                            <a:srgbClr val="313131"/>
                          </a:solidFill>
                          <a:effectLst/>
                          <a:latin typeface="Cambria" panose="02040503050406030204" pitchFamily="18" charset="0"/>
                        </a:rPr>
                        <a:t>dict.keys</a:t>
                      </a:r>
                      <a:r>
                        <a:rPr lang="en-US" sz="1400" b="0" u="none" strike="noStrike" dirty="0">
                          <a:solidFill>
                            <a:srgbClr val="313131"/>
                          </a:solidFill>
                          <a:effectLst/>
                          <a:latin typeface="Cambria" panose="02040503050406030204" pitchFamily="18" charset="0"/>
                        </a:rPr>
                        <a:t>()</a:t>
                      </a:r>
                      <a:endParaRPr lang="en-US" sz="14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400" dirty="0">
                          <a:solidFill>
                            <a:srgbClr val="000000"/>
                          </a:solidFill>
                          <a:effectLst/>
                          <a:latin typeface="Cambria" panose="02040503050406030204" pitchFamily="18" charset="0"/>
                        </a:rPr>
                        <a:t>Returns list of dictionary </a:t>
                      </a:r>
                      <a:r>
                        <a:rPr lang="en-US" sz="1400" dirty="0" err="1">
                          <a:solidFill>
                            <a:srgbClr val="000000"/>
                          </a:solidFill>
                          <a:effectLst/>
                          <a:latin typeface="Cambria" panose="02040503050406030204" pitchFamily="18" charset="0"/>
                        </a:rPr>
                        <a:t>dict's</a:t>
                      </a:r>
                      <a:r>
                        <a:rPr lang="en-US" sz="1400" dirty="0">
                          <a:solidFill>
                            <a:srgbClr val="000000"/>
                          </a:solidFill>
                          <a:effectLst/>
                          <a:latin typeface="Cambria" panose="02040503050406030204" pitchFamily="18" charset="0"/>
                        </a:rPr>
                        <a:t> keys</a:t>
                      </a:r>
                    </a:p>
                  </a:txBody>
                  <a:tcPr marL="76200" marR="76200" marT="76200" marB="76200"/>
                </a:tc>
                <a:extLst>
                  <a:ext uri="{0D108BD9-81ED-4DB2-BD59-A6C34878D82A}">
                    <a16:rowId xmlns:a16="http://schemas.microsoft.com/office/drawing/2014/main" val="4031894000"/>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dirty="0" err="1">
                          <a:solidFill>
                            <a:srgbClr val="313131"/>
                          </a:solidFill>
                          <a:effectLst/>
                          <a:latin typeface="Cambria" panose="02040503050406030204" pitchFamily="18" charset="0"/>
                        </a:rPr>
                        <a:t>dict.update</a:t>
                      </a:r>
                      <a:r>
                        <a:rPr lang="en-US" sz="1400" b="0" u="none" strike="noStrike" dirty="0">
                          <a:solidFill>
                            <a:srgbClr val="313131"/>
                          </a:solidFill>
                          <a:effectLst/>
                          <a:latin typeface="Cambria" panose="02040503050406030204" pitchFamily="18" charset="0"/>
                        </a:rPr>
                        <a:t>(dict2)</a:t>
                      </a:r>
                      <a:endParaRPr lang="en-US" sz="14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400" dirty="0">
                          <a:solidFill>
                            <a:srgbClr val="000000"/>
                          </a:solidFill>
                          <a:effectLst/>
                          <a:latin typeface="Cambria" panose="02040503050406030204" pitchFamily="18" charset="0"/>
                        </a:rPr>
                        <a:t>Adds dictionary </a:t>
                      </a:r>
                      <a:r>
                        <a:rPr lang="en-US" sz="1400" i="1" dirty="0">
                          <a:solidFill>
                            <a:srgbClr val="000000"/>
                          </a:solidFill>
                          <a:effectLst/>
                          <a:latin typeface="Cambria" panose="02040503050406030204" pitchFamily="18" charset="0"/>
                        </a:rPr>
                        <a:t>dict2</a:t>
                      </a:r>
                      <a:r>
                        <a:rPr lang="en-US" sz="1400" dirty="0">
                          <a:solidFill>
                            <a:srgbClr val="000000"/>
                          </a:solidFill>
                          <a:effectLst/>
                          <a:latin typeface="Cambria" panose="02040503050406030204" pitchFamily="18" charset="0"/>
                        </a:rPr>
                        <a:t>'s key-values pairs to </a:t>
                      </a:r>
                      <a:r>
                        <a:rPr lang="en-US" sz="1400" i="1" dirty="0" err="1">
                          <a:solidFill>
                            <a:srgbClr val="000000"/>
                          </a:solidFill>
                          <a:effectLst/>
                          <a:latin typeface="Cambria" panose="02040503050406030204" pitchFamily="18" charset="0"/>
                        </a:rPr>
                        <a:t>dict</a:t>
                      </a:r>
                      <a:endParaRPr lang="en-US" sz="1400" dirty="0">
                        <a:solidFill>
                          <a:srgbClr val="000000"/>
                        </a:solidFill>
                        <a:effectLst/>
                        <a:latin typeface="Cambria" panose="02040503050406030204" pitchFamily="18" charset="0"/>
                      </a:endParaRPr>
                    </a:p>
                  </a:txBody>
                  <a:tcPr marL="76200" marR="76200" marT="76200" marB="76200"/>
                </a:tc>
                <a:extLst>
                  <a:ext uri="{0D108BD9-81ED-4DB2-BD59-A6C34878D82A}">
                    <a16:rowId xmlns:a16="http://schemas.microsoft.com/office/drawing/2014/main" val="3061659516"/>
                  </a:ext>
                </a:extLst>
              </a:tr>
              <a:tr h="37084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u="none" strike="noStrike" dirty="0" err="1">
                          <a:solidFill>
                            <a:srgbClr val="313131"/>
                          </a:solidFill>
                          <a:effectLst/>
                          <a:latin typeface="Cambria" panose="02040503050406030204" pitchFamily="18" charset="0"/>
                        </a:rPr>
                        <a:t>dict.values</a:t>
                      </a:r>
                      <a:r>
                        <a:rPr lang="en-US" sz="1400" b="0" u="none" strike="noStrike" dirty="0">
                          <a:solidFill>
                            <a:srgbClr val="313131"/>
                          </a:solidFill>
                          <a:effectLst/>
                          <a:latin typeface="Cambria" panose="02040503050406030204" pitchFamily="18" charset="0"/>
                        </a:rPr>
                        <a:t>()</a:t>
                      </a:r>
                      <a:endParaRPr lang="en-US" sz="1400" dirty="0">
                        <a:effectLst/>
                        <a:latin typeface="Cambria" panose="02040503050406030204" pitchFamily="18" charset="0"/>
                      </a:endParaRPr>
                    </a:p>
                  </a:txBody>
                  <a:tcPr marL="76200" marR="76200" marT="76200" marB="76200"/>
                </a:tc>
                <a:tc>
                  <a:txBody>
                    <a:bodyPr/>
                    <a:lstStyle/>
                    <a:p>
                      <a:pPr algn="just" fontAlgn="t"/>
                      <a:r>
                        <a:rPr lang="en-US" sz="1400" dirty="0">
                          <a:solidFill>
                            <a:srgbClr val="000000"/>
                          </a:solidFill>
                          <a:effectLst/>
                          <a:latin typeface="Cambria" panose="02040503050406030204" pitchFamily="18" charset="0"/>
                        </a:rPr>
                        <a:t>Returns list of dictionary </a:t>
                      </a:r>
                      <a:r>
                        <a:rPr lang="en-US" sz="1400" i="1" dirty="0" err="1">
                          <a:solidFill>
                            <a:srgbClr val="000000"/>
                          </a:solidFill>
                          <a:effectLst/>
                          <a:latin typeface="Cambria" panose="02040503050406030204" pitchFamily="18" charset="0"/>
                        </a:rPr>
                        <a:t>dict</a:t>
                      </a:r>
                      <a:r>
                        <a:rPr lang="en-US" sz="1400" dirty="0" err="1">
                          <a:solidFill>
                            <a:srgbClr val="000000"/>
                          </a:solidFill>
                          <a:effectLst/>
                          <a:latin typeface="Cambria" panose="02040503050406030204" pitchFamily="18" charset="0"/>
                        </a:rPr>
                        <a:t>'s</a:t>
                      </a:r>
                      <a:r>
                        <a:rPr lang="en-US" sz="1400" dirty="0">
                          <a:solidFill>
                            <a:srgbClr val="000000"/>
                          </a:solidFill>
                          <a:effectLst/>
                          <a:latin typeface="Cambria" panose="02040503050406030204" pitchFamily="18" charset="0"/>
                        </a:rPr>
                        <a:t> values</a:t>
                      </a:r>
                    </a:p>
                  </a:txBody>
                  <a:tcPr marL="76200" marR="76200" marT="76200" marB="76200"/>
                </a:tc>
                <a:extLst>
                  <a:ext uri="{0D108BD9-81ED-4DB2-BD59-A6C34878D82A}">
                    <a16:rowId xmlns:a16="http://schemas.microsoft.com/office/drawing/2014/main" val="2863062370"/>
                  </a:ext>
                </a:extLst>
              </a:tr>
            </a:tbl>
          </a:graphicData>
        </a:graphic>
      </p:graphicFrame>
    </p:spTree>
    <p:extLst>
      <p:ext uri="{BB962C8B-B14F-4D97-AF65-F5344CB8AC3E}">
        <p14:creationId xmlns:p14="http://schemas.microsoft.com/office/powerpoint/2010/main" val="1871788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Data Type Conversions</a:t>
            </a:r>
          </a:p>
        </p:txBody>
      </p:sp>
      <p:graphicFrame>
        <p:nvGraphicFramePr>
          <p:cNvPr id="13" name="Table 12"/>
          <p:cNvGraphicFramePr>
            <a:graphicFrameLocks noGrp="1"/>
          </p:cNvGraphicFramePr>
          <p:nvPr/>
        </p:nvGraphicFramePr>
        <p:xfrm>
          <a:off x="2322285" y="1431057"/>
          <a:ext cx="7765144" cy="5310058"/>
        </p:xfrm>
        <a:graphic>
          <a:graphicData uri="http://schemas.openxmlformats.org/drawingml/2006/table">
            <a:tbl>
              <a:tblPr/>
              <a:tblGrid>
                <a:gridCol w="2008329">
                  <a:extLst>
                    <a:ext uri="{9D8B030D-6E8A-4147-A177-3AD203B41FA5}">
                      <a16:colId xmlns:a16="http://schemas.microsoft.com/office/drawing/2014/main" val="4241520503"/>
                    </a:ext>
                  </a:extLst>
                </a:gridCol>
                <a:gridCol w="5756815">
                  <a:extLst>
                    <a:ext uri="{9D8B030D-6E8A-4147-A177-3AD203B41FA5}">
                      <a16:colId xmlns:a16="http://schemas.microsoft.com/office/drawing/2014/main" val="3892249608"/>
                    </a:ext>
                  </a:extLst>
                </a:gridCol>
              </a:tblGrid>
              <a:tr h="396102">
                <a:tc>
                  <a:txBody>
                    <a:bodyPr/>
                    <a:lstStyle/>
                    <a:p>
                      <a:pPr algn="ctr" fontAlgn="t"/>
                      <a:r>
                        <a:rPr lang="en-US" sz="1600" b="1" dirty="0">
                          <a:effectLst/>
                          <a:latin typeface="Cambria" panose="02040503050406030204" pitchFamily="18" charset="0"/>
                        </a:rPr>
                        <a:t>Function</a:t>
                      </a:r>
                    </a:p>
                  </a:txBody>
                  <a:tcPr marL="30643" marR="30643" marT="30643" marB="3064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dirty="0">
                          <a:effectLst/>
                          <a:latin typeface="Cambria" panose="02040503050406030204" pitchFamily="18" charset="0"/>
                        </a:rPr>
                        <a:t>Description</a:t>
                      </a:r>
                    </a:p>
                  </a:txBody>
                  <a:tcPr marL="30643" marR="30643" marT="30643" marB="3064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837674886"/>
                  </a:ext>
                </a:extLst>
              </a:tr>
              <a:tr h="337066">
                <a:tc>
                  <a:txBody>
                    <a:bodyPr/>
                    <a:lstStyle/>
                    <a:p>
                      <a:pPr algn="l" fontAlgn="t"/>
                      <a:r>
                        <a:rPr lang="en-US" sz="1600">
                          <a:solidFill>
                            <a:srgbClr val="000000"/>
                          </a:solidFill>
                          <a:effectLst/>
                          <a:latin typeface="Cambria" panose="02040503050406030204" pitchFamily="18" charset="0"/>
                        </a:rPr>
                        <a:t>int(x [,base])</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solidFill>
                            <a:srgbClr val="000000"/>
                          </a:solidFill>
                          <a:effectLst/>
                          <a:latin typeface="Cambria" panose="02040503050406030204" pitchFamily="18" charset="0"/>
                        </a:rPr>
                        <a:t>Converts x to an integer. base specifies the base if x is a string.</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7352183"/>
                  </a:ext>
                </a:extLst>
              </a:tr>
              <a:tr h="284832">
                <a:tc>
                  <a:txBody>
                    <a:bodyPr/>
                    <a:lstStyle/>
                    <a:p>
                      <a:pPr algn="l" fontAlgn="t"/>
                      <a:r>
                        <a:rPr lang="en-US" sz="1600">
                          <a:solidFill>
                            <a:srgbClr val="000000"/>
                          </a:solidFill>
                          <a:effectLst/>
                          <a:latin typeface="Cambria" panose="02040503050406030204" pitchFamily="18" charset="0"/>
                        </a:rPr>
                        <a:t>float(x)</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solidFill>
                            <a:srgbClr val="000000"/>
                          </a:solidFill>
                          <a:effectLst/>
                          <a:latin typeface="Cambria" panose="02040503050406030204" pitchFamily="18" charset="0"/>
                        </a:rPr>
                        <a:t>Converts x to a floating-point number.</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94711693"/>
                  </a:ext>
                </a:extLst>
              </a:tr>
              <a:tr h="284832">
                <a:tc>
                  <a:txBody>
                    <a:bodyPr/>
                    <a:lstStyle/>
                    <a:p>
                      <a:pPr algn="l" fontAlgn="t"/>
                      <a:r>
                        <a:rPr lang="en-US" sz="1600">
                          <a:solidFill>
                            <a:srgbClr val="000000"/>
                          </a:solidFill>
                          <a:effectLst/>
                          <a:latin typeface="Cambria" panose="02040503050406030204" pitchFamily="18" charset="0"/>
                        </a:rPr>
                        <a:t>complex(real [,imag])</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solidFill>
                            <a:srgbClr val="000000"/>
                          </a:solidFill>
                          <a:effectLst/>
                          <a:latin typeface="Cambria" panose="02040503050406030204" pitchFamily="18" charset="0"/>
                        </a:rPr>
                        <a:t>Creates a complex number.</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65407023"/>
                  </a:ext>
                </a:extLst>
              </a:tr>
              <a:tr h="284832">
                <a:tc>
                  <a:txBody>
                    <a:bodyPr/>
                    <a:lstStyle/>
                    <a:p>
                      <a:pPr algn="l" fontAlgn="t"/>
                      <a:r>
                        <a:rPr lang="en-US" sz="1600">
                          <a:solidFill>
                            <a:srgbClr val="000000"/>
                          </a:solidFill>
                          <a:effectLst/>
                          <a:latin typeface="Cambria" panose="02040503050406030204" pitchFamily="18" charset="0"/>
                        </a:rPr>
                        <a:t>str(x)</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solidFill>
                            <a:srgbClr val="000000"/>
                          </a:solidFill>
                          <a:effectLst/>
                          <a:latin typeface="Cambria" panose="02040503050406030204" pitchFamily="18" charset="0"/>
                        </a:rPr>
                        <a:t>Converts object x to a string representation.</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05136935"/>
                  </a:ext>
                </a:extLst>
              </a:tr>
              <a:tr h="284832">
                <a:tc>
                  <a:txBody>
                    <a:bodyPr/>
                    <a:lstStyle/>
                    <a:p>
                      <a:pPr algn="l" fontAlgn="t"/>
                      <a:r>
                        <a:rPr lang="en-US" sz="1600">
                          <a:solidFill>
                            <a:srgbClr val="000000"/>
                          </a:solidFill>
                          <a:effectLst/>
                          <a:latin typeface="Cambria" panose="02040503050406030204" pitchFamily="18" charset="0"/>
                        </a:rPr>
                        <a:t>repr(x)</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solidFill>
                            <a:srgbClr val="000000"/>
                          </a:solidFill>
                          <a:effectLst/>
                          <a:latin typeface="Cambria" panose="02040503050406030204" pitchFamily="18" charset="0"/>
                        </a:rPr>
                        <a:t>Converts object x to an expression string.</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32252610"/>
                  </a:ext>
                </a:extLst>
              </a:tr>
              <a:tr h="284832">
                <a:tc>
                  <a:txBody>
                    <a:bodyPr/>
                    <a:lstStyle/>
                    <a:p>
                      <a:pPr algn="l" fontAlgn="t"/>
                      <a:r>
                        <a:rPr lang="en-US" sz="1600">
                          <a:solidFill>
                            <a:srgbClr val="000000"/>
                          </a:solidFill>
                          <a:effectLst/>
                          <a:latin typeface="Cambria" panose="02040503050406030204" pitchFamily="18" charset="0"/>
                        </a:rPr>
                        <a:t>eval(str)</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solidFill>
                            <a:srgbClr val="000000"/>
                          </a:solidFill>
                          <a:effectLst/>
                          <a:latin typeface="Cambria" panose="02040503050406030204" pitchFamily="18" charset="0"/>
                        </a:rPr>
                        <a:t>Evaluates a string and returns an object.</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00882888"/>
                  </a:ext>
                </a:extLst>
              </a:tr>
              <a:tr h="284832">
                <a:tc>
                  <a:txBody>
                    <a:bodyPr/>
                    <a:lstStyle/>
                    <a:p>
                      <a:pPr algn="l" fontAlgn="t"/>
                      <a:r>
                        <a:rPr lang="en-US" sz="1600">
                          <a:solidFill>
                            <a:srgbClr val="000000"/>
                          </a:solidFill>
                          <a:effectLst/>
                          <a:latin typeface="Cambria" panose="02040503050406030204" pitchFamily="18" charset="0"/>
                        </a:rPr>
                        <a:t>tuple(s)</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solidFill>
                            <a:srgbClr val="000000"/>
                          </a:solidFill>
                          <a:effectLst/>
                          <a:latin typeface="Cambria" panose="02040503050406030204" pitchFamily="18" charset="0"/>
                        </a:rPr>
                        <a:t>Converts s to a tuple.</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06784043"/>
                  </a:ext>
                </a:extLst>
              </a:tr>
              <a:tr h="284832">
                <a:tc>
                  <a:txBody>
                    <a:bodyPr/>
                    <a:lstStyle/>
                    <a:p>
                      <a:pPr algn="l" fontAlgn="t"/>
                      <a:r>
                        <a:rPr lang="en-US" sz="1600">
                          <a:solidFill>
                            <a:srgbClr val="000000"/>
                          </a:solidFill>
                          <a:effectLst/>
                          <a:latin typeface="Cambria" panose="02040503050406030204" pitchFamily="18" charset="0"/>
                        </a:rPr>
                        <a:t>list(s)</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solidFill>
                            <a:srgbClr val="000000"/>
                          </a:solidFill>
                          <a:effectLst/>
                          <a:latin typeface="Cambria" panose="02040503050406030204" pitchFamily="18" charset="0"/>
                        </a:rPr>
                        <a:t>Converts s to a list.</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51153198"/>
                  </a:ext>
                </a:extLst>
              </a:tr>
              <a:tr h="284832">
                <a:tc>
                  <a:txBody>
                    <a:bodyPr/>
                    <a:lstStyle/>
                    <a:p>
                      <a:pPr algn="l" fontAlgn="t"/>
                      <a:r>
                        <a:rPr lang="en-US" sz="1600">
                          <a:solidFill>
                            <a:srgbClr val="000000"/>
                          </a:solidFill>
                          <a:effectLst/>
                          <a:latin typeface="Cambria" panose="02040503050406030204" pitchFamily="18" charset="0"/>
                        </a:rPr>
                        <a:t>set(s)</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solidFill>
                            <a:srgbClr val="000000"/>
                          </a:solidFill>
                          <a:effectLst/>
                          <a:latin typeface="Cambria" panose="02040503050406030204" pitchFamily="18" charset="0"/>
                        </a:rPr>
                        <a:t>Converts s to a set.</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20028011"/>
                  </a:ext>
                </a:extLst>
              </a:tr>
              <a:tr h="300596">
                <a:tc>
                  <a:txBody>
                    <a:bodyPr/>
                    <a:lstStyle/>
                    <a:p>
                      <a:pPr algn="l" fontAlgn="t"/>
                      <a:r>
                        <a:rPr lang="en-US" sz="1600" dirty="0" err="1">
                          <a:solidFill>
                            <a:srgbClr val="000000"/>
                          </a:solidFill>
                          <a:effectLst/>
                          <a:latin typeface="Cambria" panose="02040503050406030204" pitchFamily="18" charset="0"/>
                        </a:rPr>
                        <a:t>dict</a:t>
                      </a:r>
                      <a:r>
                        <a:rPr lang="en-US" sz="1600" dirty="0">
                          <a:solidFill>
                            <a:srgbClr val="000000"/>
                          </a:solidFill>
                          <a:effectLst/>
                          <a:latin typeface="Cambria" panose="02040503050406030204" pitchFamily="18" charset="0"/>
                        </a:rPr>
                        <a:t>(d)</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solidFill>
                            <a:srgbClr val="000000"/>
                          </a:solidFill>
                          <a:effectLst/>
                          <a:latin typeface="Cambria" panose="02040503050406030204" pitchFamily="18" charset="0"/>
                        </a:rPr>
                        <a:t>Creates a dictionary. d must be a sequence of ( key, value) tuples.</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0294827"/>
                  </a:ext>
                </a:extLst>
              </a:tr>
              <a:tr h="284832">
                <a:tc>
                  <a:txBody>
                    <a:bodyPr/>
                    <a:lstStyle/>
                    <a:p>
                      <a:pPr algn="l" fontAlgn="t"/>
                      <a:r>
                        <a:rPr lang="en-US" sz="1600">
                          <a:solidFill>
                            <a:srgbClr val="000000"/>
                          </a:solidFill>
                          <a:effectLst/>
                          <a:latin typeface="Cambria" panose="02040503050406030204" pitchFamily="18" charset="0"/>
                        </a:rPr>
                        <a:t>frozenset(s)</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solidFill>
                            <a:srgbClr val="000000"/>
                          </a:solidFill>
                          <a:effectLst/>
                          <a:latin typeface="Cambria" panose="02040503050406030204" pitchFamily="18" charset="0"/>
                        </a:rPr>
                        <a:t>Converts s to a frozen set.</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85278694"/>
                  </a:ext>
                </a:extLst>
              </a:tr>
              <a:tr h="284832">
                <a:tc>
                  <a:txBody>
                    <a:bodyPr/>
                    <a:lstStyle/>
                    <a:p>
                      <a:pPr algn="l" fontAlgn="t"/>
                      <a:r>
                        <a:rPr lang="en-US" sz="1600">
                          <a:solidFill>
                            <a:srgbClr val="000000"/>
                          </a:solidFill>
                          <a:effectLst/>
                          <a:latin typeface="Cambria" panose="02040503050406030204" pitchFamily="18" charset="0"/>
                        </a:rPr>
                        <a:t>chr(x)</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solidFill>
                            <a:srgbClr val="000000"/>
                          </a:solidFill>
                          <a:effectLst/>
                          <a:latin typeface="Cambria" panose="02040503050406030204" pitchFamily="18" charset="0"/>
                        </a:rPr>
                        <a:t>Converts an integer to a character.</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51553516"/>
                  </a:ext>
                </a:extLst>
              </a:tr>
              <a:tr h="284832">
                <a:tc>
                  <a:txBody>
                    <a:bodyPr/>
                    <a:lstStyle/>
                    <a:p>
                      <a:pPr algn="l" fontAlgn="t"/>
                      <a:r>
                        <a:rPr lang="en-US" sz="1600">
                          <a:solidFill>
                            <a:srgbClr val="000000"/>
                          </a:solidFill>
                          <a:effectLst/>
                          <a:latin typeface="Cambria" panose="02040503050406030204" pitchFamily="18" charset="0"/>
                        </a:rPr>
                        <a:t>unichr(x)</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solidFill>
                            <a:srgbClr val="000000"/>
                          </a:solidFill>
                          <a:effectLst/>
                          <a:latin typeface="Cambria" panose="02040503050406030204" pitchFamily="18" charset="0"/>
                        </a:rPr>
                        <a:t>Converts an integer to a Unicode character.</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71852419"/>
                  </a:ext>
                </a:extLst>
              </a:tr>
              <a:tr h="284832">
                <a:tc>
                  <a:txBody>
                    <a:bodyPr/>
                    <a:lstStyle/>
                    <a:p>
                      <a:pPr algn="l" fontAlgn="t"/>
                      <a:r>
                        <a:rPr lang="en-US" sz="1600">
                          <a:solidFill>
                            <a:srgbClr val="000000"/>
                          </a:solidFill>
                          <a:effectLst/>
                          <a:latin typeface="Cambria" panose="02040503050406030204" pitchFamily="18" charset="0"/>
                        </a:rPr>
                        <a:t>ord(x)</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solidFill>
                            <a:srgbClr val="000000"/>
                          </a:solidFill>
                          <a:effectLst/>
                          <a:latin typeface="Cambria" panose="02040503050406030204" pitchFamily="18" charset="0"/>
                        </a:rPr>
                        <a:t>Converts a single character to its integer value.</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37954165"/>
                  </a:ext>
                </a:extLst>
              </a:tr>
              <a:tr h="284832">
                <a:tc>
                  <a:txBody>
                    <a:bodyPr/>
                    <a:lstStyle/>
                    <a:p>
                      <a:pPr algn="l" fontAlgn="t"/>
                      <a:r>
                        <a:rPr lang="en-US" sz="1600">
                          <a:solidFill>
                            <a:srgbClr val="000000"/>
                          </a:solidFill>
                          <a:effectLst/>
                          <a:latin typeface="Cambria" panose="02040503050406030204" pitchFamily="18" charset="0"/>
                        </a:rPr>
                        <a:t>hex(x)</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solidFill>
                            <a:srgbClr val="000000"/>
                          </a:solidFill>
                          <a:effectLst/>
                          <a:latin typeface="Cambria" panose="02040503050406030204" pitchFamily="18" charset="0"/>
                        </a:rPr>
                        <a:t>Converts an integer to a hexadecimal string.</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87840847"/>
                  </a:ext>
                </a:extLst>
              </a:tr>
              <a:tr h="284832">
                <a:tc>
                  <a:txBody>
                    <a:bodyPr/>
                    <a:lstStyle/>
                    <a:p>
                      <a:pPr algn="l" fontAlgn="t"/>
                      <a:r>
                        <a:rPr lang="en-US" sz="1600">
                          <a:solidFill>
                            <a:srgbClr val="000000"/>
                          </a:solidFill>
                          <a:effectLst/>
                          <a:latin typeface="Cambria" panose="02040503050406030204" pitchFamily="18" charset="0"/>
                        </a:rPr>
                        <a:t>oct(x)</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solidFill>
                            <a:srgbClr val="000000"/>
                          </a:solidFill>
                          <a:effectLst/>
                          <a:latin typeface="Cambria" panose="02040503050406030204" pitchFamily="18" charset="0"/>
                        </a:rPr>
                        <a:t>Converts an integer to an octal string.</a:t>
                      </a:r>
                    </a:p>
                  </a:txBody>
                  <a:tcPr marL="30643" marR="30643" marT="30643" marB="306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21895699"/>
                  </a:ext>
                </a:extLst>
              </a:tr>
            </a:tbl>
          </a:graphicData>
        </a:graphic>
      </p:graphicFrame>
      <p:sp>
        <p:nvSpPr>
          <p:cNvPr id="14" name="TextBox 13"/>
          <p:cNvSpPr txBox="1"/>
          <p:nvPr/>
        </p:nvSpPr>
        <p:spPr>
          <a:xfrm>
            <a:off x="4920343" y="1061725"/>
            <a:ext cx="2061028" cy="369332"/>
          </a:xfrm>
          <a:prstGeom prst="rect">
            <a:avLst/>
          </a:prstGeom>
          <a:noFill/>
        </p:spPr>
        <p:txBody>
          <a:bodyPr wrap="square" rtlCol="0">
            <a:spAutoFit/>
          </a:bodyPr>
          <a:lstStyle/>
          <a:p>
            <a:pPr algn="ctr"/>
            <a:r>
              <a:rPr lang="en-US" dirty="0"/>
              <a:t>Built-in functions</a:t>
            </a:r>
          </a:p>
        </p:txBody>
      </p:sp>
    </p:spTree>
    <p:extLst>
      <p:ext uri="{BB962C8B-B14F-4D97-AF65-F5344CB8AC3E}">
        <p14:creationId xmlns:p14="http://schemas.microsoft.com/office/powerpoint/2010/main" val="739354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Operators</a:t>
            </a:r>
          </a:p>
        </p:txBody>
      </p:sp>
      <p:sp>
        <p:nvSpPr>
          <p:cNvPr id="5" name="Rectangle 4"/>
          <p:cNvSpPr/>
          <p:nvPr/>
        </p:nvSpPr>
        <p:spPr>
          <a:xfrm>
            <a:off x="406399" y="1373869"/>
            <a:ext cx="11379201" cy="4992329"/>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Operators are the constructs which can manipulate the value of operands.</a:t>
            </a:r>
          </a:p>
          <a:p>
            <a:pPr marL="285750" indent="-285750">
              <a:lnSpc>
                <a:spcPct val="200000"/>
              </a:lnSpc>
              <a:buFont typeface="Arial" panose="020B0604020202020204" pitchFamily="34" charset="0"/>
              <a:buChar char="•"/>
            </a:pPr>
            <a:r>
              <a:rPr lang="en-US" b="0" i="0" dirty="0">
                <a:solidFill>
                  <a:srgbClr val="121214"/>
                </a:solidFill>
                <a:effectLst/>
                <a:latin typeface="Cambria" panose="02040503050406030204" pitchFamily="18" charset="0"/>
              </a:rPr>
              <a:t>Types of Operator</a:t>
            </a:r>
          </a:p>
          <a:p>
            <a:pPr lvl="1"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Arithmetic Operators</a:t>
            </a:r>
          </a:p>
          <a:p>
            <a:pPr lvl="1"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Comparison (Relational) Operators</a:t>
            </a:r>
          </a:p>
          <a:p>
            <a:pPr lvl="1"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Assignment Operators</a:t>
            </a:r>
          </a:p>
          <a:p>
            <a:pPr lvl="1"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Logical Operators</a:t>
            </a:r>
          </a:p>
          <a:p>
            <a:pPr lvl="1"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Bitwise Operators</a:t>
            </a:r>
          </a:p>
          <a:p>
            <a:pPr lvl="1"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Membership Operators</a:t>
            </a:r>
          </a:p>
          <a:p>
            <a:pPr lvl="1" algn="just">
              <a:lnSpc>
                <a:spcPct val="200000"/>
              </a:lnSpc>
              <a:buFont typeface="Arial" panose="020B0604020202020204" pitchFamily="34" charset="0"/>
              <a:buChar char="•"/>
            </a:pPr>
            <a:r>
              <a:rPr lang="en-US" b="0" i="0" dirty="0">
                <a:solidFill>
                  <a:srgbClr val="000000"/>
                </a:solidFill>
                <a:effectLst/>
                <a:latin typeface="Cambria" panose="02040503050406030204" pitchFamily="18" charset="0"/>
              </a:rPr>
              <a:t>Identity Operators</a:t>
            </a:r>
          </a:p>
        </p:txBody>
      </p:sp>
    </p:spTree>
    <p:extLst>
      <p:ext uri="{BB962C8B-B14F-4D97-AF65-F5344CB8AC3E}">
        <p14:creationId xmlns:p14="http://schemas.microsoft.com/office/powerpoint/2010/main" val="6250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Arithmetic Operators</a:t>
            </a:r>
          </a:p>
        </p:txBody>
      </p:sp>
      <p:graphicFrame>
        <p:nvGraphicFramePr>
          <p:cNvPr id="8" name="Table 7"/>
          <p:cNvGraphicFramePr>
            <a:graphicFrameLocks noGrp="1"/>
          </p:cNvGraphicFramePr>
          <p:nvPr>
            <p:extLst>
              <p:ext uri="{D42A27DB-BD31-4B8C-83A1-F6EECF244321}">
                <p14:modId xmlns:p14="http://schemas.microsoft.com/office/powerpoint/2010/main" val="318075864"/>
              </p:ext>
            </p:extLst>
          </p:nvPr>
        </p:nvGraphicFramePr>
        <p:xfrm>
          <a:off x="1436915" y="1272269"/>
          <a:ext cx="9100457" cy="5209775"/>
        </p:xfrm>
        <a:graphic>
          <a:graphicData uri="http://schemas.openxmlformats.org/drawingml/2006/table">
            <a:tbl>
              <a:tblPr/>
              <a:tblGrid>
                <a:gridCol w="1755124">
                  <a:extLst>
                    <a:ext uri="{9D8B030D-6E8A-4147-A177-3AD203B41FA5}">
                      <a16:colId xmlns:a16="http://schemas.microsoft.com/office/drawing/2014/main" val="3886699690"/>
                    </a:ext>
                  </a:extLst>
                </a:gridCol>
                <a:gridCol w="4285031">
                  <a:extLst>
                    <a:ext uri="{9D8B030D-6E8A-4147-A177-3AD203B41FA5}">
                      <a16:colId xmlns:a16="http://schemas.microsoft.com/office/drawing/2014/main" val="3975075388"/>
                    </a:ext>
                  </a:extLst>
                </a:gridCol>
                <a:gridCol w="3060302">
                  <a:extLst>
                    <a:ext uri="{9D8B030D-6E8A-4147-A177-3AD203B41FA5}">
                      <a16:colId xmlns:a16="http://schemas.microsoft.com/office/drawing/2014/main" val="784041982"/>
                    </a:ext>
                  </a:extLst>
                </a:gridCol>
              </a:tblGrid>
              <a:tr h="226061">
                <a:tc>
                  <a:txBody>
                    <a:bodyPr/>
                    <a:lstStyle/>
                    <a:p>
                      <a:pPr algn="l" fontAlgn="t"/>
                      <a:r>
                        <a:rPr lang="en-US" sz="1600" b="1" dirty="0">
                          <a:effectLst/>
                          <a:latin typeface="Cambria" panose="02040503050406030204" pitchFamily="18" charset="0"/>
                        </a:rPr>
                        <a:t>Operator</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latin typeface="Cambria" panose="02040503050406030204" pitchFamily="18" charset="0"/>
                        </a:rPr>
                        <a:t>Description</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latin typeface="Cambria" panose="02040503050406030204" pitchFamily="18" charset="0"/>
                        </a:rPr>
                        <a:t>Example</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399810196"/>
                  </a:ext>
                </a:extLst>
              </a:tr>
              <a:tr h="372547">
                <a:tc>
                  <a:txBody>
                    <a:bodyPr/>
                    <a:lstStyle/>
                    <a:p>
                      <a:pPr fontAlgn="t"/>
                      <a:r>
                        <a:rPr lang="en-US" sz="1600">
                          <a:effectLst/>
                          <a:latin typeface="Cambria" panose="02040503050406030204" pitchFamily="18" charset="0"/>
                        </a:rPr>
                        <a:t>+ Addition</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Adds values on either side of the operator.</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a + b = 31</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38521661"/>
                  </a:ext>
                </a:extLst>
              </a:tr>
              <a:tr h="519032">
                <a:tc>
                  <a:txBody>
                    <a:bodyPr/>
                    <a:lstStyle/>
                    <a:p>
                      <a:pPr fontAlgn="t"/>
                      <a:r>
                        <a:rPr lang="en-US" sz="1600">
                          <a:effectLst/>
                          <a:latin typeface="Cambria" panose="02040503050406030204" pitchFamily="18" charset="0"/>
                        </a:rPr>
                        <a:t>- Subtraction</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Subtracts right hand operand from left hand operand.</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 b = -11</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51597452"/>
                  </a:ext>
                </a:extLst>
              </a:tr>
              <a:tr h="519032">
                <a:tc>
                  <a:txBody>
                    <a:bodyPr/>
                    <a:lstStyle/>
                    <a:p>
                      <a:pPr fontAlgn="t"/>
                      <a:r>
                        <a:rPr lang="en-US" sz="1600">
                          <a:effectLst/>
                          <a:latin typeface="Cambria" panose="02040503050406030204" pitchFamily="18" charset="0"/>
                        </a:rPr>
                        <a:t>* Multiplication</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Multiplies values on either side of the operator</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 b = 210</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26454667"/>
                  </a:ext>
                </a:extLst>
              </a:tr>
              <a:tr h="519032">
                <a:tc>
                  <a:txBody>
                    <a:bodyPr/>
                    <a:lstStyle/>
                    <a:p>
                      <a:pPr fontAlgn="t"/>
                      <a:r>
                        <a:rPr lang="en-US" sz="1600" dirty="0">
                          <a:effectLst/>
                          <a:latin typeface="Cambria" panose="02040503050406030204" pitchFamily="18" charset="0"/>
                        </a:rPr>
                        <a:t>/ Division</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Divides left hand operand by right hand operand</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b / a = 2.1</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25117419"/>
                  </a:ext>
                </a:extLst>
              </a:tr>
              <a:tr h="665518">
                <a:tc>
                  <a:txBody>
                    <a:bodyPr/>
                    <a:lstStyle/>
                    <a:p>
                      <a:pPr fontAlgn="t"/>
                      <a:r>
                        <a:rPr lang="en-US" sz="1600">
                          <a:effectLst/>
                          <a:latin typeface="Cambria" panose="02040503050406030204" pitchFamily="18" charset="0"/>
                        </a:rPr>
                        <a:t>% Modulus</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Divides left hand operand by right hand operand and returns remainder</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b % a = 1</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86199765"/>
                  </a:ext>
                </a:extLst>
              </a:tr>
              <a:tr h="519032">
                <a:tc>
                  <a:txBody>
                    <a:bodyPr/>
                    <a:lstStyle/>
                    <a:p>
                      <a:pPr fontAlgn="t"/>
                      <a:r>
                        <a:rPr lang="en-US" sz="1600">
                          <a:effectLst/>
                          <a:latin typeface="Cambria" panose="02040503050406030204" pitchFamily="18" charset="0"/>
                        </a:rPr>
                        <a:t>** Exponent</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Performs exponential (power) calculation on operators</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a**b =10 to the power 20</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23245384"/>
                  </a:ext>
                </a:extLst>
              </a:tr>
              <a:tr h="1690916">
                <a:tc>
                  <a:txBody>
                    <a:bodyPr/>
                    <a:lstStyle/>
                    <a:p>
                      <a:pPr fontAlgn="t"/>
                      <a:r>
                        <a:rPr lang="en-US" sz="1600">
                          <a:effectLst/>
                          <a:latin typeface="Cambria" panose="02040503050406030204" pitchFamily="18" charset="0"/>
                        </a:rPr>
                        <a:t>//</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Floor Division - The division of operands where the result is the quotient in which the digits after the decimal point are removed. But if one of the operands is negative, the result is floored, i.e., rounded away from zero (towards negative infinity)</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9//2 = 4 and 9.0//2.0 = 4.0, -11//3 = -4, -11.0//3 = -4.0</a:t>
                      </a:r>
                    </a:p>
                  </a:txBody>
                  <a:tcPr marL="37255" marR="37255" marT="37255" marB="372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43675448"/>
                  </a:ext>
                </a:extLst>
              </a:tr>
            </a:tbl>
          </a:graphicData>
        </a:graphic>
      </p:graphicFrame>
    </p:spTree>
    <p:extLst>
      <p:ext uri="{BB962C8B-B14F-4D97-AF65-F5344CB8AC3E}">
        <p14:creationId xmlns:p14="http://schemas.microsoft.com/office/powerpoint/2010/main" val="161548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Comparison Operators</a:t>
            </a:r>
          </a:p>
        </p:txBody>
      </p:sp>
      <p:graphicFrame>
        <p:nvGraphicFramePr>
          <p:cNvPr id="5" name="Table 4"/>
          <p:cNvGraphicFramePr>
            <a:graphicFrameLocks noGrp="1"/>
          </p:cNvGraphicFramePr>
          <p:nvPr>
            <p:extLst>
              <p:ext uri="{D42A27DB-BD31-4B8C-83A1-F6EECF244321}">
                <p14:modId xmlns:p14="http://schemas.microsoft.com/office/powerpoint/2010/main" val="344510837"/>
              </p:ext>
            </p:extLst>
          </p:nvPr>
        </p:nvGraphicFramePr>
        <p:xfrm>
          <a:off x="1770743" y="1485221"/>
          <a:ext cx="8650514" cy="4722100"/>
        </p:xfrm>
        <a:graphic>
          <a:graphicData uri="http://schemas.openxmlformats.org/drawingml/2006/table">
            <a:tbl>
              <a:tblPr/>
              <a:tblGrid>
                <a:gridCol w="1246018">
                  <a:extLst>
                    <a:ext uri="{9D8B030D-6E8A-4147-A177-3AD203B41FA5}">
                      <a16:colId xmlns:a16="http://schemas.microsoft.com/office/drawing/2014/main" val="4248424144"/>
                    </a:ext>
                  </a:extLst>
                </a:gridCol>
                <a:gridCol w="3881274">
                  <a:extLst>
                    <a:ext uri="{9D8B030D-6E8A-4147-A177-3AD203B41FA5}">
                      <a16:colId xmlns:a16="http://schemas.microsoft.com/office/drawing/2014/main" val="1374722933"/>
                    </a:ext>
                  </a:extLst>
                </a:gridCol>
                <a:gridCol w="3523222">
                  <a:extLst>
                    <a:ext uri="{9D8B030D-6E8A-4147-A177-3AD203B41FA5}">
                      <a16:colId xmlns:a16="http://schemas.microsoft.com/office/drawing/2014/main" val="1576394922"/>
                    </a:ext>
                  </a:extLst>
                </a:gridCol>
              </a:tblGrid>
              <a:tr h="338111">
                <a:tc>
                  <a:txBody>
                    <a:bodyPr/>
                    <a:lstStyle/>
                    <a:p>
                      <a:pPr algn="l" fontAlgn="t"/>
                      <a:r>
                        <a:rPr lang="en-US" sz="1600" b="1">
                          <a:effectLst/>
                          <a:latin typeface="Cambria" panose="02040503050406030204" pitchFamily="18" charset="0"/>
                        </a:rPr>
                        <a:t>Operator</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a:effectLst/>
                          <a:latin typeface="Cambria" panose="02040503050406030204" pitchFamily="18" charset="0"/>
                        </a:rPr>
                        <a:t>Description</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latin typeface="Cambria" panose="02040503050406030204" pitchFamily="18" charset="0"/>
                        </a:rPr>
                        <a:t>Example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143852161"/>
                  </a:ext>
                </a:extLst>
              </a:tr>
              <a:tr h="602719">
                <a:tc>
                  <a:txBody>
                    <a:bodyPr/>
                    <a:lstStyle/>
                    <a:p>
                      <a:pPr fontAlgn="t"/>
                      <a:r>
                        <a:rPr lang="en-US" sz="1600">
                          <a:effectLst/>
                          <a:latin typeface="Cambria" panose="02040503050406030204" pitchFamily="18" charset="0"/>
                        </a:rPr>
                        <a: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If the values of two operands are equal, then the condition becomes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 b) is not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50652580"/>
                  </a:ext>
                </a:extLst>
              </a:tr>
              <a:tr h="470415">
                <a:tc>
                  <a:txBody>
                    <a:bodyPr/>
                    <a:lstStyle/>
                    <a:p>
                      <a:pPr fontAlgn="t"/>
                      <a:r>
                        <a:rPr lang="en-US" sz="1600">
                          <a:effectLst/>
                          <a:latin typeface="Cambria" panose="02040503050406030204" pitchFamily="18" charset="0"/>
                        </a:rPr>
                        <a: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If values of two operands are not equal, then condition becomes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b) is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37494403"/>
                  </a:ext>
                </a:extLst>
              </a:tr>
              <a:tr h="735023">
                <a:tc>
                  <a:txBody>
                    <a:bodyPr/>
                    <a:lstStyle/>
                    <a:p>
                      <a:pPr fontAlgn="t"/>
                      <a:r>
                        <a:rPr lang="en-US" sz="1600" dirty="0">
                          <a:effectLst/>
                          <a:latin typeface="Cambria" panose="02040503050406030204" pitchFamily="18" charset="0"/>
                        </a:rPr>
                        <a:t>&gt;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If the value of left operand is greater than the value of right operand, then condition becomes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(a &gt; b) is not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35544829"/>
                  </a:ext>
                </a:extLst>
              </a:tr>
              <a:tr h="735023">
                <a:tc>
                  <a:txBody>
                    <a:bodyPr/>
                    <a:lstStyle/>
                    <a:p>
                      <a:pPr fontAlgn="t"/>
                      <a:r>
                        <a:rPr lang="en-US" sz="1600">
                          <a:effectLst/>
                          <a:latin typeface="Cambria" panose="02040503050406030204" pitchFamily="18" charset="0"/>
                        </a:rPr>
                        <a:t>&lt;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If the value of left operand is less than the value of right operand, then condition becomes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&lt; b) is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17247580"/>
                  </a:ext>
                </a:extLst>
              </a:tr>
              <a:tr h="735023">
                <a:tc>
                  <a:txBody>
                    <a:bodyPr/>
                    <a:lstStyle/>
                    <a:p>
                      <a:pPr fontAlgn="t"/>
                      <a:r>
                        <a:rPr lang="en-US" sz="1600">
                          <a:effectLst/>
                          <a:latin typeface="Cambria" panose="02040503050406030204" pitchFamily="18" charset="0"/>
                        </a:rPr>
                        <a:t>&gt;=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If the value of left operand is greater than or equal to the value of right operand, then condition becomes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&gt;= b) is not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59081764"/>
                  </a:ext>
                </a:extLst>
              </a:tr>
              <a:tr h="735023">
                <a:tc>
                  <a:txBody>
                    <a:bodyPr/>
                    <a:lstStyle/>
                    <a:p>
                      <a:pPr fontAlgn="t"/>
                      <a:r>
                        <a:rPr lang="en-US" sz="1600">
                          <a:effectLst/>
                          <a:latin typeface="Cambria" panose="02040503050406030204" pitchFamily="18" charset="0"/>
                        </a:rPr>
                        <a:t>&lt;=</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If the value of left operand is less than or equal to the value of right operand, then condition becomes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(a &lt;= b) is true.</a:t>
                      </a:r>
                    </a:p>
                  </a:txBody>
                  <a:tcPr marL="36751" marR="36751" marT="36751" marB="367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13317583"/>
                  </a:ext>
                </a:extLst>
              </a:tr>
            </a:tbl>
          </a:graphicData>
        </a:graphic>
      </p:graphicFrame>
    </p:spTree>
    <p:extLst>
      <p:ext uri="{BB962C8B-B14F-4D97-AF65-F5344CB8AC3E}">
        <p14:creationId xmlns:p14="http://schemas.microsoft.com/office/powerpoint/2010/main" val="3214135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Assignment Operators</a:t>
            </a:r>
          </a:p>
        </p:txBody>
      </p:sp>
      <p:graphicFrame>
        <p:nvGraphicFramePr>
          <p:cNvPr id="5" name="Table 4"/>
          <p:cNvGraphicFramePr>
            <a:graphicFrameLocks noGrp="1"/>
          </p:cNvGraphicFramePr>
          <p:nvPr>
            <p:extLst>
              <p:ext uri="{D42A27DB-BD31-4B8C-83A1-F6EECF244321}">
                <p14:modId xmlns:p14="http://schemas.microsoft.com/office/powerpoint/2010/main" val="2250205516"/>
              </p:ext>
            </p:extLst>
          </p:nvPr>
        </p:nvGraphicFramePr>
        <p:xfrm>
          <a:off x="1161143" y="1325563"/>
          <a:ext cx="9289143" cy="4961664"/>
        </p:xfrm>
        <a:graphic>
          <a:graphicData uri="http://schemas.openxmlformats.org/drawingml/2006/table">
            <a:tbl>
              <a:tblPr/>
              <a:tblGrid>
                <a:gridCol w="2133600">
                  <a:extLst>
                    <a:ext uri="{9D8B030D-6E8A-4147-A177-3AD203B41FA5}">
                      <a16:colId xmlns:a16="http://schemas.microsoft.com/office/drawing/2014/main" val="1182281775"/>
                    </a:ext>
                  </a:extLst>
                </a:gridCol>
                <a:gridCol w="3976914">
                  <a:extLst>
                    <a:ext uri="{9D8B030D-6E8A-4147-A177-3AD203B41FA5}">
                      <a16:colId xmlns:a16="http://schemas.microsoft.com/office/drawing/2014/main" val="1258572150"/>
                    </a:ext>
                  </a:extLst>
                </a:gridCol>
                <a:gridCol w="3178629">
                  <a:extLst>
                    <a:ext uri="{9D8B030D-6E8A-4147-A177-3AD203B41FA5}">
                      <a16:colId xmlns:a16="http://schemas.microsoft.com/office/drawing/2014/main" val="1028911443"/>
                    </a:ext>
                  </a:extLst>
                </a:gridCol>
              </a:tblGrid>
              <a:tr h="305209">
                <a:tc>
                  <a:txBody>
                    <a:bodyPr/>
                    <a:lstStyle/>
                    <a:p>
                      <a:pPr algn="l" fontAlgn="t"/>
                      <a:r>
                        <a:rPr lang="en-US" sz="1600" b="1" dirty="0">
                          <a:effectLst/>
                          <a:latin typeface="Cambria" panose="02040503050406030204" pitchFamily="18" charset="0"/>
                        </a:rPr>
                        <a:t>Operator</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latin typeface="Cambria" panose="02040503050406030204" pitchFamily="18" charset="0"/>
                        </a:rPr>
                        <a:t>Description</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latin typeface="Cambria" panose="02040503050406030204" pitchFamily="18" charset="0"/>
                        </a:rPr>
                        <a:t>Example</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78990755"/>
                  </a:ext>
                </a:extLst>
              </a:tr>
              <a:tr h="547268">
                <a:tc>
                  <a:txBody>
                    <a:bodyPr/>
                    <a:lstStyle/>
                    <a:p>
                      <a:pPr fontAlgn="t"/>
                      <a:r>
                        <a:rPr lang="en-US" sz="1600">
                          <a:effectLst/>
                          <a:latin typeface="Cambria" panose="02040503050406030204" pitchFamily="18" charset="0"/>
                        </a:rPr>
                        <a:t>=</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Assigns values from right side operands to left side operand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c = a + b assigns value of a + b into c</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04984141"/>
                  </a:ext>
                </a:extLst>
              </a:tr>
              <a:tr h="547268">
                <a:tc>
                  <a:txBody>
                    <a:bodyPr/>
                    <a:lstStyle/>
                    <a:p>
                      <a:pPr fontAlgn="t"/>
                      <a:r>
                        <a:rPr lang="en-US" sz="1600">
                          <a:effectLst/>
                          <a:latin typeface="Cambria" panose="02040503050406030204" pitchFamily="18" charset="0"/>
                        </a:rPr>
                        <a:t>+= Add 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It adds right operand to the left operand and assign the result to left operand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c += a is equivalent to c = c + a</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62500902"/>
                  </a:ext>
                </a:extLst>
              </a:tr>
              <a:tr h="547268">
                <a:tc>
                  <a:txBody>
                    <a:bodyPr/>
                    <a:lstStyle/>
                    <a:p>
                      <a:pPr fontAlgn="t"/>
                      <a:r>
                        <a:rPr lang="en-US" sz="1600">
                          <a:effectLst/>
                          <a:latin typeface="Cambria" panose="02040503050406030204" pitchFamily="18" charset="0"/>
                        </a:rPr>
                        <a:t>-= Subtract 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It subtracts right operand from the left operand and assign the result to left operand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c -= a is equivalent to c = c - a</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8621504"/>
                  </a:ext>
                </a:extLst>
              </a:tr>
              <a:tr h="547268">
                <a:tc>
                  <a:txBody>
                    <a:bodyPr/>
                    <a:lstStyle/>
                    <a:p>
                      <a:pPr fontAlgn="t"/>
                      <a:r>
                        <a:rPr lang="en-US" sz="1600" dirty="0">
                          <a:effectLst/>
                          <a:latin typeface="Cambria" panose="02040503050406030204" pitchFamily="18" charset="0"/>
                        </a:rPr>
                        <a:t>*= Multiply 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It multiplies right operand with the left operand and assign the result to left operand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c *= a is equivalent to c = c * a</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17888134"/>
                  </a:ext>
                </a:extLst>
              </a:tr>
              <a:tr h="547268">
                <a:tc>
                  <a:txBody>
                    <a:bodyPr/>
                    <a:lstStyle/>
                    <a:p>
                      <a:pPr fontAlgn="t"/>
                      <a:r>
                        <a:rPr lang="en-US" sz="1600">
                          <a:effectLst/>
                          <a:latin typeface="Cambria" panose="02040503050406030204" pitchFamily="18" charset="0"/>
                        </a:rPr>
                        <a:t>/= Divide 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It divides left operand with the right operand and assign the result to left operand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c /= a is equivalent to c = c / ac /= a is equivalent to c = c / a</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07791792"/>
                  </a:ext>
                </a:extLst>
              </a:tr>
              <a:tr h="547268">
                <a:tc>
                  <a:txBody>
                    <a:bodyPr/>
                    <a:lstStyle/>
                    <a:p>
                      <a:pPr fontAlgn="t"/>
                      <a:r>
                        <a:rPr lang="en-US" sz="1600" dirty="0">
                          <a:effectLst/>
                          <a:latin typeface="Cambria" panose="02040503050406030204" pitchFamily="18" charset="0"/>
                        </a:rPr>
                        <a:t>%= Modulus 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It takes modulus using two operands and assign the result to left operand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c %= a is equivalent to c = c % a</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33182947"/>
                  </a:ext>
                </a:extLst>
              </a:tr>
              <a:tr h="547268">
                <a:tc>
                  <a:txBody>
                    <a:bodyPr/>
                    <a:lstStyle/>
                    <a:p>
                      <a:pPr fontAlgn="t"/>
                      <a:r>
                        <a:rPr lang="en-US" sz="1600">
                          <a:effectLst/>
                          <a:latin typeface="Cambria" panose="02040503050406030204" pitchFamily="18" charset="0"/>
                        </a:rPr>
                        <a:t>**= Exponent 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Performs exponential (power) calculation on operators and assign value to the left operand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c **= a is equivalent to c = c ** a</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35261878"/>
                  </a:ext>
                </a:extLst>
              </a:tr>
              <a:tr h="547268">
                <a:tc>
                  <a:txBody>
                    <a:bodyPr/>
                    <a:lstStyle/>
                    <a:p>
                      <a:pPr fontAlgn="t"/>
                      <a:r>
                        <a:rPr lang="en-US" sz="1600">
                          <a:effectLst/>
                          <a:latin typeface="Cambria" panose="02040503050406030204" pitchFamily="18" charset="0"/>
                        </a:rPr>
                        <a:t>//= Floor Division</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It performs floor division on operators and assign value to the left operand</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c //= a is equivalent to c = c // a</a:t>
                      </a:r>
                    </a:p>
                  </a:txBody>
                  <a:tcPr marL="31808" marR="31808" marT="31808" marB="318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2621661"/>
                  </a:ext>
                </a:extLst>
              </a:tr>
            </a:tbl>
          </a:graphicData>
        </a:graphic>
      </p:graphicFrame>
    </p:spTree>
    <p:extLst>
      <p:ext uri="{BB962C8B-B14F-4D97-AF65-F5344CB8AC3E}">
        <p14:creationId xmlns:p14="http://schemas.microsoft.com/office/powerpoint/2010/main" val="4045339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Bitwise Operators</a:t>
            </a:r>
          </a:p>
        </p:txBody>
      </p:sp>
      <p:sp>
        <p:nvSpPr>
          <p:cNvPr id="5" name="Rectangle 4"/>
          <p:cNvSpPr/>
          <p:nvPr/>
        </p:nvSpPr>
        <p:spPr>
          <a:xfrm>
            <a:off x="420915" y="1180420"/>
            <a:ext cx="11001828" cy="830997"/>
          </a:xfrm>
          <a:prstGeom prst="rect">
            <a:avLst/>
          </a:prstGeom>
        </p:spPr>
        <p:txBody>
          <a:bodyPr wrap="square">
            <a:spAutoFit/>
          </a:bodyPr>
          <a:lstStyle/>
          <a:p>
            <a:pPr>
              <a:lnSpc>
                <a:spcPct val="150000"/>
              </a:lnSpc>
            </a:pPr>
            <a:r>
              <a:rPr lang="en-US" sz="1600" b="0" i="0" dirty="0">
                <a:solidFill>
                  <a:srgbClr val="000000"/>
                </a:solidFill>
                <a:effectLst/>
                <a:latin typeface="Cambria" panose="02040503050406030204" pitchFamily="18" charset="0"/>
              </a:rPr>
              <a:t>Bitwise operator works on bits and performs bit by bit operation. </a:t>
            </a:r>
          </a:p>
          <a:p>
            <a:pPr>
              <a:lnSpc>
                <a:spcPct val="150000"/>
              </a:lnSpc>
            </a:pPr>
            <a:r>
              <a:rPr lang="en-US" sz="1600" dirty="0">
                <a:latin typeface="Cambria" panose="02040503050406030204" pitchFamily="18" charset="0"/>
              </a:rPr>
              <a:t>Python's built-in function bin() can be used to obtain binary representation of integer number.</a:t>
            </a:r>
          </a:p>
        </p:txBody>
      </p:sp>
      <p:graphicFrame>
        <p:nvGraphicFramePr>
          <p:cNvPr id="6" name="Table 5"/>
          <p:cNvGraphicFramePr>
            <a:graphicFrameLocks noGrp="1"/>
          </p:cNvGraphicFramePr>
          <p:nvPr>
            <p:extLst>
              <p:ext uri="{D42A27DB-BD31-4B8C-83A1-F6EECF244321}">
                <p14:modId xmlns:p14="http://schemas.microsoft.com/office/powerpoint/2010/main" val="1997532747"/>
              </p:ext>
            </p:extLst>
          </p:nvPr>
        </p:nvGraphicFramePr>
        <p:xfrm>
          <a:off x="1407886" y="2127531"/>
          <a:ext cx="9724571" cy="4545520"/>
        </p:xfrm>
        <a:graphic>
          <a:graphicData uri="http://schemas.openxmlformats.org/drawingml/2006/table">
            <a:tbl>
              <a:tblPr/>
              <a:tblGrid>
                <a:gridCol w="2540000">
                  <a:extLst>
                    <a:ext uri="{9D8B030D-6E8A-4147-A177-3AD203B41FA5}">
                      <a16:colId xmlns:a16="http://schemas.microsoft.com/office/drawing/2014/main" val="4106200586"/>
                    </a:ext>
                  </a:extLst>
                </a:gridCol>
                <a:gridCol w="3889828">
                  <a:extLst>
                    <a:ext uri="{9D8B030D-6E8A-4147-A177-3AD203B41FA5}">
                      <a16:colId xmlns:a16="http://schemas.microsoft.com/office/drawing/2014/main" val="138983469"/>
                    </a:ext>
                  </a:extLst>
                </a:gridCol>
                <a:gridCol w="3294743">
                  <a:extLst>
                    <a:ext uri="{9D8B030D-6E8A-4147-A177-3AD203B41FA5}">
                      <a16:colId xmlns:a16="http://schemas.microsoft.com/office/drawing/2014/main" val="1257942329"/>
                    </a:ext>
                  </a:extLst>
                </a:gridCol>
              </a:tblGrid>
              <a:tr h="261454">
                <a:tc>
                  <a:txBody>
                    <a:bodyPr/>
                    <a:lstStyle/>
                    <a:p>
                      <a:pPr algn="l" fontAlgn="t"/>
                      <a:r>
                        <a:rPr lang="en-US" sz="1600" b="1" dirty="0">
                          <a:effectLst/>
                          <a:latin typeface="Cambria" panose="02040503050406030204" pitchFamily="18" charset="0"/>
                        </a:rPr>
                        <a:t>Operator</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latin typeface="Cambria" panose="02040503050406030204" pitchFamily="18" charset="0"/>
                        </a:rPr>
                        <a:t>Description</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latin typeface="Cambria" panose="02040503050406030204" pitchFamily="18" charset="0"/>
                        </a:rPr>
                        <a:t>Example</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15123693"/>
                  </a:ext>
                </a:extLst>
              </a:tr>
              <a:tr h="597609">
                <a:tc>
                  <a:txBody>
                    <a:bodyPr/>
                    <a:lstStyle/>
                    <a:p>
                      <a:pPr fontAlgn="t"/>
                      <a:r>
                        <a:rPr lang="en-US" sz="1600">
                          <a:effectLst/>
                          <a:latin typeface="Cambria" panose="02040503050406030204" pitchFamily="18" charset="0"/>
                        </a:rPr>
                        <a:t>&amp; Binary AND</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Operator copies a bit to the result if it exists in both operands</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(a &amp; b) (means 0000 1100)</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76690032"/>
                  </a:ext>
                </a:extLst>
              </a:tr>
              <a:tr h="429531">
                <a:tc>
                  <a:txBody>
                    <a:bodyPr/>
                    <a:lstStyle/>
                    <a:p>
                      <a:pPr fontAlgn="t"/>
                      <a:r>
                        <a:rPr lang="en-US" sz="1600">
                          <a:effectLst/>
                          <a:latin typeface="Cambria" panose="02040503050406030204" pitchFamily="18" charset="0"/>
                        </a:rPr>
                        <a:t>| Binary OR</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It copies a bit if it exists in either operand.</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(a | b) = 61 (means 0011 1101)</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05979967"/>
                  </a:ext>
                </a:extLst>
              </a:tr>
              <a:tr h="597609">
                <a:tc>
                  <a:txBody>
                    <a:bodyPr/>
                    <a:lstStyle/>
                    <a:p>
                      <a:pPr fontAlgn="t"/>
                      <a:r>
                        <a:rPr lang="en-US" sz="1600">
                          <a:effectLst/>
                          <a:latin typeface="Cambria" panose="02040503050406030204" pitchFamily="18" charset="0"/>
                        </a:rPr>
                        <a:t>^ Binary XOR</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It copies the bit if it is set in one operand but not both.</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 b) = 49 (means 0011 0001)</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3049865"/>
                  </a:ext>
                </a:extLst>
              </a:tr>
              <a:tr h="933763">
                <a:tc>
                  <a:txBody>
                    <a:bodyPr/>
                    <a:lstStyle/>
                    <a:p>
                      <a:pPr fontAlgn="t"/>
                      <a:r>
                        <a:rPr lang="en-US" sz="1600">
                          <a:effectLst/>
                          <a:latin typeface="Cambria" panose="02040503050406030204" pitchFamily="18" charset="0"/>
                        </a:rPr>
                        <a:t>~ Binary Ones Complement</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It is unary and has the effect of 'flipping' bits.</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 = -61 (means 1100 0011 in 2's complement form due to a signed binary number.</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91802753"/>
                  </a:ext>
                </a:extLst>
              </a:tr>
              <a:tr h="765686">
                <a:tc>
                  <a:txBody>
                    <a:bodyPr/>
                    <a:lstStyle/>
                    <a:p>
                      <a:pPr fontAlgn="t"/>
                      <a:r>
                        <a:rPr lang="en-US" sz="1600">
                          <a:effectLst/>
                          <a:latin typeface="Cambria" panose="02040503050406030204" pitchFamily="18" charset="0"/>
                        </a:rPr>
                        <a:t>&lt;&lt; Binary Left Shift</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The left operands value is moved left by the number of bits specified by the right operand.</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&lt;&lt; = 240 (means 1111 0000)</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26158081"/>
                  </a:ext>
                </a:extLst>
              </a:tr>
              <a:tr h="765686">
                <a:tc>
                  <a:txBody>
                    <a:bodyPr/>
                    <a:lstStyle/>
                    <a:p>
                      <a:pPr fontAlgn="t"/>
                      <a:r>
                        <a:rPr lang="en-US" sz="1600">
                          <a:effectLst/>
                          <a:latin typeface="Cambria" panose="02040503050406030204" pitchFamily="18" charset="0"/>
                        </a:rPr>
                        <a:t>&gt;&gt; Binary Right Shift</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The left operands value is moved right by the number of bits specified by the right operand.</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a &gt;&gt; = 15 (means 0000 1111)</a:t>
                      </a:r>
                    </a:p>
                  </a:txBody>
                  <a:tcPr marL="46688" marR="46688" marT="46688" marB="4668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46295211"/>
                  </a:ext>
                </a:extLst>
              </a:tr>
            </a:tbl>
          </a:graphicData>
        </a:graphic>
      </p:graphicFrame>
    </p:spTree>
    <p:extLst>
      <p:ext uri="{BB962C8B-B14F-4D97-AF65-F5344CB8AC3E}">
        <p14:creationId xmlns:p14="http://schemas.microsoft.com/office/powerpoint/2010/main" val="1813175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Logical Operators</a:t>
            </a:r>
          </a:p>
        </p:txBody>
      </p:sp>
      <p:graphicFrame>
        <p:nvGraphicFramePr>
          <p:cNvPr id="9" name="Table 8"/>
          <p:cNvGraphicFramePr>
            <a:graphicFrameLocks noGrp="1"/>
          </p:cNvGraphicFramePr>
          <p:nvPr>
            <p:extLst>
              <p:ext uri="{D42A27DB-BD31-4B8C-83A1-F6EECF244321}">
                <p14:modId xmlns:p14="http://schemas.microsoft.com/office/powerpoint/2010/main" val="3931473196"/>
              </p:ext>
            </p:extLst>
          </p:nvPr>
        </p:nvGraphicFramePr>
        <p:xfrm>
          <a:off x="1988457" y="1325563"/>
          <a:ext cx="8215086" cy="4624792"/>
        </p:xfrm>
        <a:graphic>
          <a:graphicData uri="http://schemas.openxmlformats.org/drawingml/2006/table">
            <a:tbl>
              <a:tblPr/>
              <a:tblGrid>
                <a:gridCol w="2339542">
                  <a:extLst>
                    <a:ext uri="{9D8B030D-6E8A-4147-A177-3AD203B41FA5}">
                      <a16:colId xmlns:a16="http://schemas.microsoft.com/office/drawing/2014/main" val="1046545038"/>
                    </a:ext>
                  </a:extLst>
                </a:gridCol>
                <a:gridCol w="2529665">
                  <a:extLst>
                    <a:ext uri="{9D8B030D-6E8A-4147-A177-3AD203B41FA5}">
                      <a16:colId xmlns:a16="http://schemas.microsoft.com/office/drawing/2014/main" val="1787322940"/>
                    </a:ext>
                  </a:extLst>
                </a:gridCol>
                <a:gridCol w="3345879">
                  <a:extLst>
                    <a:ext uri="{9D8B030D-6E8A-4147-A177-3AD203B41FA5}">
                      <a16:colId xmlns:a16="http://schemas.microsoft.com/office/drawing/2014/main" val="1733283960"/>
                    </a:ext>
                  </a:extLst>
                </a:gridCol>
              </a:tblGrid>
              <a:tr h="590323">
                <a:tc>
                  <a:txBody>
                    <a:bodyPr/>
                    <a:lstStyle/>
                    <a:p>
                      <a:pPr algn="l" fontAlgn="t"/>
                      <a:r>
                        <a:rPr lang="en-US" sz="1600" b="1" dirty="0">
                          <a:effectLst/>
                          <a:latin typeface="Cambria" panose="02040503050406030204" pitchFamily="18" charset="0"/>
                        </a:rPr>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latin typeface="Cambria" panose="02040503050406030204" pitchFamily="18"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latin typeface="Cambria" panose="02040503050406030204" pitchFamily="18" charset="0"/>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88510249"/>
                  </a:ext>
                </a:extLst>
              </a:tr>
              <a:tr h="1327806">
                <a:tc>
                  <a:txBody>
                    <a:bodyPr/>
                    <a:lstStyle/>
                    <a:p>
                      <a:pPr fontAlgn="t"/>
                      <a:r>
                        <a:rPr lang="en-US" sz="1600" dirty="0">
                          <a:effectLst/>
                          <a:latin typeface="Cambria" panose="02040503050406030204" pitchFamily="18" charset="0"/>
                        </a:rPr>
                        <a:t>and Logical 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If both the operands are true then condition becomes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and b) is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31055920"/>
                  </a:ext>
                </a:extLst>
              </a:tr>
              <a:tr h="1520181">
                <a:tc>
                  <a:txBody>
                    <a:bodyPr/>
                    <a:lstStyle/>
                    <a:p>
                      <a:pPr fontAlgn="t"/>
                      <a:r>
                        <a:rPr lang="en-US" sz="1600">
                          <a:effectLst/>
                          <a:latin typeface="Cambria" panose="02040503050406030204" pitchFamily="18" charset="0"/>
                        </a:rPr>
                        <a:t>or Logical 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If any of the two operands are non-zero then condition becomes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ambria" panose="02040503050406030204" pitchFamily="18" charset="0"/>
                        </a:rPr>
                        <a:t>(a or b)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5714129"/>
                  </a:ext>
                </a:extLst>
              </a:tr>
              <a:tr h="1186482">
                <a:tc>
                  <a:txBody>
                    <a:bodyPr/>
                    <a:lstStyle/>
                    <a:p>
                      <a:pPr fontAlgn="t"/>
                      <a:r>
                        <a:rPr lang="en-US" sz="1600" dirty="0">
                          <a:effectLst/>
                          <a:latin typeface="Cambria" panose="02040503050406030204" pitchFamily="18" charset="0"/>
                        </a:rPr>
                        <a:t>not Logical NOT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Used to reverse the logical state of its operand.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ambria" panose="02040503050406030204" pitchFamily="18" charset="0"/>
                        </a:rPr>
                        <a:t>Not(a and b)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89677498"/>
                  </a:ext>
                </a:extLst>
              </a:tr>
            </a:tbl>
          </a:graphicData>
        </a:graphic>
      </p:graphicFrame>
    </p:spTree>
    <p:extLst>
      <p:ext uri="{BB962C8B-B14F-4D97-AF65-F5344CB8AC3E}">
        <p14:creationId xmlns:p14="http://schemas.microsoft.com/office/powerpoint/2010/main" val="634389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Membership Operators</a:t>
            </a:r>
          </a:p>
        </p:txBody>
      </p:sp>
      <p:sp>
        <p:nvSpPr>
          <p:cNvPr id="5" name="Rectangle 4"/>
          <p:cNvSpPr/>
          <p:nvPr/>
        </p:nvSpPr>
        <p:spPr>
          <a:xfrm>
            <a:off x="907143" y="1435939"/>
            <a:ext cx="10152743" cy="369332"/>
          </a:xfrm>
          <a:prstGeom prst="rect">
            <a:avLst/>
          </a:prstGeom>
        </p:spPr>
        <p:txBody>
          <a:bodyPr wrap="square">
            <a:spAutoFit/>
          </a:bodyPr>
          <a:lstStyle/>
          <a:p>
            <a:r>
              <a:rPr lang="en-US" b="0" i="0" dirty="0">
                <a:solidFill>
                  <a:srgbClr val="000000"/>
                </a:solidFill>
                <a:effectLst/>
                <a:latin typeface="Cambria" panose="02040503050406030204" pitchFamily="18" charset="0"/>
              </a:rPr>
              <a:t>Python’s membership operators test for membership in a sequence, such as strings, lists, or tuples. </a:t>
            </a:r>
            <a:endParaRPr lang="en-US" dirty="0">
              <a:latin typeface="Cambria" panose="020405030504060302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4515916"/>
              </p:ext>
            </p:extLst>
          </p:nvPr>
        </p:nvGraphicFramePr>
        <p:xfrm>
          <a:off x="2437039" y="2197892"/>
          <a:ext cx="7317922" cy="3636851"/>
        </p:xfrm>
        <a:graphic>
          <a:graphicData uri="http://schemas.openxmlformats.org/drawingml/2006/table">
            <a:tbl>
              <a:tblPr/>
              <a:tblGrid>
                <a:gridCol w="1134836">
                  <a:extLst>
                    <a:ext uri="{9D8B030D-6E8A-4147-A177-3AD203B41FA5}">
                      <a16:colId xmlns:a16="http://schemas.microsoft.com/office/drawing/2014/main" val="3465418843"/>
                    </a:ext>
                  </a:extLst>
                </a:gridCol>
                <a:gridCol w="3202608">
                  <a:extLst>
                    <a:ext uri="{9D8B030D-6E8A-4147-A177-3AD203B41FA5}">
                      <a16:colId xmlns:a16="http://schemas.microsoft.com/office/drawing/2014/main" val="2535528880"/>
                    </a:ext>
                  </a:extLst>
                </a:gridCol>
                <a:gridCol w="2980478">
                  <a:extLst>
                    <a:ext uri="{9D8B030D-6E8A-4147-A177-3AD203B41FA5}">
                      <a16:colId xmlns:a16="http://schemas.microsoft.com/office/drawing/2014/main" val="2335557125"/>
                    </a:ext>
                  </a:extLst>
                </a:gridCol>
              </a:tblGrid>
              <a:tr h="574430">
                <a:tc>
                  <a:txBody>
                    <a:bodyPr/>
                    <a:lstStyle/>
                    <a:p>
                      <a:pPr marL="0" algn="l" defTabSz="914400" rtl="0" eaLnBrk="1" fontAlgn="t" latinLnBrk="0" hangingPunct="1"/>
                      <a:r>
                        <a:rPr lang="en-US" sz="1600" b="1" kern="1200" dirty="0">
                          <a:solidFill>
                            <a:schemeClr val="tx1"/>
                          </a:solidFill>
                          <a:effectLst/>
                          <a:latin typeface="Cambria" panose="02040503050406030204" pitchFamily="18" charset="0"/>
                          <a:ea typeface="+mn-ea"/>
                          <a:cs typeface="+mn-cs"/>
                        </a:rPr>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b="1" dirty="0">
                          <a:effectLst/>
                          <a:latin typeface="Cambria" panose="02040503050406030204" pitchFamily="18"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b="1" dirty="0">
                          <a:effectLst/>
                          <a:latin typeface="Cambria" panose="02040503050406030204" pitchFamily="18" charset="0"/>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898338"/>
                  </a:ext>
                </a:extLst>
              </a:tr>
              <a:tr h="1528942">
                <a:tc>
                  <a:txBody>
                    <a:bodyPr/>
                    <a:lstStyle/>
                    <a:p>
                      <a:pPr fontAlgn="t"/>
                      <a:r>
                        <a:rPr lang="en-US">
                          <a:effectLst/>
                          <a:latin typeface="Cambria" panose="02040503050406030204" pitchFamily="18" charset="0"/>
                        </a:rPr>
                        <a:t>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lnSpc>
                          <a:spcPct val="150000"/>
                        </a:lnSpc>
                      </a:pPr>
                      <a:r>
                        <a:rPr lang="en-US" dirty="0">
                          <a:effectLst/>
                          <a:latin typeface="Cambria" panose="02040503050406030204" pitchFamily="18" charset="0"/>
                        </a:rPr>
                        <a:t>Evaluates to true if it finds a variable in the specified sequence and false otherwise.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lnSpc>
                          <a:spcPct val="150000"/>
                        </a:lnSpc>
                      </a:pPr>
                      <a:r>
                        <a:rPr lang="en-US">
                          <a:effectLst/>
                          <a:latin typeface="Cambria" panose="02040503050406030204" pitchFamily="18" charset="0"/>
                        </a:rPr>
                        <a:t>x in y, here in results in a 1 if x is a member of sequence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45761438"/>
                  </a:ext>
                </a:extLst>
              </a:tr>
              <a:tr h="1533479">
                <a:tc>
                  <a:txBody>
                    <a:bodyPr/>
                    <a:lstStyle/>
                    <a:p>
                      <a:pPr fontAlgn="t"/>
                      <a:r>
                        <a:rPr lang="en-US">
                          <a:effectLst/>
                          <a:latin typeface="Cambria" panose="02040503050406030204" pitchFamily="18" charset="0"/>
                        </a:rPr>
                        <a:t>not 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lnSpc>
                          <a:spcPct val="150000"/>
                        </a:lnSpc>
                      </a:pPr>
                      <a:r>
                        <a:rPr lang="en-US" dirty="0">
                          <a:effectLst/>
                          <a:latin typeface="Cambria" panose="02040503050406030204" pitchFamily="18" charset="0"/>
                        </a:rPr>
                        <a:t>Evaluates to true if it does not finds a variable in the specified sequence and false otherwise.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lnSpc>
                          <a:spcPct val="150000"/>
                        </a:lnSpc>
                      </a:pPr>
                      <a:r>
                        <a:rPr lang="en-US" dirty="0">
                          <a:effectLst/>
                          <a:latin typeface="Cambria" panose="02040503050406030204" pitchFamily="18" charset="0"/>
                        </a:rPr>
                        <a:t>x not in y, here not in results in a 1 if x is not a member of sequence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47998699"/>
                  </a:ext>
                </a:extLst>
              </a:tr>
            </a:tbl>
          </a:graphicData>
        </a:graphic>
      </p:graphicFrame>
    </p:spTree>
    <p:extLst>
      <p:ext uri="{BB962C8B-B14F-4D97-AF65-F5344CB8AC3E}">
        <p14:creationId xmlns:p14="http://schemas.microsoft.com/office/powerpoint/2010/main" val="23906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728" y="1107199"/>
            <a:ext cx="11586949" cy="4801314"/>
          </a:xfrm>
          <a:prstGeom prst="rect">
            <a:avLst/>
          </a:prstGeom>
        </p:spPr>
        <p:txBody>
          <a:bodyPr wrap="square">
            <a:spAutoFit/>
          </a:bodyPr>
          <a:lstStyle/>
          <a:p>
            <a:pPr marL="285750" indent="-285750">
              <a:lnSpc>
                <a:spcPct val="300000"/>
              </a:lnSpc>
              <a:buFont typeface="Wingdings" panose="05000000000000000000" pitchFamily="2" charset="2"/>
              <a:buChar char="Ø"/>
            </a:pPr>
            <a:r>
              <a:rPr lang="en-US" sz="1700" dirty="0">
                <a:latin typeface="Cambria" panose="02040503050406030204" pitchFamily="18" charset="0"/>
              </a:rPr>
              <a:t>Go to  </a:t>
            </a:r>
            <a:r>
              <a:rPr lang="en-US" sz="1700" dirty="0">
                <a:latin typeface="Cambria" panose="02040503050406030204" pitchFamily="18" charset="0"/>
                <a:hlinkClick r:id="rId2"/>
              </a:rPr>
              <a:t>https://www.python.org/downloads/</a:t>
            </a:r>
            <a:r>
              <a:rPr lang="en-US" sz="1700" dirty="0">
                <a:latin typeface="Cambria" panose="02040503050406030204" pitchFamily="18" charset="0"/>
              </a:rPr>
              <a:t>.</a:t>
            </a:r>
          </a:p>
          <a:p>
            <a:pPr marL="285750" indent="-285750">
              <a:lnSpc>
                <a:spcPct val="300000"/>
              </a:lnSpc>
              <a:buFont typeface="Wingdings" panose="05000000000000000000" pitchFamily="2" charset="2"/>
              <a:buChar char="Ø"/>
            </a:pPr>
            <a:r>
              <a:rPr lang="en-US" sz="1700" dirty="0">
                <a:latin typeface="Cambria" panose="02040503050406030204" pitchFamily="18" charset="0"/>
              </a:rPr>
              <a:t>Follow the link for the Windows installer </a:t>
            </a:r>
            <a:r>
              <a:rPr lang="en-US" sz="1700" i="1" dirty="0">
                <a:latin typeface="Cambria" panose="02040503050406030204" pitchFamily="18" charset="0"/>
              </a:rPr>
              <a:t>python-XYZ.msi</a:t>
            </a:r>
            <a:r>
              <a:rPr lang="en-US" sz="1700" dirty="0">
                <a:latin typeface="Cambria" panose="02040503050406030204" pitchFamily="18" charset="0"/>
              </a:rPr>
              <a:t> file where XYZ is the version to be installed.</a:t>
            </a:r>
          </a:p>
          <a:p>
            <a:pPr marL="285750" indent="-285750">
              <a:lnSpc>
                <a:spcPct val="300000"/>
              </a:lnSpc>
              <a:buFont typeface="Wingdings" panose="05000000000000000000" pitchFamily="2" charset="2"/>
              <a:buChar char="Ø"/>
            </a:pPr>
            <a:r>
              <a:rPr lang="en-US" sz="1700" dirty="0">
                <a:latin typeface="Cambria" panose="02040503050406030204" pitchFamily="18" charset="0"/>
              </a:rPr>
              <a:t>To use this installer </a:t>
            </a:r>
            <a:r>
              <a:rPr lang="en-US" sz="1700" i="1" dirty="0">
                <a:latin typeface="Cambria" panose="02040503050406030204" pitchFamily="18" charset="0"/>
              </a:rPr>
              <a:t>python-XYZ.msi</a:t>
            </a:r>
            <a:r>
              <a:rPr lang="en-US" sz="1700" dirty="0">
                <a:latin typeface="Cambria" panose="02040503050406030204" pitchFamily="18" charset="0"/>
              </a:rPr>
              <a:t>, Windows system must support Microsoft Installer 2.0. </a:t>
            </a:r>
          </a:p>
          <a:p>
            <a:pPr marL="285750" indent="-285750">
              <a:lnSpc>
                <a:spcPct val="300000"/>
              </a:lnSpc>
              <a:buFont typeface="Wingdings" panose="05000000000000000000" pitchFamily="2" charset="2"/>
              <a:buChar char="Ø"/>
            </a:pPr>
            <a:r>
              <a:rPr lang="en-US" sz="1700" dirty="0">
                <a:latin typeface="Cambria" panose="02040503050406030204" pitchFamily="18" charset="0"/>
              </a:rPr>
              <a:t>Run the downloaded file followed by running through the installation wizard.</a:t>
            </a:r>
          </a:p>
          <a:p>
            <a:pPr marL="285750" indent="-285750">
              <a:lnSpc>
                <a:spcPct val="300000"/>
              </a:lnSpc>
              <a:buFont typeface="Wingdings" panose="05000000000000000000" pitchFamily="2" charset="2"/>
              <a:buChar char="Ø"/>
            </a:pPr>
            <a:r>
              <a:rPr lang="en-US" sz="1700" dirty="0">
                <a:latin typeface="Cambria" panose="02040503050406030204" pitchFamily="18" charset="0"/>
              </a:rPr>
              <a:t>To add the Python directory to the path for a particular session in Windows:</a:t>
            </a:r>
          </a:p>
          <a:p>
            <a:pPr lvl="1">
              <a:lnSpc>
                <a:spcPct val="300000"/>
              </a:lnSpc>
            </a:pPr>
            <a:r>
              <a:rPr lang="en-US" sz="1700" dirty="0">
                <a:latin typeface="Cambria" panose="02040503050406030204" pitchFamily="18" charset="0"/>
              </a:rPr>
              <a:t>Type path %path%;C:\Python in Command prompt.</a:t>
            </a:r>
          </a:p>
        </p:txBody>
      </p:sp>
      <p:sp>
        <p:nvSpPr>
          <p:cNvPr id="5"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Installing Python</a:t>
            </a:r>
          </a:p>
        </p:txBody>
      </p:sp>
    </p:spTree>
    <p:extLst>
      <p:ext uri="{BB962C8B-B14F-4D97-AF65-F5344CB8AC3E}">
        <p14:creationId xmlns:p14="http://schemas.microsoft.com/office/powerpoint/2010/main" val="1655141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Identity Operators</a:t>
            </a:r>
          </a:p>
        </p:txBody>
      </p:sp>
      <p:sp>
        <p:nvSpPr>
          <p:cNvPr id="5" name="Rectangle 4"/>
          <p:cNvSpPr/>
          <p:nvPr/>
        </p:nvSpPr>
        <p:spPr>
          <a:xfrm>
            <a:off x="667658" y="1325564"/>
            <a:ext cx="9710056" cy="369332"/>
          </a:xfrm>
          <a:prstGeom prst="rect">
            <a:avLst/>
          </a:prstGeom>
        </p:spPr>
        <p:txBody>
          <a:bodyPr wrap="square">
            <a:spAutoFit/>
          </a:bodyPr>
          <a:lstStyle/>
          <a:p>
            <a:r>
              <a:rPr lang="en-US" b="0" i="0" dirty="0">
                <a:solidFill>
                  <a:srgbClr val="000000"/>
                </a:solidFill>
                <a:effectLst/>
                <a:latin typeface="Cambria" panose="02040503050406030204" pitchFamily="18" charset="0"/>
              </a:rPr>
              <a:t>Identity operators compare the memory locations of two objects.</a:t>
            </a:r>
            <a:endParaRPr lang="en-US" dirty="0">
              <a:latin typeface="Cambria" panose="020405030504060302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25631852"/>
              </p:ext>
            </p:extLst>
          </p:nvPr>
        </p:nvGraphicFramePr>
        <p:xfrm>
          <a:off x="2646136" y="2025174"/>
          <a:ext cx="5753100" cy="4023360"/>
        </p:xfrm>
        <a:graphic>
          <a:graphicData uri="http://schemas.openxmlformats.org/drawingml/2006/table">
            <a:tbl>
              <a:tblPr/>
              <a:tblGrid>
                <a:gridCol w="1200150">
                  <a:extLst>
                    <a:ext uri="{9D8B030D-6E8A-4147-A177-3AD203B41FA5}">
                      <a16:colId xmlns:a16="http://schemas.microsoft.com/office/drawing/2014/main" val="1866289715"/>
                    </a:ext>
                  </a:extLst>
                </a:gridCol>
                <a:gridCol w="2209800">
                  <a:extLst>
                    <a:ext uri="{9D8B030D-6E8A-4147-A177-3AD203B41FA5}">
                      <a16:colId xmlns:a16="http://schemas.microsoft.com/office/drawing/2014/main" val="1736683599"/>
                    </a:ext>
                  </a:extLst>
                </a:gridCol>
                <a:gridCol w="2343150">
                  <a:extLst>
                    <a:ext uri="{9D8B030D-6E8A-4147-A177-3AD203B41FA5}">
                      <a16:colId xmlns:a16="http://schemas.microsoft.com/office/drawing/2014/main" val="1400873400"/>
                    </a:ext>
                  </a:extLst>
                </a:gridCol>
              </a:tblGrid>
              <a:tr h="0">
                <a:tc>
                  <a:txBody>
                    <a:bodyPr/>
                    <a:lstStyle/>
                    <a:p>
                      <a:pPr algn="l" fontAlgn="t"/>
                      <a:r>
                        <a:rPr lang="en-US" b="1" dirty="0">
                          <a:effectLst/>
                          <a:latin typeface="Cambria" panose="02040503050406030204" pitchFamily="18" charset="0"/>
                        </a:rPr>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b="1" dirty="0">
                          <a:effectLst/>
                          <a:latin typeface="Cambria" panose="02040503050406030204" pitchFamily="18"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b="1" dirty="0">
                          <a:effectLst/>
                          <a:latin typeface="Cambria" panose="02040503050406030204" pitchFamily="18" charset="0"/>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623887212"/>
                  </a:ext>
                </a:extLst>
              </a:tr>
              <a:tr h="0">
                <a:tc>
                  <a:txBody>
                    <a:bodyPr/>
                    <a:lstStyle/>
                    <a:p>
                      <a:pPr fontAlgn="t"/>
                      <a:r>
                        <a:rPr lang="en-US">
                          <a:effectLst/>
                          <a:latin typeface="Cambria" panose="02040503050406030204" pitchFamily="18" charset="0"/>
                        </a:rPr>
                        <a:t>is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latin typeface="Cambria" panose="02040503050406030204" pitchFamily="18" charset="0"/>
                        </a:rPr>
                        <a:t>Evaluates to true if the variables on either side of the operator point to the same object and false otherwise.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latin typeface="Cambria" panose="02040503050406030204" pitchFamily="18" charset="0"/>
                        </a:rPr>
                        <a:t>x is y, here </a:t>
                      </a:r>
                      <a:r>
                        <a:rPr lang="en-US" b="1">
                          <a:effectLst/>
                          <a:latin typeface="Cambria" panose="02040503050406030204" pitchFamily="18" charset="0"/>
                        </a:rPr>
                        <a:t>is</a:t>
                      </a:r>
                      <a:r>
                        <a:rPr lang="en-US">
                          <a:effectLst/>
                          <a:latin typeface="Cambria" panose="02040503050406030204" pitchFamily="18" charset="0"/>
                        </a:rPr>
                        <a:t> results in 1 if id(x) equals id(y).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96259201"/>
                  </a:ext>
                </a:extLst>
              </a:tr>
              <a:tr h="0">
                <a:tc>
                  <a:txBody>
                    <a:bodyPr/>
                    <a:lstStyle/>
                    <a:p>
                      <a:pPr fontAlgn="t"/>
                      <a:r>
                        <a:rPr lang="en-US">
                          <a:effectLst/>
                          <a:latin typeface="Cambria" panose="02040503050406030204" pitchFamily="18" charset="0"/>
                        </a:rPr>
                        <a:t>is not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latin typeface="Cambria" panose="02040503050406030204" pitchFamily="18" charset="0"/>
                        </a:rPr>
                        <a:t>Evaluates to false if the variables on either side of the operator point to the same object and true otherwise.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latin typeface="Cambria" panose="02040503050406030204" pitchFamily="18" charset="0"/>
                        </a:rPr>
                        <a:t>x is not y, here </a:t>
                      </a:r>
                      <a:r>
                        <a:rPr lang="en-US" b="1" dirty="0">
                          <a:effectLst/>
                          <a:latin typeface="Cambria" panose="02040503050406030204" pitchFamily="18" charset="0"/>
                        </a:rPr>
                        <a:t>is not</a:t>
                      </a:r>
                      <a:r>
                        <a:rPr lang="en-US" dirty="0">
                          <a:effectLst/>
                          <a:latin typeface="Cambria" panose="02040503050406030204" pitchFamily="18" charset="0"/>
                        </a:rPr>
                        <a:t> results in 1 if id(x) is not equal to id(y).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18602417"/>
                  </a:ext>
                </a:extLst>
              </a:tr>
            </a:tbl>
          </a:graphicData>
        </a:graphic>
      </p:graphicFrame>
    </p:spTree>
    <p:extLst>
      <p:ext uri="{BB962C8B-B14F-4D97-AF65-F5344CB8AC3E}">
        <p14:creationId xmlns:p14="http://schemas.microsoft.com/office/powerpoint/2010/main" val="871268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Iterator &amp; Generator</a:t>
            </a:r>
          </a:p>
        </p:txBody>
      </p:sp>
      <p:sp>
        <p:nvSpPr>
          <p:cNvPr id="5" name="Rectangle 4"/>
          <p:cNvSpPr/>
          <p:nvPr/>
        </p:nvSpPr>
        <p:spPr>
          <a:xfrm>
            <a:off x="725714" y="1694722"/>
            <a:ext cx="11263085" cy="1702967"/>
          </a:xfrm>
          <a:prstGeom prst="rect">
            <a:avLst/>
          </a:prstGeom>
          <a:ln>
            <a:solidFill>
              <a:schemeClr val="tx1"/>
            </a:solidFill>
          </a:ln>
        </p:spPr>
        <p:txBody>
          <a:bodyPr wrap="square">
            <a:spAutoFit/>
          </a:bodyPr>
          <a:lstStyle/>
          <a:p>
            <a:pPr marL="285750" indent="-285750" algn="just">
              <a:lnSpc>
                <a:spcPct val="150000"/>
              </a:lnSpc>
              <a:buFont typeface="Arial" panose="020B0604020202020204" pitchFamily="34" charset="0"/>
              <a:buChar char="•"/>
            </a:pPr>
            <a:r>
              <a:rPr lang="en-US" b="1" i="0" dirty="0">
                <a:solidFill>
                  <a:srgbClr val="000000"/>
                </a:solidFill>
                <a:effectLst/>
                <a:latin typeface="Cambria" panose="02040503050406030204" pitchFamily="18" charset="0"/>
              </a:rPr>
              <a:t>Iterator</a:t>
            </a:r>
            <a:r>
              <a:rPr lang="en-US" b="0" i="0" dirty="0">
                <a:solidFill>
                  <a:srgbClr val="000000"/>
                </a:solidFill>
                <a:effectLst/>
                <a:latin typeface="Cambria" panose="02040503050406030204" pitchFamily="18" charset="0"/>
              </a:rPr>
              <a:t> is an object which allows a programmer to traverse through all the elements of a collection, regardless of its specific implementation. </a:t>
            </a:r>
          </a:p>
          <a:p>
            <a:pPr marL="285750" indent="-285750" algn="just">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In Python iterator object implements two methods : </a:t>
            </a:r>
            <a:r>
              <a:rPr lang="en-US" b="1" i="0" dirty="0" err="1">
                <a:solidFill>
                  <a:srgbClr val="000000"/>
                </a:solidFill>
                <a:effectLst/>
                <a:latin typeface="Cambria" panose="02040503050406030204" pitchFamily="18" charset="0"/>
              </a:rPr>
              <a:t>iter</a:t>
            </a:r>
            <a:r>
              <a:rPr lang="en-US" b="1" i="0" dirty="0">
                <a:solidFill>
                  <a:srgbClr val="000000"/>
                </a:solidFill>
                <a:effectLst/>
                <a:latin typeface="Cambria" panose="02040503050406030204" pitchFamily="18" charset="0"/>
              </a:rPr>
              <a:t>()</a:t>
            </a:r>
            <a:r>
              <a:rPr lang="en-US" b="0" i="0" dirty="0">
                <a:solidFill>
                  <a:srgbClr val="000000"/>
                </a:solidFill>
                <a:effectLst/>
                <a:latin typeface="Cambria" panose="02040503050406030204" pitchFamily="18" charset="0"/>
              </a:rPr>
              <a:t> and </a:t>
            </a:r>
            <a:r>
              <a:rPr lang="en-US" b="1" i="0" dirty="0">
                <a:solidFill>
                  <a:srgbClr val="000000"/>
                </a:solidFill>
                <a:effectLst/>
                <a:latin typeface="Cambria" panose="02040503050406030204" pitchFamily="18" charset="0"/>
              </a:rPr>
              <a:t>next()</a:t>
            </a:r>
            <a:endParaRPr lang="en-US" b="0" i="0" dirty="0">
              <a:solidFill>
                <a:srgbClr val="000000"/>
              </a:solidFill>
              <a:effectLst/>
              <a:latin typeface="Cambria" panose="02040503050406030204" pitchFamily="18" charset="0"/>
            </a:endParaRPr>
          </a:p>
          <a:p>
            <a:pPr marL="285750" indent="-285750" algn="just">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String, List or Tuple object can be used to create an Iterator</a:t>
            </a:r>
          </a:p>
        </p:txBody>
      </p:sp>
      <p:sp>
        <p:nvSpPr>
          <p:cNvPr id="6" name="Rectangle 5"/>
          <p:cNvSpPr/>
          <p:nvPr/>
        </p:nvSpPr>
        <p:spPr>
          <a:xfrm>
            <a:off x="725713" y="4166348"/>
            <a:ext cx="11263085" cy="2169825"/>
          </a:xfrm>
          <a:prstGeom prst="rect">
            <a:avLst/>
          </a:prstGeom>
          <a:ln>
            <a:solidFill>
              <a:schemeClr val="tx1"/>
            </a:solidFill>
          </a:ln>
        </p:spPr>
        <p:txBody>
          <a:bodyPr wrap="square">
            <a:spAutoFit/>
          </a:bodyPr>
          <a:lstStyle/>
          <a:p>
            <a:pPr marL="285750" indent="-285750" algn="just">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A </a:t>
            </a:r>
            <a:r>
              <a:rPr lang="en-US" b="1" i="0" dirty="0">
                <a:solidFill>
                  <a:srgbClr val="000000"/>
                </a:solidFill>
                <a:effectLst/>
                <a:latin typeface="Cambria" panose="02040503050406030204" pitchFamily="18" charset="0"/>
              </a:rPr>
              <a:t>generator</a:t>
            </a:r>
            <a:r>
              <a:rPr lang="en-US" b="0" i="0" dirty="0">
                <a:solidFill>
                  <a:srgbClr val="000000"/>
                </a:solidFill>
                <a:effectLst/>
                <a:latin typeface="Cambria" panose="02040503050406030204" pitchFamily="18" charset="0"/>
              </a:rPr>
              <a:t> is a function that produces or yields a sequence of values using yield method.</a:t>
            </a:r>
          </a:p>
          <a:p>
            <a:pPr marL="285750" indent="-285750" algn="just">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When a generator function is called, it returns a generator object without beginning execution of the function. When next() method is called for the first time, the function starts executing until it reaches yield statement which returns the yielded value. </a:t>
            </a:r>
          </a:p>
          <a:p>
            <a:pPr marL="285750" indent="-285750" algn="just">
              <a:lnSpc>
                <a:spcPct val="150000"/>
              </a:lnSpc>
              <a:buFont typeface="Arial" panose="020B0604020202020204" pitchFamily="34" charset="0"/>
              <a:buChar char="•"/>
            </a:pPr>
            <a:r>
              <a:rPr lang="en-US" b="0" i="0" dirty="0">
                <a:solidFill>
                  <a:srgbClr val="000000"/>
                </a:solidFill>
                <a:effectLst/>
                <a:latin typeface="Cambria" panose="02040503050406030204" pitchFamily="18" charset="0"/>
              </a:rPr>
              <a:t>The yield remembers last execution. And second next() call continues from previous value.</a:t>
            </a:r>
          </a:p>
        </p:txBody>
      </p:sp>
      <p:sp>
        <p:nvSpPr>
          <p:cNvPr id="8" name="TextBox 7"/>
          <p:cNvSpPr txBox="1"/>
          <p:nvPr/>
        </p:nvSpPr>
        <p:spPr>
          <a:xfrm>
            <a:off x="725714" y="1201238"/>
            <a:ext cx="2685143" cy="369332"/>
          </a:xfrm>
          <a:prstGeom prst="rect">
            <a:avLst/>
          </a:prstGeom>
          <a:noFill/>
        </p:spPr>
        <p:txBody>
          <a:bodyPr wrap="square" rtlCol="0">
            <a:spAutoFit/>
          </a:bodyPr>
          <a:lstStyle/>
          <a:p>
            <a:r>
              <a:rPr lang="en-US" b="1" dirty="0">
                <a:latin typeface="Cambria" panose="02040503050406030204" pitchFamily="18" charset="0"/>
              </a:rPr>
              <a:t>Iterator</a:t>
            </a:r>
          </a:p>
        </p:txBody>
      </p:sp>
      <p:sp>
        <p:nvSpPr>
          <p:cNvPr id="9" name="TextBox 8"/>
          <p:cNvSpPr txBox="1"/>
          <p:nvPr/>
        </p:nvSpPr>
        <p:spPr>
          <a:xfrm>
            <a:off x="725713" y="3646202"/>
            <a:ext cx="2685143" cy="369332"/>
          </a:xfrm>
          <a:prstGeom prst="rect">
            <a:avLst/>
          </a:prstGeom>
          <a:noFill/>
        </p:spPr>
        <p:txBody>
          <a:bodyPr wrap="square" rtlCol="0">
            <a:spAutoFit/>
          </a:bodyPr>
          <a:lstStyle/>
          <a:p>
            <a:r>
              <a:rPr lang="en-US" b="1" dirty="0">
                <a:latin typeface="Cambria" panose="02040503050406030204" pitchFamily="18" charset="0"/>
              </a:rPr>
              <a:t>Generator</a:t>
            </a:r>
          </a:p>
        </p:txBody>
      </p:sp>
    </p:spTree>
    <p:extLst>
      <p:ext uri="{BB962C8B-B14F-4D97-AF65-F5344CB8AC3E}">
        <p14:creationId xmlns:p14="http://schemas.microsoft.com/office/powerpoint/2010/main" val="3196229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Loops &amp; Loop Control Statements</a:t>
            </a:r>
          </a:p>
        </p:txBody>
      </p:sp>
      <p:sp>
        <p:nvSpPr>
          <p:cNvPr id="5" name="Rectangle 4"/>
          <p:cNvSpPr/>
          <p:nvPr/>
        </p:nvSpPr>
        <p:spPr>
          <a:xfrm>
            <a:off x="435428" y="1175435"/>
            <a:ext cx="9927771" cy="338554"/>
          </a:xfrm>
          <a:prstGeom prst="rect">
            <a:avLst/>
          </a:prstGeom>
        </p:spPr>
        <p:txBody>
          <a:bodyPr wrap="square">
            <a:spAutoFit/>
          </a:bodyPr>
          <a:lstStyle/>
          <a:p>
            <a:r>
              <a:rPr lang="en-US" sz="1600" dirty="0">
                <a:latin typeface="Cambria" panose="02040503050406030204" pitchFamily="18" charset="0"/>
              </a:rPr>
              <a:t>A loop statement allows us to execute a statement or group of statements multiple times.</a:t>
            </a:r>
          </a:p>
        </p:txBody>
      </p:sp>
      <p:graphicFrame>
        <p:nvGraphicFramePr>
          <p:cNvPr id="9" name="Table 8"/>
          <p:cNvGraphicFramePr>
            <a:graphicFrameLocks noGrp="1"/>
          </p:cNvGraphicFramePr>
          <p:nvPr>
            <p:extLst>
              <p:ext uri="{D42A27DB-BD31-4B8C-83A1-F6EECF244321}">
                <p14:modId xmlns:p14="http://schemas.microsoft.com/office/powerpoint/2010/main" val="3773203389"/>
              </p:ext>
            </p:extLst>
          </p:nvPr>
        </p:nvGraphicFramePr>
        <p:xfrm>
          <a:off x="616855" y="1648209"/>
          <a:ext cx="10958287" cy="1828800"/>
        </p:xfrm>
        <a:graphic>
          <a:graphicData uri="http://schemas.openxmlformats.org/drawingml/2006/table">
            <a:tbl>
              <a:tblPr firstRow="1" bandRow="1">
                <a:tableStyleId>{073A0DAA-6AF3-43AB-8588-CEC1D06C72B9}</a:tableStyleId>
              </a:tblPr>
              <a:tblGrid>
                <a:gridCol w="1669143">
                  <a:extLst>
                    <a:ext uri="{9D8B030D-6E8A-4147-A177-3AD203B41FA5}">
                      <a16:colId xmlns:a16="http://schemas.microsoft.com/office/drawing/2014/main" val="2161234836"/>
                    </a:ext>
                  </a:extLst>
                </a:gridCol>
                <a:gridCol w="9289144">
                  <a:extLst>
                    <a:ext uri="{9D8B030D-6E8A-4147-A177-3AD203B41FA5}">
                      <a16:colId xmlns:a16="http://schemas.microsoft.com/office/drawing/2014/main" val="638415890"/>
                    </a:ext>
                  </a:extLst>
                </a:gridCol>
              </a:tblGrid>
              <a:tr h="370840">
                <a:tc>
                  <a:txBody>
                    <a:bodyPr/>
                    <a:lstStyle/>
                    <a:p>
                      <a:pPr algn="l" fontAlgn="t"/>
                      <a:r>
                        <a:rPr lang="en-US" sz="1600" dirty="0">
                          <a:effectLst/>
                        </a:rPr>
                        <a:t>Loop Type</a:t>
                      </a:r>
                      <a:endParaRPr lang="en-US" sz="1600" b="1" dirty="0">
                        <a:effectLst/>
                        <a:latin typeface="Cambria" panose="02040503050406030204" pitchFamily="18" charset="0"/>
                      </a:endParaRPr>
                    </a:p>
                  </a:txBody>
                  <a:tcPr marL="76200" marR="76200" marT="76200" marB="76200"/>
                </a:tc>
                <a:tc>
                  <a:txBody>
                    <a:bodyPr/>
                    <a:lstStyle/>
                    <a:p>
                      <a:pPr algn="l" fontAlgn="t"/>
                      <a:r>
                        <a:rPr lang="en-US" sz="1600" dirty="0">
                          <a:effectLst/>
                        </a:rPr>
                        <a:t>Description</a:t>
                      </a:r>
                      <a:endParaRPr lang="en-US" sz="1600" b="1" dirty="0">
                        <a:effectLst/>
                        <a:latin typeface="Cambria" panose="02040503050406030204" pitchFamily="18" charset="0"/>
                      </a:endParaRPr>
                    </a:p>
                  </a:txBody>
                  <a:tcPr marL="76200" marR="76200" marT="76200" marB="76200"/>
                </a:tc>
                <a:extLst>
                  <a:ext uri="{0D108BD9-81ED-4DB2-BD59-A6C34878D82A}">
                    <a16:rowId xmlns:a16="http://schemas.microsoft.com/office/drawing/2014/main" val="3458872930"/>
                  </a:ext>
                </a:extLst>
              </a:tr>
              <a:tr h="370840">
                <a:tc>
                  <a:txBody>
                    <a:bodyPr/>
                    <a:lstStyle/>
                    <a:p>
                      <a:pPr algn="just" fontAlgn="t"/>
                      <a:r>
                        <a:rPr lang="en-US" sz="1600" u="none" strike="noStrike" dirty="0">
                          <a:effectLst/>
                        </a:rPr>
                        <a:t>while loop</a:t>
                      </a:r>
                      <a:endParaRPr lang="en-US" sz="1600" b="0" dirty="0">
                        <a:solidFill>
                          <a:srgbClr val="000000"/>
                        </a:solidFill>
                        <a:effectLst/>
                        <a:latin typeface="Cambria" panose="02040503050406030204" pitchFamily="18" charset="0"/>
                      </a:endParaRPr>
                    </a:p>
                  </a:txBody>
                  <a:tcPr marL="76200" marR="76200" marT="76200" marB="76200"/>
                </a:tc>
                <a:tc>
                  <a:txBody>
                    <a:bodyPr/>
                    <a:lstStyle/>
                    <a:p>
                      <a:pPr fontAlgn="t"/>
                      <a:r>
                        <a:rPr lang="en-US" sz="1600" dirty="0">
                          <a:effectLst/>
                        </a:rPr>
                        <a:t>Repeats a statement or group of statements while a given condition is TRUE. </a:t>
                      </a:r>
                    </a:p>
                    <a:p>
                      <a:pPr fontAlgn="t"/>
                      <a:r>
                        <a:rPr lang="en-US" sz="1600" dirty="0">
                          <a:effectLst/>
                        </a:rPr>
                        <a:t>It tests the condition before executing the loop body.</a:t>
                      </a:r>
                      <a:endParaRPr lang="en-US" sz="16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2655595253"/>
                  </a:ext>
                </a:extLst>
              </a:tr>
              <a:tr h="370840">
                <a:tc>
                  <a:txBody>
                    <a:bodyPr/>
                    <a:lstStyle/>
                    <a:p>
                      <a:pPr marL="0" algn="just" defTabSz="914400" rtl="0" eaLnBrk="1" fontAlgn="t" latinLnBrk="0" hangingPunct="1"/>
                      <a:r>
                        <a:rPr lang="en-US" sz="1600" u="none" strike="noStrike" kern="1200" dirty="0">
                          <a:effectLst/>
                        </a:rPr>
                        <a:t>for loop</a:t>
                      </a:r>
                      <a:endParaRPr lang="en-US" sz="1600" b="0" u="none" strike="noStrike" kern="1200" dirty="0">
                        <a:solidFill>
                          <a:srgbClr val="313131"/>
                        </a:solidFill>
                        <a:effectLst/>
                        <a:latin typeface="Cambria" panose="02040503050406030204" pitchFamily="18" charset="0"/>
                        <a:ea typeface="+mn-ea"/>
                        <a:cs typeface="+mn-cs"/>
                      </a:endParaRPr>
                    </a:p>
                  </a:txBody>
                  <a:tcPr marL="76200" marR="76200" marT="76200" marB="76200"/>
                </a:tc>
                <a:tc>
                  <a:txBody>
                    <a:bodyPr/>
                    <a:lstStyle/>
                    <a:p>
                      <a:pPr fontAlgn="t"/>
                      <a:r>
                        <a:rPr lang="en-US" sz="1600" dirty="0">
                          <a:effectLst/>
                        </a:rPr>
                        <a:t>Executes a sequence of statements multiple times and abbreviates the code that manages the loop variable.</a:t>
                      </a:r>
                      <a:endParaRPr lang="en-US" sz="16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891676922"/>
                  </a:ext>
                </a:extLst>
              </a:tr>
              <a:tr h="370840">
                <a:tc>
                  <a:txBody>
                    <a:bodyPr/>
                    <a:lstStyle/>
                    <a:p>
                      <a:pPr marL="0" algn="just" defTabSz="914400" rtl="0" eaLnBrk="1" fontAlgn="t" latinLnBrk="0" hangingPunct="1"/>
                      <a:r>
                        <a:rPr lang="en-US" sz="1600" u="none" strike="noStrike" kern="1200" dirty="0">
                          <a:effectLst/>
                        </a:rPr>
                        <a:t>nested loops</a:t>
                      </a:r>
                      <a:endParaRPr lang="en-US" sz="1600" b="0" u="none" strike="noStrike" kern="1200" dirty="0">
                        <a:solidFill>
                          <a:srgbClr val="313131"/>
                        </a:solidFill>
                        <a:effectLst/>
                        <a:latin typeface="Cambria" panose="02040503050406030204" pitchFamily="18" charset="0"/>
                        <a:ea typeface="+mn-ea"/>
                        <a:cs typeface="+mn-cs"/>
                      </a:endParaRPr>
                    </a:p>
                  </a:txBody>
                  <a:tcPr marL="76200" marR="76200" marT="76200" marB="76200"/>
                </a:tc>
                <a:tc>
                  <a:txBody>
                    <a:bodyPr/>
                    <a:lstStyle/>
                    <a:p>
                      <a:pPr fontAlgn="t"/>
                      <a:r>
                        <a:rPr lang="en-US" sz="1600" dirty="0">
                          <a:effectLst/>
                        </a:rPr>
                        <a:t>One or more loops can be used inside any another while or for loop.</a:t>
                      </a:r>
                      <a:endParaRPr lang="en-US" sz="1600" dirty="0">
                        <a:effectLst/>
                        <a:latin typeface="Cambria" panose="02040503050406030204" pitchFamily="18" charset="0"/>
                      </a:endParaRPr>
                    </a:p>
                  </a:txBody>
                  <a:tcPr marL="76200" marR="76200" marT="76200" marB="76200"/>
                </a:tc>
                <a:extLst>
                  <a:ext uri="{0D108BD9-81ED-4DB2-BD59-A6C34878D82A}">
                    <a16:rowId xmlns:a16="http://schemas.microsoft.com/office/drawing/2014/main" val="32970059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90416997"/>
              </p:ext>
            </p:extLst>
          </p:nvPr>
        </p:nvGraphicFramePr>
        <p:xfrm>
          <a:off x="616856" y="4201328"/>
          <a:ext cx="10958287" cy="2316480"/>
        </p:xfrm>
        <a:graphic>
          <a:graphicData uri="http://schemas.openxmlformats.org/drawingml/2006/table">
            <a:tbl>
              <a:tblPr firstRow="1" bandRow="1">
                <a:tableStyleId>{073A0DAA-6AF3-43AB-8588-CEC1D06C72B9}</a:tableStyleId>
              </a:tblPr>
              <a:tblGrid>
                <a:gridCol w="2786744">
                  <a:extLst>
                    <a:ext uri="{9D8B030D-6E8A-4147-A177-3AD203B41FA5}">
                      <a16:colId xmlns:a16="http://schemas.microsoft.com/office/drawing/2014/main" val="2161234836"/>
                    </a:ext>
                  </a:extLst>
                </a:gridCol>
                <a:gridCol w="8171543">
                  <a:extLst>
                    <a:ext uri="{9D8B030D-6E8A-4147-A177-3AD203B41FA5}">
                      <a16:colId xmlns:a16="http://schemas.microsoft.com/office/drawing/2014/main" val="638415890"/>
                    </a:ext>
                  </a:extLst>
                </a:gridCol>
              </a:tblGrid>
              <a:tr h="378340">
                <a:tc>
                  <a:txBody>
                    <a:bodyPr/>
                    <a:lstStyle/>
                    <a:p>
                      <a:pPr algn="l" fontAlgn="t"/>
                      <a:r>
                        <a:rPr lang="en-US" sz="1600" dirty="0">
                          <a:effectLst/>
                          <a:latin typeface="Cambria" panose="02040503050406030204" pitchFamily="18" charset="0"/>
                        </a:rPr>
                        <a:t>Control Statement</a:t>
                      </a:r>
                    </a:p>
                  </a:txBody>
                  <a:tcPr marL="76200" marR="76200" marT="76200" marB="76200"/>
                </a:tc>
                <a:tc>
                  <a:txBody>
                    <a:bodyPr/>
                    <a:lstStyle/>
                    <a:p>
                      <a:pPr algn="l" fontAlgn="t"/>
                      <a:r>
                        <a:rPr lang="en-US" sz="1600">
                          <a:effectLst/>
                          <a:latin typeface="Cambria" panose="02040503050406030204" pitchFamily="18" charset="0"/>
                        </a:rPr>
                        <a:t>Description</a:t>
                      </a:r>
                    </a:p>
                  </a:txBody>
                  <a:tcPr marL="76200" marR="76200" marT="76200" marB="76200"/>
                </a:tc>
                <a:extLst>
                  <a:ext uri="{0D108BD9-81ED-4DB2-BD59-A6C34878D82A}">
                    <a16:rowId xmlns:a16="http://schemas.microsoft.com/office/drawing/2014/main" val="3458872930"/>
                  </a:ext>
                </a:extLst>
              </a:tr>
              <a:tr h="621558">
                <a:tc>
                  <a:txBody>
                    <a:bodyPr/>
                    <a:lstStyle/>
                    <a:p>
                      <a:pPr algn="just" fontAlgn="t"/>
                      <a:r>
                        <a:rPr lang="en-US" sz="1600" b="0" u="none" strike="noStrike" dirty="0">
                          <a:solidFill>
                            <a:srgbClr val="313131"/>
                          </a:solidFill>
                          <a:effectLst/>
                          <a:latin typeface="Cambria" panose="02040503050406030204" pitchFamily="18" charset="0"/>
                        </a:rPr>
                        <a:t>break</a:t>
                      </a:r>
                      <a:r>
                        <a:rPr lang="en-US" sz="1600" b="1" u="none" strike="noStrike" dirty="0">
                          <a:solidFill>
                            <a:srgbClr val="313131"/>
                          </a:solidFill>
                          <a:effectLst/>
                          <a:latin typeface="Cambria" panose="02040503050406030204" pitchFamily="18" charset="0"/>
                        </a:rPr>
                        <a:t> </a:t>
                      </a:r>
                      <a:r>
                        <a:rPr lang="en-US" sz="1600" b="0" u="none" strike="noStrike" dirty="0">
                          <a:solidFill>
                            <a:srgbClr val="313131"/>
                          </a:solidFill>
                          <a:effectLst/>
                          <a:latin typeface="Cambria" panose="02040503050406030204" pitchFamily="18" charset="0"/>
                        </a:rPr>
                        <a:t>statement</a:t>
                      </a:r>
                      <a:endParaRPr lang="en-US" sz="1600" b="0" dirty="0">
                        <a:solidFill>
                          <a:srgbClr val="000000"/>
                        </a:solidFill>
                        <a:effectLst/>
                        <a:latin typeface="Cambria" panose="02040503050406030204" pitchFamily="18" charset="0"/>
                      </a:endParaRPr>
                    </a:p>
                  </a:txBody>
                  <a:tcPr marL="76200" marR="76200" marT="76200" marB="76200"/>
                </a:tc>
                <a:tc>
                  <a:txBody>
                    <a:bodyPr/>
                    <a:lstStyle/>
                    <a:p>
                      <a:pPr fontAlgn="t"/>
                      <a:r>
                        <a:rPr lang="en-US" sz="1600" dirty="0">
                          <a:effectLst/>
                          <a:latin typeface="Cambria" panose="02040503050406030204" pitchFamily="18" charset="0"/>
                        </a:rPr>
                        <a:t>Terminates the loop statement and transfers execution to the statement immediately following the loop.</a:t>
                      </a:r>
                    </a:p>
                  </a:txBody>
                  <a:tcPr marL="76200" marR="76200" marT="76200" marB="76200"/>
                </a:tc>
                <a:extLst>
                  <a:ext uri="{0D108BD9-81ED-4DB2-BD59-A6C34878D82A}">
                    <a16:rowId xmlns:a16="http://schemas.microsoft.com/office/drawing/2014/main" val="2655595253"/>
                  </a:ext>
                </a:extLst>
              </a:tr>
              <a:tr h="621558">
                <a:tc>
                  <a:txBody>
                    <a:bodyPr/>
                    <a:lstStyle/>
                    <a:p>
                      <a:pPr algn="just" fontAlgn="t"/>
                      <a:r>
                        <a:rPr lang="en-US" sz="1600" b="0" u="none" strike="noStrike" dirty="0">
                          <a:solidFill>
                            <a:srgbClr val="313131"/>
                          </a:solidFill>
                          <a:effectLst/>
                          <a:latin typeface="Cambria" panose="02040503050406030204" pitchFamily="18" charset="0"/>
                        </a:rPr>
                        <a:t>continue</a:t>
                      </a:r>
                      <a:r>
                        <a:rPr lang="en-US" sz="1600" b="1" u="none" strike="noStrike" dirty="0">
                          <a:solidFill>
                            <a:srgbClr val="313131"/>
                          </a:solidFill>
                          <a:effectLst/>
                          <a:latin typeface="Cambria" panose="02040503050406030204" pitchFamily="18" charset="0"/>
                        </a:rPr>
                        <a:t> </a:t>
                      </a:r>
                      <a:r>
                        <a:rPr lang="en-US" sz="1600" b="0" u="none" strike="noStrike" dirty="0">
                          <a:solidFill>
                            <a:srgbClr val="313131"/>
                          </a:solidFill>
                          <a:effectLst/>
                          <a:latin typeface="Cambria" panose="02040503050406030204" pitchFamily="18" charset="0"/>
                        </a:rPr>
                        <a:t>statement</a:t>
                      </a:r>
                      <a:endParaRPr lang="en-US" sz="1600" b="0" dirty="0">
                        <a:solidFill>
                          <a:srgbClr val="000000"/>
                        </a:solidFill>
                        <a:effectLst/>
                        <a:latin typeface="Cambria" panose="02040503050406030204" pitchFamily="18" charset="0"/>
                      </a:endParaRPr>
                    </a:p>
                  </a:txBody>
                  <a:tcPr marL="76200" marR="76200" marT="76200" marB="76200"/>
                </a:tc>
                <a:tc>
                  <a:txBody>
                    <a:bodyPr/>
                    <a:lstStyle/>
                    <a:p>
                      <a:pPr fontAlgn="t"/>
                      <a:r>
                        <a:rPr lang="en-US" sz="1600">
                          <a:effectLst/>
                          <a:latin typeface="Cambria" panose="02040503050406030204" pitchFamily="18" charset="0"/>
                        </a:rPr>
                        <a:t>Causes the loop to skip the remainder of its body and immediately retest its condition prior to reiterating.</a:t>
                      </a:r>
                    </a:p>
                  </a:txBody>
                  <a:tcPr marL="76200" marR="76200" marT="76200" marB="76200"/>
                </a:tc>
                <a:extLst>
                  <a:ext uri="{0D108BD9-81ED-4DB2-BD59-A6C34878D82A}">
                    <a16:rowId xmlns:a16="http://schemas.microsoft.com/office/drawing/2014/main" val="891676922"/>
                  </a:ext>
                </a:extLst>
              </a:tr>
              <a:tr h="621558">
                <a:tc>
                  <a:txBody>
                    <a:bodyPr/>
                    <a:lstStyle/>
                    <a:p>
                      <a:pPr algn="just" fontAlgn="t"/>
                      <a:r>
                        <a:rPr lang="en-US" sz="1600" b="0" u="none" strike="noStrike" dirty="0">
                          <a:solidFill>
                            <a:srgbClr val="313131"/>
                          </a:solidFill>
                          <a:effectLst/>
                          <a:latin typeface="Cambria" panose="02040503050406030204" pitchFamily="18" charset="0"/>
                        </a:rPr>
                        <a:t>pass</a:t>
                      </a:r>
                      <a:r>
                        <a:rPr lang="en-US" sz="1600" b="1" u="none" strike="noStrike" dirty="0">
                          <a:solidFill>
                            <a:srgbClr val="313131"/>
                          </a:solidFill>
                          <a:effectLst/>
                          <a:latin typeface="Cambria" panose="02040503050406030204" pitchFamily="18" charset="0"/>
                        </a:rPr>
                        <a:t> </a:t>
                      </a:r>
                      <a:r>
                        <a:rPr lang="en-US" sz="1600" b="0" u="none" strike="noStrike" dirty="0">
                          <a:solidFill>
                            <a:srgbClr val="313131"/>
                          </a:solidFill>
                          <a:effectLst/>
                          <a:latin typeface="Cambria" panose="02040503050406030204" pitchFamily="18" charset="0"/>
                        </a:rPr>
                        <a:t>statement</a:t>
                      </a:r>
                      <a:endParaRPr lang="en-US" sz="1600" b="0" dirty="0">
                        <a:solidFill>
                          <a:srgbClr val="000000"/>
                        </a:solidFill>
                        <a:effectLst/>
                        <a:latin typeface="Cambria" panose="02040503050406030204" pitchFamily="18" charset="0"/>
                      </a:endParaRPr>
                    </a:p>
                  </a:txBody>
                  <a:tcPr marL="76200" marR="76200" marT="76200" marB="76200"/>
                </a:tc>
                <a:tc>
                  <a:txBody>
                    <a:bodyPr/>
                    <a:lstStyle/>
                    <a:p>
                      <a:pPr fontAlgn="t"/>
                      <a:r>
                        <a:rPr lang="en-US" sz="1600" dirty="0">
                          <a:effectLst/>
                          <a:latin typeface="Cambria" panose="02040503050406030204" pitchFamily="18" charset="0"/>
                        </a:rPr>
                        <a:t>The pass statement in Python is used when a statement is required syntactically but you do not want any command or code to execute.</a:t>
                      </a:r>
                    </a:p>
                  </a:txBody>
                  <a:tcPr marL="76200" marR="76200" marT="76200" marB="76200"/>
                </a:tc>
                <a:extLst>
                  <a:ext uri="{0D108BD9-81ED-4DB2-BD59-A6C34878D82A}">
                    <a16:rowId xmlns:a16="http://schemas.microsoft.com/office/drawing/2014/main" val="329700597"/>
                  </a:ext>
                </a:extLst>
              </a:tr>
            </a:tbl>
          </a:graphicData>
        </a:graphic>
      </p:graphicFrame>
      <p:sp>
        <p:nvSpPr>
          <p:cNvPr id="11" name="Rectangle 10"/>
          <p:cNvSpPr/>
          <p:nvPr/>
        </p:nvSpPr>
        <p:spPr>
          <a:xfrm>
            <a:off x="435428" y="3611230"/>
            <a:ext cx="10559144" cy="369332"/>
          </a:xfrm>
          <a:prstGeom prst="rect">
            <a:avLst/>
          </a:prstGeom>
        </p:spPr>
        <p:txBody>
          <a:bodyPr wrap="square">
            <a:spAutoFit/>
          </a:bodyPr>
          <a:lstStyle/>
          <a:p>
            <a:r>
              <a:rPr lang="en-US" b="0" i="0" dirty="0">
                <a:solidFill>
                  <a:srgbClr val="000000"/>
                </a:solidFill>
                <a:effectLst/>
                <a:latin typeface="Cambria" panose="02040503050406030204" pitchFamily="18" charset="0"/>
              </a:rPr>
              <a:t>Loop control statements change execution from its normal sequence.</a:t>
            </a:r>
            <a:endParaRPr lang="en-US" dirty="0">
              <a:latin typeface="Cambria" panose="02040503050406030204" pitchFamily="18" charset="0"/>
            </a:endParaRPr>
          </a:p>
        </p:txBody>
      </p:sp>
    </p:spTree>
    <p:extLst>
      <p:ext uri="{BB962C8B-B14F-4D97-AF65-F5344CB8AC3E}">
        <p14:creationId xmlns:p14="http://schemas.microsoft.com/office/powerpoint/2010/main" val="662513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5081"/>
          </a:xfrm>
        </p:spPr>
        <p:txBody>
          <a:bodyPr>
            <a:normAutofit/>
          </a:bodyPr>
          <a:lstStyle/>
          <a:p>
            <a:pPr algn="ctr"/>
            <a:r>
              <a:rPr lang="en-US" dirty="0">
                <a:latin typeface="Cambria" panose="02040503050406030204" pitchFamily="18" charset="0"/>
              </a:rPr>
              <a:t>Python IF Statement</a:t>
            </a:r>
          </a:p>
        </p:txBody>
      </p:sp>
      <p:sp>
        <p:nvSpPr>
          <p:cNvPr id="3" name="Content Placeholder 2"/>
          <p:cNvSpPr>
            <a:spLocks noGrp="1"/>
          </p:cNvSpPr>
          <p:nvPr>
            <p:ph idx="1"/>
          </p:nvPr>
        </p:nvSpPr>
        <p:spPr>
          <a:xfrm>
            <a:off x="0" y="995082"/>
            <a:ext cx="12192000" cy="5862918"/>
          </a:xfrm>
        </p:spPr>
        <p:txBody>
          <a:bodyPr>
            <a:normAutofit/>
          </a:bodyPr>
          <a:lstStyle/>
          <a:p>
            <a:r>
              <a:rPr lang="en-US" dirty="0"/>
              <a:t>Test a condition, If condition is true, statement of if block is executed otherwise it is skipped.</a:t>
            </a:r>
          </a:p>
          <a:p>
            <a:pPr marL="0" indent="0">
              <a:buNone/>
            </a:pPr>
            <a:r>
              <a:rPr lang="en-US" b="1" dirty="0"/>
              <a:t>Syntax </a:t>
            </a:r>
          </a:p>
          <a:p>
            <a:pPr marL="0" indent="0">
              <a:buNone/>
            </a:pPr>
            <a:r>
              <a:rPr lang="en-US" b="1" dirty="0"/>
              <a:t>if</a:t>
            </a:r>
            <a:r>
              <a:rPr lang="en-US" dirty="0"/>
              <a:t>(condition):  </a:t>
            </a:r>
          </a:p>
          <a:p>
            <a:pPr marL="0" indent="0">
              <a:buNone/>
            </a:pPr>
            <a:r>
              <a:rPr lang="en-US" dirty="0"/>
              <a:t>  statements  </a:t>
            </a:r>
          </a:p>
          <a:p>
            <a:pPr marL="0" indent="0">
              <a:buNone/>
            </a:pPr>
            <a:r>
              <a:rPr lang="en-US" b="1" dirty="0">
                <a:solidFill>
                  <a:srgbClr val="FF0000"/>
                </a:solidFill>
              </a:rPr>
              <a:t>Example</a:t>
            </a:r>
          </a:p>
          <a:p>
            <a:pPr marL="0" indent="0">
              <a:buNone/>
            </a:pPr>
            <a:r>
              <a:rPr lang="en-US" dirty="0"/>
              <a:t>a=10  </a:t>
            </a:r>
          </a:p>
          <a:p>
            <a:pPr marL="0" indent="0">
              <a:buNone/>
            </a:pPr>
            <a:r>
              <a:rPr lang="en-US" b="1" dirty="0"/>
              <a:t>if</a:t>
            </a:r>
            <a:r>
              <a:rPr lang="en-US" dirty="0"/>
              <a:t> a==10:  </a:t>
            </a:r>
          </a:p>
          <a:p>
            <a:pPr marL="0" indent="0">
              <a:buNone/>
            </a:pPr>
            <a:r>
              <a:rPr lang="en-US" b="1" dirty="0"/>
              <a:t>print</a:t>
            </a:r>
            <a:r>
              <a:rPr lang="en-US" dirty="0"/>
              <a:t>  "Hello User"  </a:t>
            </a:r>
          </a:p>
          <a:p>
            <a:endParaRPr lang="en-US" dirty="0"/>
          </a:p>
          <a:p>
            <a:pPr marL="0" indent="0">
              <a:buNone/>
            </a:pPr>
            <a:endParaRPr lang="en-US" dirty="0"/>
          </a:p>
        </p:txBody>
      </p:sp>
    </p:spTree>
    <p:extLst>
      <p:ext uri="{BB962C8B-B14F-4D97-AF65-F5344CB8AC3E}">
        <p14:creationId xmlns:p14="http://schemas.microsoft.com/office/powerpoint/2010/main" val="2487014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8528"/>
          </a:xfrm>
        </p:spPr>
        <p:txBody>
          <a:bodyPr>
            <a:normAutofit/>
          </a:bodyPr>
          <a:lstStyle/>
          <a:p>
            <a:pPr algn="ctr"/>
            <a:r>
              <a:rPr lang="en-US" dirty="0">
                <a:latin typeface="Cambria" panose="02040503050406030204" pitchFamily="18" charset="0"/>
              </a:rPr>
              <a:t>Python IF ELSE Statement</a:t>
            </a:r>
          </a:p>
        </p:txBody>
      </p:sp>
      <p:pic>
        <p:nvPicPr>
          <p:cNvPr id="5" name="Picture 4"/>
          <p:cNvPicPr>
            <a:picLocks noChangeAspect="1"/>
          </p:cNvPicPr>
          <p:nvPr/>
        </p:nvPicPr>
        <p:blipFill>
          <a:blip r:embed="rId2"/>
          <a:stretch>
            <a:fillRect/>
          </a:stretch>
        </p:blipFill>
        <p:spPr>
          <a:xfrm>
            <a:off x="5764883" y="1102659"/>
            <a:ext cx="5990701" cy="4939367"/>
          </a:xfrm>
          <a:prstGeom prst="rect">
            <a:avLst/>
          </a:prstGeom>
        </p:spPr>
      </p:pic>
      <p:sp>
        <p:nvSpPr>
          <p:cNvPr id="6" name="Content Placeholder 5"/>
          <p:cNvSpPr>
            <a:spLocks noGrp="1"/>
          </p:cNvSpPr>
          <p:nvPr>
            <p:ph idx="1"/>
          </p:nvPr>
        </p:nvSpPr>
        <p:spPr>
          <a:xfrm>
            <a:off x="0" y="1008529"/>
            <a:ext cx="6259131" cy="5033497"/>
          </a:xfrm>
        </p:spPr>
        <p:txBody>
          <a:bodyPr>
            <a:normAutofit fontScale="92500" lnSpcReduction="20000"/>
          </a:bodyPr>
          <a:lstStyle/>
          <a:p>
            <a:pPr marL="0" indent="0">
              <a:buNone/>
            </a:pPr>
            <a:r>
              <a:rPr lang="en-US" b="1" dirty="0">
                <a:solidFill>
                  <a:srgbClr val="FF0000"/>
                </a:solidFill>
              </a:rPr>
              <a:t>Syntax</a:t>
            </a:r>
          </a:p>
          <a:p>
            <a:pPr marL="0" indent="0">
              <a:buNone/>
            </a:pPr>
            <a:r>
              <a:rPr lang="en-US" b="1" dirty="0"/>
              <a:t>if</a:t>
            </a:r>
            <a:r>
              <a:rPr lang="en-US" dirty="0"/>
              <a:t>(condition):  False  </a:t>
            </a:r>
          </a:p>
          <a:p>
            <a:pPr marL="0" indent="0">
              <a:buNone/>
            </a:pPr>
            <a:r>
              <a:rPr lang="en-US" dirty="0"/>
              <a:t>statements  </a:t>
            </a:r>
          </a:p>
          <a:p>
            <a:pPr marL="0" indent="0">
              <a:buNone/>
            </a:pPr>
            <a:r>
              <a:rPr lang="en-US" b="1" dirty="0"/>
              <a:t>else</a:t>
            </a:r>
            <a:r>
              <a:rPr lang="en-US" dirty="0"/>
              <a:t>:   True  </a:t>
            </a:r>
          </a:p>
          <a:p>
            <a:pPr marL="0" indent="0">
              <a:buNone/>
            </a:pPr>
            <a:r>
              <a:rPr lang="en-US" dirty="0"/>
              <a:t>statements  </a:t>
            </a:r>
          </a:p>
          <a:p>
            <a:pPr marL="0" indent="0">
              <a:buNone/>
            </a:pPr>
            <a:endParaRPr lang="en-US" b="1" dirty="0">
              <a:solidFill>
                <a:srgbClr val="FF0000"/>
              </a:solidFill>
            </a:endParaRPr>
          </a:p>
          <a:p>
            <a:pPr marL="0" indent="0">
              <a:buNone/>
            </a:pPr>
            <a:r>
              <a:rPr lang="en-US" b="1" dirty="0">
                <a:solidFill>
                  <a:srgbClr val="FF0000"/>
                </a:solidFill>
              </a:rPr>
              <a:t>Example-</a:t>
            </a:r>
            <a:endParaRPr lang="en-US" dirty="0">
              <a:solidFill>
                <a:srgbClr val="FF0000"/>
              </a:solidFill>
            </a:endParaRPr>
          </a:p>
          <a:p>
            <a:pPr marL="0" indent="0">
              <a:buNone/>
            </a:pPr>
            <a:r>
              <a:rPr lang="en-US" dirty="0"/>
              <a:t>year=2000  </a:t>
            </a:r>
          </a:p>
          <a:p>
            <a:pPr marL="0" indent="0">
              <a:buNone/>
            </a:pPr>
            <a:r>
              <a:rPr lang="en-US" b="1" dirty="0"/>
              <a:t>if</a:t>
            </a:r>
            <a:r>
              <a:rPr lang="en-US" dirty="0"/>
              <a:t> year%4==0:  </a:t>
            </a:r>
          </a:p>
          <a:p>
            <a:pPr marL="0" indent="0">
              <a:buNone/>
            </a:pPr>
            <a:r>
              <a:rPr lang="en-US" b="1" dirty="0"/>
              <a:t>print</a:t>
            </a:r>
            <a:r>
              <a:rPr lang="en-US" dirty="0"/>
              <a:t>  "Year is Leap"  </a:t>
            </a:r>
          </a:p>
          <a:p>
            <a:pPr marL="0" indent="0">
              <a:buNone/>
            </a:pPr>
            <a:r>
              <a:rPr lang="en-US" b="1" dirty="0"/>
              <a:t>else</a:t>
            </a:r>
            <a:r>
              <a:rPr lang="en-US" dirty="0"/>
              <a:t>:  </a:t>
            </a:r>
          </a:p>
          <a:p>
            <a:pPr marL="0" indent="0">
              <a:buNone/>
            </a:pPr>
            <a:r>
              <a:rPr lang="en-US" b="1" dirty="0"/>
              <a:t>print</a:t>
            </a:r>
            <a:r>
              <a:rPr lang="en-US" dirty="0"/>
              <a:t> "Year is not Leap"</a:t>
            </a:r>
          </a:p>
          <a:p>
            <a:endParaRPr lang="en-US" dirty="0"/>
          </a:p>
        </p:txBody>
      </p:sp>
    </p:spTree>
    <p:extLst>
      <p:ext uri="{BB962C8B-B14F-4D97-AF65-F5344CB8AC3E}">
        <p14:creationId xmlns:p14="http://schemas.microsoft.com/office/powerpoint/2010/main" val="3027144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54740"/>
          </a:xfrm>
        </p:spPr>
        <p:txBody>
          <a:bodyPr>
            <a:normAutofit/>
          </a:bodyPr>
          <a:lstStyle/>
          <a:p>
            <a:pPr algn="ctr"/>
            <a:r>
              <a:rPr lang="en-US" dirty="0">
                <a:latin typeface="Cambria" panose="02040503050406030204" pitchFamily="18" charset="0"/>
              </a:rPr>
              <a:t>Nested IF ELSE Statement</a:t>
            </a:r>
          </a:p>
        </p:txBody>
      </p:sp>
      <p:sp>
        <p:nvSpPr>
          <p:cNvPr id="3" name="Content Placeholder 2"/>
          <p:cNvSpPr>
            <a:spLocks noGrp="1"/>
          </p:cNvSpPr>
          <p:nvPr>
            <p:ph sz="half" idx="1"/>
          </p:nvPr>
        </p:nvSpPr>
        <p:spPr>
          <a:xfrm>
            <a:off x="0" y="954740"/>
            <a:ext cx="12192000" cy="5903259"/>
          </a:xfrm>
        </p:spPr>
        <p:txBody>
          <a:bodyPr>
            <a:normAutofit/>
          </a:bodyPr>
          <a:lstStyle/>
          <a:p>
            <a:r>
              <a:rPr lang="en-US" dirty="0"/>
              <a:t>To check for multiple conditions to be true then we use </a:t>
            </a:r>
            <a:r>
              <a:rPr lang="en-US" dirty="0" err="1"/>
              <a:t>elif</a:t>
            </a:r>
            <a:r>
              <a:rPr lang="en-US" dirty="0"/>
              <a:t> Statement.</a:t>
            </a:r>
          </a:p>
          <a:p>
            <a:r>
              <a:rPr lang="en-US" dirty="0"/>
              <a:t>This syntax is like executing a if statement inside a else statement.</a:t>
            </a:r>
          </a:p>
          <a:p>
            <a:pPr marL="0" indent="0">
              <a:buNone/>
            </a:pPr>
            <a:endParaRPr lang="en-US" dirty="0"/>
          </a:p>
          <a:p>
            <a:pPr marL="0" indent="0">
              <a:buNone/>
            </a:pPr>
            <a:endParaRPr lang="en-US" dirty="0"/>
          </a:p>
          <a:p>
            <a:pPr marL="0" indent="0">
              <a:buNone/>
            </a:pPr>
            <a:r>
              <a:rPr lang="en-US" b="1" dirty="0">
                <a:solidFill>
                  <a:srgbClr val="FF0000"/>
                </a:solidFill>
              </a:rPr>
              <a:t>Syntax:</a:t>
            </a:r>
            <a:endParaRPr lang="en-US" dirty="0">
              <a:solidFill>
                <a:srgbClr val="FF0000"/>
              </a:solidFill>
            </a:endParaRPr>
          </a:p>
          <a:p>
            <a:pPr marL="0" indent="0">
              <a:buNone/>
            </a:pPr>
            <a:r>
              <a:rPr lang="en-US" dirty="0"/>
              <a:t>If statement:  </a:t>
            </a:r>
          </a:p>
          <a:p>
            <a:pPr marL="0" indent="0">
              <a:buNone/>
            </a:pPr>
            <a:r>
              <a:rPr lang="en-US" dirty="0"/>
              <a:t>    Body  </a:t>
            </a:r>
          </a:p>
          <a:p>
            <a:pPr marL="0" indent="0">
              <a:buNone/>
            </a:pPr>
            <a:r>
              <a:rPr lang="en-US" b="1" dirty="0" err="1"/>
              <a:t>elif</a:t>
            </a:r>
            <a:r>
              <a:rPr lang="en-US" dirty="0"/>
              <a:t> statement:  </a:t>
            </a:r>
          </a:p>
          <a:p>
            <a:pPr marL="0" indent="0">
              <a:buNone/>
            </a:pPr>
            <a:r>
              <a:rPr lang="en-US" dirty="0"/>
              <a:t>    Body  </a:t>
            </a:r>
          </a:p>
          <a:p>
            <a:pPr marL="0" indent="0">
              <a:buNone/>
            </a:pPr>
            <a:r>
              <a:rPr lang="en-US" b="1" dirty="0"/>
              <a:t>else</a:t>
            </a:r>
            <a:r>
              <a:rPr lang="en-US" dirty="0"/>
              <a:t>:  </a:t>
            </a:r>
          </a:p>
          <a:p>
            <a:pPr marL="0" indent="0">
              <a:buNone/>
            </a:pPr>
            <a:r>
              <a:rPr lang="en-US" dirty="0"/>
              <a:t>    Body </a:t>
            </a:r>
          </a:p>
          <a:p>
            <a:endParaRPr lang="en-US" dirty="0"/>
          </a:p>
        </p:txBody>
      </p:sp>
      <p:sp>
        <p:nvSpPr>
          <p:cNvPr id="4" name="Content Placeholder 3"/>
          <p:cNvSpPr>
            <a:spLocks noGrp="1"/>
          </p:cNvSpPr>
          <p:nvPr>
            <p:ph sz="half" idx="2"/>
          </p:nvPr>
        </p:nvSpPr>
        <p:spPr>
          <a:xfrm>
            <a:off x="5269542" y="2369792"/>
            <a:ext cx="5181600" cy="3073155"/>
          </a:xfrm>
        </p:spPr>
        <p:txBody>
          <a:bodyPr>
            <a:normAutofit fontScale="70000" lnSpcReduction="20000"/>
          </a:bodyPr>
          <a:lstStyle/>
          <a:p>
            <a:pPr marL="0" indent="0">
              <a:buNone/>
            </a:pPr>
            <a:r>
              <a:rPr lang="en-US" b="1" dirty="0">
                <a:solidFill>
                  <a:srgbClr val="FF0000"/>
                </a:solidFill>
              </a:rPr>
              <a:t>Example:</a:t>
            </a:r>
            <a:endParaRPr lang="en-US" dirty="0">
              <a:solidFill>
                <a:srgbClr val="FF0000"/>
              </a:solidFill>
            </a:endParaRPr>
          </a:p>
          <a:p>
            <a:pPr marL="0" indent="0">
              <a:buNone/>
            </a:pPr>
            <a:r>
              <a:rPr lang="en-US" dirty="0"/>
              <a:t>a=10  </a:t>
            </a:r>
          </a:p>
          <a:p>
            <a:pPr marL="0" indent="0">
              <a:buNone/>
            </a:pPr>
            <a:r>
              <a:rPr lang="en-US" b="1" dirty="0"/>
              <a:t>if</a:t>
            </a:r>
            <a:r>
              <a:rPr lang="en-US" dirty="0"/>
              <a:t> a&gt;=20:  </a:t>
            </a:r>
          </a:p>
          <a:p>
            <a:pPr marL="0" indent="0">
              <a:buNone/>
            </a:pPr>
            <a:r>
              <a:rPr lang="en-US" dirty="0"/>
              <a:t>    </a:t>
            </a:r>
            <a:r>
              <a:rPr lang="en-US" b="1" dirty="0"/>
              <a:t>print</a:t>
            </a:r>
            <a:r>
              <a:rPr lang="en-US" dirty="0"/>
              <a:t> "Condition is True"  </a:t>
            </a:r>
          </a:p>
          <a:p>
            <a:pPr marL="0" indent="0">
              <a:buNone/>
            </a:pPr>
            <a:r>
              <a:rPr lang="en-US" b="1" dirty="0"/>
              <a:t>else</a:t>
            </a:r>
            <a:r>
              <a:rPr lang="en-US" dirty="0"/>
              <a:t>:  </a:t>
            </a:r>
          </a:p>
          <a:p>
            <a:pPr marL="0" indent="0">
              <a:buNone/>
            </a:pPr>
            <a:r>
              <a:rPr lang="en-US" dirty="0"/>
              <a:t>    </a:t>
            </a:r>
            <a:r>
              <a:rPr lang="en-US" b="1" dirty="0"/>
              <a:t>if</a:t>
            </a:r>
            <a:r>
              <a:rPr lang="en-US" dirty="0"/>
              <a:t> a&gt;=15:  </a:t>
            </a:r>
          </a:p>
          <a:p>
            <a:pPr marL="0" indent="0">
              <a:buNone/>
            </a:pPr>
            <a:r>
              <a:rPr lang="en-US" dirty="0"/>
              <a:t>     </a:t>
            </a:r>
            <a:r>
              <a:rPr lang="en-US" b="1" dirty="0"/>
              <a:t>print</a:t>
            </a:r>
            <a:r>
              <a:rPr lang="en-US" dirty="0"/>
              <a:t> "Checking second value"  </a:t>
            </a:r>
          </a:p>
          <a:p>
            <a:pPr marL="0" indent="0">
              <a:buNone/>
            </a:pPr>
            <a:r>
              <a:rPr lang="en-US" dirty="0"/>
              <a:t>    </a:t>
            </a:r>
            <a:r>
              <a:rPr lang="en-US" b="1" dirty="0"/>
              <a:t>else</a:t>
            </a:r>
            <a:r>
              <a:rPr lang="en-US" dirty="0"/>
              <a:t>:  </a:t>
            </a:r>
          </a:p>
          <a:p>
            <a:pPr marL="0" indent="0">
              <a:buNone/>
            </a:pPr>
            <a:r>
              <a:rPr lang="en-US" dirty="0"/>
              <a:t>     </a:t>
            </a:r>
            <a:r>
              <a:rPr lang="en-US" b="1" dirty="0"/>
              <a:t>print</a:t>
            </a:r>
            <a:r>
              <a:rPr lang="en-US" dirty="0"/>
              <a:t> "All Conditions are false"  </a:t>
            </a:r>
          </a:p>
          <a:p>
            <a:endParaRPr lang="en-US" dirty="0"/>
          </a:p>
        </p:txBody>
      </p:sp>
    </p:spTree>
    <p:extLst>
      <p:ext uri="{BB962C8B-B14F-4D97-AF65-F5344CB8AC3E}">
        <p14:creationId xmlns:p14="http://schemas.microsoft.com/office/powerpoint/2010/main" val="3034754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12192000" cy="1035423"/>
          </a:xfrm>
        </p:spPr>
        <p:txBody>
          <a:bodyPr>
            <a:normAutofit/>
          </a:bodyPr>
          <a:lstStyle/>
          <a:p>
            <a:pPr algn="ctr"/>
            <a:r>
              <a:rPr lang="en-US" dirty="0">
                <a:latin typeface="Cambria" panose="02040503050406030204" pitchFamily="18" charset="0"/>
              </a:rPr>
              <a:t>For Loop</a:t>
            </a:r>
          </a:p>
        </p:txBody>
      </p:sp>
      <p:sp>
        <p:nvSpPr>
          <p:cNvPr id="6" name="Content Placeholder 5"/>
          <p:cNvSpPr>
            <a:spLocks noGrp="1"/>
          </p:cNvSpPr>
          <p:nvPr>
            <p:ph sz="half" idx="1"/>
          </p:nvPr>
        </p:nvSpPr>
        <p:spPr>
          <a:xfrm>
            <a:off x="0" y="1035424"/>
            <a:ext cx="6503831" cy="5549236"/>
          </a:xfrm>
        </p:spPr>
        <p:txBody>
          <a:bodyPr>
            <a:noAutofit/>
          </a:bodyPr>
          <a:lstStyle/>
          <a:p>
            <a:r>
              <a:rPr lang="en-US" sz="2500" dirty="0"/>
              <a:t>For Loop is used to iterate a variable over a sequence(i.e., list or string) in the order that they appear.</a:t>
            </a:r>
          </a:p>
          <a:p>
            <a:pPr marL="0" indent="0">
              <a:buNone/>
            </a:pPr>
            <a:r>
              <a:rPr lang="en-US" sz="2500" b="1" dirty="0">
                <a:solidFill>
                  <a:srgbClr val="FF0000"/>
                </a:solidFill>
              </a:rPr>
              <a:t>Syntax</a:t>
            </a:r>
            <a:endParaRPr lang="en-US" sz="2500" dirty="0">
              <a:solidFill>
                <a:srgbClr val="FF0000"/>
              </a:solidFill>
            </a:endParaRPr>
          </a:p>
          <a:p>
            <a:pPr marL="0" indent="0">
              <a:buNone/>
            </a:pPr>
            <a:r>
              <a:rPr lang="en-US" sz="2500" b="1" dirty="0"/>
              <a:t>for</a:t>
            </a:r>
            <a:r>
              <a:rPr lang="en-US" sz="2500" dirty="0"/>
              <a:t> &lt;variable&gt; </a:t>
            </a:r>
            <a:r>
              <a:rPr lang="en-US" sz="2500" b="1" dirty="0"/>
              <a:t>in</a:t>
            </a:r>
            <a:r>
              <a:rPr lang="en-US" sz="2500" dirty="0"/>
              <a:t> &lt;sequence&gt;:</a:t>
            </a:r>
          </a:p>
          <a:p>
            <a:pPr marL="0" indent="0">
              <a:buNone/>
            </a:pPr>
            <a:r>
              <a:rPr lang="en-US" sz="2500" b="1" dirty="0">
                <a:solidFill>
                  <a:srgbClr val="FF0000"/>
                </a:solidFill>
              </a:rPr>
              <a:t>Explanation:</a:t>
            </a:r>
            <a:endParaRPr lang="en-US" sz="2500" dirty="0">
              <a:solidFill>
                <a:srgbClr val="FF0000"/>
              </a:solidFill>
            </a:endParaRPr>
          </a:p>
          <a:p>
            <a:r>
              <a:rPr lang="en-US" sz="2500" dirty="0"/>
              <a:t>First value will be assigned in the variable.</a:t>
            </a:r>
          </a:p>
          <a:p>
            <a:r>
              <a:rPr lang="en-US" sz="2500" dirty="0"/>
              <a:t>All the statements in the body of the loop are executed with the same value.</a:t>
            </a:r>
          </a:p>
          <a:p>
            <a:r>
              <a:rPr lang="en-US" sz="2500" dirty="0"/>
              <a:t>Once step second is completed then variable is assigned the next value in the sequence and step second is repeated.</a:t>
            </a:r>
          </a:p>
          <a:p>
            <a:r>
              <a:rPr lang="en-US" sz="2500" dirty="0"/>
              <a:t>It continues till all the values in the sequence are assigned in the variable and processed.</a:t>
            </a:r>
          </a:p>
          <a:p>
            <a:pPr marL="0" indent="0">
              <a:buNone/>
            </a:pPr>
            <a:endParaRPr lang="en-US" sz="2500" dirty="0"/>
          </a:p>
          <a:p>
            <a:pPr marL="0" indent="0">
              <a:buNone/>
            </a:pPr>
            <a:br>
              <a:rPr lang="en-US" sz="2500" dirty="0"/>
            </a:br>
            <a:endParaRPr lang="en-US" sz="2500" dirty="0"/>
          </a:p>
        </p:txBody>
      </p:sp>
      <p:sp>
        <p:nvSpPr>
          <p:cNvPr id="7" name="Content Placeholder 6"/>
          <p:cNvSpPr>
            <a:spLocks noGrp="1"/>
          </p:cNvSpPr>
          <p:nvPr>
            <p:ph sz="half" idx="2"/>
          </p:nvPr>
        </p:nvSpPr>
        <p:spPr>
          <a:xfrm>
            <a:off x="7073153" y="1035424"/>
            <a:ext cx="5118847" cy="5822576"/>
          </a:xfrm>
        </p:spPr>
        <p:txBody>
          <a:bodyPr>
            <a:normAutofit/>
          </a:bodyPr>
          <a:lstStyle/>
          <a:p>
            <a:pPr marL="0" indent="0">
              <a:buNone/>
            </a:pPr>
            <a:r>
              <a:rPr lang="en-US" b="1" dirty="0">
                <a:solidFill>
                  <a:srgbClr val="FF0000"/>
                </a:solidFill>
              </a:rPr>
              <a:t>Example 1</a:t>
            </a:r>
            <a:endParaRPr lang="en-US" dirty="0"/>
          </a:p>
          <a:p>
            <a:pPr marL="0" indent="0">
              <a:buNone/>
            </a:pPr>
            <a:r>
              <a:rPr lang="en-US" dirty="0"/>
              <a:t>num=2  </a:t>
            </a:r>
          </a:p>
          <a:p>
            <a:pPr marL="0" indent="0">
              <a:buNone/>
            </a:pPr>
            <a:r>
              <a:rPr lang="en-US" b="1" dirty="0"/>
              <a:t>for</a:t>
            </a:r>
            <a:r>
              <a:rPr lang="en-US" dirty="0"/>
              <a:t> a </a:t>
            </a:r>
            <a:r>
              <a:rPr lang="en-US" b="1" dirty="0"/>
              <a:t>in</a:t>
            </a:r>
            <a:r>
              <a:rPr lang="en-US" dirty="0"/>
              <a:t> range (1,6):  </a:t>
            </a:r>
          </a:p>
          <a:p>
            <a:pPr marL="0" indent="0">
              <a:buNone/>
            </a:pPr>
            <a:r>
              <a:rPr lang="en-US" dirty="0"/>
              <a:t>    </a:t>
            </a:r>
            <a:r>
              <a:rPr lang="en-US" b="1" dirty="0"/>
              <a:t>print</a:t>
            </a:r>
            <a:r>
              <a:rPr lang="en-US" dirty="0"/>
              <a:t>  num * a  </a:t>
            </a:r>
          </a:p>
          <a:p>
            <a:endParaRPr lang="en-US" dirty="0"/>
          </a:p>
          <a:p>
            <a:pPr marL="0" indent="0">
              <a:buNone/>
            </a:pPr>
            <a:r>
              <a:rPr lang="en-US" b="1" dirty="0">
                <a:solidFill>
                  <a:srgbClr val="FF0000"/>
                </a:solidFill>
              </a:rPr>
              <a:t>Example 2</a:t>
            </a:r>
            <a:endParaRPr lang="en-US" dirty="0"/>
          </a:p>
          <a:p>
            <a:pPr marL="0" indent="0">
              <a:buNone/>
            </a:pPr>
            <a:r>
              <a:rPr lang="en-US" dirty="0"/>
              <a:t>sum=0  </a:t>
            </a:r>
          </a:p>
          <a:p>
            <a:pPr marL="0" indent="0">
              <a:buNone/>
            </a:pPr>
            <a:r>
              <a:rPr lang="en-US" b="1" dirty="0"/>
              <a:t>for</a:t>
            </a:r>
            <a:r>
              <a:rPr lang="en-US" dirty="0"/>
              <a:t> n </a:t>
            </a:r>
            <a:r>
              <a:rPr lang="en-US" b="1" dirty="0"/>
              <a:t>in</a:t>
            </a:r>
            <a:r>
              <a:rPr lang="en-US" dirty="0"/>
              <a:t> range(1,11):  </a:t>
            </a:r>
          </a:p>
          <a:p>
            <a:pPr marL="0" indent="0">
              <a:buNone/>
            </a:pPr>
            <a:r>
              <a:rPr lang="en-US" dirty="0"/>
              <a:t>    sum+=n  </a:t>
            </a:r>
          </a:p>
          <a:p>
            <a:pPr marL="0" indent="0">
              <a:buNone/>
            </a:pPr>
            <a:r>
              <a:rPr lang="en-US" b="1" dirty="0"/>
              <a:t>print</a:t>
            </a:r>
            <a:r>
              <a:rPr lang="en-US" dirty="0"/>
              <a:t> sum  </a:t>
            </a:r>
          </a:p>
          <a:p>
            <a:pPr marL="0" indent="0">
              <a:buNone/>
            </a:pPr>
            <a:endParaRPr lang="en-US" dirty="0"/>
          </a:p>
        </p:txBody>
      </p:sp>
    </p:spTree>
    <p:extLst>
      <p:ext uri="{BB962C8B-B14F-4D97-AF65-F5344CB8AC3E}">
        <p14:creationId xmlns:p14="http://schemas.microsoft.com/office/powerpoint/2010/main" val="5540047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12192000" cy="1035423"/>
          </a:xfrm>
        </p:spPr>
        <p:txBody>
          <a:bodyPr>
            <a:normAutofit/>
          </a:bodyPr>
          <a:lstStyle/>
          <a:p>
            <a:pPr algn="ctr"/>
            <a:r>
              <a:rPr lang="en-US" dirty="0">
                <a:latin typeface="Cambria" panose="02040503050406030204" pitchFamily="18" charset="0"/>
              </a:rPr>
              <a:t>Nested Loops</a:t>
            </a:r>
          </a:p>
        </p:txBody>
      </p:sp>
      <p:sp>
        <p:nvSpPr>
          <p:cNvPr id="6" name="Content Placeholder 5"/>
          <p:cNvSpPr>
            <a:spLocks noGrp="1"/>
          </p:cNvSpPr>
          <p:nvPr>
            <p:ph sz="half" idx="1"/>
          </p:nvPr>
        </p:nvSpPr>
        <p:spPr>
          <a:xfrm>
            <a:off x="-1" y="1035424"/>
            <a:ext cx="6185647" cy="5822576"/>
          </a:xfrm>
        </p:spPr>
        <p:txBody>
          <a:bodyPr>
            <a:normAutofit/>
          </a:bodyPr>
          <a:lstStyle/>
          <a:p>
            <a:r>
              <a:rPr lang="en-US" sz="2600" dirty="0"/>
              <a:t>Loops defined within another Loop is called Nested Loop.</a:t>
            </a:r>
          </a:p>
          <a:p>
            <a:r>
              <a:rPr lang="en-US" sz="2600" dirty="0"/>
              <a:t>When an outer loop contains an inner loop in its body it is called Nested Looping.</a:t>
            </a:r>
          </a:p>
          <a:p>
            <a:pPr marL="0" indent="0">
              <a:buNone/>
            </a:pPr>
            <a:r>
              <a:rPr lang="en-US" sz="2600" b="1" dirty="0">
                <a:solidFill>
                  <a:srgbClr val="FF0000"/>
                </a:solidFill>
              </a:rPr>
              <a:t>Syntax:</a:t>
            </a:r>
            <a:endParaRPr lang="en-US" sz="2600" dirty="0">
              <a:solidFill>
                <a:srgbClr val="FF0000"/>
              </a:solidFill>
            </a:endParaRPr>
          </a:p>
          <a:p>
            <a:pPr marL="0" indent="0">
              <a:buNone/>
            </a:pPr>
            <a:r>
              <a:rPr lang="en-US" sz="2600" b="1" dirty="0"/>
              <a:t>for</a:t>
            </a:r>
            <a:r>
              <a:rPr lang="en-US" sz="2600" dirty="0"/>
              <a:t>  &lt;expression&gt;:  </a:t>
            </a:r>
          </a:p>
          <a:p>
            <a:pPr marL="0" indent="0">
              <a:buNone/>
            </a:pPr>
            <a:r>
              <a:rPr lang="en-US" sz="2600" dirty="0"/>
              <a:t>        </a:t>
            </a:r>
            <a:r>
              <a:rPr lang="en-US" sz="2600" b="1" dirty="0"/>
              <a:t>for</a:t>
            </a:r>
            <a:r>
              <a:rPr lang="en-US" sz="2600" dirty="0"/>
              <a:t> &lt;expression&gt;:  </a:t>
            </a:r>
          </a:p>
          <a:p>
            <a:pPr marL="0" indent="0">
              <a:buNone/>
            </a:pPr>
            <a:r>
              <a:rPr lang="en-US" sz="2600" dirty="0"/>
              <a:t>            Body</a:t>
            </a:r>
            <a:br>
              <a:rPr lang="en-US" sz="2600" dirty="0"/>
            </a:br>
            <a:endParaRPr lang="en-US" sz="2600" dirty="0"/>
          </a:p>
        </p:txBody>
      </p:sp>
      <p:sp>
        <p:nvSpPr>
          <p:cNvPr id="7" name="Content Placeholder 6"/>
          <p:cNvSpPr>
            <a:spLocks noGrp="1"/>
          </p:cNvSpPr>
          <p:nvPr>
            <p:ph sz="half" idx="2"/>
          </p:nvPr>
        </p:nvSpPr>
        <p:spPr>
          <a:xfrm>
            <a:off x="6454588" y="1035424"/>
            <a:ext cx="5440124" cy="5141539"/>
          </a:xfrm>
        </p:spPr>
        <p:txBody>
          <a:bodyPr>
            <a:normAutofit/>
          </a:bodyPr>
          <a:lstStyle/>
          <a:p>
            <a:pPr marL="0" indent="0">
              <a:buNone/>
            </a:pPr>
            <a:r>
              <a:rPr lang="en-US" b="1" dirty="0">
                <a:solidFill>
                  <a:srgbClr val="FF0000"/>
                </a:solidFill>
              </a:rPr>
              <a:t>Example</a:t>
            </a:r>
          </a:p>
          <a:p>
            <a:pPr marL="0" indent="0">
              <a:buNone/>
            </a:pPr>
            <a:r>
              <a:rPr lang="en-US" b="1" dirty="0"/>
              <a:t>for</a:t>
            </a:r>
            <a:r>
              <a:rPr lang="en-US" dirty="0"/>
              <a:t> </a:t>
            </a:r>
            <a:r>
              <a:rPr lang="en-US" dirty="0" err="1"/>
              <a:t>i</a:t>
            </a:r>
            <a:r>
              <a:rPr lang="en-US" dirty="0"/>
              <a:t> </a:t>
            </a:r>
            <a:r>
              <a:rPr lang="en-US" b="1" dirty="0"/>
              <a:t>in</a:t>
            </a:r>
            <a:r>
              <a:rPr lang="en-US" dirty="0"/>
              <a:t> range(1,6):  </a:t>
            </a:r>
          </a:p>
          <a:p>
            <a:pPr marL="0" indent="0">
              <a:buNone/>
            </a:pPr>
            <a:r>
              <a:rPr lang="en-US" dirty="0"/>
              <a:t>    </a:t>
            </a:r>
            <a:r>
              <a:rPr lang="en-US" b="1" dirty="0"/>
              <a:t>for</a:t>
            </a:r>
            <a:r>
              <a:rPr lang="en-US" dirty="0"/>
              <a:t> j </a:t>
            </a:r>
            <a:r>
              <a:rPr lang="en-US" b="1" dirty="0"/>
              <a:t>in</a:t>
            </a:r>
            <a:r>
              <a:rPr lang="en-US" dirty="0"/>
              <a:t> range (1,i+1):  </a:t>
            </a:r>
          </a:p>
          <a:p>
            <a:pPr marL="0" indent="0">
              <a:buNone/>
            </a:pPr>
            <a:r>
              <a:rPr lang="en-US" dirty="0"/>
              <a:t>        </a:t>
            </a:r>
            <a:r>
              <a:rPr lang="en-US" b="1" dirty="0"/>
              <a:t>print</a:t>
            </a:r>
            <a:r>
              <a:rPr lang="en-US" dirty="0"/>
              <a:t> </a:t>
            </a:r>
            <a:r>
              <a:rPr lang="en-US" dirty="0" err="1"/>
              <a:t>i</a:t>
            </a:r>
            <a:r>
              <a:rPr lang="en-US" dirty="0"/>
              <a:t>,  </a:t>
            </a:r>
          </a:p>
          <a:p>
            <a:pPr marL="0" indent="0">
              <a:buNone/>
            </a:pPr>
            <a:r>
              <a:rPr lang="en-US" dirty="0"/>
              <a:t>    </a:t>
            </a:r>
            <a:r>
              <a:rPr lang="en-US" b="1" dirty="0"/>
              <a:t>print</a:t>
            </a: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1195264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12192000" cy="887505"/>
          </a:xfrm>
        </p:spPr>
        <p:txBody>
          <a:bodyPr>
            <a:normAutofit/>
          </a:bodyPr>
          <a:lstStyle/>
          <a:p>
            <a:pPr algn="ctr"/>
            <a:r>
              <a:rPr lang="en-US" dirty="0">
                <a:latin typeface="Cambria" panose="02040503050406030204" pitchFamily="18" charset="0"/>
              </a:rPr>
              <a:t>While Loop</a:t>
            </a:r>
          </a:p>
        </p:txBody>
      </p:sp>
      <p:sp>
        <p:nvSpPr>
          <p:cNvPr id="6" name="Content Placeholder 5"/>
          <p:cNvSpPr>
            <a:spLocks noGrp="1"/>
          </p:cNvSpPr>
          <p:nvPr>
            <p:ph idx="1"/>
          </p:nvPr>
        </p:nvSpPr>
        <p:spPr>
          <a:xfrm>
            <a:off x="0" y="887506"/>
            <a:ext cx="12192000" cy="5970493"/>
          </a:xfrm>
        </p:spPr>
        <p:txBody>
          <a:bodyPr>
            <a:noAutofit/>
          </a:bodyPr>
          <a:lstStyle/>
          <a:p>
            <a:pPr>
              <a:lnSpc>
                <a:spcPct val="170000"/>
              </a:lnSpc>
            </a:pPr>
            <a:r>
              <a:rPr lang="en-US" sz="2600" dirty="0"/>
              <a:t>While Loop is used to execute number of statements or body till the condition passed in while is true. Once the condition is false, the control will come out of the loop.</a:t>
            </a:r>
          </a:p>
          <a:p>
            <a:pPr marL="0" indent="0">
              <a:buNone/>
            </a:pPr>
            <a:r>
              <a:rPr lang="en-US" sz="2600" b="1" dirty="0">
                <a:solidFill>
                  <a:srgbClr val="FF0000"/>
                </a:solidFill>
              </a:rPr>
              <a:t>Syntax:</a:t>
            </a:r>
            <a:endParaRPr lang="en-US" sz="2600" dirty="0">
              <a:solidFill>
                <a:srgbClr val="FF0000"/>
              </a:solidFill>
            </a:endParaRPr>
          </a:p>
          <a:p>
            <a:pPr marL="0" indent="0">
              <a:buNone/>
            </a:pPr>
            <a:r>
              <a:rPr lang="en-US" sz="2600" b="1" dirty="0"/>
              <a:t>while</a:t>
            </a:r>
            <a:r>
              <a:rPr lang="en-US" sz="2600" dirty="0"/>
              <a:t> &lt;expression&gt;:  </a:t>
            </a:r>
          </a:p>
          <a:p>
            <a:pPr marL="0" indent="0">
              <a:buNone/>
            </a:pPr>
            <a:r>
              <a:rPr lang="en-US" sz="2600" dirty="0"/>
              <a:t>        Body </a:t>
            </a:r>
          </a:p>
          <a:p>
            <a:pPr marL="0" indent="0">
              <a:buNone/>
            </a:pPr>
            <a:r>
              <a:rPr lang="en-US" sz="2600" b="1" dirty="0">
                <a:solidFill>
                  <a:srgbClr val="FF0000"/>
                </a:solidFill>
              </a:rPr>
              <a:t>Example</a:t>
            </a:r>
          </a:p>
          <a:p>
            <a:pPr marL="0" indent="0">
              <a:buNone/>
            </a:pPr>
            <a:r>
              <a:rPr lang="en-US" sz="2600" dirty="0"/>
              <a:t>a=10  </a:t>
            </a:r>
          </a:p>
          <a:p>
            <a:pPr marL="0" indent="0">
              <a:buNone/>
            </a:pPr>
            <a:r>
              <a:rPr lang="en-US" sz="2600" b="1" dirty="0"/>
              <a:t>while</a:t>
            </a:r>
            <a:r>
              <a:rPr lang="en-US" sz="2600" dirty="0"/>
              <a:t> a&gt;0:  </a:t>
            </a:r>
          </a:p>
          <a:p>
            <a:pPr marL="0" indent="0">
              <a:buNone/>
            </a:pPr>
            <a:r>
              <a:rPr lang="en-US" sz="2600" dirty="0"/>
              <a:t>    </a:t>
            </a:r>
            <a:r>
              <a:rPr lang="en-US" sz="2600" b="1" dirty="0"/>
              <a:t>print</a:t>
            </a:r>
            <a:r>
              <a:rPr lang="en-US" sz="2600" dirty="0"/>
              <a:t> "Value of a </a:t>
            </a:r>
            <a:r>
              <a:rPr lang="en-US" sz="2600" dirty="0" err="1"/>
              <a:t>is",a</a:t>
            </a:r>
            <a:r>
              <a:rPr lang="en-US" sz="2600" dirty="0"/>
              <a:t>  </a:t>
            </a:r>
          </a:p>
          <a:p>
            <a:pPr marL="0" indent="0">
              <a:buNone/>
            </a:pPr>
            <a:r>
              <a:rPr lang="en-US" sz="2600" dirty="0"/>
              <a:t>    a=a-2</a:t>
            </a:r>
          </a:p>
          <a:p>
            <a:endParaRPr lang="en-US" sz="2600" dirty="0"/>
          </a:p>
          <a:p>
            <a:pPr marL="0" indent="0">
              <a:buNone/>
            </a:pPr>
            <a:br>
              <a:rPr lang="en-US" sz="2600" dirty="0"/>
            </a:br>
            <a:endParaRPr lang="en-US" sz="2600" dirty="0"/>
          </a:p>
        </p:txBody>
      </p:sp>
    </p:spTree>
    <p:extLst>
      <p:ext uri="{BB962C8B-B14F-4D97-AF65-F5344CB8AC3E}">
        <p14:creationId xmlns:p14="http://schemas.microsoft.com/office/powerpoint/2010/main" val="1769947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2317"/>
          </a:xfrm>
        </p:spPr>
        <p:txBody>
          <a:bodyPr>
            <a:normAutofit/>
          </a:bodyPr>
          <a:lstStyle/>
          <a:p>
            <a:pPr algn="ctr"/>
            <a:r>
              <a:rPr lang="en-US" dirty="0">
                <a:latin typeface="Cambria" panose="02040503050406030204" pitchFamily="18" charset="0"/>
              </a:rPr>
              <a:t>Python BREAK</a:t>
            </a:r>
          </a:p>
        </p:txBody>
      </p:sp>
      <p:sp>
        <p:nvSpPr>
          <p:cNvPr id="3" name="Content Placeholder 2"/>
          <p:cNvSpPr>
            <a:spLocks noGrp="1"/>
          </p:cNvSpPr>
          <p:nvPr>
            <p:ph idx="1"/>
          </p:nvPr>
        </p:nvSpPr>
        <p:spPr>
          <a:xfrm>
            <a:off x="0" y="1062318"/>
            <a:ext cx="12192000" cy="5795682"/>
          </a:xfrm>
        </p:spPr>
        <p:txBody>
          <a:bodyPr/>
          <a:lstStyle/>
          <a:p>
            <a:r>
              <a:rPr lang="en-US" dirty="0"/>
              <a:t>Break statement is a jump statement that is used to pass the control to the end of the loop.</a:t>
            </a:r>
          </a:p>
          <a:p>
            <a:pPr marL="0" indent="0">
              <a:buNone/>
            </a:pPr>
            <a:r>
              <a:rPr lang="en-US" b="1" dirty="0">
                <a:solidFill>
                  <a:srgbClr val="FF0000"/>
                </a:solidFill>
              </a:rPr>
              <a:t>Example:</a:t>
            </a:r>
            <a:endParaRPr lang="en-US" dirty="0">
              <a:solidFill>
                <a:srgbClr val="FF0000"/>
              </a:solidFill>
            </a:endParaRPr>
          </a:p>
          <a:p>
            <a:pPr marL="0" indent="0">
              <a:buNone/>
            </a:pPr>
            <a:r>
              <a:rPr lang="en-US" b="1" dirty="0"/>
              <a:t>for</a:t>
            </a:r>
            <a:r>
              <a:rPr lang="en-US" dirty="0"/>
              <a:t> </a:t>
            </a:r>
            <a:r>
              <a:rPr lang="en-US" dirty="0" err="1"/>
              <a:t>i</a:t>
            </a:r>
            <a:r>
              <a:rPr lang="en-US" dirty="0"/>
              <a:t> </a:t>
            </a:r>
            <a:r>
              <a:rPr lang="en-US" b="1" dirty="0"/>
              <a:t>in</a:t>
            </a:r>
            <a:r>
              <a:rPr lang="en-US" dirty="0"/>
              <a:t> [1,2,3,4,5]:  </a:t>
            </a:r>
          </a:p>
          <a:p>
            <a:pPr marL="0" indent="0">
              <a:buNone/>
            </a:pPr>
            <a:r>
              <a:rPr lang="en-US" dirty="0"/>
              <a:t>    </a:t>
            </a:r>
            <a:r>
              <a:rPr lang="en-US" b="1" dirty="0"/>
              <a:t>if</a:t>
            </a:r>
            <a:r>
              <a:rPr lang="en-US" dirty="0"/>
              <a:t> </a:t>
            </a:r>
            <a:r>
              <a:rPr lang="en-US" dirty="0" err="1"/>
              <a:t>i</a:t>
            </a:r>
            <a:r>
              <a:rPr lang="en-US" dirty="0"/>
              <a:t>==4:  </a:t>
            </a:r>
          </a:p>
          <a:p>
            <a:pPr marL="0" indent="0">
              <a:buNone/>
            </a:pPr>
            <a:r>
              <a:rPr lang="en-US" dirty="0"/>
              <a:t>        </a:t>
            </a:r>
            <a:r>
              <a:rPr lang="en-US" b="1" dirty="0"/>
              <a:t>print</a:t>
            </a:r>
            <a:r>
              <a:rPr lang="en-US" dirty="0"/>
              <a:t> "Element found"  </a:t>
            </a:r>
          </a:p>
          <a:p>
            <a:pPr marL="0" indent="0">
              <a:buNone/>
            </a:pPr>
            <a:r>
              <a:rPr lang="en-US" dirty="0"/>
              <a:t>        </a:t>
            </a:r>
            <a:r>
              <a:rPr lang="en-US" b="1" dirty="0"/>
              <a:t>break</a:t>
            </a:r>
            <a:r>
              <a:rPr lang="en-US" dirty="0"/>
              <a:t>  </a:t>
            </a:r>
          </a:p>
          <a:p>
            <a:pPr marL="0" indent="0">
              <a:buNone/>
            </a:pPr>
            <a:r>
              <a:rPr lang="en-US" dirty="0"/>
              <a:t>    </a:t>
            </a:r>
            <a:r>
              <a:rPr lang="en-US" b="1" dirty="0"/>
              <a:t>print</a:t>
            </a:r>
            <a:r>
              <a:rPr lang="en-US" dirty="0"/>
              <a:t> </a:t>
            </a:r>
            <a:r>
              <a:rPr lang="en-US" dirty="0" err="1"/>
              <a:t>i</a:t>
            </a:r>
            <a:r>
              <a:rPr lang="en-US" dirty="0"/>
              <a:t>,  </a:t>
            </a:r>
          </a:p>
          <a:p>
            <a:endParaRPr lang="en-US" dirty="0"/>
          </a:p>
        </p:txBody>
      </p:sp>
      <p:pic>
        <p:nvPicPr>
          <p:cNvPr id="4" name="Picture 3"/>
          <p:cNvPicPr>
            <a:picLocks noChangeAspect="1"/>
          </p:cNvPicPr>
          <p:nvPr/>
        </p:nvPicPr>
        <p:blipFill>
          <a:blip r:embed="rId2"/>
          <a:stretch>
            <a:fillRect/>
          </a:stretch>
        </p:blipFill>
        <p:spPr>
          <a:xfrm>
            <a:off x="6310583" y="2001103"/>
            <a:ext cx="2893454" cy="3138353"/>
          </a:xfrm>
          <a:prstGeom prst="rect">
            <a:avLst/>
          </a:prstGeom>
        </p:spPr>
      </p:pic>
    </p:spTree>
    <p:extLst>
      <p:ext uri="{BB962C8B-B14F-4D97-AF65-F5344CB8AC3E}">
        <p14:creationId xmlns:p14="http://schemas.microsoft.com/office/powerpoint/2010/main" val="312422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Environmental Variables in Python</a:t>
            </a:r>
          </a:p>
        </p:txBody>
      </p:sp>
      <p:graphicFrame>
        <p:nvGraphicFramePr>
          <p:cNvPr id="5" name="Table 4"/>
          <p:cNvGraphicFramePr>
            <a:graphicFrameLocks noGrp="1"/>
          </p:cNvGraphicFramePr>
          <p:nvPr>
            <p:extLst>
              <p:ext uri="{D42A27DB-BD31-4B8C-83A1-F6EECF244321}">
                <p14:modId xmlns:p14="http://schemas.microsoft.com/office/powerpoint/2010/main" val="677539051"/>
              </p:ext>
            </p:extLst>
          </p:nvPr>
        </p:nvGraphicFramePr>
        <p:xfrm>
          <a:off x="559558" y="1214653"/>
          <a:ext cx="10078350" cy="1569490"/>
        </p:xfrm>
        <a:graphic>
          <a:graphicData uri="http://schemas.openxmlformats.org/drawingml/2006/table">
            <a:tbl>
              <a:tblPr/>
              <a:tblGrid>
                <a:gridCol w="10078350">
                  <a:extLst>
                    <a:ext uri="{9D8B030D-6E8A-4147-A177-3AD203B41FA5}">
                      <a16:colId xmlns:a16="http://schemas.microsoft.com/office/drawing/2014/main" val="1549572480"/>
                    </a:ext>
                  </a:extLst>
                </a:gridCol>
              </a:tblGrid>
              <a:tr h="204766">
                <a:tc>
                  <a:txBody>
                    <a:bodyPr/>
                    <a:lstStyle/>
                    <a:p>
                      <a:pPr algn="ctr" fontAlgn="t"/>
                      <a:r>
                        <a:rPr lang="en-US" sz="1700" b="1" dirty="0">
                          <a:effectLst/>
                          <a:latin typeface="Cambria" panose="02040503050406030204" pitchFamily="18" charset="0"/>
                        </a:rPr>
                        <a:t>Variable &amp; Description</a:t>
                      </a:r>
                    </a:p>
                  </a:txBody>
                  <a:tcPr marL="28932" marR="28932" marT="28932" marB="2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971475137"/>
                  </a:ext>
                </a:extLst>
              </a:tr>
              <a:tr h="1252546">
                <a:tc>
                  <a:txBody>
                    <a:bodyPr/>
                    <a:lstStyle/>
                    <a:p>
                      <a:pPr algn="just" fontAlgn="t"/>
                      <a:r>
                        <a:rPr lang="en-US" sz="1700" b="1" dirty="0">
                          <a:solidFill>
                            <a:srgbClr val="000000"/>
                          </a:solidFill>
                          <a:effectLst/>
                          <a:latin typeface="Cambria" panose="02040503050406030204" pitchFamily="18" charset="0"/>
                        </a:rPr>
                        <a:t>PYTHONPATH</a:t>
                      </a:r>
                      <a:endParaRPr lang="en-US" sz="1700" b="0" dirty="0">
                        <a:solidFill>
                          <a:srgbClr val="000000"/>
                        </a:solidFill>
                        <a:effectLst/>
                        <a:latin typeface="Cambria" panose="02040503050406030204" pitchFamily="18" charset="0"/>
                      </a:endParaRPr>
                    </a:p>
                    <a:p>
                      <a:pPr algn="just" fontAlgn="t"/>
                      <a:r>
                        <a:rPr lang="en-US" sz="1700" b="0" dirty="0">
                          <a:solidFill>
                            <a:srgbClr val="000000"/>
                          </a:solidFill>
                          <a:effectLst/>
                          <a:latin typeface="Cambria" panose="02040503050406030204" pitchFamily="18" charset="0"/>
                        </a:rPr>
                        <a:t>It</a:t>
                      </a:r>
                      <a:r>
                        <a:rPr lang="en-US" sz="1700" dirty="0">
                          <a:solidFill>
                            <a:srgbClr val="000000"/>
                          </a:solidFill>
                          <a:effectLst/>
                          <a:latin typeface="Cambria" panose="02040503050406030204" pitchFamily="18" charset="0"/>
                        </a:rPr>
                        <a:t> tells the Python interpreter where to locate the module files imported into a program. </a:t>
                      </a:r>
                    </a:p>
                    <a:p>
                      <a:pPr algn="just" fontAlgn="t"/>
                      <a:r>
                        <a:rPr lang="en-US" sz="1700" dirty="0">
                          <a:solidFill>
                            <a:srgbClr val="000000"/>
                          </a:solidFill>
                          <a:effectLst/>
                          <a:latin typeface="Cambria" panose="02040503050406030204" pitchFamily="18" charset="0"/>
                        </a:rPr>
                        <a:t>It should include the Python source library directory and the directories containing Python source code. PYTHONPATH is sometimes preset by the Python installer.</a:t>
                      </a:r>
                    </a:p>
                  </a:txBody>
                  <a:tcPr marL="28932" marR="28932" marT="28932" marB="2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61377634"/>
                  </a:ext>
                </a:extLst>
              </a:tr>
            </a:tbl>
          </a:graphicData>
        </a:graphic>
      </p:graphicFrame>
    </p:spTree>
    <p:extLst>
      <p:ext uri="{BB962C8B-B14F-4D97-AF65-F5344CB8AC3E}">
        <p14:creationId xmlns:p14="http://schemas.microsoft.com/office/powerpoint/2010/main" val="2791725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75764"/>
          </a:xfrm>
        </p:spPr>
        <p:txBody>
          <a:bodyPr>
            <a:normAutofit/>
          </a:bodyPr>
          <a:lstStyle/>
          <a:p>
            <a:pPr algn="ctr"/>
            <a:r>
              <a:rPr lang="en-US" dirty="0">
                <a:latin typeface="Cambria" panose="02040503050406030204" pitchFamily="18" charset="0"/>
              </a:rPr>
              <a:t>Continue Statement</a:t>
            </a:r>
          </a:p>
        </p:txBody>
      </p:sp>
      <p:sp>
        <p:nvSpPr>
          <p:cNvPr id="3" name="Content Placeholder 2"/>
          <p:cNvSpPr>
            <a:spLocks noGrp="1"/>
          </p:cNvSpPr>
          <p:nvPr>
            <p:ph idx="1"/>
          </p:nvPr>
        </p:nvSpPr>
        <p:spPr>
          <a:xfrm>
            <a:off x="0" y="1075764"/>
            <a:ext cx="12192000" cy="5782235"/>
          </a:xfrm>
        </p:spPr>
        <p:txBody>
          <a:bodyPr>
            <a:noAutofit/>
          </a:bodyPr>
          <a:lstStyle/>
          <a:p>
            <a:pPr>
              <a:lnSpc>
                <a:spcPct val="100000"/>
              </a:lnSpc>
            </a:pPr>
            <a:r>
              <a:rPr lang="en-US" sz="2600" dirty="0"/>
              <a:t>Continue Statement is a jump statement that is used to skip the present iteration and forces next iteration of loop to take place. It can be used in while as well as for loop statements.</a:t>
            </a:r>
          </a:p>
          <a:p>
            <a:pPr marL="0" indent="0">
              <a:lnSpc>
                <a:spcPct val="100000"/>
              </a:lnSpc>
              <a:buNone/>
            </a:pPr>
            <a:r>
              <a:rPr lang="en-US" sz="2600" b="1" dirty="0">
                <a:solidFill>
                  <a:srgbClr val="FF0000"/>
                </a:solidFill>
              </a:rPr>
              <a:t>Example</a:t>
            </a:r>
            <a:endParaRPr lang="en-US" sz="2600" dirty="0">
              <a:solidFill>
                <a:srgbClr val="FF0000"/>
              </a:solidFill>
            </a:endParaRPr>
          </a:p>
          <a:p>
            <a:pPr marL="0" indent="0">
              <a:lnSpc>
                <a:spcPct val="100000"/>
              </a:lnSpc>
              <a:buNone/>
            </a:pPr>
            <a:r>
              <a:rPr lang="en-US" sz="2600" dirty="0"/>
              <a:t>a=0  </a:t>
            </a:r>
          </a:p>
          <a:p>
            <a:pPr marL="0" indent="0">
              <a:lnSpc>
                <a:spcPct val="100000"/>
              </a:lnSpc>
              <a:buNone/>
            </a:pPr>
            <a:r>
              <a:rPr lang="en-US" sz="2600" b="1" dirty="0"/>
              <a:t>while</a:t>
            </a:r>
            <a:r>
              <a:rPr lang="en-US" sz="2600" dirty="0"/>
              <a:t> a&lt;=5:  </a:t>
            </a:r>
          </a:p>
          <a:p>
            <a:pPr marL="0" indent="0">
              <a:lnSpc>
                <a:spcPct val="100000"/>
              </a:lnSpc>
              <a:buNone/>
            </a:pPr>
            <a:r>
              <a:rPr lang="en-US" sz="2600" dirty="0"/>
              <a:t>    a=a+1  </a:t>
            </a:r>
          </a:p>
          <a:p>
            <a:pPr marL="0" indent="0">
              <a:lnSpc>
                <a:spcPct val="100000"/>
              </a:lnSpc>
              <a:buNone/>
            </a:pPr>
            <a:r>
              <a:rPr lang="en-US" sz="2600" dirty="0"/>
              <a:t>    </a:t>
            </a:r>
            <a:r>
              <a:rPr lang="en-US" sz="2600" b="1" dirty="0"/>
              <a:t>if</a:t>
            </a:r>
            <a:r>
              <a:rPr lang="en-US" sz="2600" dirty="0"/>
              <a:t> a%2==0:  </a:t>
            </a:r>
          </a:p>
          <a:p>
            <a:pPr marL="0" indent="0">
              <a:lnSpc>
                <a:spcPct val="100000"/>
              </a:lnSpc>
              <a:buNone/>
            </a:pPr>
            <a:r>
              <a:rPr lang="en-US" sz="2600" dirty="0"/>
              <a:t>        </a:t>
            </a:r>
            <a:r>
              <a:rPr lang="en-US" sz="2600" b="1" dirty="0"/>
              <a:t>continue</a:t>
            </a:r>
            <a:r>
              <a:rPr lang="en-US" sz="2600" dirty="0"/>
              <a:t>  </a:t>
            </a:r>
          </a:p>
          <a:p>
            <a:pPr marL="0" indent="0">
              <a:lnSpc>
                <a:spcPct val="100000"/>
              </a:lnSpc>
              <a:buNone/>
            </a:pPr>
            <a:r>
              <a:rPr lang="en-US" sz="2600" dirty="0"/>
              <a:t>    </a:t>
            </a:r>
            <a:r>
              <a:rPr lang="en-US" sz="2600" b="1" dirty="0"/>
              <a:t>print</a:t>
            </a:r>
            <a:r>
              <a:rPr lang="en-US" sz="2600" dirty="0"/>
              <a:t> a  </a:t>
            </a:r>
          </a:p>
          <a:p>
            <a:pPr marL="0" indent="0">
              <a:lnSpc>
                <a:spcPct val="100000"/>
              </a:lnSpc>
              <a:buNone/>
            </a:pPr>
            <a:r>
              <a:rPr lang="en-US" sz="2600" b="1" dirty="0"/>
              <a:t>print</a:t>
            </a:r>
            <a:r>
              <a:rPr lang="en-US" sz="2600" dirty="0"/>
              <a:t> "End of Loop"  </a:t>
            </a:r>
          </a:p>
          <a:p>
            <a:pPr marL="0" indent="0">
              <a:lnSpc>
                <a:spcPct val="100000"/>
              </a:lnSpc>
              <a:buNone/>
            </a:pPr>
            <a:br>
              <a:rPr lang="en-US" sz="2600" dirty="0"/>
            </a:br>
            <a:endParaRPr lang="en-US" sz="2600" dirty="0"/>
          </a:p>
        </p:txBody>
      </p:sp>
      <p:pic>
        <p:nvPicPr>
          <p:cNvPr id="4" name="Picture 3"/>
          <p:cNvPicPr>
            <a:picLocks noChangeAspect="1"/>
          </p:cNvPicPr>
          <p:nvPr/>
        </p:nvPicPr>
        <p:blipFill>
          <a:blip r:embed="rId2"/>
          <a:stretch>
            <a:fillRect/>
          </a:stretch>
        </p:blipFill>
        <p:spPr>
          <a:xfrm>
            <a:off x="7418577" y="2382371"/>
            <a:ext cx="2209800" cy="2819400"/>
          </a:xfrm>
          <a:prstGeom prst="rect">
            <a:avLst/>
          </a:prstGeom>
        </p:spPr>
      </p:pic>
    </p:spTree>
    <p:extLst>
      <p:ext uri="{BB962C8B-B14F-4D97-AF65-F5344CB8AC3E}">
        <p14:creationId xmlns:p14="http://schemas.microsoft.com/office/powerpoint/2010/main" val="3920666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54740"/>
          </a:xfrm>
        </p:spPr>
        <p:txBody>
          <a:bodyPr>
            <a:normAutofit/>
          </a:bodyPr>
          <a:lstStyle/>
          <a:p>
            <a:pPr algn="ctr"/>
            <a:r>
              <a:rPr lang="en-US" dirty="0">
                <a:latin typeface="Cambria" panose="02040503050406030204" pitchFamily="18" charset="0"/>
              </a:rPr>
              <a:t>Python PASS</a:t>
            </a:r>
          </a:p>
        </p:txBody>
      </p:sp>
      <p:sp>
        <p:nvSpPr>
          <p:cNvPr id="3" name="Content Placeholder 2"/>
          <p:cNvSpPr>
            <a:spLocks noGrp="1"/>
          </p:cNvSpPr>
          <p:nvPr>
            <p:ph idx="1"/>
          </p:nvPr>
        </p:nvSpPr>
        <p:spPr>
          <a:xfrm>
            <a:off x="0" y="954740"/>
            <a:ext cx="12192000" cy="5903259"/>
          </a:xfrm>
        </p:spPr>
        <p:txBody>
          <a:bodyPr>
            <a:normAutofit fontScale="92500" lnSpcReduction="10000"/>
          </a:bodyPr>
          <a:lstStyle/>
          <a:p>
            <a:r>
              <a:rPr lang="en-US" dirty="0"/>
              <a:t>When you do not want any code to execute, pass Statement is used. </a:t>
            </a:r>
          </a:p>
          <a:p>
            <a:r>
              <a:rPr lang="en-US" dirty="0"/>
              <a:t>It makes the control to pass by without executing any code. </a:t>
            </a:r>
          </a:p>
          <a:p>
            <a:r>
              <a:rPr lang="en-US" dirty="0"/>
              <a:t>If we want to bypass any code pass statement can be used.</a:t>
            </a:r>
          </a:p>
          <a:p>
            <a:pPr marL="0" indent="0">
              <a:buNone/>
            </a:pPr>
            <a:r>
              <a:rPr lang="en-US" dirty="0">
                <a:solidFill>
                  <a:srgbClr val="FF0000"/>
                </a:solidFill>
              </a:rPr>
              <a:t>Syntax</a:t>
            </a:r>
          </a:p>
          <a:p>
            <a:pPr marL="0" indent="0">
              <a:buNone/>
            </a:pPr>
            <a:r>
              <a:rPr lang="en-US" dirty="0"/>
              <a:t>   Pass</a:t>
            </a:r>
          </a:p>
          <a:p>
            <a:pPr marL="0" indent="0">
              <a:buNone/>
            </a:pPr>
            <a:r>
              <a:rPr lang="en-US" b="1" dirty="0">
                <a:solidFill>
                  <a:srgbClr val="FF0000"/>
                </a:solidFill>
              </a:rPr>
              <a:t>Example:</a:t>
            </a:r>
            <a:endParaRPr lang="en-US" dirty="0">
              <a:solidFill>
                <a:srgbClr val="FF0000"/>
              </a:solidFill>
            </a:endParaRPr>
          </a:p>
          <a:p>
            <a:pPr marL="0" indent="0">
              <a:buNone/>
            </a:pPr>
            <a:r>
              <a:rPr lang="en-US" b="1" dirty="0"/>
              <a:t>for</a:t>
            </a:r>
            <a:r>
              <a:rPr lang="en-US" dirty="0"/>
              <a:t> </a:t>
            </a:r>
            <a:r>
              <a:rPr lang="en-US" dirty="0" err="1"/>
              <a:t>i</a:t>
            </a:r>
            <a:r>
              <a:rPr lang="en-US" dirty="0"/>
              <a:t> </a:t>
            </a:r>
            <a:r>
              <a:rPr lang="en-US" b="1" dirty="0"/>
              <a:t>in</a:t>
            </a:r>
            <a:r>
              <a:rPr lang="en-US" dirty="0"/>
              <a:t> [1,2,3,4,5]:  </a:t>
            </a:r>
          </a:p>
          <a:p>
            <a:pPr marL="0" indent="0">
              <a:buNone/>
            </a:pPr>
            <a:r>
              <a:rPr lang="en-US" dirty="0"/>
              <a:t>    </a:t>
            </a:r>
            <a:r>
              <a:rPr lang="en-US" b="1" dirty="0"/>
              <a:t>if</a:t>
            </a:r>
            <a:r>
              <a:rPr lang="en-US" dirty="0"/>
              <a:t> </a:t>
            </a:r>
            <a:r>
              <a:rPr lang="en-US" dirty="0" err="1"/>
              <a:t>i</a:t>
            </a:r>
            <a:r>
              <a:rPr lang="en-US" dirty="0"/>
              <a:t>==3:  </a:t>
            </a:r>
          </a:p>
          <a:p>
            <a:pPr marL="0" indent="0">
              <a:buNone/>
            </a:pPr>
            <a:r>
              <a:rPr lang="en-US" dirty="0"/>
              <a:t>        </a:t>
            </a:r>
            <a:r>
              <a:rPr lang="en-US" b="1" dirty="0"/>
              <a:t>pass</a:t>
            </a:r>
            <a:r>
              <a:rPr lang="en-US" dirty="0"/>
              <a:t>  </a:t>
            </a:r>
          </a:p>
          <a:p>
            <a:pPr marL="0" indent="0">
              <a:buNone/>
            </a:pPr>
            <a:r>
              <a:rPr lang="en-US" dirty="0"/>
              <a:t>        </a:t>
            </a:r>
            <a:r>
              <a:rPr lang="en-US" b="1" dirty="0"/>
              <a:t>print</a:t>
            </a:r>
            <a:r>
              <a:rPr lang="en-US" dirty="0"/>
              <a:t> "Pass when value is",</a:t>
            </a:r>
            <a:r>
              <a:rPr lang="en-US" dirty="0" err="1"/>
              <a:t>i</a:t>
            </a:r>
            <a:r>
              <a:rPr lang="en-US" dirty="0"/>
              <a:t>  </a:t>
            </a:r>
          </a:p>
          <a:p>
            <a:pPr marL="0" indent="0">
              <a:buNone/>
            </a:pPr>
            <a:r>
              <a:rPr lang="en-US" dirty="0"/>
              <a:t>    </a:t>
            </a:r>
            <a:r>
              <a:rPr lang="en-US" b="1" dirty="0"/>
              <a:t>print</a:t>
            </a:r>
            <a:r>
              <a:rPr lang="en-US" dirty="0"/>
              <a:t> </a:t>
            </a:r>
            <a:r>
              <a:rPr lang="en-US" dirty="0" err="1"/>
              <a:t>i</a:t>
            </a:r>
            <a:r>
              <a:rPr lang="en-US" dirty="0"/>
              <a:t>,  </a:t>
            </a:r>
          </a:p>
          <a:p>
            <a:pPr marL="0" indent="0">
              <a:buNone/>
            </a:pPr>
            <a:br>
              <a:rPr lang="en-US" dirty="0"/>
            </a:br>
            <a:endParaRPr lang="en-US" dirty="0"/>
          </a:p>
        </p:txBody>
      </p:sp>
    </p:spTree>
    <p:extLst>
      <p:ext uri="{BB962C8B-B14F-4D97-AF65-F5344CB8AC3E}">
        <p14:creationId xmlns:p14="http://schemas.microsoft.com/office/powerpoint/2010/main" val="821652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Cambria" panose="02040503050406030204" pitchFamily="18" charset="0"/>
              </a:rPr>
              <a:t>Functions</a:t>
            </a:r>
          </a:p>
        </p:txBody>
      </p:sp>
      <p:sp>
        <p:nvSpPr>
          <p:cNvPr id="5" name="Rectangle 4"/>
          <p:cNvSpPr/>
          <p:nvPr/>
        </p:nvSpPr>
        <p:spPr>
          <a:xfrm>
            <a:off x="419450" y="982663"/>
            <a:ext cx="11224469" cy="1169551"/>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 function is a block of organized, reusable code that is used to perform a single, related action.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Functions provide better modularity for your application and a high degree of code reusing.</a:t>
            </a:r>
          </a:p>
          <a:p>
            <a:pPr marL="285750" indent="-285750" algn="just">
              <a:buFont typeface="Arial" panose="020B0604020202020204" pitchFamily="34" charset="0"/>
              <a:buChar char="•"/>
            </a:pPr>
            <a:r>
              <a:rPr lang="en-IN" sz="1600" dirty="0">
                <a:solidFill>
                  <a:srgbClr val="000000"/>
                </a:solidFill>
                <a:latin typeface="Cambria" panose="02040503050406030204" pitchFamily="18" charset="0"/>
              </a:rPr>
              <a:t>Python gives you many built-in functions and </a:t>
            </a:r>
            <a:r>
              <a:rPr lang="en-IN" sz="1600" i="1" dirty="0">
                <a:solidFill>
                  <a:srgbClr val="000000"/>
                </a:solidFill>
                <a:latin typeface="Cambria" panose="02040503050406030204" pitchFamily="18" charset="0"/>
              </a:rPr>
              <a:t>user-defined functions</a:t>
            </a:r>
            <a:r>
              <a:rPr lang="en-IN" sz="1600" dirty="0">
                <a:solidFill>
                  <a:srgbClr val="000000"/>
                </a:solidFill>
                <a:latin typeface="Cambria" panose="02040503050406030204" pitchFamily="18" charset="0"/>
              </a:rPr>
              <a:t>.</a:t>
            </a:r>
          </a:p>
        </p:txBody>
      </p:sp>
      <p:sp>
        <p:nvSpPr>
          <p:cNvPr id="6" name="Rectangle 5"/>
          <p:cNvSpPr/>
          <p:nvPr/>
        </p:nvSpPr>
        <p:spPr>
          <a:xfrm>
            <a:off x="419450" y="3903345"/>
            <a:ext cx="11224469" cy="2954655"/>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Simple rules to define a function in Python.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Function blocks begin with the keyword </a:t>
            </a:r>
            <a:r>
              <a:rPr lang="en-IN" sz="1600" i="1" dirty="0">
                <a:solidFill>
                  <a:srgbClr val="000000"/>
                </a:solidFill>
                <a:latin typeface="Cambria" panose="02040503050406030204" pitchFamily="18" charset="0"/>
              </a:rPr>
              <a:t>def</a:t>
            </a:r>
            <a:r>
              <a:rPr lang="en-IN" sz="1600" dirty="0">
                <a:solidFill>
                  <a:srgbClr val="000000"/>
                </a:solidFill>
                <a:latin typeface="Cambria" panose="02040503050406030204" pitchFamily="18" charset="0"/>
              </a:rPr>
              <a:t> followed by the function name and parentheses ( ( )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Any input parameters or arguments should be placed within these parentheses. You can also define parameters inside these parentheses.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first statement of a function can be an optional statement - the documentation string of the function or </a:t>
            </a:r>
            <a:r>
              <a:rPr lang="en-IN" sz="1600" i="1" dirty="0">
                <a:solidFill>
                  <a:srgbClr val="000000"/>
                </a:solidFill>
                <a:latin typeface="Cambria" panose="02040503050406030204" pitchFamily="18" charset="0"/>
              </a:rPr>
              <a:t>docstring</a:t>
            </a:r>
            <a:r>
              <a:rPr lang="en-IN" sz="1600" dirty="0">
                <a:solidFill>
                  <a:srgbClr val="000000"/>
                </a:solidFill>
                <a:latin typeface="Cambria" panose="02040503050406030204" pitchFamily="18" charset="0"/>
              </a:rPr>
              <a:t>.</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code block within every function starts with a colon (:) and is indented.</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statement return [expression] exits a function, optionally passing back an expression to the caller. A return statement with no arguments is the same as return None.</a:t>
            </a:r>
          </a:p>
        </p:txBody>
      </p:sp>
      <p:sp>
        <p:nvSpPr>
          <p:cNvPr id="7" name="Rectangle 6"/>
          <p:cNvSpPr/>
          <p:nvPr/>
        </p:nvSpPr>
        <p:spPr>
          <a:xfrm>
            <a:off x="419450" y="2364940"/>
            <a:ext cx="11224469" cy="1508105"/>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Syntax</a:t>
            </a:r>
          </a:p>
          <a:p>
            <a:pPr algn="just"/>
            <a:r>
              <a:rPr lang="en-IN" sz="1600" dirty="0">
                <a:solidFill>
                  <a:srgbClr val="000000"/>
                </a:solidFill>
                <a:latin typeface="Cambria" panose="02040503050406030204" pitchFamily="18" charset="0"/>
              </a:rPr>
              <a:t>def </a:t>
            </a:r>
            <a:r>
              <a:rPr lang="en-IN" sz="1600" dirty="0" err="1">
                <a:solidFill>
                  <a:srgbClr val="000000"/>
                </a:solidFill>
                <a:latin typeface="Cambria" panose="02040503050406030204" pitchFamily="18" charset="0"/>
              </a:rPr>
              <a:t>functionname</a:t>
            </a:r>
            <a:r>
              <a:rPr lang="en-IN" sz="1600" dirty="0">
                <a:solidFill>
                  <a:srgbClr val="000000"/>
                </a:solidFill>
                <a:latin typeface="Cambria" panose="02040503050406030204" pitchFamily="18" charset="0"/>
              </a:rPr>
              <a:t>( parameters ):</a:t>
            </a:r>
          </a:p>
          <a:p>
            <a:pPr algn="just"/>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function_docstring</a:t>
            </a:r>
            <a:r>
              <a:rPr lang="en-IN" sz="1600" dirty="0">
                <a:solidFill>
                  <a:srgbClr val="000000"/>
                </a:solidFill>
                <a:latin typeface="Cambria" panose="02040503050406030204" pitchFamily="18" charset="0"/>
              </a:rPr>
              <a:t>"</a:t>
            </a:r>
          </a:p>
          <a:p>
            <a:pPr algn="just"/>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function_suite</a:t>
            </a:r>
            <a:endParaRPr lang="en-IN" sz="1600" dirty="0">
              <a:solidFill>
                <a:srgbClr val="000000"/>
              </a:solidFill>
              <a:latin typeface="Cambria" panose="02040503050406030204" pitchFamily="18" charset="0"/>
            </a:endParaRPr>
          </a:p>
          <a:p>
            <a:pPr algn="just"/>
            <a:r>
              <a:rPr lang="en-IN" sz="1600" dirty="0">
                <a:solidFill>
                  <a:srgbClr val="000000"/>
                </a:solidFill>
                <a:latin typeface="Cambria" panose="02040503050406030204" pitchFamily="18" charset="0"/>
              </a:rPr>
              <a:t>   return [expression]</a:t>
            </a:r>
          </a:p>
        </p:txBody>
      </p:sp>
    </p:spTree>
    <p:extLst>
      <p:ext uri="{BB962C8B-B14F-4D97-AF65-F5344CB8AC3E}">
        <p14:creationId xmlns:p14="http://schemas.microsoft.com/office/powerpoint/2010/main" val="3562892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917139"/>
            <a:ext cx="12192000" cy="1415772"/>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Calling a Function</a:t>
            </a:r>
          </a:p>
          <a:p>
            <a:pPr algn="just">
              <a:spcAft>
                <a:spcPts val="1200"/>
              </a:spcAft>
            </a:pPr>
            <a:r>
              <a:rPr lang="en-IN" sz="1600" dirty="0">
                <a:solidFill>
                  <a:srgbClr val="000000"/>
                </a:solidFill>
                <a:latin typeface="Cambria" panose="02040503050406030204" pitchFamily="18" charset="0"/>
              </a:rPr>
              <a:t>Defining a function only gives it a name, specifies the parameters that are to be included in the function and structures the blocks of code.</a:t>
            </a:r>
          </a:p>
          <a:p>
            <a:pPr algn="just">
              <a:spcAft>
                <a:spcPts val="1200"/>
              </a:spcAft>
            </a:pPr>
            <a:r>
              <a:rPr lang="en-IN" sz="1600" dirty="0">
                <a:solidFill>
                  <a:srgbClr val="000000"/>
                </a:solidFill>
                <a:latin typeface="Cambria" panose="02040503050406030204" pitchFamily="18" charset="0"/>
              </a:rPr>
              <a:t>Once the basic structure of a function is finalized, you can execute it by calling it from another function or directly from the Python prompt. Following is the example to call </a:t>
            </a:r>
            <a:r>
              <a:rPr lang="en-IN" sz="1600" dirty="0" err="1">
                <a:solidFill>
                  <a:srgbClr val="000000"/>
                </a:solidFill>
                <a:latin typeface="Cambria" panose="02040503050406030204" pitchFamily="18" charset="0"/>
              </a:rPr>
              <a:t>printme</a:t>
            </a:r>
            <a:r>
              <a:rPr lang="en-IN" sz="1600" dirty="0">
                <a:solidFill>
                  <a:srgbClr val="000000"/>
                </a:solidFill>
                <a:latin typeface="Cambria" panose="02040503050406030204" pitchFamily="18" charset="0"/>
              </a:rPr>
              <a:t>() function −</a:t>
            </a:r>
          </a:p>
        </p:txBody>
      </p:sp>
      <p:sp>
        <p:nvSpPr>
          <p:cNvPr id="10" name="Rectangle 9"/>
          <p:cNvSpPr/>
          <p:nvPr/>
        </p:nvSpPr>
        <p:spPr>
          <a:xfrm>
            <a:off x="0" y="2522578"/>
            <a:ext cx="12192000" cy="615553"/>
          </a:xfrm>
          <a:prstGeom prst="rect">
            <a:avLst/>
          </a:prstGeom>
        </p:spPr>
        <p:txBody>
          <a:bodyPr wrap="square">
            <a:spAutoFit/>
          </a:bodyPr>
          <a:lstStyle/>
          <a:p>
            <a:r>
              <a:rPr lang="en-IN" b="1" dirty="0"/>
              <a:t>Syntax</a:t>
            </a:r>
            <a:endParaRPr lang="en-IN" sz="1600" b="1" dirty="0"/>
          </a:p>
          <a:p>
            <a:r>
              <a:rPr lang="en-IN" sz="1600" dirty="0"/>
              <a:t>Function Name (Arguments)</a:t>
            </a:r>
          </a:p>
        </p:txBody>
      </p:sp>
      <p:sp>
        <p:nvSpPr>
          <p:cNvPr id="12" name="Rectangle 11"/>
          <p:cNvSpPr/>
          <p:nvPr/>
        </p:nvSpPr>
        <p:spPr>
          <a:xfrm>
            <a:off x="0" y="3327798"/>
            <a:ext cx="12192000" cy="1015663"/>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Pass by reference vs value</a:t>
            </a:r>
          </a:p>
          <a:p>
            <a:pPr algn="just">
              <a:spcAft>
                <a:spcPts val="1200"/>
              </a:spcAft>
            </a:pPr>
            <a:r>
              <a:rPr lang="en-IN" sz="1600" dirty="0">
                <a:solidFill>
                  <a:srgbClr val="000000"/>
                </a:solidFill>
                <a:latin typeface="Cambria" panose="02040503050406030204" pitchFamily="18" charset="0"/>
              </a:rPr>
              <a:t>All parameters (arguments) in the Python language are passed by reference. It means if you change what a parameter refers to within a function, the change also reflects back in the calling function. For example −</a:t>
            </a:r>
          </a:p>
        </p:txBody>
      </p:sp>
      <p:sp>
        <p:nvSpPr>
          <p:cNvPr id="13" name="Rectangle 12"/>
          <p:cNvSpPr/>
          <p:nvPr/>
        </p:nvSpPr>
        <p:spPr>
          <a:xfrm>
            <a:off x="0" y="4533128"/>
            <a:ext cx="12192000" cy="2308324"/>
          </a:xfrm>
          <a:prstGeom prst="rect">
            <a:avLst/>
          </a:prstGeom>
        </p:spPr>
        <p:txBody>
          <a:bodyPr wrap="square">
            <a:spAutoFit/>
          </a:bodyPr>
          <a:lstStyle/>
          <a:p>
            <a:r>
              <a:rPr lang="en-IN" sz="1600" dirty="0">
                <a:solidFill>
                  <a:srgbClr val="000000"/>
                </a:solidFill>
                <a:latin typeface="Cambria" panose="02040503050406030204" pitchFamily="18" charset="0"/>
              </a:rPr>
              <a:t>#!/</a:t>
            </a:r>
            <a:r>
              <a:rPr lang="en-IN" sz="1600" dirty="0" err="1">
                <a:solidFill>
                  <a:srgbClr val="000000"/>
                </a:solidFill>
                <a:latin typeface="Cambria" panose="02040503050406030204" pitchFamily="18" charset="0"/>
              </a:rPr>
              <a:t>usr</a:t>
            </a:r>
            <a:r>
              <a:rPr lang="en-IN" sz="1600" dirty="0">
                <a:solidFill>
                  <a:srgbClr val="000000"/>
                </a:solidFill>
                <a:latin typeface="Cambria" panose="02040503050406030204" pitchFamily="18" charset="0"/>
              </a:rPr>
              <a:t>/bin/python3</a:t>
            </a:r>
          </a:p>
          <a:p>
            <a:endParaRPr lang="en-IN" sz="1600" dirty="0">
              <a:solidFill>
                <a:srgbClr val="000000"/>
              </a:solidFill>
              <a:latin typeface="Cambria" panose="02040503050406030204" pitchFamily="18" charset="0"/>
            </a:endParaRPr>
          </a:p>
          <a:p>
            <a:r>
              <a:rPr lang="en-IN" sz="1600" dirty="0">
                <a:solidFill>
                  <a:srgbClr val="000000"/>
                </a:solidFill>
                <a:latin typeface="Cambria" panose="02040503050406030204" pitchFamily="18" charset="0"/>
              </a:rPr>
              <a:t># Function definition is here</a:t>
            </a:r>
          </a:p>
          <a:p>
            <a:r>
              <a:rPr lang="en-IN" sz="1600" dirty="0">
                <a:solidFill>
                  <a:srgbClr val="000000"/>
                </a:solidFill>
                <a:latin typeface="Cambria" panose="02040503050406030204" pitchFamily="18" charset="0"/>
              </a:rPr>
              <a:t>def </a:t>
            </a:r>
            <a:r>
              <a:rPr lang="en-IN" sz="1600" dirty="0" err="1">
                <a:solidFill>
                  <a:srgbClr val="000000"/>
                </a:solidFill>
                <a:latin typeface="Cambria" panose="02040503050406030204" pitchFamily="18" charset="0"/>
              </a:rPr>
              <a:t>changeme</a:t>
            </a:r>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 ):</a:t>
            </a:r>
          </a:p>
          <a:p>
            <a:r>
              <a:rPr lang="en-IN" sz="1600" dirty="0">
                <a:solidFill>
                  <a:srgbClr val="000000"/>
                </a:solidFill>
                <a:latin typeface="Cambria" panose="02040503050406030204" pitchFamily="18" charset="0"/>
              </a:rPr>
              <a:t>   "This changes a passed list into this function"</a:t>
            </a:r>
          </a:p>
          <a:p>
            <a:r>
              <a:rPr lang="en-IN" sz="1600" dirty="0">
                <a:solidFill>
                  <a:srgbClr val="000000"/>
                </a:solidFill>
                <a:latin typeface="Cambria" panose="02040503050406030204" pitchFamily="18" charset="0"/>
              </a:rPr>
              <a:t>   print ("Values inside the function before change: ", </a:t>
            </a:r>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a:t>
            </a:r>
          </a:p>
          <a:p>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[2]=50</a:t>
            </a:r>
          </a:p>
          <a:p>
            <a:r>
              <a:rPr lang="en-IN" sz="1600" dirty="0">
                <a:solidFill>
                  <a:srgbClr val="000000"/>
                </a:solidFill>
                <a:latin typeface="Cambria" panose="02040503050406030204" pitchFamily="18" charset="0"/>
              </a:rPr>
              <a:t>   print ("Values inside the function after change: ", </a:t>
            </a:r>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a:t>
            </a:r>
          </a:p>
          <a:p>
            <a:r>
              <a:rPr lang="en-IN" sz="1600" dirty="0">
                <a:solidFill>
                  <a:srgbClr val="000000"/>
                </a:solidFill>
                <a:latin typeface="Cambria" panose="02040503050406030204" pitchFamily="18" charset="0"/>
              </a:rPr>
              <a:t>   return</a:t>
            </a:r>
          </a:p>
        </p:txBody>
      </p:sp>
    </p:spTree>
    <p:extLst>
      <p:ext uri="{BB962C8B-B14F-4D97-AF65-F5344CB8AC3E}">
        <p14:creationId xmlns:p14="http://schemas.microsoft.com/office/powerpoint/2010/main" val="27948045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38036"/>
            <a:ext cx="12192000" cy="1077218"/>
          </a:xfrm>
          <a:prstGeom prst="rect">
            <a:avLst/>
          </a:prstGeom>
        </p:spPr>
        <p:txBody>
          <a:bodyPr wrap="square">
            <a:spAutoFit/>
          </a:bodyPr>
          <a:lstStyle/>
          <a:p>
            <a:r>
              <a:rPr lang="en-IN" sz="1600" dirty="0">
                <a:solidFill>
                  <a:srgbClr val="000000"/>
                </a:solidFill>
                <a:latin typeface="Cambria" panose="02040503050406030204" pitchFamily="18" charset="0"/>
              </a:rPr>
              <a:t># Now you can call </a:t>
            </a:r>
            <a:r>
              <a:rPr lang="en-IN" sz="1600" dirty="0" err="1">
                <a:solidFill>
                  <a:srgbClr val="000000"/>
                </a:solidFill>
                <a:latin typeface="Cambria" panose="02040503050406030204" pitchFamily="18" charset="0"/>
              </a:rPr>
              <a:t>changeme</a:t>
            </a:r>
            <a:r>
              <a:rPr lang="en-IN" sz="1600" dirty="0">
                <a:solidFill>
                  <a:srgbClr val="000000"/>
                </a:solidFill>
                <a:latin typeface="Cambria" panose="02040503050406030204" pitchFamily="18" charset="0"/>
              </a:rPr>
              <a:t> function</a:t>
            </a:r>
          </a:p>
          <a:p>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 = [10,20,30]</a:t>
            </a:r>
          </a:p>
          <a:p>
            <a:r>
              <a:rPr lang="en-IN" sz="1600" dirty="0" err="1">
                <a:solidFill>
                  <a:srgbClr val="000000"/>
                </a:solidFill>
                <a:latin typeface="Cambria" panose="02040503050406030204" pitchFamily="18" charset="0"/>
              </a:rPr>
              <a:t>changeme</a:t>
            </a:r>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 )</a:t>
            </a:r>
          </a:p>
          <a:p>
            <a:r>
              <a:rPr lang="en-IN" sz="1600" dirty="0">
                <a:solidFill>
                  <a:srgbClr val="000000"/>
                </a:solidFill>
                <a:latin typeface="Cambria" panose="02040503050406030204" pitchFamily="18" charset="0"/>
              </a:rPr>
              <a:t>print ("Values outside the function: ", </a:t>
            </a:r>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a:t>
            </a:r>
          </a:p>
        </p:txBody>
      </p:sp>
      <p:sp>
        <p:nvSpPr>
          <p:cNvPr id="5" name="Rectangle 4"/>
          <p:cNvSpPr/>
          <p:nvPr/>
        </p:nvSpPr>
        <p:spPr>
          <a:xfrm>
            <a:off x="0" y="1354435"/>
            <a:ext cx="12192000" cy="1107996"/>
          </a:xfrm>
          <a:prstGeom prst="rect">
            <a:avLst/>
          </a:prstGeom>
        </p:spPr>
        <p:txBody>
          <a:bodyPr wrap="square">
            <a:spAutoFit/>
          </a:bodyPr>
          <a:lstStyle/>
          <a:p>
            <a:r>
              <a:rPr lang="en-IN" sz="1600" b="1" dirty="0">
                <a:solidFill>
                  <a:srgbClr val="000000"/>
                </a:solidFill>
                <a:latin typeface="Cambria" panose="02040503050406030204" pitchFamily="18" charset="0"/>
              </a:rPr>
              <a:t>Result</a:t>
            </a:r>
          </a:p>
          <a:p>
            <a:r>
              <a:rPr lang="en-IN" sz="1600" dirty="0">
                <a:solidFill>
                  <a:srgbClr val="000000"/>
                </a:solidFill>
                <a:latin typeface="Cambria" panose="02040503050406030204" pitchFamily="18" charset="0"/>
              </a:rPr>
              <a:t>Values inside the function before change:  [10, 20, 30]</a:t>
            </a:r>
          </a:p>
          <a:p>
            <a:r>
              <a:rPr lang="en-IN" sz="1600" dirty="0">
                <a:solidFill>
                  <a:srgbClr val="000000"/>
                </a:solidFill>
                <a:latin typeface="Cambria" panose="02040503050406030204" pitchFamily="18" charset="0"/>
              </a:rPr>
              <a:t>Values inside the function after change:  [10, 20, 50]</a:t>
            </a:r>
          </a:p>
          <a:p>
            <a:r>
              <a:rPr lang="en-IN" sz="1600" dirty="0">
                <a:solidFill>
                  <a:srgbClr val="000000"/>
                </a:solidFill>
                <a:latin typeface="Cambria" panose="02040503050406030204" pitchFamily="18" charset="0"/>
              </a:rPr>
              <a:t>Values outside the function:  [10, 20, 50]</a:t>
            </a:r>
          </a:p>
        </p:txBody>
      </p:sp>
      <p:sp>
        <p:nvSpPr>
          <p:cNvPr id="6" name="Rectangle 5"/>
          <p:cNvSpPr/>
          <p:nvPr/>
        </p:nvSpPr>
        <p:spPr>
          <a:xfrm>
            <a:off x="0" y="2485911"/>
            <a:ext cx="12192000" cy="3539430"/>
          </a:xfrm>
          <a:prstGeom prst="rect">
            <a:avLst/>
          </a:prstGeom>
        </p:spPr>
        <p:txBody>
          <a:bodyPr wrap="square">
            <a:spAutoFit/>
          </a:bodyPr>
          <a:lstStyle/>
          <a:p>
            <a:r>
              <a:rPr lang="en-IN" sz="1600" b="1" dirty="0">
                <a:solidFill>
                  <a:srgbClr val="000000"/>
                </a:solidFill>
                <a:latin typeface="Cambria" panose="02040503050406030204" pitchFamily="18" charset="0"/>
              </a:rPr>
              <a:t>Example where argument is being passed by reference and the reference is being overwritten inside the called function </a:t>
            </a:r>
            <a:r>
              <a:rPr lang="en-IN" sz="1600" dirty="0">
                <a:solidFill>
                  <a:srgbClr val="000000"/>
                </a:solidFill>
                <a:latin typeface="Cambria" panose="02040503050406030204" pitchFamily="18" charset="0"/>
              </a:rPr>
              <a:t>#!/</a:t>
            </a:r>
            <a:r>
              <a:rPr lang="en-IN" sz="1600" dirty="0" err="1">
                <a:solidFill>
                  <a:srgbClr val="000000"/>
                </a:solidFill>
                <a:latin typeface="Cambria" panose="02040503050406030204" pitchFamily="18" charset="0"/>
              </a:rPr>
              <a:t>usr</a:t>
            </a:r>
            <a:r>
              <a:rPr lang="en-IN" sz="1600" dirty="0">
                <a:solidFill>
                  <a:srgbClr val="000000"/>
                </a:solidFill>
                <a:latin typeface="Cambria" panose="02040503050406030204" pitchFamily="18" charset="0"/>
              </a:rPr>
              <a:t>/bin/python3</a:t>
            </a:r>
          </a:p>
          <a:p>
            <a:endParaRPr lang="en-IN" sz="1600" dirty="0">
              <a:solidFill>
                <a:srgbClr val="000000"/>
              </a:solidFill>
              <a:latin typeface="Cambria" panose="02040503050406030204" pitchFamily="18" charset="0"/>
            </a:endParaRPr>
          </a:p>
          <a:p>
            <a:r>
              <a:rPr lang="en-IN" sz="1600" dirty="0">
                <a:solidFill>
                  <a:srgbClr val="000000"/>
                </a:solidFill>
                <a:latin typeface="Cambria" panose="02040503050406030204" pitchFamily="18" charset="0"/>
              </a:rPr>
              <a:t># Function definition is here</a:t>
            </a:r>
          </a:p>
          <a:p>
            <a:r>
              <a:rPr lang="en-IN" sz="1600" dirty="0">
                <a:solidFill>
                  <a:srgbClr val="000000"/>
                </a:solidFill>
                <a:latin typeface="Cambria" panose="02040503050406030204" pitchFamily="18" charset="0"/>
              </a:rPr>
              <a:t>def </a:t>
            </a:r>
            <a:r>
              <a:rPr lang="en-IN" sz="1600" dirty="0" err="1">
                <a:solidFill>
                  <a:srgbClr val="000000"/>
                </a:solidFill>
                <a:latin typeface="Cambria" panose="02040503050406030204" pitchFamily="18" charset="0"/>
              </a:rPr>
              <a:t>changeme</a:t>
            </a:r>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 ):</a:t>
            </a:r>
          </a:p>
          <a:p>
            <a:r>
              <a:rPr lang="en-IN" sz="1600" dirty="0">
                <a:solidFill>
                  <a:srgbClr val="000000"/>
                </a:solidFill>
                <a:latin typeface="Cambria" panose="02040503050406030204" pitchFamily="18" charset="0"/>
              </a:rPr>
              <a:t>   "This changes a passed list into this function"</a:t>
            </a:r>
          </a:p>
          <a:p>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 = [1,2,3,4] # This would </a:t>
            </a:r>
            <a:r>
              <a:rPr lang="en-IN" sz="1600" dirty="0" err="1">
                <a:solidFill>
                  <a:srgbClr val="000000"/>
                </a:solidFill>
                <a:latin typeface="Cambria" panose="02040503050406030204" pitchFamily="18" charset="0"/>
              </a:rPr>
              <a:t>assi</a:t>
            </a:r>
            <a:r>
              <a:rPr lang="en-IN" sz="1600" dirty="0">
                <a:solidFill>
                  <a:srgbClr val="000000"/>
                </a:solidFill>
                <a:latin typeface="Cambria" panose="02040503050406030204" pitchFamily="18" charset="0"/>
              </a:rPr>
              <a:t> new reference in </a:t>
            </a:r>
            <a:r>
              <a:rPr lang="en-IN" sz="1600" dirty="0" err="1">
                <a:solidFill>
                  <a:srgbClr val="000000"/>
                </a:solidFill>
                <a:latin typeface="Cambria" panose="02040503050406030204" pitchFamily="18" charset="0"/>
              </a:rPr>
              <a:t>mylist</a:t>
            </a:r>
            <a:endParaRPr lang="en-IN" sz="1600" dirty="0">
              <a:solidFill>
                <a:srgbClr val="000000"/>
              </a:solidFill>
              <a:latin typeface="Cambria" panose="02040503050406030204" pitchFamily="18" charset="0"/>
            </a:endParaRPr>
          </a:p>
          <a:p>
            <a:r>
              <a:rPr lang="en-IN" sz="1600" dirty="0">
                <a:solidFill>
                  <a:srgbClr val="000000"/>
                </a:solidFill>
                <a:latin typeface="Cambria" panose="02040503050406030204" pitchFamily="18" charset="0"/>
              </a:rPr>
              <a:t>   print ("Values inside the function: ", </a:t>
            </a:r>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a:t>
            </a:r>
          </a:p>
          <a:p>
            <a:r>
              <a:rPr lang="en-IN" sz="1600" dirty="0">
                <a:solidFill>
                  <a:srgbClr val="000000"/>
                </a:solidFill>
                <a:latin typeface="Cambria" panose="02040503050406030204" pitchFamily="18" charset="0"/>
              </a:rPr>
              <a:t>   return</a:t>
            </a:r>
          </a:p>
          <a:p>
            <a:endParaRPr lang="en-IN" sz="1600" dirty="0">
              <a:solidFill>
                <a:srgbClr val="000000"/>
              </a:solidFill>
              <a:latin typeface="Cambria" panose="02040503050406030204" pitchFamily="18" charset="0"/>
            </a:endParaRPr>
          </a:p>
          <a:p>
            <a:r>
              <a:rPr lang="en-IN" sz="1600" dirty="0">
                <a:solidFill>
                  <a:srgbClr val="000000"/>
                </a:solidFill>
                <a:latin typeface="Cambria" panose="02040503050406030204" pitchFamily="18" charset="0"/>
              </a:rPr>
              <a:t># Now you can call </a:t>
            </a:r>
            <a:r>
              <a:rPr lang="en-IN" sz="1600" dirty="0" err="1">
                <a:solidFill>
                  <a:srgbClr val="000000"/>
                </a:solidFill>
                <a:latin typeface="Cambria" panose="02040503050406030204" pitchFamily="18" charset="0"/>
              </a:rPr>
              <a:t>changeme</a:t>
            </a:r>
            <a:r>
              <a:rPr lang="en-IN" sz="1600" dirty="0">
                <a:solidFill>
                  <a:srgbClr val="000000"/>
                </a:solidFill>
                <a:latin typeface="Cambria" panose="02040503050406030204" pitchFamily="18" charset="0"/>
              </a:rPr>
              <a:t> function</a:t>
            </a:r>
          </a:p>
          <a:p>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 = [10,20,30]</a:t>
            </a:r>
          </a:p>
          <a:p>
            <a:r>
              <a:rPr lang="en-IN" sz="1600" dirty="0" err="1">
                <a:solidFill>
                  <a:srgbClr val="000000"/>
                </a:solidFill>
                <a:latin typeface="Cambria" panose="02040503050406030204" pitchFamily="18" charset="0"/>
              </a:rPr>
              <a:t>changeme</a:t>
            </a:r>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 )</a:t>
            </a:r>
          </a:p>
          <a:p>
            <a:r>
              <a:rPr lang="en-IN" sz="1600" dirty="0">
                <a:solidFill>
                  <a:srgbClr val="000000"/>
                </a:solidFill>
                <a:latin typeface="Cambria" panose="02040503050406030204" pitchFamily="18" charset="0"/>
              </a:rPr>
              <a:t>print ("Values outside the function: ", </a:t>
            </a:r>
            <a:r>
              <a:rPr lang="en-IN" sz="1600" dirty="0" err="1">
                <a:solidFill>
                  <a:srgbClr val="000000"/>
                </a:solidFill>
                <a:latin typeface="Cambria" panose="02040503050406030204" pitchFamily="18" charset="0"/>
              </a:rPr>
              <a:t>mylist</a:t>
            </a:r>
            <a:r>
              <a:rPr lang="en-IN" sz="1600" dirty="0">
                <a:solidFill>
                  <a:srgbClr val="000000"/>
                </a:solidFill>
                <a:latin typeface="Cambria" panose="02040503050406030204" pitchFamily="18" charset="0"/>
              </a:rPr>
              <a:t>)</a:t>
            </a:r>
          </a:p>
        </p:txBody>
      </p:sp>
      <p:sp>
        <p:nvSpPr>
          <p:cNvPr id="8" name="Rectangle 7"/>
          <p:cNvSpPr/>
          <p:nvPr/>
        </p:nvSpPr>
        <p:spPr>
          <a:xfrm>
            <a:off x="0" y="5998021"/>
            <a:ext cx="6096000" cy="861774"/>
          </a:xfrm>
          <a:prstGeom prst="rect">
            <a:avLst/>
          </a:prstGeom>
        </p:spPr>
        <p:txBody>
          <a:bodyPr wrap="square">
            <a:spAutoFit/>
          </a:bodyPr>
          <a:lstStyle/>
          <a:p>
            <a:r>
              <a:rPr lang="en-IN" sz="1600" b="1" dirty="0">
                <a:solidFill>
                  <a:srgbClr val="000000"/>
                </a:solidFill>
                <a:latin typeface="Cambria" panose="02040503050406030204" pitchFamily="18" charset="0"/>
              </a:rPr>
              <a:t>Result </a:t>
            </a:r>
          </a:p>
          <a:p>
            <a:r>
              <a:rPr lang="en-IN" sz="1600" dirty="0">
                <a:solidFill>
                  <a:srgbClr val="000000"/>
                </a:solidFill>
                <a:latin typeface="Cambria" panose="02040503050406030204" pitchFamily="18" charset="0"/>
              </a:rPr>
              <a:t>Values inside the function:  [1, 2, 3, 4]</a:t>
            </a:r>
          </a:p>
          <a:p>
            <a:r>
              <a:rPr lang="en-IN" sz="1600" dirty="0">
                <a:solidFill>
                  <a:srgbClr val="000000"/>
                </a:solidFill>
                <a:latin typeface="Cambria" panose="02040503050406030204" pitchFamily="18" charset="0"/>
              </a:rPr>
              <a:t>Values outside the function:  [10, 20, 30]</a:t>
            </a:r>
          </a:p>
        </p:txBody>
      </p:sp>
    </p:spTree>
    <p:extLst>
      <p:ext uri="{BB962C8B-B14F-4D97-AF65-F5344CB8AC3E}">
        <p14:creationId xmlns:p14="http://schemas.microsoft.com/office/powerpoint/2010/main" val="22287028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7944"/>
            <a:ext cx="12192000" cy="6463308"/>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Function Arguments</a:t>
            </a:r>
          </a:p>
          <a:p>
            <a:pPr algn="just">
              <a:spcAft>
                <a:spcPts val="1200"/>
              </a:spcAft>
            </a:pPr>
            <a:r>
              <a:rPr lang="en-IN" sz="1600" dirty="0">
                <a:solidFill>
                  <a:srgbClr val="000000"/>
                </a:solidFill>
                <a:latin typeface="Cambria" panose="02040503050406030204" pitchFamily="18" charset="0"/>
              </a:rPr>
              <a:t>You can call a function by using the following types of formal arguments: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Required arguments </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Arguments passed to a function in correct positional order. </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number of arguments in the function call should match exactly with the function definition.</a:t>
            </a:r>
          </a:p>
          <a:p>
            <a:pPr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Function Name (Argument List as per Function Definition)</a:t>
            </a:r>
          </a:p>
          <a:p>
            <a:pPr algn="just">
              <a:spcAft>
                <a:spcPts val="1200"/>
              </a:spcAft>
            </a:pPr>
            <a:endParaRPr lang="en-IN" sz="1600" dirty="0">
              <a:solidFill>
                <a:srgbClr val="000000"/>
              </a:solidFill>
              <a:latin typeface="Cambria" panose="02040503050406030204" pitchFamily="18" charset="0"/>
            </a:endParaRP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Keyword arguments</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Keyword arguments are related to the function calls. When you use keyword arguments in a function call, the caller identifies the arguments by the parameter name.</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This allows you to skip arguments or place them out of order because the Python interpreter is able to use the keywords provided to match the values with parameters. </a:t>
            </a:r>
          </a:p>
          <a:p>
            <a:pPr marL="0" lvl="1"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Function Name (Argument List in any order)</a:t>
            </a:r>
          </a:p>
          <a:p>
            <a:pPr marL="0" lvl="1" algn="just">
              <a:spcAft>
                <a:spcPts val="1200"/>
              </a:spcAft>
            </a:pPr>
            <a:endParaRPr lang="en-IN" sz="1600" dirty="0">
              <a:solidFill>
                <a:srgbClr val="000000"/>
              </a:solidFill>
              <a:latin typeface="Cambria" panose="02040503050406030204" pitchFamily="18" charset="0"/>
            </a:endParaRP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Default arguments </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Argument that assumes a default value if a value is not provided in the function call for that argument.</a:t>
            </a:r>
          </a:p>
          <a:p>
            <a:pPr marL="0" lvl="1"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Function Name (Argument 1 = Default value, Argument 2 = Default value,...)</a:t>
            </a:r>
          </a:p>
        </p:txBody>
      </p:sp>
    </p:spTree>
    <p:extLst>
      <p:ext uri="{BB962C8B-B14F-4D97-AF65-F5344CB8AC3E}">
        <p14:creationId xmlns:p14="http://schemas.microsoft.com/office/powerpoint/2010/main" val="3928138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04336"/>
            <a:ext cx="12192000" cy="2585323"/>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Variable-length arguments</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may need to process a function for more arguments than you specified while defining the function. </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These arguments are called variable-length arguments and are not named in the function definition, unlike required and default arguments.</a:t>
            </a:r>
            <a:r>
              <a:rPr lang="en-IN" sz="1600" dirty="0"/>
              <a:t> </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An asterisk (*) is placed before the variable name that holds the values of all nonkeyword variable arguments. </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This tuple remains empty if no additional arguments are specified during the function call.</a:t>
            </a:r>
          </a:p>
          <a:p>
            <a:pPr marL="0" lvl="1"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Function Name (Argument List as per Function Definition, Additional Arguments)</a:t>
            </a:r>
          </a:p>
        </p:txBody>
      </p:sp>
    </p:spTree>
    <p:extLst>
      <p:ext uri="{BB962C8B-B14F-4D97-AF65-F5344CB8AC3E}">
        <p14:creationId xmlns:p14="http://schemas.microsoft.com/office/powerpoint/2010/main" val="2328665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04545"/>
            <a:ext cx="12192000" cy="3754874"/>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Anonymous Functions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These functions are called anonymous because they are not declared in the standard manner by using the </a:t>
            </a:r>
            <a:r>
              <a:rPr lang="en-IN" sz="1600" i="1" dirty="0">
                <a:solidFill>
                  <a:srgbClr val="000000"/>
                </a:solidFill>
                <a:latin typeface="Cambria" panose="02040503050406030204" pitchFamily="18" charset="0"/>
              </a:rPr>
              <a:t>def</a:t>
            </a:r>
            <a:r>
              <a:rPr lang="en-IN" sz="1600" dirty="0">
                <a:solidFill>
                  <a:srgbClr val="000000"/>
                </a:solidFill>
                <a:latin typeface="Cambria" panose="02040503050406030204" pitchFamily="18" charset="0"/>
              </a:rPr>
              <a:t> keyword. You can use the </a:t>
            </a:r>
            <a:r>
              <a:rPr lang="en-IN" sz="1600" i="1" dirty="0">
                <a:solidFill>
                  <a:srgbClr val="000000"/>
                </a:solidFill>
                <a:latin typeface="Cambria" panose="02040503050406030204" pitchFamily="18" charset="0"/>
              </a:rPr>
              <a:t>lambda</a:t>
            </a:r>
            <a:r>
              <a:rPr lang="en-IN" sz="1600" dirty="0">
                <a:solidFill>
                  <a:srgbClr val="000000"/>
                </a:solidFill>
                <a:latin typeface="Cambria" panose="02040503050406030204" pitchFamily="18" charset="0"/>
              </a:rPr>
              <a:t> keyword to create small anonymous functions.</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Lambda forms can take any number of arguments but return just one value in the form of an expression. They cannot contain commands or multiple expressions.</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An anonymous function cannot be a direct call to print because lambda requires an expression.</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Lambda functions have their own local namespace and cannot access variables other than those in their parameter list and those in the global namespace.</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Although it appears that lambda's are a one-line version of a function, they are not equivalent to inline statements in C or C++, whose purpose is by passing function stack allocation during invocation for performance reasons.</a:t>
            </a:r>
          </a:p>
          <a:p>
            <a:pPr marL="0" lvl="1"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lambda [arg1 [,arg2,.....argn]]:expression</a:t>
            </a:r>
          </a:p>
        </p:txBody>
      </p:sp>
      <p:sp>
        <p:nvSpPr>
          <p:cNvPr id="7" name="Rectangle 6"/>
          <p:cNvSpPr/>
          <p:nvPr/>
        </p:nvSpPr>
        <p:spPr>
          <a:xfrm>
            <a:off x="0" y="4848136"/>
            <a:ext cx="12192000" cy="1569660"/>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Return Statement</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statement return [expression] exits a function, optionally passing back an expression to the caller.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 return statement with no arguments is the same as return None.</a:t>
            </a:r>
          </a:p>
          <a:p>
            <a:pPr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Return Variable Name that stores the result of operations performed on Function Arguments</a:t>
            </a:r>
          </a:p>
        </p:txBody>
      </p:sp>
    </p:spTree>
    <p:extLst>
      <p:ext uri="{BB962C8B-B14F-4D97-AF65-F5344CB8AC3E}">
        <p14:creationId xmlns:p14="http://schemas.microsoft.com/office/powerpoint/2010/main" val="29491801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9845"/>
            <a:ext cx="12192000" cy="4555093"/>
          </a:xfrm>
          <a:prstGeom prst="rect">
            <a:avLst/>
          </a:prstGeom>
        </p:spPr>
        <p:txBody>
          <a:bodyPr wrap="square">
            <a:spAutoFit/>
          </a:bodyPr>
          <a:lstStyle/>
          <a:p>
            <a:pPr algn="just">
              <a:spcAft>
                <a:spcPts val="1200"/>
              </a:spcAft>
            </a:pPr>
            <a:r>
              <a:rPr lang="en-IN" sz="2000" b="1" dirty="0">
                <a:solidFill>
                  <a:srgbClr val="000000"/>
                </a:solidFill>
                <a:latin typeface="Cambria" panose="02040503050406030204" pitchFamily="18" charset="0"/>
              </a:rPr>
              <a:t>Scope of Variables</a:t>
            </a:r>
          </a:p>
          <a:p>
            <a:pPr marL="285750" indent="-285750" algn="just">
              <a:spcAft>
                <a:spcPts val="1200"/>
              </a:spcAft>
              <a:buFont typeface="Arial" panose="020B0604020202020204" pitchFamily="34" charset="0"/>
              <a:buChar char="•"/>
            </a:pPr>
            <a:r>
              <a:rPr lang="en-IN" dirty="0">
                <a:solidFill>
                  <a:srgbClr val="000000"/>
                </a:solidFill>
                <a:latin typeface="Cambria" panose="02040503050406030204" pitchFamily="18" charset="0"/>
              </a:rPr>
              <a:t>All variables in a program may not be accessible at all locations in that program. This depends on where you have declared a variable.</a:t>
            </a:r>
          </a:p>
          <a:p>
            <a:pPr marL="285750" indent="-285750" algn="just">
              <a:spcAft>
                <a:spcPts val="1200"/>
              </a:spcAft>
              <a:buFont typeface="Arial" panose="020B0604020202020204" pitchFamily="34" charset="0"/>
              <a:buChar char="•"/>
            </a:pPr>
            <a:r>
              <a:rPr lang="en-IN" dirty="0">
                <a:solidFill>
                  <a:srgbClr val="000000"/>
                </a:solidFill>
                <a:latin typeface="Cambria" panose="02040503050406030204" pitchFamily="18" charset="0"/>
              </a:rPr>
              <a:t>The scope of a variable determines the portion of the program where you can access a particular identifier. There are two basic scopes of variables −</a:t>
            </a:r>
          </a:p>
          <a:p>
            <a:pPr marL="742950" lvl="1" indent="-285750" algn="just">
              <a:spcAft>
                <a:spcPts val="1200"/>
              </a:spcAft>
              <a:buFont typeface="Arial" panose="020B0604020202020204" pitchFamily="34" charset="0"/>
              <a:buChar char="•"/>
            </a:pPr>
            <a:r>
              <a:rPr lang="en-IN" dirty="0">
                <a:solidFill>
                  <a:srgbClr val="000000"/>
                </a:solidFill>
                <a:latin typeface="Cambria" panose="02040503050406030204" pitchFamily="18" charset="0"/>
              </a:rPr>
              <a:t>Global variables</a:t>
            </a:r>
          </a:p>
          <a:p>
            <a:pPr marL="742950" lvl="1" indent="-285750" algn="just">
              <a:spcAft>
                <a:spcPts val="1200"/>
              </a:spcAft>
              <a:buFont typeface="Arial" panose="020B0604020202020204" pitchFamily="34" charset="0"/>
              <a:buChar char="•"/>
            </a:pPr>
            <a:r>
              <a:rPr lang="en-IN" dirty="0">
                <a:solidFill>
                  <a:srgbClr val="000000"/>
                </a:solidFill>
                <a:latin typeface="Cambria" panose="02040503050406030204" pitchFamily="18" charset="0"/>
              </a:rPr>
              <a:t>Local variables</a:t>
            </a:r>
          </a:p>
          <a:p>
            <a:pPr algn="just">
              <a:spcAft>
                <a:spcPts val="1200"/>
              </a:spcAft>
            </a:pPr>
            <a:r>
              <a:rPr lang="en-IN" sz="2000" b="1" dirty="0">
                <a:solidFill>
                  <a:srgbClr val="000000"/>
                </a:solidFill>
                <a:latin typeface="Cambria" panose="02040503050406030204" pitchFamily="18" charset="0"/>
              </a:rPr>
              <a:t>Global vs. Local variables</a:t>
            </a:r>
          </a:p>
          <a:p>
            <a:pPr marL="285750" indent="-285750" algn="just">
              <a:spcAft>
                <a:spcPts val="1200"/>
              </a:spcAft>
              <a:buFont typeface="Arial" panose="020B0604020202020204" pitchFamily="34" charset="0"/>
              <a:buChar char="•"/>
            </a:pPr>
            <a:r>
              <a:rPr lang="en-IN" dirty="0">
                <a:solidFill>
                  <a:srgbClr val="000000"/>
                </a:solidFill>
                <a:latin typeface="Cambria" panose="02040503050406030204" pitchFamily="18" charset="0"/>
              </a:rPr>
              <a:t>Variables that are defined inside a function body have a local scope, and those defined outside have a global scope.</a:t>
            </a:r>
          </a:p>
          <a:p>
            <a:pPr marL="285750" indent="-285750" algn="just">
              <a:spcAft>
                <a:spcPts val="1200"/>
              </a:spcAft>
              <a:buFont typeface="Arial" panose="020B0604020202020204" pitchFamily="34" charset="0"/>
              <a:buChar char="•"/>
            </a:pPr>
            <a:r>
              <a:rPr lang="en-IN" dirty="0">
                <a:solidFill>
                  <a:srgbClr val="000000"/>
                </a:solidFill>
                <a:latin typeface="Cambria" panose="02040503050406030204" pitchFamily="18" charset="0"/>
              </a:rPr>
              <a:t>This means that local variables can be accessed only inside the function in which they are declared, whereas global variables can be accessed throughout the program body by all functions. When you call a function, the variables declared inside it are brought into scope.</a:t>
            </a:r>
          </a:p>
        </p:txBody>
      </p:sp>
    </p:spTree>
    <p:extLst>
      <p:ext uri="{BB962C8B-B14F-4D97-AF65-F5344CB8AC3E}">
        <p14:creationId xmlns:p14="http://schemas.microsoft.com/office/powerpoint/2010/main" val="33960857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Cambria" panose="02040503050406030204" pitchFamily="18" charset="0"/>
              </a:rPr>
              <a:t>Modules</a:t>
            </a:r>
          </a:p>
        </p:txBody>
      </p:sp>
      <p:sp>
        <p:nvSpPr>
          <p:cNvPr id="5" name="Rectangle 4"/>
          <p:cNvSpPr/>
          <p:nvPr/>
        </p:nvSpPr>
        <p:spPr>
          <a:xfrm>
            <a:off x="0" y="1146245"/>
            <a:ext cx="12192000" cy="2400657"/>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 module allows you to logically organize your Python code.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Grouping related code into a module makes the code easier to understand and use.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 module is a Python object with arbitrarily named attributes that you can bind and reference.</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Simply, a module is a file consisting of Python code.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 module can define functions, classes and variables.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 module can also include runnable code.</a:t>
            </a:r>
          </a:p>
        </p:txBody>
      </p:sp>
      <p:sp>
        <p:nvSpPr>
          <p:cNvPr id="6" name="Rectangle 5"/>
          <p:cNvSpPr/>
          <p:nvPr/>
        </p:nvSpPr>
        <p:spPr>
          <a:xfrm>
            <a:off x="0" y="3805535"/>
            <a:ext cx="12192000" cy="2831544"/>
          </a:xfrm>
          <a:prstGeom prst="rect">
            <a:avLst/>
          </a:prstGeom>
        </p:spPr>
        <p:txBody>
          <a:bodyPr wrap="square">
            <a:spAutoFit/>
          </a:bodyPr>
          <a:lstStyle/>
          <a:p>
            <a:pPr algn="just">
              <a:spcAft>
                <a:spcPts val="1200"/>
              </a:spcAft>
            </a:pPr>
            <a:r>
              <a:rPr lang="en-IN" sz="1600" b="1" dirty="0">
                <a:solidFill>
                  <a:srgbClr val="000000"/>
                </a:solidFill>
                <a:latin typeface="Cambria" panose="02040503050406030204" pitchFamily="18" charset="0"/>
              </a:rPr>
              <a:t>Import Statement</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can use any Python source file as a module by executing an import statement in some other Python source file.</a:t>
            </a:r>
            <a:endParaRPr lang="en-IN" sz="1600" dirty="0"/>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When the interpreter encounters an import statement, it imports the module if the module is present in the search path.</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 search path is a list of directories that the interpreter searches before importing a module.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 module is loaded only once, regardless of the number of times it is imported.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This prevents the module execution from happening over and over again if multiple imports occur.</a:t>
            </a:r>
          </a:p>
          <a:p>
            <a:pPr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import module1[, module2[,... moduleN]</a:t>
            </a:r>
          </a:p>
        </p:txBody>
      </p:sp>
    </p:spTree>
    <p:extLst>
      <p:ext uri="{BB962C8B-B14F-4D97-AF65-F5344CB8AC3E}">
        <p14:creationId xmlns:p14="http://schemas.microsoft.com/office/powerpoint/2010/main" val="396994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Running Python</a:t>
            </a:r>
          </a:p>
        </p:txBody>
      </p:sp>
      <p:sp>
        <p:nvSpPr>
          <p:cNvPr id="5" name="Rectangle 4"/>
          <p:cNvSpPr/>
          <p:nvPr/>
        </p:nvSpPr>
        <p:spPr>
          <a:xfrm>
            <a:off x="454925" y="902481"/>
            <a:ext cx="11282149" cy="6132448"/>
          </a:xfrm>
          <a:prstGeom prst="rect">
            <a:avLst/>
          </a:prstGeom>
        </p:spPr>
        <p:txBody>
          <a:bodyPr wrap="square">
            <a:spAutoFit/>
          </a:bodyPr>
          <a:lstStyle/>
          <a:p>
            <a:pPr algn="just"/>
            <a:r>
              <a:rPr lang="en-US" sz="1700" b="0" i="0" dirty="0">
                <a:solidFill>
                  <a:srgbClr val="000000"/>
                </a:solidFill>
                <a:effectLst/>
                <a:latin typeface="Cambria" panose="02040503050406030204" pitchFamily="18" charset="0"/>
              </a:rPr>
              <a:t>Python can be run in 3 ways:</a:t>
            </a:r>
          </a:p>
          <a:p>
            <a:pPr>
              <a:lnSpc>
                <a:spcPct val="150000"/>
              </a:lnSpc>
            </a:pPr>
            <a:r>
              <a:rPr lang="en-US" sz="1700" b="1" i="0" dirty="0">
                <a:solidFill>
                  <a:srgbClr val="000000"/>
                </a:solidFill>
                <a:effectLst/>
                <a:latin typeface="Cambria" panose="02040503050406030204" pitchFamily="18" charset="0"/>
              </a:rPr>
              <a:t>1.Interactive Interpreter</a:t>
            </a:r>
          </a:p>
          <a:p>
            <a:pPr algn="just">
              <a:lnSpc>
                <a:spcPct val="150000"/>
              </a:lnSpc>
            </a:pPr>
            <a:r>
              <a:rPr lang="en-US" sz="1700" b="0" i="0" dirty="0">
                <a:solidFill>
                  <a:srgbClr val="000000"/>
                </a:solidFill>
                <a:effectLst/>
                <a:latin typeface="Cambria" panose="02040503050406030204" pitchFamily="18" charset="0"/>
              </a:rPr>
              <a:t>You can start Python from Unix, DOS, or any other system that provides a command-line interpreter or shell window by</a:t>
            </a:r>
          </a:p>
          <a:p>
            <a:pPr algn="just">
              <a:lnSpc>
                <a:spcPct val="150000"/>
              </a:lnSpc>
              <a:spcAft>
                <a:spcPts val="600"/>
              </a:spcAft>
            </a:pPr>
            <a:r>
              <a:rPr lang="en-US" sz="1700" dirty="0">
                <a:solidFill>
                  <a:srgbClr val="000000"/>
                </a:solidFill>
                <a:latin typeface="Cambria" panose="02040503050406030204" pitchFamily="18" charset="0"/>
              </a:rPr>
              <a:t>e</a:t>
            </a:r>
            <a:r>
              <a:rPr lang="en-US" sz="1700" b="0" i="0" dirty="0">
                <a:solidFill>
                  <a:srgbClr val="000000"/>
                </a:solidFill>
                <a:effectLst/>
                <a:latin typeface="Cambria" panose="02040503050406030204" pitchFamily="18" charset="0"/>
              </a:rPr>
              <a:t>ntering </a:t>
            </a:r>
            <a:r>
              <a:rPr lang="en-US" sz="1700" b="1" i="0" dirty="0">
                <a:solidFill>
                  <a:srgbClr val="000000"/>
                </a:solidFill>
                <a:effectLst/>
                <a:latin typeface="Cambria" panose="02040503050406030204" pitchFamily="18" charset="0"/>
              </a:rPr>
              <a:t>python</a:t>
            </a:r>
            <a:r>
              <a:rPr lang="en-US" sz="1700" b="0" i="0" dirty="0">
                <a:solidFill>
                  <a:srgbClr val="000000"/>
                </a:solidFill>
                <a:effectLst/>
                <a:latin typeface="Cambria" panose="02040503050406030204" pitchFamily="18" charset="0"/>
              </a:rPr>
              <a:t> in command line. Coding can be done in the interactive interpreter.</a:t>
            </a:r>
          </a:p>
          <a:p>
            <a:pPr algn="just">
              <a:lnSpc>
                <a:spcPct val="150000"/>
              </a:lnSpc>
            </a:pPr>
            <a:r>
              <a:rPr lang="en-US" sz="1700" b="1" dirty="0">
                <a:solidFill>
                  <a:srgbClr val="000000"/>
                </a:solidFill>
                <a:latin typeface="Cambria" panose="02040503050406030204" pitchFamily="18" charset="0"/>
              </a:rPr>
              <a:t>2. Script from the command line</a:t>
            </a:r>
          </a:p>
          <a:p>
            <a:pPr algn="just">
              <a:lnSpc>
                <a:spcPct val="150000"/>
              </a:lnSpc>
            </a:pPr>
            <a:r>
              <a:rPr lang="en-US" sz="1700" b="0" i="0" dirty="0">
                <a:solidFill>
                  <a:srgbClr val="000000"/>
                </a:solidFill>
                <a:effectLst/>
                <a:latin typeface="Cambria" panose="02040503050406030204" pitchFamily="18" charset="0"/>
              </a:rPr>
              <a:t>A Python script can be executed at command line by invoking the interpreter on your application as given below:</a:t>
            </a:r>
          </a:p>
          <a:p>
            <a:pPr algn="just">
              <a:lnSpc>
                <a:spcPct val="150000"/>
              </a:lnSpc>
            </a:pPr>
            <a:r>
              <a:rPr lang="en-US" sz="1700" b="0" i="0" dirty="0">
                <a:solidFill>
                  <a:srgbClr val="000000"/>
                </a:solidFill>
                <a:effectLst/>
                <a:latin typeface="Cambria" panose="02040503050406030204" pitchFamily="18" charset="0"/>
              </a:rPr>
              <a:t>$python script.py # Unix/Linux    [OR]</a:t>
            </a:r>
          </a:p>
          <a:p>
            <a:pPr algn="just">
              <a:lnSpc>
                <a:spcPct val="150000"/>
              </a:lnSpc>
            </a:pPr>
            <a:r>
              <a:rPr lang="en-US" sz="1700" b="0" i="0" dirty="0">
                <a:solidFill>
                  <a:srgbClr val="000000"/>
                </a:solidFill>
                <a:effectLst/>
                <a:latin typeface="Cambria" panose="02040503050406030204" pitchFamily="18" charset="0"/>
              </a:rPr>
              <a:t>python% script.py # Unix/Linux   [OR]</a:t>
            </a:r>
          </a:p>
          <a:p>
            <a:pPr algn="just">
              <a:lnSpc>
                <a:spcPct val="150000"/>
              </a:lnSpc>
              <a:spcAft>
                <a:spcPts val="600"/>
              </a:spcAft>
            </a:pPr>
            <a:r>
              <a:rPr lang="en-US" sz="1700" b="0" i="0" dirty="0">
                <a:solidFill>
                  <a:srgbClr val="000000"/>
                </a:solidFill>
                <a:effectLst/>
                <a:latin typeface="Cambria" panose="02040503050406030204" pitchFamily="18" charset="0"/>
              </a:rPr>
              <a:t>C: &gt;python script.py # Windows/DOS</a:t>
            </a:r>
          </a:p>
          <a:p>
            <a:pPr algn="just">
              <a:lnSpc>
                <a:spcPct val="150000"/>
              </a:lnSpc>
            </a:pPr>
            <a:r>
              <a:rPr lang="en-US" sz="1700" b="1" i="0" dirty="0">
                <a:solidFill>
                  <a:srgbClr val="000000"/>
                </a:solidFill>
                <a:effectLst/>
                <a:latin typeface="Cambria" panose="02040503050406030204" pitchFamily="18" charset="0"/>
              </a:rPr>
              <a:t>3. Integrated Development Environment</a:t>
            </a:r>
          </a:p>
          <a:p>
            <a:pPr algn="just">
              <a:lnSpc>
                <a:spcPct val="150000"/>
              </a:lnSpc>
            </a:pPr>
            <a:r>
              <a:rPr lang="en-US" sz="1700" b="0" i="0" dirty="0">
                <a:solidFill>
                  <a:srgbClr val="000000"/>
                </a:solidFill>
                <a:effectLst/>
                <a:latin typeface="Cambria" panose="02040503050406030204" pitchFamily="18" charset="0"/>
              </a:rPr>
              <a:t>You can run Python from a Graphical User Interface (GUI) environment as well.</a:t>
            </a:r>
          </a:p>
          <a:p>
            <a:pPr algn="just">
              <a:lnSpc>
                <a:spcPct val="150000"/>
              </a:lnSpc>
            </a:pPr>
            <a:r>
              <a:rPr lang="en-US" sz="1700" b="0" i="0" dirty="0">
                <a:solidFill>
                  <a:srgbClr val="000000"/>
                </a:solidFill>
                <a:effectLst/>
                <a:latin typeface="Cambria" panose="02040503050406030204" pitchFamily="18" charset="0"/>
              </a:rPr>
              <a:t>Unix − IDLE is the very first Unix IDE for Python.</a:t>
            </a:r>
          </a:p>
          <a:p>
            <a:pPr algn="just">
              <a:lnSpc>
                <a:spcPct val="150000"/>
              </a:lnSpc>
            </a:pPr>
            <a:r>
              <a:rPr lang="en-US" sz="1700" b="0" i="0" dirty="0">
                <a:solidFill>
                  <a:srgbClr val="000000"/>
                </a:solidFill>
                <a:effectLst/>
                <a:latin typeface="Cambria" panose="02040503050406030204" pitchFamily="18" charset="0"/>
              </a:rPr>
              <a:t>Windows − PythonWin is the first Windows interface for Python and is an IDE with a GUI.</a:t>
            </a:r>
          </a:p>
          <a:p>
            <a:pPr algn="just">
              <a:lnSpc>
                <a:spcPct val="150000"/>
              </a:lnSpc>
            </a:pPr>
            <a:r>
              <a:rPr lang="en-US" sz="1700" b="0" i="0" dirty="0">
                <a:solidFill>
                  <a:srgbClr val="000000"/>
                </a:solidFill>
                <a:effectLst/>
                <a:latin typeface="Cambria" panose="02040503050406030204" pitchFamily="18" charset="0"/>
              </a:rPr>
              <a:t>Macintosh − The Macintosh version of Python along with the IDLE IDE is available from the main website, downloadable as either </a:t>
            </a:r>
            <a:r>
              <a:rPr lang="en-US" sz="1700" b="0" i="0" dirty="0" err="1">
                <a:solidFill>
                  <a:srgbClr val="000000"/>
                </a:solidFill>
                <a:effectLst/>
                <a:latin typeface="Cambria" panose="02040503050406030204" pitchFamily="18" charset="0"/>
              </a:rPr>
              <a:t>MacBinary</a:t>
            </a:r>
            <a:r>
              <a:rPr lang="en-US" sz="1700" b="0" i="0" dirty="0">
                <a:solidFill>
                  <a:srgbClr val="000000"/>
                </a:solidFill>
                <a:effectLst/>
                <a:latin typeface="Cambria" panose="02040503050406030204" pitchFamily="18" charset="0"/>
              </a:rPr>
              <a:t> or </a:t>
            </a:r>
            <a:r>
              <a:rPr lang="en-US" sz="1700" b="0" i="0" dirty="0" err="1">
                <a:solidFill>
                  <a:srgbClr val="000000"/>
                </a:solidFill>
                <a:effectLst/>
                <a:latin typeface="Cambria" panose="02040503050406030204" pitchFamily="18" charset="0"/>
              </a:rPr>
              <a:t>BinHex'd</a:t>
            </a:r>
            <a:r>
              <a:rPr lang="en-US" sz="1700" b="0" i="0" dirty="0">
                <a:solidFill>
                  <a:srgbClr val="000000"/>
                </a:solidFill>
                <a:effectLst/>
                <a:latin typeface="Cambria" panose="02040503050406030204" pitchFamily="18" charset="0"/>
              </a:rPr>
              <a:t> files.</a:t>
            </a:r>
          </a:p>
        </p:txBody>
      </p:sp>
    </p:spTree>
    <p:extLst>
      <p:ext uri="{BB962C8B-B14F-4D97-AF65-F5344CB8AC3E}">
        <p14:creationId xmlns:p14="http://schemas.microsoft.com/office/powerpoint/2010/main" val="34836345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67035"/>
            <a:ext cx="12192000" cy="1169551"/>
          </a:xfrm>
          <a:prstGeom prst="rect">
            <a:avLst/>
          </a:prstGeom>
        </p:spPr>
        <p:txBody>
          <a:bodyPr wrap="square">
            <a:spAutoFit/>
          </a:bodyPr>
          <a:lstStyle/>
          <a:p>
            <a:pPr algn="just">
              <a:spcAft>
                <a:spcPts val="1200"/>
              </a:spcAft>
            </a:pPr>
            <a:r>
              <a:rPr lang="en-IN" b="1" i="1" dirty="0">
                <a:solidFill>
                  <a:srgbClr val="000000"/>
                </a:solidFill>
                <a:latin typeface="Cambria" panose="02040503050406030204" pitchFamily="18" charset="0"/>
              </a:rPr>
              <a:t>from...import </a:t>
            </a:r>
            <a:r>
              <a:rPr lang="en-IN" b="1" dirty="0">
                <a:solidFill>
                  <a:srgbClr val="000000"/>
                </a:solidFill>
                <a:latin typeface="Cambria" panose="02040503050406030204" pitchFamily="18" charset="0"/>
              </a:rPr>
              <a:t>Statement</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Python's from statement lets you import specific attributes from a module into the current namespace.</a:t>
            </a:r>
          </a:p>
          <a:p>
            <a:pPr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 from </a:t>
            </a:r>
            <a:r>
              <a:rPr lang="en-IN" sz="1600" dirty="0" err="1">
                <a:solidFill>
                  <a:srgbClr val="000000"/>
                </a:solidFill>
                <a:latin typeface="Cambria" panose="02040503050406030204" pitchFamily="18" charset="0"/>
              </a:rPr>
              <a:t>modname</a:t>
            </a:r>
            <a:r>
              <a:rPr lang="en-IN" sz="1600" dirty="0">
                <a:solidFill>
                  <a:srgbClr val="000000"/>
                </a:solidFill>
                <a:latin typeface="Cambria" panose="02040503050406030204" pitchFamily="18" charset="0"/>
              </a:rPr>
              <a:t> import name1[, name2[, ... </a:t>
            </a:r>
            <a:r>
              <a:rPr lang="en-IN" sz="1600" dirty="0" err="1">
                <a:solidFill>
                  <a:srgbClr val="000000"/>
                </a:solidFill>
                <a:latin typeface="Cambria" panose="02040503050406030204" pitchFamily="18" charset="0"/>
              </a:rPr>
              <a:t>nameN</a:t>
            </a:r>
            <a:r>
              <a:rPr lang="en-IN" sz="1600" dirty="0">
                <a:solidFill>
                  <a:srgbClr val="000000"/>
                </a:solidFill>
                <a:latin typeface="Cambria" panose="02040503050406030204" pitchFamily="18" charset="0"/>
              </a:rPr>
              <a:t>]]</a:t>
            </a:r>
          </a:p>
        </p:txBody>
      </p:sp>
      <p:sp>
        <p:nvSpPr>
          <p:cNvPr id="5" name="Rectangle 4"/>
          <p:cNvSpPr/>
          <p:nvPr/>
        </p:nvSpPr>
        <p:spPr>
          <a:xfrm>
            <a:off x="0" y="2040235"/>
            <a:ext cx="12192000" cy="1969770"/>
          </a:xfrm>
          <a:prstGeom prst="rect">
            <a:avLst/>
          </a:prstGeom>
        </p:spPr>
        <p:txBody>
          <a:bodyPr wrap="square">
            <a:spAutoFit/>
          </a:bodyPr>
          <a:lstStyle/>
          <a:p>
            <a:pPr algn="just">
              <a:spcAft>
                <a:spcPts val="1200"/>
              </a:spcAft>
            </a:pPr>
            <a:r>
              <a:rPr lang="en-IN" b="1" i="1" dirty="0">
                <a:solidFill>
                  <a:srgbClr val="000000"/>
                </a:solidFill>
                <a:latin typeface="Cambria" panose="02040503050406030204" pitchFamily="18" charset="0"/>
              </a:rPr>
              <a:t>from...import * </a:t>
            </a:r>
            <a:r>
              <a:rPr lang="en-IN" b="1" dirty="0">
                <a:solidFill>
                  <a:srgbClr val="000000"/>
                </a:solidFill>
                <a:latin typeface="Cambria" panose="02040503050406030204" pitchFamily="18" charset="0"/>
              </a:rPr>
              <a:t>Statement:</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It is also possible to import all names from a module into the current namespace</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This provides an easy way to import all the items from a module into the current namespace;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However, this statement should be used sparingly</a:t>
            </a:r>
          </a:p>
          <a:p>
            <a:pPr algn="just">
              <a:spcAft>
                <a:spcPts val="1200"/>
              </a:spcAft>
            </a:pPr>
            <a:r>
              <a:rPr lang="en-IN" sz="1600" b="1" dirty="0">
                <a:solidFill>
                  <a:srgbClr val="000000"/>
                </a:solidFill>
                <a:latin typeface="Cambria" panose="02040503050406030204" pitchFamily="18" charset="0"/>
              </a:rPr>
              <a:t>Syntax:</a:t>
            </a:r>
            <a:r>
              <a:rPr lang="en-IN" sz="1600" dirty="0">
                <a:solidFill>
                  <a:srgbClr val="000000"/>
                </a:solidFill>
                <a:latin typeface="Cambria" panose="02040503050406030204" pitchFamily="18" charset="0"/>
              </a:rPr>
              <a:t> from </a:t>
            </a:r>
            <a:r>
              <a:rPr lang="en-IN" sz="1600" dirty="0" err="1">
                <a:solidFill>
                  <a:srgbClr val="000000"/>
                </a:solidFill>
                <a:latin typeface="Cambria" panose="02040503050406030204" pitchFamily="18" charset="0"/>
              </a:rPr>
              <a:t>modname</a:t>
            </a:r>
            <a:r>
              <a:rPr lang="en-IN" sz="1600" dirty="0">
                <a:solidFill>
                  <a:srgbClr val="000000"/>
                </a:solidFill>
                <a:latin typeface="Cambria" panose="02040503050406030204" pitchFamily="18" charset="0"/>
              </a:rPr>
              <a:t> import *</a:t>
            </a:r>
            <a:endParaRPr lang="en-IN" sz="1600" b="1" dirty="0">
              <a:solidFill>
                <a:srgbClr val="000000"/>
              </a:solidFill>
              <a:latin typeface="Cambria" panose="02040503050406030204" pitchFamily="18" charset="0"/>
            </a:endParaRPr>
          </a:p>
        </p:txBody>
      </p:sp>
      <p:sp>
        <p:nvSpPr>
          <p:cNvPr id="6" name="Rectangle 5"/>
          <p:cNvSpPr/>
          <p:nvPr/>
        </p:nvSpPr>
        <p:spPr>
          <a:xfrm>
            <a:off x="0" y="4313654"/>
            <a:ext cx="12192000" cy="1015663"/>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Executing modules as scripts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Within a module, the module’s name (as a string) is available as the value of the global variable __name__. The code in the module will be executed, just as if you imported it, but with the __name__ set to "__main__". </a:t>
            </a:r>
          </a:p>
        </p:txBody>
      </p:sp>
    </p:spTree>
    <p:extLst>
      <p:ext uri="{BB962C8B-B14F-4D97-AF65-F5344CB8AC3E}">
        <p14:creationId xmlns:p14="http://schemas.microsoft.com/office/powerpoint/2010/main" val="2656404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Date &amp; Time</a:t>
            </a:r>
          </a:p>
        </p:txBody>
      </p:sp>
      <p:sp>
        <p:nvSpPr>
          <p:cNvPr id="5" name="Rectangle 4"/>
          <p:cNvSpPr/>
          <p:nvPr/>
        </p:nvSpPr>
        <p:spPr>
          <a:xfrm>
            <a:off x="673289" y="1014536"/>
            <a:ext cx="10845421" cy="198515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0" i="0" dirty="0">
                <a:solidFill>
                  <a:srgbClr val="000000"/>
                </a:solidFill>
                <a:effectLst/>
                <a:latin typeface="Cambria" panose="02040503050406030204" pitchFamily="18" charset="0"/>
              </a:rPr>
              <a:t>A Python program can handle date and time in several ways. </a:t>
            </a:r>
          </a:p>
          <a:p>
            <a:pPr marL="285750" indent="-285750">
              <a:lnSpc>
                <a:spcPct val="150000"/>
              </a:lnSpc>
              <a:buFont typeface="Arial" panose="020B0604020202020204" pitchFamily="34" charset="0"/>
              <a:buChar char="•"/>
            </a:pPr>
            <a:r>
              <a:rPr lang="en-US" sz="1600" dirty="0">
                <a:latin typeface="Cambria" panose="02040503050406030204" pitchFamily="18" charset="0"/>
              </a:rPr>
              <a:t>Time intervals are floating-point numbers in units of seconds. </a:t>
            </a:r>
          </a:p>
          <a:p>
            <a:pPr marL="285750" indent="-285750">
              <a:lnSpc>
                <a:spcPct val="150000"/>
              </a:lnSpc>
              <a:buFont typeface="Arial" panose="020B0604020202020204" pitchFamily="34" charset="0"/>
              <a:buChar char="•"/>
            </a:pPr>
            <a:r>
              <a:rPr lang="en-US" sz="1600" i="1" dirty="0">
                <a:latin typeface="Cambria" panose="02040503050406030204" pitchFamily="18" charset="0"/>
              </a:rPr>
              <a:t>time </a:t>
            </a:r>
            <a:r>
              <a:rPr lang="en-US" sz="1600" dirty="0">
                <a:latin typeface="Cambria" panose="02040503050406030204" pitchFamily="18" charset="0"/>
              </a:rPr>
              <a:t>module provides functions for working with times, and for converting between representations.</a:t>
            </a:r>
          </a:p>
          <a:p>
            <a:pPr marL="285750" indent="-285750">
              <a:lnSpc>
                <a:spcPct val="150000"/>
              </a:lnSpc>
              <a:buFont typeface="Arial" panose="020B0604020202020204" pitchFamily="34" charset="0"/>
              <a:buChar char="•"/>
            </a:pPr>
            <a:r>
              <a:rPr lang="en-US" sz="1600" i="1" dirty="0">
                <a:latin typeface="Cambria" panose="02040503050406030204" pitchFamily="18" charset="0"/>
              </a:rPr>
              <a:t>calendar</a:t>
            </a:r>
            <a:r>
              <a:rPr lang="en-US" sz="1600" dirty="0">
                <a:latin typeface="Cambria" panose="02040503050406030204" pitchFamily="18" charset="0"/>
              </a:rPr>
              <a:t> module gives a wide range of methods to play with yearly and monthly calendars. </a:t>
            </a:r>
          </a:p>
          <a:p>
            <a:pPr marL="285750" indent="-285750">
              <a:lnSpc>
                <a:spcPct val="150000"/>
              </a:lnSpc>
              <a:buFont typeface="Arial" panose="020B0604020202020204" pitchFamily="34" charset="0"/>
              <a:buChar char="•"/>
            </a:pPr>
            <a:r>
              <a:rPr lang="en-US" sz="1600" dirty="0">
                <a:latin typeface="Cambria" panose="02040503050406030204" pitchFamily="18" charset="0"/>
              </a:rPr>
              <a:t>Many of Python's time functions handle time as a tuple of 9 numbers listed as below:</a:t>
            </a:r>
          </a:p>
        </p:txBody>
      </p:sp>
      <p:graphicFrame>
        <p:nvGraphicFramePr>
          <p:cNvPr id="10" name="Table 9"/>
          <p:cNvGraphicFramePr>
            <a:graphicFrameLocks noGrp="1"/>
          </p:cNvGraphicFramePr>
          <p:nvPr>
            <p:extLst>
              <p:ext uri="{D42A27DB-BD31-4B8C-83A1-F6EECF244321}">
                <p14:modId xmlns:p14="http://schemas.microsoft.com/office/powerpoint/2010/main" val="1921178197"/>
              </p:ext>
            </p:extLst>
          </p:nvPr>
        </p:nvGraphicFramePr>
        <p:xfrm>
          <a:off x="2707865" y="2999695"/>
          <a:ext cx="6422487" cy="3746108"/>
        </p:xfrm>
        <a:graphic>
          <a:graphicData uri="http://schemas.openxmlformats.org/drawingml/2006/table">
            <a:tbl>
              <a:tblPr/>
              <a:tblGrid>
                <a:gridCol w="743958">
                  <a:extLst>
                    <a:ext uri="{9D8B030D-6E8A-4147-A177-3AD203B41FA5}">
                      <a16:colId xmlns:a16="http://schemas.microsoft.com/office/drawing/2014/main" val="1760708222"/>
                    </a:ext>
                  </a:extLst>
                </a:gridCol>
                <a:gridCol w="1952690">
                  <a:extLst>
                    <a:ext uri="{9D8B030D-6E8A-4147-A177-3AD203B41FA5}">
                      <a16:colId xmlns:a16="http://schemas.microsoft.com/office/drawing/2014/main" val="122944559"/>
                    </a:ext>
                  </a:extLst>
                </a:gridCol>
                <a:gridCol w="3725839">
                  <a:extLst>
                    <a:ext uri="{9D8B030D-6E8A-4147-A177-3AD203B41FA5}">
                      <a16:colId xmlns:a16="http://schemas.microsoft.com/office/drawing/2014/main" val="3638494053"/>
                    </a:ext>
                  </a:extLst>
                </a:gridCol>
              </a:tblGrid>
              <a:tr h="393814">
                <a:tc>
                  <a:txBody>
                    <a:bodyPr/>
                    <a:lstStyle/>
                    <a:p>
                      <a:pPr algn="l" fontAlgn="t"/>
                      <a:r>
                        <a:rPr lang="en-US" sz="1400" b="1" dirty="0">
                          <a:effectLst/>
                          <a:latin typeface="Cambria" panose="02040503050406030204" pitchFamily="18" charset="0"/>
                        </a:rPr>
                        <a:t>Index</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latin typeface="Cambria" panose="02040503050406030204" pitchFamily="18" charset="0"/>
                        </a:rPr>
                        <a:t>Field</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latin typeface="Cambria" panose="02040503050406030204" pitchFamily="18" charset="0"/>
                        </a:rPr>
                        <a:t>Values</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5538051"/>
                  </a:ext>
                </a:extLst>
              </a:tr>
              <a:tr h="327624">
                <a:tc>
                  <a:txBody>
                    <a:bodyPr/>
                    <a:lstStyle/>
                    <a:p>
                      <a:pPr fontAlgn="t"/>
                      <a:r>
                        <a:rPr lang="en-US" sz="1400">
                          <a:effectLst/>
                          <a:latin typeface="Cambria" panose="02040503050406030204" pitchFamily="18" charset="0"/>
                        </a:rPr>
                        <a:t>0</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4-digit year</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2016</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59818866"/>
                  </a:ext>
                </a:extLst>
              </a:tr>
              <a:tr h="327624">
                <a:tc>
                  <a:txBody>
                    <a:bodyPr/>
                    <a:lstStyle/>
                    <a:p>
                      <a:pPr fontAlgn="t"/>
                      <a:r>
                        <a:rPr lang="en-US" sz="1400">
                          <a:effectLst/>
                          <a:latin typeface="Cambria" panose="02040503050406030204" pitchFamily="18" charset="0"/>
                        </a:rPr>
                        <a:t>1</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Month</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latin typeface="Cambria" panose="02040503050406030204" pitchFamily="18" charset="0"/>
                        </a:rPr>
                        <a:t>1 to 12</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58279552"/>
                  </a:ext>
                </a:extLst>
              </a:tr>
              <a:tr h="327624">
                <a:tc>
                  <a:txBody>
                    <a:bodyPr/>
                    <a:lstStyle/>
                    <a:p>
                      <a:pPr fontAlgn="t"/>
                      <a:r>
                        <a:rPr lang="en-US" sz="1400">
                          <a:effectLst/>
                          <a:latin typeface="Cambria" panose="02040503050406030204" pitchFamily="18" charset="0"/>
                        </a:rPr>
                        <a:t>2</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Day</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1 to 31</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79921102"/>
                  </a:ext>
                </a:extLst>
              </a:tr>
              <a:tr h="327624">
                <a:tc>
                  <a:txBody>
                    <a:bodyPr/>
                    <a:lstStyle/>
                    <a:p>
                      <a:pPr fontAlgn="t"/>
                      <a:r>
                        <a:rPr lang="en-US" sz="1400">
                          <a:effectLst/>
                          <a:latin typeface="Cambria" panose="02040503050406030204" pitchFamily="18" charset="0"/>
                        </a:rPr>
                        <a:t>3</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Hour</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latin typeface="Cambria" panose="02040503050406030204" pitchFamily="18" charset="0"/>
                        </a:rPr>
                        <a:t>0 to 23</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27228355"/>
                  </a:ext>
                </a:extLst>
              </a:tr>
              <a:tr h="327624">
                <a:tc>
                  <a:txBody>
                    <a:bodyPr/>
                    <a:lstStyle/>
                    <a:p>
                      <a:pPr fontAlgn="t"/>
                      <a:r>
                        <a:rPr lang="en-US" sz="1400">
                          <a:effectLst/>
                          <a:latin typeface="Cambria" panose="02040503050406030204" pitchFamily="18" charset="0"/>
                        </a:rPr>
                        <a:t>4</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Minute</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0 to 59</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41211564"/>
                  </a:ext>
                </a:extLst>
              </a:tr>
              <a:tr h="408575">
                <a:tc>
                  <a:txBody>
                    <a:bodyPr/>
                    <a:lstStyle/>
                    <a:p>
                      <a:pPr fontAlgn="t"/>
                      <a:r>
                        <a:rPr lang="en-US" sz="1400">
                          <a:effectLst/>
                          <a:latin typeface="Cambria" panose="02040503050406030204" pitchFamily="18" charset="0"/>
                        </a:rPr>
                        <a:t>5</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Second</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0 to 61 (60 or 61 are leap-seconds)</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41297725"/>
                  </a:ext>
                </a:extLst>
              </a:tr>
              <a:tr h="327624">
                <a:tc>
                  <a:txBody>
                    <a:bodyPr/>
                    <a:lstStyle/>
                    <a:p>
                      <a:pPr fontAlgn="t"/>
                      <a:r>
                        <a:rPr lang="en-US" sz="1400">
                          <a:effectLst/>
                          <a:latin typeface="Cambria" panose="02040503050406030204" pitchFamily="18" charset="0"/>
                        </a:rPr>
                        <a:t>6</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Day of Week</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0 to 6 (0 is Monday)</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68026666"/>
                  </a:ext>
                </a:extLst>
              </a:tr>
              <a:tr h="327624">
                <a:tc>
                  <a:txBody>
                    <a:bodyPr/>
                    <a:lstStyle/>
                    <a:p>
                      <a:pPr fontAlgn="t"/>
                      <a:r>
                        <a:rPr lang="en-US" sz="1400">
                          <a:effectLst/>
                          <a:latin typeface="Cambria" panose="02040503050406030204" pitchFamily="18" charset="0"/>
                        </a:rPr>
                        <a:t>7</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Day of year</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1 to 366 (Julian day)</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29849280"/>
                  </a:ext>
                </a:extLst>
              </a:tr>
              <a:tr h="538239">
                <a:tc>
                  <a:txBody>
                    <a:bodyPr/>
                    <a:lstStyle/>
                    <a:p>
                      <a:pPr fontAlgn="t"/>
                      <a:r>
                        <a:rPr lang="en-US" sz="1400">
                          <a:effectLst/>
                          <a:latin typeface="Cambria" panose="02040503050406030204" pitchFamily="18" charset="0"/>
                        </a:rPr>
                        <a:t>8</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Cambria" panose="02040503050406030204" pitchFamily="18" charset="0"/>
                        </a:rPr>
                        <a:t>Daylight savings</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latin typeface="Cambria" panose="02040503050406030204" pitchFamily="18" charset="0"/>
                        </a:rPr>
                        <a:t>-1, 0, 1, -1 means library determines DST</a:t>
                      </a:r>
                    </a:p>
                  </a:txBody>
                  <a:tcPr marL="65140" marR="65140" marT="65140" marB="651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21594840"/>
                  </a:ext>
                </a:extLst>
              </a:tr>
            </a:tbl>
          </a:graphicData>
        </a:graphic>
      </p:graphicFrame>
    </p:spTree>
    <p:extLst>
      <p:ext uri="{BB962C8B-B14F-4D97-AF65-F5344CB8AC3E}">
        <p14:creationId xmlns:p14="http://schemas.microsoft.com/office/powerpoint/2010/main" val="17416820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Time Module</a:t>
            </a:r>
          </a:p>
        </p:txBody>
      </p:sp>
      <p:graphicFrame>
        <p:nvGraphicFramePr>
          <p:cNvPr id="5" name="Table 4"/>
          <p:cNvGraphicFramePr>
            <a:graphicFrameLocks noGrp="1"/>
          </p:cNvGraphicFramePr>
          <p:nvPr>
            <p:extLst>
              <p:ext uri="{D42A27DB-BD31-4B8C-83A1-F6EECF244321}">
                <p14:modId xmlns:p14="http://schemas.microsoft.com/office/powerpoint/2010/main" val="2443554184"/>
              </p:ext>
            </p:extLst>
          </p:nvPr>
        </p:nvGraphicFramePr>
        <p:xfrm>
          <a:off x="1064635" y="919491"/>
          <a:ext cx="9719480" cy="5821680"/>
        </p:xfrm>
        <a:graphic>
          <a:graphicData uri="http://schemas.openxmlformats.org/drawingml/2006/table">
            <a:tbl>
              <a:tblPr firstRow="1" bandRow="1">
                <a:tableStyleId>{073A0DAA-6AF3-43AB-8588-CEC1D06C72B9}</a:tableStyleId>
              </a:tblPr>
              <a:tblGrid>
                <a:gridCol w="2454528">
                  <a:extLst>
                    <a:ext uri="{9D8B030D-6E8A-4147-A177-3AD203B41FA5}">
                      <a16:colId xmlns:a16="http://schemas.microsoft.com/office/drawing/2014/main" val="94304266"/>
                    </a:ext>
                  </a:extLst>
                </a:gridCol>
                <a:gridCol w="7264952">
                  <a:extLst>
                    <a:ext uri="{9D8B030D-6E8A-4147-A177-3AD203B41FA5}">
                      <a16:colId xmlns:a16="http://schemas.microsoft.com/office/drawing/2014/main" val="1724986267"/>
                    </a:ext>
                  </a:extLst>
                </a:gridCol>
              </a:tblGrid>
              <a:tr h="302137">
                <a:tc>
                  <a:txBody>
                    <a:bodyPr/>
                    <a:lstStyle/>
                    <a:p>
                      <a:pPr algn="l" fontAlgn="t"/>
                      <a:r>
                        <a:rPr lang="en-US" sz="1200" dirty="0">
                          <a:effectLst/>
                          <a:latin typeface="Cambria" panose="02040503050406030204" pitchFamily="18" charset="0"/>
                        </a:rPr>
                        <a:t>Function</a:t>
                      </a:r>
                    </a:p>
                  </a:txBody>
                  <a:tcPr marL="76200" marR="76200" marT="76200" marB="762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mbria" panose="02040503050406030204" pitchFamily="18" charset="0"/>
                        </a:rPr>
                        <a:t> Description</a:t>
                      </a:r>
                    </a:p>
                  </a:txBody>
                  <a:tcPr/>
                </a:tc>
                <a:extLst>
                  <a:ext uri="{0D108BD9-81ED-4DB2-BD59-A6C34878D82A}">
                    <a16:rowId xmlns:a16="http://schemas.microsoft.com/office/drawing/2014/main" val="260148609"/>
                  </a:ext>
                </a:extLst>
              </a:tr>
              <a:tr h="46693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time.altzone</a:t>
                      </a:r>
                      <a:endParaRPr lang="en-US" sz="1200" b="0" dirty="0">
                        <a:solidFill>
                          <a:srgbClr val="000000"/>
                        </a:solidFill>
                        <a:effectLst/>
                        <a:latin typeface="Cambria" panose="02040503050406030204" pitchFamily="18" charset="0"/>
                      </a:endParaRPr>
                    </a:p>
                    <a:p>
                      <a:pPr fontAlgn="t"/>
                      <a:endParaRPr lang="en-US" sz="1200" dirty="0">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The offset of the local DST </a:t>
                      </a:r>
                      <a:r>
                        <a:rPr lang="en-US" sz="1200" dirty="0" err="1">
                          <a:solidFill>
                            <a:srgbClr val="000000"/>
                          </a:solidFill>
                          <a:effectLst/>
                          <a:latin typeface="Cambria" panose="02040503050406030204" pitchFamily="18" charset="0"/>
                        </a:rPr>
                        <a:t>timezone</a:t>
                      </a:r>
                      <a:r>
                        <a:rPr lang="en-US" sz="1200" dirty="0">
                          <a:solidFill>
                            <a:srgbClr val="000000"/>
                          </a:solidFill>
                          <a:effectLst/>
                          <a:latin typeface="Cambria" panose="02040503050406030204" pitchFamily="18" charset="0"/>
                        </a:rPr>
                        <a:t>, in seconds west of UTC, if one is defined. This is negative if the local DST </a:t>
                      </a:r>
                      <a:r>
                        <a:rPr lang="en-US" sz="1200" dirty="0" err="1">
                          <a:solidFill>
                            <a:srgbClr val="000000"/>
                          </a:solidFill>
                          <a:effectLst/>
                          <a:latin typeface="Cambria" panose="02040503050406030204" pitchFamily="18" charset="0"/>
                        </a:rPr>
                        <a:t>timezone</a:t>
                      </a:r>
                      <a:r>
                        <a:rPr lang="en-US" sz="1200" dirty="0">
                          <a:solidFill>
                            <a:srgbClr val="000000"/>
                          </a:solidFill>
                          <a:effectLst/>
                          <a:latin typeface="Cambria" panose="02040503050406030204" pitchFamily="18" charset="0"/>
                        </a:rPr>
                        <a:t> is east of UTC (as in Western Europe, including the UK). Only use this if daylight is nonzero.</a:t>
                      </a:r>
                    </a:p>
                  </a:txBody>
                  <a:tcPr marL="76200" marR="76200" marT="76200" marB="76200"/>
                </a:tc>
                <a:extLst>
                  <a:ext uri="{0D108BD9-81ED-4DB2-BD59-A6C34878D82A}">
                    <a16:rowId xmlns:a16="http://schemas.microsoft.com/office/drawing/2014/main" val="1190510578"/>
                  </a:ext>
                </a:extLst>
              </a:tr>
              <a:tr h="30213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time.asctime</a:t>
                      </a:r>
                      <a:r>
                        <a:rPr lang="en-US" sz="1200" b="0" u="none" strike="noStrike" dirty="0">
                          <a:solidFill>
                            <a:srgbClr val="313131"/>
                          </a:solidFill>
                          <a:effectLst/>
                          <a:latin typeface="Cambria" panose="02040503050406030204" pitchFamily="18" charset="0"/>
                        </a:rPr>
                        <a:t>([</a:t>
                      </a:r>
                      <a:r>
                        <a:rPr lang="en-US" sz="1200" b="0" u="none" strike="noStrike" dirty="0" err="1">
                          <a:solidFill>
                            <a:srgbClr val="313131"/>
                          </a:solidFill>
                          <a:effectLst/>
                          <a:latin typeface="Cambria" panose="02040503050406030204" pitchFamily="18" charset="0"/>
                        </a:rPr>
                        <a:t>tupletime</a:t>
                      </a:r>
                      <a:r>
                        <a:rPr lang="en-US" sz="1200" b="0" u="none" strike="noStrike" dirty="0">
                          <a:solidFill>
                            <a:srgbClr val="313131"/>
                          </a:solidFill>
                          <a:effectLst/>
                          <a:latin typeface="Cambria" panose="02040503050406030204" pitchFamily="18" charset="0"/>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Accepts a time-tuple and returns a readable 24-character string such as 'Tue Dec 11 18:07:14 2008'.</a:t>
                      </a:r>
                    </a:p>
                  </a:txBody>
                  <a:tcPr marL="76200" marR="76200" marT="76200" marB="76200"/>
                </a:tc>
                <a:extLst>
                  <a:ext uri="{0D108BD9-81ED-4DB2-BD59-A6C34878D82A}">
                    <a16:rowId xmlns:a16="http://schemas.microsoft.com/office/drawing/2014/main" val="297026685"/>
                  </a:ext>
                </a:extLst>
              </a:tr>
              <a:tr h="46693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time.clock</a:t>
                      </a:r>
                      <a:r>
                        <a:rPr lang="en-US" sz="1200" b="0" u="none" strike="noStrike" dirty="0">
                          <a:solidFill>
                            <a:srgbClr val="313131"/>
                          </a:solidFill>
                          <a:effectLst/>
                          <a:latin typeface="Cambria" panose="02040503050406030204" pitchFamily="18" charset="0"/>
                        </a:rPr>
                        <a:t>( )</a:t>
                      </a:r>
                      <a:endParaRPr lang="en-US" sz="1200" b="0" dirty="0">
                        <a:solidFill>
                          <a:srgbClr val="000000"/>
                        </a:solidFill>
                        <a:effectLst/>
                        <a:latin typeface="Cambria" panose="02040503050406030204" pitchFamily="18" charset="0"/>
                      </a:endParaRPr>
                    </a:p>
                    <a:p>
                      <a:pPr fontAlgn="t"/>
                      <a:endParaRPr lang="en-US" sz="1200" dirty="0">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Returns the current CPU time as a floating-point number of seconds. To measure computational costs of different approaches, the value of </a:t>
                      </a:r>
                      <a:r>
                        <a:rPr lang="en-US" sz="1200" dirty="0" err="1">
                          <a:solidFill>
                            <a:srgbClr val="000000"/>
                          </a:solidFill>
                          <a:effectLst/>
                          <a:latin typeface="Cambria" panose="02040503050406030204" pitchFamily="18" charset="0"/>
                        </a:rPr>
                        <a:t>time.clock</a:t>
                      </a:r>
                      <a:r>
                        <a:rPr lang="en-US" sz="1200" dirty="0">
                          <a:solidFill>
                            <a:srgbClr val="000000"/>
                          </a:solidFill>
                          <a:effectLst/>
                          <a:latin typeface="Cambria" panose="02040503050406030204" pitchFamily="18" charset="0"/>
                        </a:rPr>
                        <a:t> is more useful than that of </a:t>
                      </a:r>
                      <a:r>
                        <a:rPr lang="en-US" sz="1200" dirty="0" err="1">
                          <a:solidFill>
                            <a:srgbClr val="000000"/>
                          </a:solidFill>
                          <a:effectLst/>
                          <a:latin typeface="Cambria" panose="02040503050406030204" pitchFamily="18" charset="0"/>
                        </a:rPr>
                        <a:t>time.time</a:t>
                      </a:r>
                      <a:r>
                        <a:rPr lang="en-US" sz="1200" dirty="0">
                          <a:solidFill>
                            <a:srgbClr val="000000"/>
                          </a:solidFill>
                          <a:effectLst/>
                          <a:latin typeface="Cambria" panose="02040503050406030204" pitchFamily="18" charset="0"/>
                        </a:rPr>
                        <a:t>().</a:t>
                      </a:r>
                    </a:p>
                  </a:txBody>
                  <a:tcPr marL="76200" marR="76200" marT="76200" marB="76200"/>
                </a:tc>
                <a:extLst>
                  <a:ext uri="{0D108BD9-81ED-4DB2-BD59-A6C34878D82A}">
                    <a16:rowId xmlns:a16="http://schemas.microsoft.com/office/drawing/2014/main" val="388525257"/>
                  </a:ext>
                </a:extLst>
              </a:tr>
              <a:tr h="30213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time.ctime</a:t>
                      </a:r>
                      <a:r>
                        <a:rPr lang="en-US" sz="1200" b="0" u="none" strike="noStrike" dirty="0">
                          <a:solidFill>
                            <a:srgbClr val="313131"/>
                          </a:solidFill>
                          <a:effectLst/>
                          <a:latin typeface="Cambria" panose="02040503050406030204" pitchFamily="18" charset="0"/>
                        </a:rPr>
                        <a:t>([secs])</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Like </a:t>
                      </a:r>
                      <a:r>
                        <a:rPr lang="en-US" sz="1200" dirty="0" err="1">
                          <a:solidFill>
                            <a:srgbClr val="000000"/>
                          </a:solidFill>
                          <a:effectLst/>
                          <a:latin typeface="Cambria" panose="02040503050406030204" pitchFamily="18" charset="0"/>
                        </a:rPr>
                        <a:t>asctime</a:t>
                      </a:r>
                      <a:r>
                        <a:rPr lang="en-US" sz="1200" dirty="0">
                          <a:solidFill>
                            <a:srgbClr val="000000"/>
                          </a:solidFill>
                          <a:effectLst/>
                          <a:latin typeface="Cambria" panose="02040503050406030204" pitchFamily="18" charset="0"/>
                        </a:rPr>
                        <a:t>(</a:t>
                      </a:r>
                      <a:r>
                        <a:rPr lang="en-US" sz="1200" dirty="0" err="1">
                          <a:solidFill>
                            <a:srgbClr val="000000"/>
                          </a:solidFill>
                          <a:effectLst/>
                          <a:latin typeface="Cambria" panose="02040503050406030204" pitchFamily="18" charset="0"/>
                        </a:rPr>
                        <a:t>localtime</a:t>
                      </a:r>
                      <a:r>
                        <a:rPr lang="en-US" sz="1200" dirty="0">
                          <a:solidFill>
                            <a:srgbClr val="000000"/>
                          </a:solidFill>
                          <a:effectLst/>
                          <a:latin typeface="Cambria" panose="02040503050406030204" pitchFamily="18" charset="0"/>
                        </a:rPr>
                        <a:t>(secs)) and without arguments is like </a:t>
                      </a:r>
                      <a:r>
                        <a:rPr lang="en-US" sz="1200" dirty="0" err="1">
                          <a:solidFill>
                            <a:srgbClr val="000000"/>
                          </a:solidFill>
                          <a:effectLst/>
                          <a:latin typeface="Cambria" panose="02040503050406030204" pitchFamily="18" charset="0"/>
                        </a:rPr>
                        <a:t>asctime</a:t>
                      </a:r>
                      <a:r>
                        <a:rPr lang="en-US" sz="1200" dirty="0">
                          <a:solidFill>
                            <a:srgbClr val="000000"/>
                          </a:solidFill>
                          <a:effectLst/>
                          <a:latin typeface="Cambria" panose="02040503050406030204" pitchFamily="18" charset="0"/>
                        </a:rPr>
                        <a:t>( )</a:t>
                      </a:r>
                    </a:p>
                  </a:txBody>
                  <a:tcPr marL="76200" marR="76200" marT="76200" marB="76200"/>
                </a:tc>
                <a:extLst>
                  <a:ext uri="{0D108BD9-81ED-4DB2-BD59-A6C34878D82A}">
                    <a16:rowId xmlns:a16="http://schemas.microsoft.com/office/drawing/2014/main" val="1002805954"/>
                  </a:ext>
                </a:extLst>
              </a:tr>
              <a:tr h="46693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time.gmtime</a:t>
                      </a:r>
                      <a:r>
                        <a:rPr lang="en-US" sz="1200" b="0" u="none" strike="noStrike" dirty="0">
                          <a:solidFill>
                            <a:srgbClr val="313131"/>
                          </a:solidFill>
                          <a:effectLst/>
                          <a:latin typeface="Cambria" panose="02040503050406030204" pitchFamily="18" charset="0"/>
                        </a:rPr>
                        <a:t>([secs])</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Accepts an instant expressed in seconds since the epoch and returns a time-tuple t with the UTC time. Note : </a:t>
                      </a:r>
                      <a:r>
                        <a:rPr lang="en-US" sz="1200" dirty="0" err="1">
                          <a:solidFill>
                            <a:srgbClr val="000000"/>
                          </a:solidFill>
                          <a:effectLst/>
                          <a:latin typeface="Cambria" panose="02040503050406030204" pitchFamily="18" charset="0"/>
                        </a:rPr>
                        <a:t>t.tm_isdst</a:t>
                      </a:r>
                      <a:r>
                        <a:rPr lang="en-US" sz="1200" dirty="0">
                          <a:solidFill>
                            <a:srgbClr val="000000"/>
                          </a:solidFill>
                          <a:effectLst/>
                          <a:latin typeface="Cambria" panose="02040503050406030204" pitchFamily="18" charset="0"/>
                        </a:rPr>
                        <a:t> is always 0</a:t>
                      </a:r>
                    </a:p>
                  </a:txBody>
                  <a:tcPr marL="76200" marR="76200" marT="76200" marB="76200"/>
                </a:tc>
                <a:extLst>
                  <a:ext uri="{0D108BD9-81ED-4DB2-BD59-A6C34878D82A}">
                    <a16:rowId xmlns:a16="http://schemas.microsoft.com/office/drawing/2014/main" val="4122053006"/>
                  </a:ext>
                </a:extLst>
              </a:tr>
              <a:tr h="46693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time.localtime</a:t>
                      </a:r>
                      <a:r>
                        <a:rPr lang="en-US" sz="1200" b="0" u="none" strike="noStrike" dirty="0">
                          <a:solidFill>
                            <a:srgbClr val="313131"/>
                          </a:solidFill>
                          <a:effectLst/>
                          <a:latin typeface="Cambria" panose="02040503050406030204" pitchFamily="18" charset="0"/>
                        </a:rPr>
                        <a:t>([secs])</a:t>
                      </a:r>
                      <a:endParaRPr lang="en-US" sz="1200" b="0" dirty="0">
                        <a:solidFill>
                          <a:srgbClr val="000000"/>
                        </a:solidFill>
                        <a:effectLst/>
                        <a:latin typeface="Cambria" panose="02040503050406030204" pitchFamily="18" charset="0"/>
                      </a:endParaRPr>
                    </a:p>
                    <a:p>
                      <a:pPr fontAlgn="t"/>
                      <a:endParaRPr lang="en-US" sz="1200" dirty="0">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Accepts an instant expressed in seconds since the epoch and returns a time-tuple t with the local time (</a:t>
                      </a:r>
                      <a:r>
                        <a:rPr lang="en-US" sz="1200" dirty="0" err="1">
                          <a:solidFill>
                            <a:srgbClr val="000000"/>
                          </a:solidFill>
                          <a:effectLst/>
                          <a:latin typeface="Cambria" panose="02040503050406030204" pitchFamily="18" charset="0"/>
                        </a:rPr>
                        <a:t>t.tm_isdst</a:t>
                      </a:r>
                      <a:r>
                        <a:rPr lang="en-US" sz="1200" dirty="0">
                          <a:solidFill>
                            <a:srgbClr val="000000"/>
                          </a:solidFill>
                          <a:effectLst/>
                          <a:latin typeface="Cambria" panose="02040503050406030204" pitchFamily="18" charset="0"/>
                        </a:rPr>
                        <a:t> is 0 or 1, depending on whether DST applies to instant secs by local rules).</a:t>
                      </a:r>
                    </a:p>
                  </a:txBody>
                  <a:tcPr marL="76200" marR="76200" marT="76200" marB="76200"/>
                </a:tc>
                <a:extLst>
                  <a:ext uri="{0D108BD9-81ED-4DB2-BD59-A6C34878D82A}">
                    <a16:rowId xmlns:a16="http://schemas.microsoft.com/office/drawing/2014/main" val="2776918420"/>
                  </a:ext>
                </a:extLst>
              </a:tr>
              <a:tr h="46693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time.mktime</a:t>
                      </a:r>
                      <a:r>
                        <a:rPr lang="en-US" sz="1200" b="0" u="none" strike="noStrike" dirty="0">
                          <a:solidFill>
                            <a:srgbClr val="313131"/>
                          </a:solidFill>
                          <a:effectLst/>
                          <a:latin typeface="Cambria" panose="02040503050406030204" pitchFamily="18" charset="0"/>
                        </a:rPr>
                        <a:t>(</a:t>
                      </a:r>
                      <a:r>
                        <a:rPr lang="en-US" sz="1200" b="0" u="none" strike="noStrike" dirty="0" err="1">
                          <a:solidFill>
                            <a:srgbClr val="313131"/>
                          </a:solidFill>
                          <a:effectLst/>
                          <a:latin typeface="Cambria" panose="02040503050406030204" pitchFamily="18" charset="0"/>
                        </a:rPr>
                        <a:t>tupletime</a:t>
                      </a:r>
                      <a:r>
                        <a:rPr lang="en-US" sz="1200" b="0" u="none" strike="noStrike" dirty="0">
                          <a:solidFill>
                            <a:srgbClr val="313131"/>
                          </a:solidFill>
                          <a:effectLst/>
                          <a:latin typeface="Cambria" panose="02040503050406030204" pitchFamily="18" charset="0"/>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Accepts an instant expressed as a time-tuple in local time and returns a floating-point value with the instant expressed in seconds since the epoch.</a:t>
                      </a:r>
                    </a:p>
                  </a:txBody>
                  <a:tcPr marL="76200" marR="76200" marT="76200" marB="76200"/>
                </a:tc>
                <a:extLst>
                  <a:ext uri="{0D108BD9-81ED-4DB2-BD59-A6C34878D82A}">
                    <a16:rowId xmlns:a16="http://schemas.microsoft.com/office/drawing/2014/main" val="2068985796"/>
                  </a:ext>
                </a:extLst>
              </a:tr>
              <a:tr h="30213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time.sleep</a:t>
                      </a:r>
                      <a:r>
                        <a:rPr lang="en-US" sz="1200" b="0" u="none" strike="noStrike" dirty="0">
                          <a:solidFill>
                            <a:srgbClr val="313131"/>
                          </a:solidFill>
                          <a:effectLst/>
                          <a:latin typeface="Cambria" panose="02040503050406030204" pitchFamily="18" charset="0"/>
                        </a:rPr>
                        <a:t>(secs)</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Suspends the calling thread for secs seconds.</a:t>
                      </a:r>
                    </a:p>
                  </a:txBody>
                  <a:tcPr marL="76200" marR="76200" marT="76200" marB="76200"/>
                </a:tc>
                <a:extLst>
                  <a:ext uri="{0D108BD9-81ED-4DB2-BD59-A6C34878D82A}">
                    <a16:rowId xmlns:a16="http://schemas.microsoft.com/office/drawing/2014/main" val="807585278"/>
                  </a:ext>
                </a:extLst>
              </a:tr>
              <a:tr h="46693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time.strftime</a:t>
                      </a:r>
                      <a:r>
                        <a:rPr lang="en-US" sz="1200" b="0" u="none" strike="noStrike" dirty="0">
                          <a:solidFill>
                            <a:srgbClr val="313131"/>
                          </a:solidFill>
                          <a:effectLst/>
                          <a:latin typeface="Cambria" panose="02040503050406030204" pitchFamily="18" charset="0"/>
                        </a:rPr>
                        <a:t>(</a:t>
                      </a:r>
                      <a:r>
                        <a:rPr lang="en-US" sz="1200" b="0" u="none" strike="noStrike" dirty="0" err="1">
                          <a:solidFill>
                            <a:srgbClr val="313131"/>
                          </a:solidFill>
                          <a:effectLst/>
                          <a:latin typeface="Cambria" panose="02040503050406030204" pitchFamily="18" charset="0"/>
                        </a:rPr>
                        <a:t>fmt</a:t>
                      </a:r>
                      <a:r>
                        <a:rPr lang="en-US" sz="1200" b="0" u="none" strike="noStrike" dirty="0">
                          <a:solidFill>
                            <a:srgbClr val="313131"/>
                          </a:solidFill>
                          <a:effectLst/>
                          <a:latin typeface="Cambria" panose="02040503050406030204" pitchFamily="18" charset="0"/>
                        </a:rPr>
                        <a:t>[,</a:t>
                      </a:r>
                      <a:r>
                        <a:rPr lang="en-US" sz="1200" b="0" u="none" strike="noStrike" dirty="0" err="1">
                          <a:solidFill>
                            <a:srgbClr val="313131"/>
                          </a:solidFill>
                          <a:effectLst/>
                          <a:latin typeface="Cambria" panose="02040503050406030204" pitchFamily="18" charset="0"/>
                        </a:rPr>
                        <a:t>tupletime</a:t>
                      </a:r>
                      <a:r>
                        <a:rPr lang="en-US" sz="1200" b="0" u="none" strike="noStrike" dirty="0">
                          <a:solidFill>
                            <a:srgbClr val="313131"/>
                          </a:solidFill>
                          <a:effectLst/>
                          <a:latin typeface="Cambria" panose="02040503050406030204" pitchFamily="18" charset="0"/>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Accepts an instant expressed as a time-tuple in local time and returns a string representing the instant as specified by string </a:t>
                      </a:r>
                      <a:r>
                        <a:rPr lang="en-US" sz="1200" dirty="0" err="1">
                          <a:solidFill>
                            <a:srgbClr val="000000"/>
                          </a:solidFill>
                          <a:effectLst/>
                          <a:latin typeface="Cambria" panose="02040503050406030204" pitchFamily="18" charset="0"/>
                        </a:rPr>
                        <a:t>fmt</a:t>
                      </a:r>
                      <a:r>
                        <a:rPr lang="en-US" sz="1200" dirty="0">
                          <a:solidFill>
                            <a:srgbClr val="000000"/>
                          </a:solidFill>
                          <a:effectLst/>
                          <a:latin typeface="Cambria" panose="02040503050406030204" pitchFamily="18" charset="0"/>
                        </a:rPr>
                        <a:t>.</a:t>
                      </a:r>
                    </a:p>
                  </a:txBody>
                  <a:tcPr marL="76200" marR="76200" marT="76200" marB="76200"/>
                </a:tc>
                <a:extLst>
                  <a:ext uri="{0D108BD9-81ED-4DB2-BD59-A6C34878D82A}">
                    <a16:rowId xmlns:a16="http://schemas.microsoft.com/office/drawing/2014/main" val="2802626044"/>
                  </a:ext>
                </a:extLst>
              </a:tr>
              <a:tr h="46693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time.strptime</a:t>
                      </a:r>
                      <a:r>
                        <a:rPr lang="en-US" sz="1200" b="0" u="none" strike="noStrike" dirty="0">
                          <a:solidFill>
                            <a:srgbClr val="313131"/>
                          </a:solidFill>
                          <a:effectLst/>
                          <a:latin typeface="Cambria" panose="02040503050406030204" pitchFamily="18" charset="0"/>
                        </a:rPr>
                        <a:t>(</a:t>
                      </a:r>
                      <a:r>
                        <a:rPr lang="en-US" sz="1200" b="0" u="none" strike="noStrike" dirty="0" err="1">
                          <a:solidFill>
                            <a:srgbClr val="313131"/>
                          </a:solidFill>
                          <a:effectLst/>
                          <a:latin typeface="Cambria" panose="02040503050406030204" pitchFamily="18" charset="0"/>
                        </a:rPr>
                        <a:t>str,fmt</a:t>
                      </a:r>
                      <a:r>
                        <a:rPr lang="en-US" sz="1200" b="0" u="none" strike="noStrike" dirty="0">
                          <a:solidFill>
                            <a:srgbClr val="313131"/>
                          </a:solidFill>
                          <a:effectLst/>
                          <a:latin typeface="Cambria" panose="02040503050406030204" pitchFamily="18" charset="0"/>
                        </a:rPr>
                        <a:t>='%a %b %d %H:%M:%S %Y')</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Parses str according to format string </a:t>
                      </a:r>
                      <a:r>
                        <a:rPr lang="en-US" sz="1200" dirty="0" err="1">
                          <a:solidFill>
                            <a:srgbClr val="000000"/>
                          </a:solidFill>
                          <a:effectLst/>
                          <a:latin typeface="Cambria" panose="02040503050406030204" pitchFamily="18" charset="0"/>
                        </a:rPr>
                        <a:t>fmt</a:t>
                      </a:r>
                      <a:r>
                        <a:rPr lang="en-US" sz="1200" dirty="0">
                          <a:solidFill>
                            <a:srgbClr val="000000"/>
                          </a:solidFill>
                          <a:effectLst/>
                          <a:latin typeface="Cambria" panose="02040503050406030204" pitchFamily="18" charset="0"/>
                        </a:rPr>
                        <a:t> and returns the instant in time-tuple format.</a:t>
                      </a:r>
                    </a:p>
                  </a:txBody>
                  <a:tcPr marL="76200" marR="76200" marT="76200" marB="76200"/>
                </a:tc>
                <a:extLst>
                  <a:ext uri="{0D108BD9-81ED-4DB2-BD59-A6C34878D82A}">
                    <a16:rowId xmlns:a16="http://schemas.microsoft.com/office/drawing/2014/main" val="658108003"/>
                  </a:ext>
                </a:extLst>
              </a:tr>
              <a:tr h="30213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time.time</a:t>
                      </a:r>
                      <a:r>
                        <a:rPr lang="en-US" sz="1200" b="0" u="none" strike="noStrike" dirty="0">
                          <a:solidFill>
                            <a:srgbClr val="313131"/>
                          </a:solidFill>
                          <a:effectLst/>
                          <a:latin typeface="Cambria" panose="02040503050406030204" pitchFamily="18" charset="0"/>
                        </a:rPr>
                        <a:t>( )</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Returns the current time instant, a floating-point number of seconds since the epoch.</a:t>
                      </a:r>
                    </a:p>
                  </a:txBody>
                  <a:tcPr marL="76200" marR="76200" marT="76200" marB="76200"/>
                </a:tc>
                <a:extLst>
                  <a:ext uri="{0D108BD9-81ED-4DB2-BD59-A6C34878D82A}">
                    <a16:rowId xmlns:a16="http://schemas.microsoft.com/office/drawing/2014/main" val="4226109254"/>
                  </a:ext>
                </a:extLst>
              </a:tr>
              <a:tr h="46693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u="none" strike="noStrike" dirty="0" err="1">
                          <a:solidFill>
                            <a:srgbClr val="313131"/>
                          </a:solidFill>
                          <a:effectLst/>
                          <a:latin typeface="Cambria" panose="02040503050406030204" pitchFamily="18" charset="0"/>
                        </a:rPr>
                        <a:t>time.tzset</a:t>
                      </a:r>
                      <a:r>
                        <a:rPr lang="en-US" sz="1200" b="0" u="none" strike="noStrike" dirty="0">
                          <a:solidFill>
                            <a:srgbClr val="313131"/>
                          </a:solidFill>
                          <a:effectLst/>
                          <a:latin typeface="Cambria" panose="02040503050406030204" pitchFamily="18" charset="0"/>
                        </a:rPr>
                        <a:t>()</a:t>
                      </a:r>
                      <a:endParaRPr lang="en-US" sz="1200" b="0" dirty="0">
                        <a:solidFill>
                          <a:srgbClr val="000000"/>
                        </a:solidFill>
                        <a:effectLst/>
                        <a:latin typeface="Cambria" panose="02040503050406030204" pitchFamily="18" charset="0"/>
                      </a:endParaRPr>
                    </a:p>
                  </a:txBody>
                  <a:tcPr marL="76200" marR="76200" marT="76200" marB="76200"/>
                </a:tc>
                <a:tc>
                  <a:txBody>
                    <a:bodyPr/>
                    <a:lstStyle/>
                    <a:p>
                      <a:pPr algn="just" fontAlgn="t"/>
                      <a:r>
                        <a:rPr lang="en-US" sz="1200" dirty="0">
                          <a:solidFill>
                            <a:srgbClr val="000000"/>
                          </a:solidFill>
                          <a:effectLst/>
                          <a:latin typeface="Cambria" panose="02040503050406030204" pitchFamily="18" charset="0"/>
                        </a:rPr>
                        <a:t>Resets the time conversion rules used by the library routines. The environment variable TZ specifies how this is done.</a:t>
                      </a:r>
                    </a:p>
                  </a:txBody>
                  <a:tcPr marL="76200" marR="76200" marT="76200" marB="76200"/>
                </a:tc>
                <a:extLst>
                  <a:ext uri="{0D108BD9-81ED-4DB2-BD59-A6C34878D82A}">
                    <a16:rowId xmlns:a16="http://schemas.microsoft.com/office/drawing/2014/main" val="3905688114"/>
                  </a:ext>
                </a:extLst>
              </a:tr>
            </a:tbl>
          </a:graphicData>
        </a:graphic>
      </p:graphicFrame>
    </p:spTree>
    <p:extLst>
      <p:ext uri="{BB962C8B-B14F-4D97-AF65-F5344CB8AC3E}">
        <p14:creationId xmlns:p14="http://schemas.microsoft.com/office/powerpoint/2010/main" val="24152944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Attributes in Time Module</a:t>
            </a:r>
          </a:p>
        </p:txBody>
      </p:sp>
      <p:graphicFrame>
        <p:nvGraphicFramePr>
          <p:cNvPr id="7" name="Table 6"/>
          <p:cNvGraphicFramePr>
            <a:graphicFrameLocks noGrp="1"/>
          </p:cNvGraphicFramePr>
          <p:nvPr>
            <p:extLst>
              <p:ext uri="{D42A27DB-BD31-4B8C-83A1-F6EECF244321}">
                <p14:modId xmlns:p14="http://schemas.microsoft.com/office/powerpoint/2010/main" val="4217903755"/>
              </p:ext>
            </p:extLst>
          </p:nvPr>
        </p:nvGraphicFramePr>
        <p:xfrm>
          <a:off x="1692323" y="1694052"/>
          <a:ext cx="8761862" cy="4447441"/>
        </p:xfrm>
        <a:graphic>
          <a:graphicData uri="http://schemas.openxmlformats.org/drawingml/2006/table">
            <a:tbl>
              <a:tblPr firstRow="1" bandRow="1">
                <a:tableStyleId>{073A0DAA-6AF3-43AB-8588-CEC1D06C72B9}</a:tableStyleId>
              </a:tblPr>
              <a:tblGrid>
                <a:gridCol w="2965301">
                  <a:extLst>
                    <a:ext uri="{9D8B030D-6E8A-4147-A177-3AD203B41FA5}">
                      <a16:colId xmlns:a16="http://schemas.microsoft.com/office/drawing/2014/main" val="2930820870"/>
                    </a:ext>
                  </a:extLst>
                </a:gridCol>
                <a:gridCol w="5796561">
                  <a:extLst>
                    <a:ext uri="{9D8B030D-6E8A-4147-A177-3AD203B41FA5}">
                      <a16:colId xmlns:a16="http://schemas.microsoft.com/office/drawing/2014/main" val="3539584710"/>
                    </a:ext>
                  </a:extLst>
                </a:gridCol>
              </a:tblGrid>
              <a:tr h="693340">
                <a:tc>
                  <a:txBody>
                    <a:bodyPr/>
                    <a:lstStyle/>
                    <a:p>
                      <a:pPr algn="l" fontAlgn="t"/>
                      <a:r>
                        <a:rPr lang="en-US" sz="1600" dirty="0">
                          <a:effectLst/>
                          <a:latin typeface="Cambria" panose="02040503050406030204" pitchFamily="18" charset="0"/>
                        </a:rPr>
                        <a:t>Attribute </a:t>
                      </a:r>
                    </a:p>
                  </a:txBody>
                  <a:tcPr marL="76200" marR="76200" marT="76200" marB="76200"/>
                </a:tc>
                <a:tc>
                  <a:txBody>
                    <a:bodyPr/>
                    <a:lstStyle/>
                    <a:p>
                      <a:r>
                        <a:rPr lang="en-US" sz="1600" dirty="0">
                          <a:latin typeface="Cambria" panose="02040503050406030204" pitchFamily="18" charset="0"/>
                        </a:rPr>
                        <a:t>Description</a:t>
                      </a:r>
                    </a:p>
                  </a:txBody>
                  <a:tcPr/>
                </a:tc>
                <a:extLst>
                  <a:ext uri="{0D108BD9-81ED-4DB2-BD59-A6C34878D82A}">
                    <a16:rowId xmlns:a16="http://schemas.microsoft.com/office/drawing/2014/main" val="146554742"/>
                  </a:ext>
                </a:extLst>
              </a:tr>
              <a:tr h="1567409">
                <a:tc>
                  <a:txBody>
                    <a:bodyPr/>
                    <a:lstStyle/>
                    <a:p>
                      <a:pPr fontAlgn="t"/>
                      <a:r>
                        <a:rPr lang="en-US" sz="1600" b="0" dirty="0" err="1">
                          <a:effectLst/>
                          <a:latin typeface="Cambria" panose="02040503050406030204" pitchFamily="18" charset="0"/>
                        </a:rPr>
                        <a:t>time.timezone</a:t>
                      </a:r>
                      <a:endParaRPr lang="en-US" sz="1600" b="0" dirty="0">
                        <a:effectLst/>
                        <a:latin typeface="Cambria" panose="02040503050406030204" pitchFamily="18" charset="0"/>
                      </a:endParaRPr>
                    </a:p>
                  </a:txBody>
                  <a:tcPr marL="76200" marR="76200" marT="76200" marB="76200"/>
                </a:tc>
                <a:tc>
                  <a:txBody>
                    <a:bodyPr/>
                    <a:lstStyle/>
                    <a:p>
                      <a:pPr algn="just" fontAlgn="t"/>
                      <a:r>
                        <a:rPr lang="en-US" sz="1600" dirty="0">
                          <a:solidFill>
                            <a:srgbClr val="000000"/>
                          </a:solidFill>
                          <a:effectLst/>
                          <a:latin typeface="Cambria" panose="02040503050406030204" pitchFamily="18" charset="0"/>
                        </a:rPr>
                        <a:t>Attribute </a:t>
                      </a:r>
                      <a:r>
                        <a:rPr lang="en-US" sz="1600" dirty="0" err="1">
                          <a:solidFill>
                            <a:srgbClr val="000000"/>
                          </a:solidFill>
                          <a:effectLst/>
                          <a:latin typeface="Cambria" panose="02040503050406030204" pitchFamily="18" charset="0"/>
                        </a:rPr>
                        <a:t>time.timezone</a:t>
                      </a:r>
                      <a:r>
                        <a:rPr lang="en-US" sz="1600" dirty="0">
                          <a:solidFill>
                            <a:srgbClr val="000000"/>
                          </a:solidFill>
                          <a:effectLst/>
                          <a:latin typeface="Cambria" panose="02040503050406030204" pitchFamily="18" charset="0"/>
                        </a:rPr>
                        <a:t> is the offset in seconds of the local time zone (without DST) from UTC (&gt;0 in the Americas; &lt;=0 in most of Europe, Asia, Africa).</a:t>
                      </a:r>
                    </a:p>
                  </a:txBody>
                  <a:tcPr marL="76200" marR="76200" marT="76200" marB="76200"/>
                </a:tc>
                <a:extLst>
                  <a:ext uri="{0D108BD9-81ED-4DB2-BD59-A6C34878D82A}">
                    <a16:rowId xmlns:a16="http://schemas.microsoft.com/office/drawing/2014/main" val="343233373"/>
                  </a:ext>
                </a:extLst>
              </a:tr>
              <a:tr h="2186692">
                <a:tc>
                  <a:txBody>
                    <a:bodyPr/>
                    <a:lstStyle/>
                    <a:p>
                      <a:pPr fontAlgn="t"/>
                      <a:r>
                        <a:rPr lang="en-US" sz="1600" b="0" dirty="0" err="1">
                          <a:effectLst/>
                          <a:latin typeface="Cambria" panose="02040503050406030204" pitchFamily="18" charset="0"/>
                        </a:rPr>
                        <a:t>time.tzname</a:t>
                      </a:r>
                      <a:endParaRPr lang="en-US" sz="1600" dirty="0">
                        <a:effectLst/>
                        <a:latin typeface="Cambria" panose="02040503050406030204" pitchFamily="18" charset="0"/>
                      </a:endParaRPr>
                    </a:p>
                  </a:txBody>
                  <a:tcPr marL="76200" marR="76200" marT="76200" marB="76200"/>
                </a:tc>
                <a:tc>
                  <a:txBody>
                    <a:bodyPr/>
                    <a:lstStyle/>
                    <a:p>
                      <a:pPr algn="just" fontAlgn="t"/>
                      <a:r>
                        <a:rPr lang="en-US" sz="1600" dirty="0">
                          <a:solidFill>
                            <a:srgbClr val="000000"/>
                          </a:solidFill>
                          <a:effectLst/>
                          <a:latin typeface="Cambria" panose="02040503050406030204" pitchFamily="18" charset="0"/>
                        </a:rPr>
                        <a:t>Attribute </a:t>
                      </a:r>
                      <a:r>
                        <a:rPr lang="en-US" sz="1600" dirty="0" err="1">
                          <a:solidFill>
                            <a:srgbClr val="000000"/>
                          </a:solidFill>
                          <a:effectLst/>
                          <a:latin typeface="Cambria" panose="02040503050406030204" pitchFamily="18" charset="0"/>
                        </a:rPr>
                        <a:t>time.tzname</a:t>
                      </a:r>
                      <a:r>
                        <a:rPr lang="en-US" sz="1600" dirty="0">
                          <a:solidFill>
                            <a:srgbClr val="000000"/>
                          </a:solidFill>
                          <a:effectLst/>
                          <a:latin typeface="Cambria" panose="02040503050406030204" pitchFamily="18" charset="0"/>
                        </a:rPr>
                        <a:t> is a pair of locale-dependent strings, which are the names of the local time zone without and with DST, respectively.</a:t>
                      </a:r>
                    </a:p>
                  </a:txBody>
                  <a:tcPr marL="76200" marR="76200" marT="76200" marB="76200"/>
                </a:tc>
                <a:extLst>
                  <a:ext uri="{0D108BD9-81ED-4DB2-BD59-A6C34878D82A}">
                    <a16:rowId xmlns:a16="http://schemas.microsoft.com/office/drawing/2014/main" val="3404848051"/>
                  </a:ext>
                </a:extLst>
              </a:tr>
            </a:tbl>
          </a:graphicData>
        </a:graphic>
      </p:graphicFrame>
    </p:spTree>
    <p:extLst>
      <p:ext uri="{BB962C8B-B14F-4D97-AF65-F5344CB8AC3E}">
        <p14:creationId xmlns:p14="http://schemas.microsoft.com/office/powerpoint/2010/main" val="32821569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Calendar Module</a:t>
            </a:r>
          </a:p>
        </p:txBody>
      </p:sp>
      <p:graphicFrame>
        <p:nvGraphicFramePr>
          <p:cNvPr id="5" name="Table 4"/>
          <p:cNvGraphicFramePr>
            <a:graphicFrameLocks noGrp="1"/>
          </p:cNvGraphicFramePr>
          <p:nvPr>
            <p:extLst>
              <p:ext uri="{D42A27DB-BD31-4B8C-83A1-F6EECF244321}">
                <p14:modId xmlns:p14="http://schemas.microsoft.com/office/powerpoint/2010/main" val="1514852570"/>
              </p:ext>
            </p:extLst>
          </p:nvPr>
        </p:nvGraphicFramePr>
        <p:xfrm>
          <a:off x="778085" y="1216381"/>
          <a:ext cx="10635830" cy="5478325"/>
        </p:xfrm>
        <a:graphic>
          <a:graphicData uri="http://schemas.openxmlformats.org/drawingml/2006/table">
            <a:tbl>
              <a:tblPr firstRow="1" bandRow="1">
                <a:tableStyleId>{073A0DAA-6AF3-43AB-8588-CEC1D06C72B9}</a:tableStyleId>
              </a:tblPr>
              <a:tblGrid>
                <a:gridCol w="2815662">
                  <a:extLst>
                    <a:ext uri="{9D8B030D-6E8A-4147-A177-3AD203B41FA5}">
                      <a16:colId xmlns:a16="http://schemas.microsoft.com/office/drawing/2014/main" val="94304266"/>
                    </a:ext>
                  </a:extLst>
                </a:gridCol>
                <a:gridCol w="7820168">
                  <a:extLst>
                    <a:ext uri="{9D8B030D-6E8A-4147-A177-3AD203B41FA5}">
                      <a16:colId xmlns:a16="http://schemas.microsoft.com/office/drawing/2014/main" val="1724986267"/>
                    </a:ext>
                  </a:extLst>
                </a:gridCol>
              </a:tblGrid>
              <a:tr h="319926">
                <a:tc>
                  <a:txBody>
                    <a:bodyPr/>
                    <a:lstStyle/>
                    <a:p>
                      <a:pPr algn="l" fontAlgn="t"/>
                      <a:r>
                        <a:rPr lang="en-US" sz="1100" dirty="0">
                          <a:effectLst/>
                          <a:latin typeface="Cambria" panose="02040503050406030204" pitchFamily="18" charset="0"/>
                        </a:rPr>
                        <a:t>Function</a:t>
                      </a:r>
                    </a:p>
                  </a:txBody>
                  <a:tcPr marL="76200" marR="76200" marT="76200" marB="762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Cambria" panose="02040503050406030204" pitchFamily="18" charset="0"/>
                        </a:rPr>
                        <a:t>Description</a:t>
                      </a:r>
                    </a:p>
                  </a:txBody>
                  <a:tcPr/>
                </a:tc>
                <a:extLst>
                  <a:ext uri="{0D108BD9-81ED-4DB2-BD59-A6C34878D82A}">
                    <a16:rowId xmlns:a16="http://schemas.microsoft.com/office/drawing/2014/main" val="260148609"/>
                  </a:ext>
                </a:extLst>
              </a:tr>
              <a:tr h="457996">
                <a:tc>
                  <a:txBody>
                    <a:bodyPr/>
                    <a:lstStyle/>
                    <a:p>
                      <a:pPr fontAlgn="t"/>
                      <a:r>
                        <a:rPr lang="en-US" sz="1100" b="0" dirty="0" err="1">
                          <a:effectLst/>
                          <a:latin typeface="Cambria" panose="02040503050406030204" pitchFamily="18" charset="0"/>
                        </a:rPr>
                        <a:t>calendar.calendar</a:t>
                      </a:r>
                      <a:r>
                        <a:rPr lang="en-US" sz="1100" b="0" dirty="0">
                          <a:effectLst/>
                          <a:latin typeface="Cambria" panose="02040503050406030204" pitchFamily="18" charset="0"/>
                        </a:rPr>
                        <a:t>(</a:t>
                      </a:r>
                      <a:r>
                        <a:rPr lang="en-US" sz="1100" b="0" dirty="0" err="1">
                          <a:effectLst/>
                          <a:latin typeface="Cambria" panose="02040503050406030204" pitchFamily="18" charset="0"/>
                        </a:rPr>
                        <a:t>year,w</a:t>
                      </a:r>
                      <a:r>
                        <a:rPr lang="en-US" sz="1100" b="0" dirty="0">
                          <a:effectLst/>
                          <a:latin typeface="Cambria" panose="02040503050406030204" pitchFamily="18" charset="0"/>
                        </a:rPr>
                        <a:t>=2,l=1,c=6)</a:t>
                      </a:r>
                      <a:endParaRPr lang="en-US" sz="1100" dirty="0">
                        <a:effectLst/>
                        <a:latin typeface="Cambria" panose="02040503050406030204" pitchFamily="18" charset="0"/>
                      </a:endParaRPr>
                    </a:p>
                  </a:txBody>
                  <a:tcPr marL="76200" marR="76200" marT="76200" marB="76200"/>
                </a:tc>
                <a:tc>
                  <a:txBody>
                    <a:bodyPr/>
                    <a:lstStyle/>
                    <a:p>
                      <a:pPr algn="just" fontAlgn="t"/>
                      <a:r>
                        <a:rPr lang="en-US" sz="1100" dirty="0">
                          <a:solidFill>
                            <a:srgbClr val="000000"/>
                          </a:solidFill>
                          <a:effectLst/>
                          <a:latin typeface="Cambria" panose="02040503050406030204" pitchFamily="18" charset="0"/>
                        </a:rPr>
                        <a:t>Returns a multiline string with a calendar for year </a:t>
                      </a:r>
                      <a:r>
                        <a:rPr lang="en-US" sz="1100" dirty="0" err="1">
                          <a:solidFill>
                            <a:srgbClr val="000000"/>
                          </a:solidFill>
                          <a:effectLst/>
                          <a:latin typeface="Cambria" panose="02040503050406030204" pitchFamily="18" charset="0"/>
                        </a:rPr>
                        <a:t>year</a:t>
                      </a:r>
                      <a:r>
                        <a:rPr lang="en-US" sz="1100" dirty="0">
                          <a:solidFill>
                            <a:srgbClr val="000000"/>
                          </a:solidFill>
                          <a:effectLst/>
                          <a:latin typeface="Cambria" panose="02040503050406030204" pitchFamily="18" charset="0"/>
                        </a:rPr>
                        <a:t> formatted into three columns separated by c spaces. w is the width in characters of each date; each line has length 21*w+18+2*c. l is the number of lines for each week.</a:t>
                      </a:r>
                    </a:p>
                  </a:txBody>
                  <a:tcPr marL="76200" marR="76200" marT="76200" marB="76200"/>
                </a:tc>
                <a:extLst>
                  <a:ext uri="{0D108BD9-81ED-4DB2-BD59-A6C34878D82A}">
                    <a16:rowId xmlns:a16="http://schemas.microsoft.com/office/drawing/2014/main" val="1190510578"/>
                  </a:ext>
                </a:extLst>
              </a:tr>
              <a:tr h="390212">
                <a:tc>
                  <a:txBody>
                    <a:bodyPr/>
                    <a:lstStyle/>
                    <a:p>
                      <a:pPr fontAlgn="t"/>
                      <a:r>
                        <a:rPr lang="en-US" sz="1100" b="0" dirty="0" err="1">
                          <a:effectLst/>
                          <a:latin typeface="Cambria" panose="02040503050406030204" pitchFamily="18" charset="0"/>
                        </a:rPr>
                        <a:t>calendar.firstweekday</a:t>
                      </a:r>
                      <a:r>
                        <a:rPr lang="en-US" sz="1100" b="0" dirty="0">
                          <a:effectLst/>
                          <a:latin typeface="Cambria" panose="02040503050406030204" pitchFamily="18" charset="0"/>
                        </a:rPr>
                        <a:t>( )</a:t>
                      </a:r>
                      <a:endParaRPr lang="en-US" sz="1100" dirty="0">
                        <a:effectLst/>
                        <a:latin typeface="Cambria" panose="02040503050406030204" pitchFamily="18" charset="0"/>
                      </a:endParaRPr>
                    </a:p>
                  </a:txBody>
                  <a:tcPr marL="76200" marR="76200" marT="76200" marB="76200"/>
                </a:tc>
                <a:tc>
                  <a:txBody>
                    <a:bodyPr/>
                    <a:lstStyle/>
                    <a:p>
                      <a:pPr algn="just" fontAlgn="t"/>
                      <a:r>
                        <a:rPr lang="en-US" sz="1100" kern="1200" dirty="0">
                          <a:solidFill>
                            <a:srgbClr val="000000"/>
                          </a:solidFill>
                          <a:effectLst/>
                          <a:latin typeface="Cambria" panose="02040503050406030204" pitchFamily="18" charset="0"/>
                          <a:ea typeface="+mn-ea"/>
                          <a:cs typeface="+mn-cs"/>
                        </a:rPr>
                        <a:t>Returns the current setting for the weekday that starts each week. By default, when calendar is first imported, this is 0, meaning Monday.</a:t>
                      </a:r>
                    </a:p>
                  </a:txBody>
                  <a:tcPr marL="76200" marR="76200" marT="76200" marB="76200"/>
                </a:tc>
                <a:extLst>
                  <a:ext uri="{0D108BD9-81ED-4DB2-BD59-A6C34878D82A}">
                    <a16:rowId xmlns:a16="http://schemas.microsoft.com/office/drawing/2014/main" val="297026685"/>
                  </a:ext>
                </a:extLst>
              </a:tr>
              <a:tr h="270490">
                <a:tc>
                  <a:txBody>
                    <a:bodyPr/>
                    <a:lstStyle/>
                    <a:p>
                      <a:pPr fontAlgn="t"/>
                      <a:r>
                        <a:rPr lang="en-US" sz="1100" b="0" dirty="0" err="1">
                          <a:effectLst/>
                          <a:latin typeface="Cambria" panose="02040503050406030204" pitchFamily="18" charset="0"/>
                        </a:rPr>
                        <a:t>calendar.isleap</a:t>
                      </a:r>
                      <a:r>
                        <a:rPr lang="en-US" sz="1100" b="0" dirty="0">
                          <a:effectLst/>
                          <a:latin typeface="Cambria" panose="02040503050406030204" pitchFamily="18" charset="0"/>
                        </a:rPr>
                        <a:t>(year)</a:t>
                      </a:r>
                      <a:endParaRPr lang="en-US" sz="1100" dirty="0">
                        <a:effectLst/>
                        <a:latin typeface="Cambria" panose="02040503050406030204" pitchFamily="18" charset="0"/>
                      </a:endParaRPr>
                    </a:p>
                  </a:txBody>
                  <a:tcPr marL="76200" marR="76200" marT="76200" marB="76200"/>
                </a:tc>
                <a:tc>
                  <a:txBody>
                    <a:bodyPr/>
                    <a:lstStyle/>
                    <a:p>
                      <a:pPr algn="just" fontAlgn="t"/>
                      <a:r>
                        <a:rPr lang="en-US" sz="1100" dirty="0">
                          <a:solidFill>
                            <a:srgbClr val="000000"/>
                          </a:solidFill>
                          <a:effectLst/>
                          <a:latin typeface="Cambria" panose="02040503050406030204" pitchFamily="18" charset="0"/>
                        </a:rPr>
                        <a:t>Returns True if year is a leap year; otherwise, False.</a:t>
                      </a:r>
                    </a:p>
                  </a:txBody>
                  <a:tcPr marL="76200" marR="76200" marT="76200" marB="76200"/>
                </a:tc>
                <a:extLst>
                  <a:ext uri="{0D108BD9-81ED-4DB2-BD59-A6C34878D82A}">
                    <a16:rowId xmlns:a16="http://schemas.microsoft.com/office/drawing/2014/main" val="388525257"/>
                  </a:ext>
                </a:extLst>
              </a:tr>
              <a:tr h="281788">
                <a:tc>
                  <a:txBody>
                    <a:bodyPr/>
                    <a:lstStyle/>
                    <a:p>
                      <a:pPr fontAlgn="t"/>
                      <a:r>
                        <a:rPr lang="en-US" sz="1100" b="0" dirty="0" err="1">
                          <a:effectLst/>
                          <a:latin typeface="Cambria" panose="02040503050406030204" pitchFamily="18" charset="0"/>
                        </a:rPr>
                        <a:t>calendar.leapdays</a:t>
                      </a:r>
                      <a:r>
                        <a:rPr lang="en-US" sz="1100" b="0" dirty="0">
                          <a:effectLst/>
                          <a:latin typeface="Cambria" panose="02040503050406030204" pitchFamily="18" charset="0"/>
                        </a:rPr>
                        <a:t>(y1,y2)</a:t>
                      </a:r>
                      <a:endParaRPr lang="en-US" sz="1100" dirty="0">
                        <a:effectLst/>
                        <a:latin typeface="Cambria" panose="02040503050406030204" pitchFamily="18" charset="0"/>
                      </a:endParaRPr>
                    </a:p>
                  </a:txBody>
                  <a:tcPr marL="76200" marR="76200" marT="76200" marB="76200"/>
                </a:tc>
                <a:tc>
                  <a:txBody>
                    <a:bodyPr/>
                    <a:lstStyle/>
                    <a:p>
                      <a:pPr algn="just" fontAlgn="t"/>
                      <a:r>
                        <a:rPr lang="en-US" sz="1100" dirty="0">
                          <a:solidFill>
                            <a:srgbClr val="000000"/>
                          </a:solidFill>
                          <a:effectLst/>
                          <a:latin typeface="Cambria" panose="02040503050406030204" pitchFamily="18" charset="0"/>
                        </a:rPr>
                        <a:t>Returns the total number of leap days in the years within range(y1,y2).</a:t>
                      </a:r>
                    </a:p>
                  </a:txBody>
                  <a:tcPr marL="76200" marR="76200" marT="76200" marB="76200"/>
                </a:tc>
                <a:extLst>
                  <a:ext uri="{0D108BD9-81ED-4DB2-BD59-A6C34878D82A}">
                    <a16:rowId xmlns:a16="http://schemas.microsoft.com/office/drawing/2014/main" val="1002805954"/>
                  </a:ext>
                </a:extLst>
              </a:tr>
              <a:tr h="443439">
                <a:tc>
                  <a:txBody>
                    <a:bodyPr/>
                    <a:lstStyle/>
                    <a:p>
                      <a:pPr fontAlgn="t"/>
                      <a:r>
                        <a:rPr lang="en-US" sz="1100" b="0" dirty="0" err="1">
                          <a:effectLst/>
                          <a:latin typeface="Cambria" panose="02040503050406030204" pitchFamily="18" charset="0"/>
                        </a:rPr>
                        <a:t>calendar.month</a:t>
                      </a:r>
                      <a:r>
                        <a:rPr lang="en-US" sz="1100" b="0" dirty="0">
                          <a:effectLst/>
                          <a:latin typeface="Cambria" panose="02040503050406030204" pitchFamily="18" charset="0"/>
                        </a:rPr>
                        <a:t>(</a:t>
                      </a:r>
                      <a:r>
                        <a:rPr lang="en-US" sz="1100" b="0" dirty="0" err="1">
                          <a:effectLst/>
                          <a:latin typeface="Cambria" panose="02040503050406030204" pitchFamily="18" charset="0"/>
                        </a:rPr>
                        <a:t>year,month,w</a:t>
                      </a:r>
                      <a:r>
                        <a:rPr lang="en-US" sz="1100" b="0" dirty="0">
                          <a:effectLst/>
                          <a:latin typeface="Cambria" panose="02040503050406030204" pitchFamily="18" charset="0"/>
                        </a:rPr>
                        <a:t>=2,l=1)</a:t>
                      </a:r>
                      <a:endParaRPr lang="en-US" sz="1100" dirty="0">
                        <a:effectLst/>
                        <a:latin typeface="Cambria" panose="02040503050406030204" pitchFamily="18" charset="0"/>
                      </a:endParaRPr>
                    </a:p>
                  </a:txBody>
                  <a:tcPr marL="76200" marR="76200" marT="76200" marB="76200"/>
                </a:tc>
                <a:tc>
                  <a:txBody>
                    <a:bodyPr/>
                    <a:lstStyle/>
                    <a:p>
                      <a:pPr algn="just" fontAlgn="t"/>
                      <a:r>
                        <a:rPr lang="en-US" sz="1100" dirty="0">
                          <a:solidFill>
                            <a:srgbClr val="000000"/>
                          </a:solidFill>
                          <a:effectLst/>
                          <a:latin typeface="Cambria" panose="02040503050406030204" pitchFamily="18" charset="0"/>
                        </a:rPr>
                        <a:t>Returns a multiline string with a calendar for month </a:t>
                      </a:r>
                      <a:r>
                        <a:rPr lang="en-US" sz="1100" dirty="0" err="1">
                          <a:solidFill>
                            <a:srgbClr val="000000"/>
                          </a:solidFill>
                          <a:effectLst/>
                          <a:latin typeface="Cambria" panose="02040503050406030204" pitchFamily="18" charset="0"/>
                        </a:rPr>
                        <a:t>month</a:t>
                      </a:r>
                      <a:r>
                        <a:rPr lang="en-US" sz="1100" dirty="0">
                          <a:solidFill>
                            <a:srgbClr val="000000"/>
                          </a:solidFill>
                          <a:effectLst/>
                          <a:latin typeface="Cambria" panose="02040503050406030204" pitchFamily="18" charset="0"/>
                        </a:rPr>
                        <a:t> of year </a:t>
                      </a:r>
                      <a:r>
                        <a:rPr lang="en-US" sz="1100" dirty="0" err="1">
                          <a:solidFill>
                            <a:srgbClr val="000000"/>
                          </a:solidFill>
                          <a:effectLst/>
                          <a:latin typeface="Cambria" panose="02040503050406030204" pitchFamily="18" charset="0"/>
                        </a:rPr>
                        <a:t>year</a:t>
                      </a:r>
                      <a:r>
                        <a:rPr lang="en-US" sz="1100" dirty="0">
                          <a:solidFill>
                            <a:srgbClr val="000000"/>
                          </a:solidFill>
                          <a:effectLst/>
                          <a:latin typeface="Cambria" panose="02040503050406030204" pitchFamily="18" charset="0"/>
                        </a:rPr>
                        <a:t>, one line per week plus two header lines. w is the width in characters of each date; each line has length 7*w+6. l is the number of lines for each week.</a:t>
                      </a:r>
                    </a:p>
                  </a:txBody>
                  <a:tcPr marL="76200" marR="76200" marT="76200" marB="76200"/>
                </a:tc>
                <a:extLst>
                  <a:ext uri="{0D108BD9-81ED-4DB2-BD59-A6C34878D82A}">
                    <a16:rowId xmlns:a16="http://schemas.microsoft.com/office/drawing/2014/main" val="4122053006"/>
                  </a:ext>
                </a:extLst>
              </a:tr>
              <a:tr h="323717">
                <a:tc>
                  <a:txBody>
                    <a:bodyPr/>
                    <a:lstStyle/>
                    <a:p>
                      <a:pPr fontAlgn="t"/>
                      <a:r>
                        <a:rPr lang="en-US" sz="1100" b="0" dirty="0" err="1">
                          <a:effectLst/>
                          <a:latin typeface="Cambria" panose="02040503050406030204" pitchFamily="18" charset="0"/>
                        </a:rPr>
                        <a:t>calendar.monthcalendar</a:t>
                      </a:r>
                      <a:r>
                        <a:rPr lang="en-US" sz="1100" b="0" dirty="0">
                          <a:effectLst/>
                          <a:latin typeface="Cambria" panose="02040503050406030204" pitchFamily="18" charset="0"/>
                        </a:rPr>
                        <a:t>(</a:t>
                      </a:r>
                      <a:r>
                        <a:rPr lang="en-US" sz="1100" b="0" dirty="0" err="1">
                          <a:effectLst/>
                          <a:latin typeface="Cambria" panose="02040503050406030204" pitchFamily="18" charset="0"/>
                        </a:rPr>
                        <a:t>year,month</a:t>
                      </a:r>
                      <a:r>
                        <a:rPr lang="en-US" sz="1100" b="0" dirty="0">
                          <a:effectLst/>
                          <a:latin typeface="Cambria" panose="02040503050406030204" pitchFamily="18" charset="0"/>
                        </a:rPr>
                        <a:t>)</a:t>
                      </a:r>
                      <a:endParaRPr lang="en-US" sz="1100" dirty="0">
                        <a:effectLst/>
                        <a:latin typeface="Cambria" panose="02040503050406030204" pitchFamily="18" charset="0"/>
                      </a:endParaRPr>
                    </a:p>
                  </a:txBody>
                  <a:tcPr marL="76200" marR="76200" marT="76200" marB="76200"/>
                </a:tc>
                <a:tc>
                  <a:txBody>
                    <a:bodyPr/>
                    <a:lstStyle/>
                    <a:p>
                      <a:pPr algn="just" fontAlgn="t"/>
                      <a:r>
                        <a:rPr lang="en-US" sz="1100" dirty="0">
                          <a:solidFill>
                            <a:srgbClr val="000000"/>
                          </a:solidFill>
                          <a:effectLst/>
                          <a:latin typeface="Cambria" panose="02040503050406030204" pitchFamily="18" charset="0"/>
                        </a:rPr>
                        <a:t>Returns a list of lists of </a:t>
                      </a:r>
                      <a:r>
                        <a:rPr lang="en-US" sz="1100" dirty="0" err="1">
                          <a:solidFill>
                            <a:srgbClr val="000000"/>
                          </a:solidFill>
                          <a:effectLst/>
                          <a:latin typeface="Cambria" panose="02040503050406030204" pitchFamily="18" charset="0"/>
                        </a:rPr>
                        <a:t>ints</a:t>
                      </a:r>
                      <a:r>
                        <a:rPr lang="en-US" sz="1100" dirty="0">
                          <a:solidFill>
                            <a:srgbClr val="000000"/>
                          </a:solidFill>
                          <a:effectLst/>
                          <a:latin typeface="Cambria" panose="02040503050406030204" pitchFamily="18" charset="0"/>
                        </a:rPr>
                        <a:t>. Each </a:t>
                      </a:r>
                      <a:r>
                        <a:rPr lang="en-US" sz="1100" dirty="0" err="1">
                          <a:solidFill>
                            <a:srgbClr val="000000"/>
                          </a:solidFill>
                          <a:effectLst/>
                          <a:latin typeface="Cambria" panose="02040503050406030204" pitchFamily="18" charset="0"/>
                        </a:rPr>
                        <a:t>sublist</a:t>
                      </a:r>
                      <a:r>
                        <a:rPr lang="en-US" sz="1100" dirty="0">
                          <a:solidFill>
                            <a:srgbClr val="000000"/>
                          </a:solidFill>
                          <a:effectLst/>
                          <a:latin typeface="Cambria" panose="02040503050406030204" pitchFamily="18" charset="0"/>
                        </a:rPr>
                        <a:t> denotes a week. Days outside month </a:t>
                      </a:r>
                      <a:r>
                        <a:rPr lang="en-US" sz="1100" dirty="0" err="1">
                          <a:solidFill>
                            <a:srgbClr val="000000"/>
                          </a:solidFill>
                          <a:effectLst/>
                          <a:latin typeface="Cambria" panose="02040503050406030204" pitchFamily="18" charset="0"/>
                        </a:rPr>
                        <a:t>month</a:t>
                      </a:r>
                      <a:r>
                        <a:rPr lang="en-US" sz="1100" dirty="0">
                          <a:solidFill>
                            <a:srgbClr val="000000"/>
                          </a:solidFill>
                          <a:effectLst/>
                          <a:latin typeface="Cambria" panose="02040503050406030204" pitchFamily="18" charset="0"/>
                        </a:rPr>
                        <a:t> of year </a:t>
                      </a:r>
                      <a:r>
                        <a:rPr lang="en-US" sz="1100" dirty="0" err="1">
                          <a:solidFill>
                            <a:srgbClr val="000000"/>
                          </a:solidFill>
                          <a:effectLst/>
                          <a:latin typeface="Cambria" panose="02040503050406030204" pitchFamily="18" charset="0"/>
                        </a:rPr>
                        <a:t>year</a:t>
                      </a:r>
                      <a:r>
                        <a:rPr lang="en-US" sz="1100" dirty="0">
                          <a:solidFill>
                            <a:srgbClr val="000000"/>
                          </a:solidFill>
                          <a:effectLst/>
                          <a:latin typeface="Cambria" panose="02040503050406030204" pitchFamily="18" charset="0"/>
                        </a:rPr>
                        <a:t> are set to 0; days within the month are set to their day-of-month, 1 and up.</a:t>
                      </a:r>
                    </a:p>
                  </a:txBody>
                  <a:tcPr marL="76200" marR="76200" marT="76200" marB="76200"/>
                </a:tc>
                <a:extLst>
                  <a:ext uri="{0D108BD9-81ED-4DB2-BD59-A6C34878D82A}">
                    <a16:rowId xmlns:a16="http://schemas.microsoft.com/office/drawing/2014/main" val="2776918420"/>
                  </a:ext>
                </a:extLst>
              </a:tr>
              <a:tr h="452461">
                <a:tc>
                  <a:txBody>
                    <a:bodyPr/>
                    <a:lstStyle/>
                    <a:p>
                      <a:pPr fontAlgn="t"/>
                      <a:r>
                        <a:rPr lang="en-US" sz="1100" b="0" dirty="0" err="1">
                          <a:effectLst/>
                          <a:latin typeface="Cambria" panose="02040503050406030204" pitchFamily="18" charset="0"/>
                        </a:rPr>
                        <a:t>calendar.monthrange</a:t>
                      </a:r>
                      <a:r>
                        <a:rPr lang="en-US" sz="1100" b="0" dirty="0">
                          <a:effectLst/>
                          <a:latin typeface="Cambria" panose="02040503050406030204" pitchFamily="18" charset="0"/>
                        </a:rPr>
                        <a:t>(</a:t>
                      </a:r>
                      <a:r>
                        <a:rPr lang="en-US" sz="1100" b="0" dirty="0" err="1">
                          <a:effectLst/>
                          <a:latin typeface="Cambria" panose="02040503050406030204" pitchFamily="18" charset="0"/>
                        </a:rPr>
                        <a:t>year,month</a:t>
                      </a:r>
                      <a:r>
                        <a:rPr lang="en-US" sz="1100" b="0" dirty="0">
                          <a:effectLst/>
                          <a:latin typeface="Cambria" panose="02040503050406030204" pitchFamily="18" charset="0"/>
                        </a:rPr>
                        <a:t>)</a:t>
                      </a:r>
                      <a:endParaRPr lang="en-US" sz="1100" dirty="0">
                        <a:effectLst/>
                        <a:latin typeface="Cambria" panose="02040503050406030204" pitchFamily="18" charset="0"/>
                      </a:endParaRPr>
                    </a:p>
                  </a:txBody>
                  <a:tcPr marL="76200" marR="76200" marT="76200" marB="76200"/>
                </a:tc>
                <a:tc>
                  <a:txBody>
                    <a:bodyPr/>
                    <a:lstStyle/>
                    <a:p>
                      <a:pPr algn="just" fontAlgn="t"/>
                      <a:r>
                        <a:rPr lang="en-US" sz="1100" dirty="0">
                          <a:solidFill>
                            <a:srgbClr val="000000"/>
                          </a:solidFill>
                          <a:effectLst/>
                          <a:latin typeface="Cambria" panose="02040503050406030204" pitchFamily="18" charset="0"/>
                        </a:rPr>
                        <a:t>Returns two integers. The first one is the code of the weekday for the first day of the month </a:t>
                      </a:r>
                      <a:r>
                        <a:rPr lang="en-US" sz="1100" dirty="0" err="1">
                          <a:solidFill>
                            <a:srgbClr val="000000"/>
                          </a:solidFill>
                          <a:effectLst/>
                          <a:latin typeface="Cambria" panose="02040503050406030204" pitchFamily="18" charset="0"/>
                        </a:rPr>
                        <a:t>month</a:t>
                      </a:r>
                      <a:r>
                        <a:rPr lang="en-US" sz="1100" dirty="0">
                          <a:solidFill>
                            <a:srgbClr val="000000"/>
                          </a:solidFill>
                          <a:effectLst/>
                          <a:latin typeface="Cambria" panose="02040503050406030204" pitchFamily="18" charset="0"/>
                        </a:rPr>
                        <a:t> in year </a:t>
                      </a:r>
                      <a:r>
                        <a:rPr lang="en-US" sz="1100" dirty="0" err="1">
                          <a:solidFill>
                            <a:srgbClr val="000000"/>
                          </a:solidFill>
                          <a:effectLst/>
                          <a:latin typeface="Cambria" panose="02040503050406030204" pitchFamily="18" charset="0"/>
                        </a:rPr>
                        <a:t>year</a:t>
                      </a:r>
                      <a:r>
                        <a:rPr lang="en-US" sz="1100" dirty="0">
                          <a:solidFill>
                            <a:srgbClr val="000000"/>
                          </a:solidFill>
                          <a:effectLst/>
                          <a:latin typeface="Cambria" panose="02040503050406030204" pitchFamily="18" charset="0"/>
                        </a:rPr>
                        <a:t>; the second one is the number of days in the month. Weekday codes are 0 (Monday) to 6 (Sunday); month numbers are 1 to 12.</a:t>
                      </a:r>
                    </a:p>
                  </a:txBody>
                  <a:tcPr marL="76200" marR="76200" marT="76200" marB="76200"/>
                </a:tc>
                <a:extLst>
                  <a:ext uri="{0D108BD9-81ED-4DB2-BD59-A6C34878D82A}">
                    <a16:rowId xmlns:a16="http://schemas.microsoft.com/office/drawing/2014/main" val="2068985796"/>
                  </a:ext>
                </a:extLst>
              </a:tr>
              <a:tr h="302790">
                <a:tc>
                  <a:txBody>
                    <a:bodyPr/>
                    <a:lstStyle/>
                    <a:p>
                      <a:pPr fontAlgn="t"/>
                      <a:r>
                        <a:rPr lang="en-US" sz="1100" b="0" dirty="0" err="1">
                          <a:effectLst/>
                          <a:latin typeface="Cambria" panose="02040503050406030204" pitchFamily="18" charset="0"/>
                        </a:rPr>
                        <a:t>calendar.prcal</a:t>
                      </a:r>
                      <a:r>
                        <a:rPr lang="en-US" sz="1100" b="0" dirty="0">
                          <a:effectLst/>
                          <a:latin typeface="Cambria" panose="02040503050406030204" pitchFamily="18" charset="0"/>
                        </a:rPr>
                        <a:t>(</a:t>
                      </a:r>
                      <a:r>
                        <a:rPr lang="en-US" sz="1100" b="0" dirty="0" err="1">
                          <a:effectLst/>
                          <a:latin typeface="Cambria" panose="02040503050406030204" pitchFamily="18" charset="0"/>
                        </a:rPr>
                        <a:t>year,w</a:t>
                      </a:r>
                      <a:r>
                        <a:rPr lang="en-US" sz="1100" b="0" dirty="0">
                          <a:effectLst/>
                          <a:latin typeface="Cambria" panose="02040503050406030204" pitchFamily="18" charset="0"/>
                        </a:rPr>
                        <a:t>=2,l=1,c=6)</a:t>
                      </a:r>
                      <a:endParaRPr lang="en-US" sz="1100" dirty="0">
                        <a:effectLst/>
                        <a:latin typeface="Cambria" panose="02040503050406030204" pitchFamily="18" charset="0"/>
                      </a:endParaRPr>
                    </a:p>
                  </a:txBody>
                  <a:tcPr marL="76200" marR="76200" marT="76200" marB="76200"/>
                </a:tc>
                <a:tc>
                  <a:txBody>
                    <a:bodyPr/>
                    <a:lstStyle/>
                    <a:p>
                      <a:pPr algn="just" fontAlgn="t"/>
                      <a:r>
                        <a:rPr lang="en-US" sz="1100" dirty="0">
                          <a:solidFill>
                            <a:srgbClr val="000000"/>
                          </a:solidFill>
                          <a:effectLst/>
                          <a:latin typeface="Cambria" panose="02040503050406030204" pitchFamily="18" charset="0"/>
                        </a:rPr>
                        <a:t>Like print </a:t>
                      </a:r>
                      <a:r>
                        <a:rPr lang="en-US" sz="1100" dirty="0" err="1">
                          <a:solidFill>
                            <a:srgbClr val="000000"/>
                          </a:solidFill>
                          <a:effectLst/>
                          <a:latin typeface="Cambria" panose="02040503050406030204" pitchFamily="18" charset="0"/>
                        </a:rPr>
                        <a:t>calendar.calendar</a:t>
                      </a:r>
                      <a:r>
                        <a:rPr lang="en-US" sz="1100" dirty="0">
                          <a:solidFill>
                            <a:srgbClr val="000000"/>
                          </a:solidFill>
                          <a:effectLst/>
                          <a:latin typeface="Cambria" panose="02040503050406030204" pitchFamily="18" charset="0"/>
                        </a:rPr>
                        <a:t>(</a:t>
                      </a:r>
                      <a:r>
                        <a:rPr lang="en-US" sz="1100" dirty="0" err="1">
                          <a:solidFill>
                            <a:srgbClr val="000000"/>
                          </a:solidFill>
                          <a:effectLst/>
                          <a:latin typeface="Cambria" panose="02040503050406030204" pitchFamily="18" charset="0"/>
                        </a:rPr>
                        <a:t>year,w,l,c</a:t>
                      </a:r>
                      <a:r>
                        <a:rPr lang="en-US" sz="1100" dirty="0">
                          <a:solidFill>
                            <a:srgbClr val="000000"/>
                          </a:solidFill>
                          <a:effectLst/>
                          <a:latin typeface="Cambria" panose="02040503050406030204" pitchFamily="18" charset="0"/>
                        </a:rPr>
                        <a:t>).</a:t>
                      </a:r>
                    </a:p>
                  </a:txBody>
                  <a:tcPr marL="76200" marR="76200" marT="76200" marB="76200"/>
                </a:tc>
                <a:extLst>
                  <a:ext uri="{0D108BD9-81ED-4DB2-BD59-A6C34878D82A}">
                    <a16:rowId xmlns:a16="http://schemas.microsoft.com/office/drawing/2014/main" val="807585278"/>
                  </a:ext>
                </a:extLst>
              </a:tr>
              <a:tr h="464365">
                <a:tc>
                  <a:txBody>
                    <a:bodyPr/>
                    <a:lstStyle/>
                    <a:p>
                      <a:pPr fontAlgn="t"/>
                      <a:r>
                        <a:rPr lang="en-US" sz="1100" b="0" dirty="0" err="1">
                          <a:effectLst/>
                          <a:latin typeface="Cambria" panose="02040503050406030204" pitchFamily="18" charset="0"/>
                        </a:rPr>
                        <a:t>calendar.prmonth</a:t>
                      </a:r>
                      <a:r>
                        <a:rPr lang="en-US" sz="1100" b="0" dirty="0">
                          <a:effectLst/>
                          <a:latin typeface="Cambria" panose="02040503050406030204" pitchFamily="18" charset="0"/>
                        </a:rPr>
                        <a:t>(</a:t>
                      </a:r>
                      <a:r>
                        <a:rPr lang="en-US" sz="1100" b="0" dirty="0" err="1">
                          <a:effectLst/>
                          <a:latin typeface="Cambria" panose="02040503050406030204" pitchFamily="18" charset="0"/>
                        </a:rPr>
                        <a:t>year,month,w</a:t>
                      </a:r>
                      <a:r>
                        <a:rPr lang="en-US" sz="1100" b="0" dirty="0">
                          <a:effectLst/>
                          <a:latin typeface="Cambria" panose="02040503050406030204" pitchFamily="18" charset="0"/>
                        </a:rPr>
                        <a:t>=2,l=1)</a:t>
                      </a:r>
                      <a:endParaRPr lang="en-US" sz="1100" dirty="0">
                        <a:effectLst/>
                        <a:latin typeface="Cambria" panose="02040503050406030204" pitchFamily="18" charset="0"/>
                      </a:endParaRPr>
                    </a:p>
                  </a:txBody>
                  <a:tcPr marL="76200" marR="76200" marT="76200" marB="76200"/>
                </a:tc>
                <a:tc>
                  <a:txBody>
                    <a:bodyPr/>
                    <a:lstStyle/>
                    <a:p>
                      <a:pPr algn="just" fontAlgn="t"/>
                      <a:r>
                        <a:rPr lang="en-US" sz="1100" dirty="0">
                          <a:solidFill>
                            <a:srgbClr val="000000"/>
                          </a:solidFill>
                          <a:effectLst/>
                          <a:latin typeface="Cambria" panose="02040503050406030204" pitchFamily="18" charset="0"/>
                        </a:rPr>
                        <a:t>Like print </a:t>
                      </a:r>
                      <a:r>
                        <a:rPr lang="en-US" sz="1100" dirty="0" err="1">
                          <a:solidFill>
                            <a:srgbClr val="000000"/>
                          </a:solidFill>
                          <a:effectLst/>
                          <a:latin typeface="Cambria" panose="02040503050406030204" pitchFamily="18" charset="0"/>
                        </a:rPr>
                        <a:t>calendar.month</a:t>
                      </a:r>
                      <a:r>
                        <a:rPr lang="en-US" sz="1100" dirty="0">
                          <a:solidFill>
                            <a:srgbClr val="000000"/>
                          </a:solidFill>
                          <a:effectLst/>
                          <a:latin typeface="Cambria" panose="02040503050406030204" pitchFamily="18" charset="0"/>
                        </a:rPr>
                        <a:t>(</a:t>
                      </a:r>
                      <a:r>
                        <a:rPr lang="en-US" sz="1100" dirty="0" err="1">
                          <a:solidFill>
                            <a:srgbClr val="000000"/>
                          </a:solidFill>
                          <a:effectLst/>
                          <a:latin typeface="Cambria" panose="02040503050406030204" pitchFamily="18" charset="0"/>
                        </a:rPr>
                        <a:t>year,month,w,l</a:t>
                      </a:r>
                      <a:r>
                        <a:rPr lang="en-US" sz="1100" dirty="0">
                          <a:solidFill>
                            <a:srgbClr val="000000"/>
                          </a:solidFill>
                          <a:effectLst/>
                          <a:latin typeface="Cambria" panose="02040503050406030204" pitchFamily="18" charset="0"/>
                        </a:rPr>
                        <a:t>).</a:t>
                      </a:r>
                    </a:p>
                  </a:txBody>
                  <a:tcPr marL="76200" marR="76200" marT="76200" marB="76200"/>
                </a:tc>
                <a:extLst>
                  <a:ext uri="{0D108BD9-81ED-4DB2-BD59-A6C34878D82A}">
                    <a16:rowId xmlns:a16="http://schemas.microsoft.com/office/drawing/2014/main" val="2802626044"/>
                  </a:ext>
                </a:extLst>
              </a:tr>
              <a:tr h="0">
                <a:tc>
                  <a:txBody>
                    <a:bodyPr/>
                    <a:lstStyle/>
                    <a:p>
                      <a:pPr fontAlgn="t"/>
                      <a:r>
                        <a:rPr lang="en-US" sz="1100" b="0" dirty="0" err="1">
                          <a:effectLst/>
                          <a:latin typeface="Cambria" panose="02040503050406030204" pitchFamily="18" charset="0"/>
                        </a:rPr>
                        <a:t>calendar.setfirstweekday</a:t>
                      </a:r>
                      <a:r>
                        <a:rPr lang="en-US" sz="1100" b="0" dirty="0">
                          <a:effectLst/>
                          <a:latin typeface="Cambria" panose="02040503050406030204" pitchFamily="18" charset="0"/>
                        </a:rPr>
                        <a:t>(weekday)</a:t>
                      </a:r>
                      <a:endParaRPr lang="en-US" sz="1100" dirty="0">
                        <a:effectLst/>
                        <a:latin typeface="Cambria" panose="02040503050406030204" pitchFamily="18" charset="0"/>
                      </a:endParaRPr>
                    </a:p>
                  </a:txBody>
                  <a:tcPr marL="76200" marR="76200" marT="76200" marB="76200"/>
                </a:tc>
                <a:tc>
                  <a:txBody>
                    <a:bodyPr/>
                    <a:lstStyle/>
                    <a:p>
                      <a:pPr algn="just" fontAlgn="t"/>
                      <a:r>
                        <a:rPr lang="en-US" sz="1100" dirty="0">
                          <a:solidFill>
                            <a:srgbClr val="000000"/>
                          </a:solidFill>
                          <a:effectLst/>
                          <a:latin typeface="Cambria" panose="02040503050406030204" pitchFamily="18" charset="0"/>
                        </a:rPr>
                        <a:t>Sets the first day of each week to weekday code weekday. Weekday codes are 0 (Monday) to 6 (Sunday).</a:t>
                      </a:r>
                    </a:p>
                  </a:txBody>
                  <a:tcPr marL="76200" marR="76200" marT="76200" marB="76200"/>
                </a:tc>
                <a:extLst>
                  <a:ext uri="{0D108BD9-81ED-4DB2-BD59-A6C34878D82A}">
                    <a16:rowId xmlns:a16="http://schemas.microsoft.com/office/drawing/2014/main" val="658108003"/>
                  </a:ext>
                </a:extLst>
              </a:tr>
              <a:tr h="265941">
                <a:tc>
                  <a:txBody>
                    <a:bodyPr/>
                    <a:lstStyle/>
                    <a:p>
                      <a:pPr fontAlgn="t"/>
                      <a:r>
                        <a:rPr lang="en-US" sz="1100" b="0" dirty="0" err="1">
                          <a:effectLst/>
                          <a:latin typeface="Cambria" panose="02040503050406030204" pitchFamily="18" charset="0"/>
                        </a:rPr>
                        <a:t>calendar.timegm</a:t>
                      </a:r>
                      <a:r>
                        <a:rPr lang="en-US" sz="1100" b="0" dirty="0">
                          <a:effectLst/>
                          <a:latin typeface="Cambria" panose="02040503050406030204" pitchFamily="18" charset="0"/>
                        </a:rPr>
                        <a:t>(</a:t>
                      </a:r>
                      <a:r>
                        <a:rPr lang="en-US" sz="1100" b="0" dirty="0" err="1">
                          <a:effectLst/>
                          <a:latin typeface="Cambria" panose="02040503050406030204" pitchFamily="18" charset="0"/>
                        </a:rPr>
                        <a:t>tupletime</a:t>
                      </a:r>
                      <a:r>
                        <a:rPr lang="en-US" sz="1100" b="0" dirty="0">
                          <a:effectLst/>
                          <a:latin typeface="Cambria" panose="02040503050406030204" pitchFamily="18" charset="0"/>
                        </a:rPr>
                        <a:t>)</a:t>
                      </a:r>
                      <a:endParaRPr lang="en-US" sz="1100" dirty="0">
                        <a:effectLst/>
                        <a:latin typeface="Cambria" panose="02040503050406030204" pitchFamily="18" charset="0"/>
                      </a:endParaRPr>
                    </a:p>
                  </a:txBody>
                  <a:tcPr marL="76200" marR="76200" marT="76200" marB="76200"/>
                </a:tc>
                <a:tc>
                  <a:txBody>
                    <a:bodyPr/>
                    <a:lstStyle/>
                    <a:p>
                      <a:pPr algn="just" fontAlgn="t"/>
                      <a:r>
                        <a:rPr lang="en-US" sz="1100" dirty="0">
                          <a:solidFill>
                            <a:srgbClr val="000000"/>
                          </a:solidFill>
                          <a:effectLst/>
                          <a:latin typeface="Cambria" panose="02040503050406030204" pitchFamily="18" charset="0"/>
                        </a:rPr>
                        <a:t>The inverse of </a:t>
                      </a:r>
                      <a:r>
                        <a:rPr lang="en-US" sz="1100" dirty="0" err="1">
                          <a:solidFill>
                            <a:srgbClr val="000000"/>
                          </a:solidFill>
                          <a:effectLst/>
                          <a:latin typeface="Cambria" panose="02040503050406030204" pitchFamily="18" charset="0"/>
                        </a:rPr>
                        <a:t>time.gmtime</a:t>
                      </a:r>
                      <a:r>
                        <a:rPr lang="en-US" sz="1100" dirty="0">
                          <a:solidFill>
                            <a:srgbClr val="000000"/>
                          </a:solidFill>
                          <a:effectLst/>
                          <a:latin typeface="Cambria" panose="02040503050406030204" pitchFamily="18" charset="0"/>
                        </a:rPr>
                        <a:t>: accepts a time instant in time-tuple form and returns the same instant as a floating-point number of seconds since the epoch.</a:t>
                      </a:r>
                    </a:p>
                  </a:txBody>
                  <a:tcPr marL="76200" marR="76200" marT="76200" marB="76200"/>
                </a:tc>
                <a:extLst>
                  <a:ext uri="{0D108BD9-81ED-4DB2-BD59-A6C34878D82A}">
                    <a16:rowId xmlns:a16="http://schemas.microsoft.com/office/drawing/2014/main" val="4226109254"/>
                  </a:ext>
                </a:extLst>
              </a:tr>
              <a:tr h="312798">
                <a:tc>
                  <a:txBody>
                    <a:bodyPr/>
                    <a:lstStyle/>
                    <a:p>
                      <a:pPr fontAlgn="t"/>
                      <a:r>
                        <a:rPr lang="en-US" sz="1100" b="0" dirty="0" err="1">
                          <a:effectLst/>
                          <a:latin typeface="Cambria" panose="02040503050406030204" pitchFamily="18" charset="0"/>
                        </a:rPr>
                        <a:t>calendar.weekday</a:t>
                      </a:r>
                      <a:r>
                        <a:rPr lang="en-US" sz="1100" b="0" dirty="0">
                          <a:effectLst/>
                          <a:latin typeface="Cambria" panose="02040503050406030204" pitchFamily="18" charset="0"/>
                        </a:rPr>
                        <a:t>(</a:t>
                      </a:r>
                      <a:r>
                        <a:rPr lang="en-US" sz="1100" b="0" dirty="0" err="1">
                          <a:effectLst/>
                          <a:latin typeface="Cambria" panose="02040503050406030204" pitchFamily="18" charset="0"/>
                        </a:rPr>
                        <a:t>year,month,day</a:t>
                      </a:r>
                      <a:r>
                        <a:rPr lang="en-US" sz="1100" b="0" dirty="0">
                          <a:effectLst/>
                          <a:latin typeface="Cambria" panose="02040503050406030204" pitchFamily="18" charset="0"/>
                        </a:rPr>
                        <a:t>)</a:t>
                      </a:r>
                      <a:endParaRPr lang="en-US" sz="1100" dirty="0">
                        <a:effectLst/>
                        <a:latin typeface="Cambria" panose="02040503050406030204" pitchFamily="18" charset="0"/>
                      </a:endParaRPr>
                    </a:p>
                  </a:txBody>
                  <a:tcPr marL="76200" marR="76200" marT="76200" marB="76200"/>
                </a:tc>
                <a:tc>
                  <a:txBody>
                    <a:bodyPr/>
                    <a:lstStyle/>
                    <a:p>
                      <a:pPr algn="just" fontAlgn="t"/>
                      <a:r>
                        <a:rPr lang="en-US" sz="1100" dirty="0">
                          <a:solidFill>
                            <a:srgbClr val="000000"/>
                          </a:solidFill>
                          <a:effectLst/>
                          <a:latin typeface="Cambria" panose="02040503050406030204" pitchFamily="18" charset="0"/>
                        </a:rPr>
                        <a:t>Returns the weekday code for the given date. Weekday codes are 0 (Monday) to 6 (Sunday); month numbers are 1 (January) to 12 (December).</a:t>
                      </a:r>
                    </a:p>
                  </a:txBody>
                  <a:tcPr marL="76200" marR="76200" marT="76200" marB="76200"/>
                </a:tc>
                <a:extLst>
                  <a:ext uri="{0D108BD9-81ED-4DB2-BD59-A6C34878D82A}">
                    <a16:rowId xmlns:a16="http://schemas.microsoft.com/office/drawing/2014/main" val="3905688114"/>
                  </a:ext>
                </a:extLst>
              </a:tr>
            </a:tbl>
          </a:graphicData>
        </a:graphic>
      </p:graphicFrame>
    </p:spTree>
    <p:extLst>
      <p:ext uri="{BB962C8B-B14F-4D97-AF65-F5344CB8AC3E}">
        <p14:creationId xmlns:p14="http://schemas.microsoft.com/office/powerpoint/2010/main" val="42593052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81634"/>
          </a:xfrm>
        </p:spPr>
        <p:txBody>
          <a:bodyPr>
            <a:normAutofit fontScale="90000"/>
          </a:bodyPr>
          <a:lstStyle/>
          <a:p>
            <a:br>
              <a:rPr lang="en-US" b="1" dirty="0"/>
            </a:br>
            <a:r>
              <a:rPr lang="en-US" b="1" dirty="0"/>
              <a:t>Object Oriented Programming </a:t>
            </a:r>
            <a:br>
              <a:rPr lang="en-US" b="1" dirty="0"/>
            </a:br>
            <a:endParaRPr lang="en-US" dirty="0"/>
          </a:p>
        </p:txBody>
      </p:sp>
      <p:sp>
        <p:nvSpPr>
          <p:cNvPr id="3" name="Content Placeholder 2"/>
          <p:cNvSpPr>
            <a:spLocks noGrp="1"/>
          </p:cNvSpPr>
          <p:nvPr>
            <p:ph idx="1"/>
          </p:nvPr>
        </p:nvSpPr>
        <p:spPr>
          <a:xfrm>
            <a:off x="0" y="981635"/>
            <a:ext cx="11353800" cy="5195328"/>
          </a:xfrm>
        </p:spPr>
        <p:txBody>
          <a:bodyPr/>
          <a:lstStyle/>
          <a:p>
            <a:r>
              <a:rPr lang="en-US" dirty="0"/>
              <a:t>OOP is designed in such a way that one should focus on an object while programming and not the procedure</a:t>
            </a:r>
          </a:p>
          <a:p>
            <a:pPr marL="0" indent="0">
              <a:buNone/>
            </a:pPr>
            <a:r>
              <a:rPr lang="en-US" b="1" dirty="0">
                <a:solidFill>
                  <a:srgbClr val="FF0000"/>
                </a:solidFill>
              </a:rPr>
              <a:t>class </a:t>
            </a:r>
          </a:p>
          <a:p>
            <a:pPr marL="0" indent="0">
              <a:buNone/>
            </a:pPr>
            <a:r>
              <a:rPr lang="en-US" dirty="0"/>
              <a:t>A class is a blueprint for any functional entity which defines its properties and its functions.</a:t>
            </a:r>
          </a:p>
          <a:p>
            <a:pPr marL="0" indent="0">
              <a:buNone/>
            </a:pPr>
            <a:r>
              <a:rPr lang="en-US" b="1" dirty="0">
                <a:solidFill>
                  <a:srgbClr val="FF0000"/>
                </a:solidFill>
              </a:rPr>
              <a:t>Object </a:t>
            </a:r>
          </a:p>
          <a:p>
            <a:pPr marL="0" indent="0">
              <a:buNone/>
            </a:pPr>
            <a:r>
              <a:rPr lang="en-US" dirty="0"/>
              <a:t>Object is an entity that has state and behavior</a:t>
            </a:r>
          </a:p>
        </p:txBody>
      </p:sp>
    </p:spTree>
    <p:extLst>
      <p:ext uri="{BB962C8B-B14F-4D97-AF65-F5344CB8AC3E}">
        <p14:creationId xmlns:p14="http://schemas.microsoft.com/office/powerpoint/2010/main" val="168213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18590"/>
            <a:ext cx="12192000" cy="5324535"/>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Class:</a:t>
            </a:r>
            <a:r>
              <a:rPr lang="en-IN" sz="1600" dirty="0">
                <a:solidFill>
                  <a:srgbClr val="000000"/>
                </a:solidFill>
                <a:latin typeface="Cambria" panose="02040503050406030204" pitchFamily="18" charset="0"/>
              </a:rPr>
              <a:t> A user-defined prototype for an object that defines a set of attributes that characterize any object of the class. The attributes are data members (class variables and instance variables) and methods, accessed via dot notation.</a:t>
            </a:r>
          </a:p>
          <a:p>
            <a:pPr marL="285750"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Class variable:</a:t>
            </a:r>
            <a:r>
              <a:rPr lang="en-IN" sz="1600" dirty="0">
                <a:solidFill>
                  <a:srgbClr val="000000"/>
                </a:solidFill>
                <a:latin typeface="Cambria" panose="02040503050406030204" pitchFamily="18" charset="0"/>
              </a:rPr>
              <a:t> A variable that is shared by all instances of a class. Class variables are defined within a class but outside any of the class's methods. Class variables are not used as frequently as instance variables are.</a:t>
            </a:r>
          </a:p>
          <a:p>
            <a:pPr marL="285750"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Data member:</a:t>
            </a:r>
            <a:r>
              <a:rPr lang="en-IN" sz="1600" dirty="0">
                <a:solidFill>
                  <a:srgbClr val="000000"/>
                </a:solidFill>
                <a:latin typeface="Cambria" panose="02040503050406030204" pitchFamily="18" charset="0"/>
              </a:rPr>
              <a:t> A class variable or instance variable that holds data associated with a class and its objects.</a:t>
            </a:r>
          </a:p>
          <a:p>
            <a:pPr marL="285750"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Function overloading: </a:t>
            </a:r>
            <a:r>
              <a:rPr lang="en-IN" sz="1600" dirty="0">
                <a:solidFill>
                  <a:srgbClr val="000000"/>
                </a:solidFill>
                <a:latin typeface="Cambria" panose="02040503050406030204" pitchFamily="18" charset="0"/>
              </a:rPr>
              <a:t>The assignment of more than one behavior to a particular function. The operation performed varies by the types of objects or arguments involved.</a:t>
            </a:r>
          </a:p>
          <a:p>
            <a:pPr marL="285750"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Instance variable:</a:t>
            </a:r>
            <a:r>
              <a:rPr lang="en-IN" sz="1600" dirty="0">
                <a:solidFill>
                  <a:srgbClr val="000000"/>
                </a:solidFill>
                <a:latin typeface="Cambria" panose="02040503050406030204" pitchFamily="18" charset="0"/>
              </a:rPr>
              <a:t> A variable that is defined inside a method and belongs only to the current instance of a class.</a:t>
            </a:r>
          </a:p>
          <a:p>
            <a:pPr marL="285750"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Inheritance:</a:t>
            </a:r>
            <a:r>
              <a:rPr lang="en-IN" sz="1600" dirty="0">
                <a:solidFill>
                  <a:srgbClr val="000000"/>
                </a:solidFill>
                <a:latin typeface="Cambria" panose="02040503050406030204" pitchFamily="18" charset="0"/>
              </a:rPr>
              <a:t> The transfer of the characteristics of a class to other classes that are derived from it.</a:t>
            </a:r>
          </a:p>
          <a:p>
            <a:pPr marL="285750"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Instance:</a:t>
            </a:r>
            <a:r>
              <a:rPr lang="en-IN" sz="1600" dirty="0">
                <a:solidFill>
                  <a:srgbClr val="000000"/>
                </a:solidFill>
                <a:latin typeface="Cambria" panose="02040503050406030204" pitchFamily="18" charset="0"/>
              </a:rPr>
              <a:t> An individual object of a certain class. An object </a:t>
            </a:r>
            <a:r>
              <a:rPr lang="en-IN" sz="1600" i="1" dirty="0" err="1">
                <a:solidFill>
                  <a:srgbClr val="000000"/>
                </a:solidFill>
                <a:latin typeface="Cambria" panose="02040503050406030204" pitchFamily="18" charset="0"/>
              </a:rPr>
              <a:t>obj</a:t>
            </a:r>
            <a:r>
              <a:rPr lang="en-IN" sz="1600" dirty="0">
                <a:solidFill>
                  <a:srgbClr val="000000"/>
                </a:solidFill>
                <a:latin typeface="Cambria" panose="02040503050406030204" pitchFamily="18" charset="0"/>
              </a:rPr>
              <a:t> that belongs to a class Circle, is an instance of the class Circle.</a:t>
            </a:r>
          </a:p>
          <a:p>
            <a:pPr marL="285750"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Instantiation:</a:t>
            </a:r>
            <a:r>
              <a:rPr lang="en-IN" sz="1600" dirty="0">
                <a:solidFill>
                  <a:srgbClr val="000000"/>
                </a:solidFill>
                <a:latin typeface="Cambria" panose="02040503050406030204" pitchFamily="18" charset="0"/>
              </a:rPr>
              <a:t> The creation of an instance of a class.</a:t>
            </a:r>
          </a:p>
          <a:p>
            <a:pPr marL="285750"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Method:</a:t>
            </a:r>
            <a:r>
              <a:rPr lang="en-IN" sz="1600" dirty="0">
                <a:solidFill>
                  <a:srgbClr val="000000"/>
                </a:solidFill>
                <a:latin typeface="Cambria" panose="02040503050406030204" pitchFamily="18" charset="0"/>
              </a:rPr>
              <a:t> A special kind of function that is defined in a class definition.</a:t>
            </a:r>
          </a:p>
          <a:p>
            <a:pPr marL="285750"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Object:</a:t>
            </a:r>
            <a:r>
              <a:rPr lang="en-IN" sz="1600" dirty="0">
                <a:solidFill>
                  <a:srgbClr val="000000"/>
                </a:solidFill>
                <a:latin typeface="Cambria" panose="02040503050406030204" pitchFamily="18" charset="0"/>
              </a:rPr>
              <a:t> A unique instance of a data structure that's defined by its class. An object comprises both data members (class variables and instance variables) and methods.</a:t>
            </a:r>
          </a:p>
          <a:p>
            <a:pPr marL="285750"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Operator overloading: </a:t>
            </a:r>
            <a:r>
              <a:rPr lang="en-IN" sz="1600" dirty="0">
                <a:solidFill>
                  <a:srgbClr val="000000"/>
                </a:solidFill>
                <a:latin typeface="Cambria" panose="02040503050406030204" pitchFamily="18" charset="0"/>
              </a:rPr>
              <a:t>The assignment of more than one function to a particular operator.</a:t>
            </a:r>
          </a:p>
        </p:txBody>
      </p:sp>
      <p:sp>
        <p:nvSpPr>
          <p:cNvPr id="5" name="Title 1"/>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rgbClr val="121214"/>
                </a:solidFill>
                <a:latin typeface="Verdana" panose="020B0604030504040204" pitchFamily="34" charset="0"/>
              </a:rPr>
              <a:t>Classes/Objects</a:t>
            </a:r>
            <a:endParaRPr lang="en-US" dirty="0">
              <a:latin typeface="Cambria" panose="02040503050406030204" pitchFamily="18" charset="0"/>
            </a:endParaRPr>
          </a:p>
        </p:txBody>
      </p:sp>
    </p:spTree>
    <p:extLst>
      <p:ext uri="{BB962C8B-B14F-4D97-AF65-F5344CB8AC3E}">
        <p14:creationId xmlns:p14="http://schemas.microsoft.com/office/powerpoint/2010/main" val="34473701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436"/>
            <a:ext cx="12192000" cy="6832640"/>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Creating Classes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class statement creates a new class definition.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name of the class immediately follows the keyword class followed by a colon.</a:t>
            </a:r>
          </a:p>
          <a:p>
            <a:pPr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class </a:t>
            </a:r>
            <a:r>
              <a:rPr lang="en-IN" sz="1600" dirty="0" err="1">
                <a:solidFill>
                  <a:srgbClr val="000000"/>
                </a:solidFill>
                <a:latin typeface="Cambria" panose="02040503050406030204" pitchFamily="18" charset="0"/>
              </a:rPr>
              <a:t>ClassName</a:t>
            </a:r>
            <a:r>
              <a:rPr lang="en-IN" sz="1600" dirty="0">
                <a:solidFill>
                  <a:srgbClr val="000000"/>
                </a:solidFill>
                <a:latin typeface="Cambria" panose="02040503050406030204" pitchFamily="18" charset="0"/>
              </a:rPr>
              <a:t>:</a:t>
            </a:r>
          </a:p>
          <a:p>
            <a:pPr algn="just">
              <a:spcAft>
                <a:spcPts val="1200"/>
              </a:spcAft>
            </a:pPr>
            <a:r>
              <a:rPr lang="en-IN" sz="1600" dirty="0">
                <a:solidFill>
                  <a:srgbClr val="000000"/>
                </a:solidFill>
                <a:latin typeface="Cambria" panose="02040503050406030204" pitchFamily="18" charset="0"/>
              </a:rPr>
              <a:t>   'Optional class documentation string'</a:t>
            </a:r>
          </a:p>
          <a:p>
            <a:pPr algn="just">
              <a:spcAft>
                <a:spcPts val="1200"/>
              </a:spcAft>
            </a:pPr>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class_suite</a:t>
            </a:r>
            <a:endParaRPr lang="en-IN" sz="1600" dirty="0">
              <a:solidFill>
                <a:srgbClr val="000000"/>
              </a:solidFill>
              <a:latin typeface="Cambria" panose="02040503050406030204" pitchFamily="18" charset="0"/>
            </a:endParaRP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class has a documentation string, which can be accessed via </a:t>
            </a:r>
            <a:r>
              <a:rPr lang="en-IN" sz="1600" dirty="0" err="1">
                <a:solidFill>
                  <a:srgbClr val="000000"/>
                </a:solidFill>
                <a:latin typeface="Cambria" panose="02040503050406030204" pitchFamily="18" charset="0"/>
              </a:rPr>
              <a:t>ClassName</a:t>
            </a:r>
            <a:r>
              <a:rPr lang="en-IN" sz="1600" dirty="0">
                <a:solidFill>
                  <a:srgbClr val="000000"/>
                </a:solidFill>
                <a:latin typeface="Cambria" panose="02040503050406030204" pitchFamily="18" charset="0"/>
              </a:rPr>
              <a:t>.__doc__.</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a:t>
            </a:r>
            <a:r>
              <a:rPr lang="en-IN" sz="1600" dirty="0" err="1">
                <a:solidFill>
                  <a:srgbClr val="000000"/>
                </a:solidFill>
                <a:latin typeface="Cambria" panose="02040503050406030204" pitchFamily="18" charset="0"/>
              </a:rPr>
              <a:t>class_suite</a:t>
            </a:r>
            <a:r>
              <a:rPr lang="en-IN" sz="1600" dirty="0">
                <a:solidFill>
                  <a:srgbClr val="000000"/>
                </a:solidFill>
                <a:latin typeface="Cambria" panose="02040503050406030204" pitchFamily="18" charset="0"/>
              </a:rPr>
              <a:t> consists of all the component statements defining class members, data attributes and functions.</a:t>
            </a:r>
          </a:p>
          <a:p>
            <a:pPr algn="just">
              <a:spcAft>
                <a:spcPts val="1200"/>
              </a:spcAft>
            </a:pPr>
            <a:r>
              <a:rPr lang="en-IN" b="1" dirty="0">
                <a:solidFill>
                  <a:srgbClr val="000000"/>
                </a:solidFill>
                <a:latin typeface="Cambria" panose="02040503050406030204" pitchFamily="18" charset="0"/>
              </a:rPr>
              <a:t>Creating Instance Objects</a:t>
            </a:r>
          </a:p>
          <a:p>
            <a:pPr marL="285750" indent="-285750">
              <a:spcAft>
                <a:spcPts val="1200"/>
              </a:spcAft>
              <a:buFont typeface="Arial" panose="020B0604020202020204" pitchFamily="34" charset="0"/>
              <a:buChar char="•"/>
            </a:pPr>
            <a:r>
              <a:rPr lang="en-IN" sz="1600" dirty="0">
                <a:solidFill>
                  <a:srgbClr val="000000"/>
                </a:solidFill>
                <a:latin typeface="Cambria" panose="02040503050406030204" pitchFamily="18" charset="0"/>
              </a:rPr>
              <a:t>To create instances of a class, you call the class using class name and pass in whatever arguments its __</a:t>
            </a:r>
            <a:r>
              <a:rPr lang="en-IN" sz="1600" i="1" dirty="0" err="1">
                <a:solidFill>
                  <a:srgbClr val="000000"/>
                </a:solidFill>
                <a:latin typeface="Cambria" panose="02040503050406030204" pitchFamily="18" charset="0"/>
              </a:rPr>
              <a:t>init</a:t>
            </a:r>
            <a:r>
              <a:rPr lang="en-IN" sz="1600" dirty="0">
                <a:solidFill>
                  <a:srgbClr val="000000"/>
                </a:solidFill>
                <a:latin typeface="Cambria" panose="02040503050406030204" pitchFamily="18" charset="0"/>
              </a:rPr>
              <a:t>__ method accepts.</a:t>
            </a:r>
          </a:p>
          <a:p>
            <a:pPr algn="just">
              <a:spcAft>
                <a:spcPts val="1200"/>
              </a:spcAft>
            </a:pPr>
            <a:r>
              <a:rPr lang="en-IN" b="1" dirty="0">
                <a:solidFill>
                  <a:srgbClr val="000000"/>
                </a:solidFill>
                <a:latin typeface="Cambria" panose="02040503050406030204" pitchFamily="18" charset="0"/>
              </a:rPr>
              <a:t>Accessing Attributes</a:t>
            </a:r>
          </a:p>
          <a:p>
            <a:pPr marL="285750" indent="-285750">
              <a:spcAft>
                <a:spcPts val="1200"/>
              </a:spcAft>
              <a:buFont typeface="Arial" panose="020B0604020202020204" pitchFamily="34" charset="0"/>
              <a:buChar char="•"/>
            </a:pPr>
            <a:r>
              <a:rPr lang="en-IN" sz="1600" dirty="0">
                <a:solidFill>
                  <a:srgbClr val="000000"/>
                </a:solidFill>
                <a:latin typeface="Cambria" panose="02040503050406030204" pitchFamily="18" charset="0"/>
              </a:rPr>
              <a:t>You access the object's attributes using the dot operator with object. Class variable would be accessed using class name.</a:t>
            </a:r>
          </a:p>
          <a:p>
            <a:pPr marL="285750" indent="-285750">
              <a:spcAft>
                <a:spcPts val="1200"/>
              </a:spcAft>
              <a:buFont typeface="Arial" panose="020B0604020202020204" pitchFamily="34" charset="0"/>
              <a:buChar char="•"/>
            </a:pPr>
            <a:r>
              <a:rPr lang="en-IN" sz="1600" dirty="0">
                <a:solidFill>
                  <a:srgbClr val="000000"/>
                </a:solidFill>
                <a:latin typeface="Cambria" panose="02040503050406030204" pitchFamily="18" charset="0"/>
              </a:rPr>
              <a:t>Instead of using the normal statements to access attributes, you can use the following functions −</a:t>
            </a:r>
          </a:p>
          <a:p>
            <a:pPr marL="742950" lvl="1" indent="-285750">
              <a:spcAft>
                <a:spcPts val="1200"/>
              </a:spcAft>
              <a:buFont typeface="Arial" panose="020B0604020202020204" pitchFamily="34" charset="0"/>
              <a:buChar char="•"/>
            </a:pPr>
            <a:r>
              <a:rPr lang="en-IN" sz="1600" dirty="0">
                <a:solidFill>
                  <a:srgbClr val="000000"/>
                </a:solidFill>
                <a:latin typeface="Cambria" panose="02040503050406030204" pitchFamily="18" charset="0"/>
              </a:rPr>
              <a:t>The </a:t>
            </a:r>
            <a:r>
              <a:rPr lang="en-IN" sz="1600" b="1" dirty="0" err="1">
                <a:solidFill>
                  <a:srgbClr val="000000"/>
                </a:solidFill>
                <a:latin typeface="Cambria" panose="02040503050406030204" pitchFamily="18" charset="0"/>
              </a:rPr>
              <a:t>getattr</a:t>
            </a:r>
            <a:r>
              <a:rPr lang="en-IN" sz="1600" b="1" dirty="0">
                <a:solidFill>
                  <a:srgbClr val="000000"/>
                </a:solidFill>
                <a:latin typeface="Cambria" panose="02040503050406030204" pitchFamily="18" charset="0"/>
              </a:rPr>
              <a:t>(</a:t>
            </a:r>
            <a:r>
              <a:rPr lang="en-IN" sz="1600" b="1" dirty="0" err="1">
                <a:solidFill>
                  <a:srgbClr val="000000"/>
                </a:solidFill>
                <a:latin typeface="Cambria" panose="02040503050406030204" pitchFamily="18" charset="0"/>
              </a:rPr>
              <a:t>obj</a:t>
            </a:r>
            <a:r>
              <a:rPr lang="en-IN" sz="1600" b="1" dirty="0">
                <a:solidFill>
                  <a:srgbClr val="000000"/>
                </a:solidFill>
                <a:latin typeface="Cambria" panose="02040503050406030204" pitchFamily="18" charset="0"/>
              </a:rPr>
              <a:t>, name[, default])</a:t>
            </a:r>
            <a:r>
              <a:rPr lang="en-IN" sz="1600" dirty="0">
                <a:solidFill>
                  <a:srgbClr val="000000"/>
                </a:solidFill>
                <a:latin typeface="Cambria" panose="02040503050406030204" pitchFamily="18" charset="0"/>
              </a:rPr>
              <a:t>: to access the attribute of object.</a:t>
            </a:r>
          </a:p>
          <a:p>
            <a:pPr marL="742950" lvl="1" indent="-285750">
              <a:spcAft>
                <a:spcPts val="1200"/>
              </a:spcAft>
              <a:buFont typeface="Arial" panose="020B0604020202020204" pitchFamily="34" charset="0"/>
              <a:buChar char="•"/>
            </a:pPr>
            <a:r>
              <a:rPr lang="en-IN" sz="1600" dirty="0">
                <a:solidFill>
                  <a:srgbClr val="000000"/>
                </a:solidFill>
                <a:latin typeface="Cambria" panose="02040503050406030204" pitchFamily="18" charset="0"/>
              </a:rPr>
              <a:t>The </a:t>
            </a:r>
            <a:r>
              <a:rPr lang="en-IN" sz="1600" b="1" dirty="0" err="1">
                <a:solidFill>
                  <a:srgbClr val="000000"/>
                </a:solidFill>
                <a:latin typeface="Cambria" panose="02040503050406030204" pitchFamily="18" charset="0"/>
              </a:rPr>
              <a:t>hasattr</a:t>
            </a:r>
            <a:r>
              <a:rPr lang="en-IN" sz="1600" b="1" dirty="0">
                <a:solidFill>
                  <a:srgbClr val="000000"/>
                </a:solidFill>
                <a:latin typeface="Cambria" panose="02040503050406030204" pitchFamily="18" charset="0"/>
              </a:rPr>
              <a:t>(</a:t>
            </a:r>
            <a:r>
              <a:rPr lang="en-IN" sz="1600" b="1" dirty="0" err="1">
                <a:solidFill>
                  <a:srgbClr val="000000"/>
                </a:solidFill>
                <a:latin typeface="Cambria" panose="02040503050406030204" pitchFamily="18" charset="0"/>
              </a:rPr>
              <a:t>obj,name</a:t>
            </a:r>
            <a:r>
              <a:rPr lang="en-IN" sz="1600" b="1" dirty="0">
                <a:solidFill>
                  <a:srgbClr val="000000"/>
                </a:solidFill>
                <a:latin typeface="Cambria" panose="02040503050406030204" pitchFamily="18" charset="0"/>
              </a:rPr>
              <a:t>): </a:t>
            </a:r>
            <a:r>
              <a:rPr lang="en-IN" sz="1600" dirty="0">
                <a:solidFill>
                  <a:srgbClr val="000000"/>
                </a:solidFill>
                <a:latin typeface="Cambria" panose="02040503050406030204" pitchFamily="18" charset="0"/>
              </a:rPr>
              <a:t>to check if an attribute exists or not.</a:t>
            </a:r>
          </a:p>
          <a:p>
            <a:pPr marL="742950" lvl="1" indent="-285750">
              <a:spcAft>
                <a:spcPts val="1200"/>
              </a:spcAft>
              <a:buFont typeface="Arial" panose="020B0604020202020204" pitchFamily="34" charset="0"/>
              <a:buChar char="•"/>
            </a:pPr>
            <a:r>
              <a:rPr lang="en-IN" sz="1600" dirty="0">
                <a:solidFill>
                  <a:srgbClr val="000000"/>
                </a:solidFill>
                <a:latin typeface="Cambria" panose="02040503050406030204" pitchFamily="18" charset="0"/>
              </a:rPr>
              <a:t>The </a:t>
            </a:r>
            <a:r>
              <a:rPr lang="en-IN" sz="1600" b="1" dirty="0" err="1">
                <a:solidFill>
                  <a:srgbClr val="000000"/>
                </a:solidFill>
                <a:latin typeface="Cambria" panose="02040503050406030204" pitchFamily="18" charset="0"/>
              </a:rPr>
              <a:t>setattr</a:t>
            </a:r>
            <a:r>
              <a:rPr lang="en-IN" sz="1600" b="1" dirty="0">
                <a:solidFill>
                  <a:srgbClr val="000000"/>
                </a:solidFill>
                <a:latin typeface="Cambria" panose="02040503050406030204" pitchFamily="18" charset="0"/>
              </a:rPr>
              <a:t>(</a:t>
            </a:r>
            <a:r>
              <a:rPr lang="en-IN" sz="1600" b="1" dirty="0" err="1">
                <a:solidFill>
                  <a:srgbClr val="000000"/>
                </a:solidFill>
                <a:latin typeface="Cambria" panose="02040503050406030204" pitchFamily="18" charset="0"/>
              </a:rPr>
              <a:t>obj,name,value</a:t>
            </a:r>
            <a:r>
              <a:rPr lang="en-IN" sz="1600" b="1" dirty="0">
                <a:solidFill>
                  <a:srgbClr val="000000"/>
                </a:solidFill>
                <a:latin typeface="Cambria" panose="02040503050406030204" pitchFamily="18" charset="0"/>
              </a:rPr>
              <a:t>): </a:t>
            </a:r>
            <a:r>
              <a:rPr lang="en-IN" sz="1600" dirty="0">
                <a:solidFill>
                  <a:srgbClr val="000000"/>
                </a:solidFill>
                <a:latin typeface="Cambria" panose="02040503050406030204" pitchFamily="18" charset="0"/>
              </a:rPr>
              <a:t>to set an attribute. If attribute does not exist, then it would be created.</a:t>
            </a:r>
          </a:p>
          <a:p>
            <a:pPr marL="742950" lvl="1" indent="-285750">
              <a:spcAft>
                <a:spcPts val="1200"/>
              </a:spcAft>
              <a:buFont typeface="Arial" panose="020B0604020202020204" pitchFamily="34" charset="0"/>
              <a:buChar char="•"/>
            </a:pPr>
            <a:r>
              <a:rPr lang="en-IN" sz="1600" dirty="0">
                <a:solidFill>
                  <a:srgbClr val="000000"/>
                </a:solidFill>
                <a:latin typeface="Cambria" panose="02040503050406030204" pitchFamily="18" charset="0"/>
              </a:rPr>
              <a:t>The </a:t>
            </a:r>
            <a:r>
              <a:rPr lang="en-IN" sz="1600" b="1" dirty="0" err="1">
                <a:solidFill>
                  <a:srgbClr val="000000"/>
                </a:solidFill>
                <a:latin typeface="Cambria" panose="02040503050406030204" pitchFamily="18" charset="0"/>
              </a:rPr>
              <a:t>delattr</a:t>
            </a:r>
            <a:r>
              <a:rPr lang="en-IN" sz="1600" b="1" dirty="0">
                <a:solidFill>
                  <a:srgbClr val="000000"/>
                </a:solidFill>
                <a:latin typeface="Cambria" panose="02040503050406030204" pitchFamily="18" charset="0"/>
              </a:rPr>
              <a:t>(</a:t>
            </a:r>
            <a:r>
              <a:rPr lang="en-IN" sz="1600" b="1" dirty="0" err="1">
                <a:solidFill>
                  <a:srgbClr val="000000"/>
                </a:solidFill>
                <a:latin typeface="Cambria" panose="02040503050406030204" pitchFamily="18" charset="0"/>
              </a:rPr>
              <a:t>obj</a:t>
            </a:r>
            <a:r>
              <a:rPr lang="en-IN" sz="1600" b="1" dirty="0">
                <a:solidFill>
                  <a:srgbClr val="000000"/>
                </a:solidFill>
                <a:latin typeface="Cambria" panose="02040503050406030204" pitchFamily="18" charset="0"/>
              </a:rPr>
              <a:t>, name): </a:t>
            </a:r>
            <a:r>
              <a:rPr lang="en-IN" sz="1600" dirty="0">
                <a:solidFill>
                  <a:srgbClr val="000000"/>
                </a:solidFill>
                <a:latin typeface="Cambria" panose="02040503050406030204" pitchFamily="18" charset="0"/>
              </a:rPr>
              <a:t>to delete an attribute.</a:t>
            </a:r>
          </a:p>
        </p:txBody>
      </p:sp>
    </p:spTree>
    <p:extLst>
      <p:ext uri="{BB962C8B-B14F-4D97-AF65-F5344CB8AC3E}">
        <p14:creationId xmlns:p14="http://schemas.microsoft.com/office/powerpoint/2010/main" val="2268768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58"/>
            <a:ext cx="12192000" cy="2800767"/>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Built-In Class Attributes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Every Python class keeps following built-in attributes and they can be accessed using dot operator like any other attribute −</a:t>
            </a:r>
          </a:p>
          <a:p>
            <a:pPr marL="742950" lvl="1"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__</a:t>
            </a:r>
            <a:r>
              <a:rPr lang="en-IN" sz="1600" b="1" dirty="0" err="1">
                <a:solidFill>
                  <a:srgbClr val="000000"/>
                </a:solidFill>
                <a:latin typeface="Cambria" panose="02040503050406030204" pitchFamily="18" charset="0"/>
              </a:rPr>
              <a:t>dict</a:t>
            </a:r>
            <a:r>
              <a:rPr lang="en-IN" sz="1600" b="1" dirty="0">
                <a:solidFill>
                  <a:srgbClr val="000000"/>
                </a:solidFill>
                <a:latin typeface="Cambria" panose="02040503050406030204" pitchFamily="18" charset="0"/>
              </a:rPr>
              <a:t>__:</a:t>
            </a:r>
            <a:r>
              <a:rPr lang="en-IN" sz="1600" dirty="0">
                <a:solidFill>
                  <a:srgbClr val="000000"/>
                </a:solidFill>
                <a:latin typeface="Cambria" panose="02040503050406030204" pitchFamily="18" charset="0"/>
              </a:rPr>
              <a:t> Dictionary containing the class's namespace.</a:t>
            </a:r>
          </a:p>
          <a:p>
            <a:pPr marL="742950" lvl="1"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__doc__:</a:t>
            </a:r>
            <a:r>
              <a:rPr lang="en-IN" sz="1600" dirty="0">
                <a:solidFill>
                  <a:srgbClr val="000000"/>
                </a:solidFill>
                <a:latin typeface="Cambria" panose="02040503050406030204" pitchFamily="18" charset="0"/>
              </a:rPr>
              <a:t> Class documentation string or none, if undefined.</a:t>
            </a:r>
          </a:p>
          <a:p>
            <a:pPr marL="742950" lvl="1"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__name__:</a:t>
            </a:r>
            <a:r>
              <a:rPr lang="en-IN" sz="1600" dirty="0">
                <a:solidFill>
                  <a:srgbClr val="000000"/>
                </a:solidFill>
                <a:latin typeface="Cambria" panose="02040503050406030204" pitchFamily="18" charset="0"/>
              </a:rPr>
              <a:t> Class name.</a:t>
            </a:r>
          </a:p>
          <a:p>
            <a:pPr marL="742950" lvl="1"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__module__:</a:t>
            </a:r>
            <a:r>
              <a:rPr lang="en-IN" sz="1600" dirty="0">
                <a:solidFill>
                  <a:srgbClr val="000000"/>
                </a:solidFill>
                <a:latin typeface="Cambria" panose="02040503050406030204" pitchFamily="18" charset="0"/>
              </a:rPr>
              <a:t> Module name in which the class is defined. This attribute is "__main__" in interactive mode.</a:t>
            </a:r>
          </a:p>
          <a:p>
            <a:pPr marL="742950" lvl="1" indent="-285750" algn="just">
              <a:spcAft>
                <a:spcPts val="1200"/>
              </a:spcAft>
              <a:buFont typeface="Arial" panose="020B0604020202020204" pitchFamily="34" charset="0"/>
              <a:buChar char="•"/>
            </a:pPr>
            <a:r>
              <a:rPr lang="en-IN" sz="1600" b="1" dirty="0">
                <a:solidFill>
                  <a:srgbClr val="000000"/>
                </a:solidFill>
                <a:latin typeface="Cambria" panose="02040503050406030204" pitchFamily="18" charset="0"/>
              </a:rPr>
              <a:t>__bases__:</a:t>
            </a:r>
            <a:r>
              <a:rPr lang="en-IN" sz="1600" dirty="0">
                <a:solidFill>
                  <a:srgbClr val="000000"/>
                </a:solidFill>
                <a:latin typeface="Cambria" panose="02040503050406030204" pitchFamily="18" charset="0"/>
              </a:rPr>
              <a:t> A possibly empty tuple containing the base classes, in the order of their occurrence in the base class list.</a:t>
            </a:r>
          </a:p>
        </p:txBody>
      </p:sp>
      <p:sp>
        <p:nvSpPr>
          <p:cNvPr id="5" name="Rectangle 4"/>
          <p:cNvSpPr/>
          <p:nvPr/>
        </p:nvSpPr>
        <p:spPr>
          <a:xfrm>
            <a:off x="0" y="2798009"/>
            <a:ext cx="12192000" cy="4062651"/>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Destroying Objects (Garbage Collection)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Python deletes unneeded objects (built-in types or class instances) automatically to free the memory space.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process by which Python periodically reclaims blocks of memory that no longer are in use is termed Garbage Collection.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Python's garbage collector runs during program execution and is triggered when an object's reference count reaches zero.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An object's reference count changes as the number of aliases that point to it changes. An object's reference count increases when it is assigned a new name or placed in a container (list, tuple, or dictionary).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object's reference count decreases when it's deleted with del, its reference is reassigned, or its reference goes out of scope.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When an object's reference count reaches zero, Python collects it automatically.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normally will not notice when the garbage collector destroys an orphaned instance and reclaims its space. But a class can implement the special method __del__(), called a destructor, that is invoked when the instance is about to be destroyed.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This method might be used to clean up any non memory resources used by an instance.</a:t>
            </a:r>
          </a:p>
        </p:txBody>
      </p:sp>
    </p:spTree>
    <p:extLst>
      <p:ext uri="{BB962C8B-B14F-4D97-AF65-F5344CB8AC3E}">
        <p14:creationId xmlns:p14="http://schemas.microsoft.com/office/powerpoint/2010/main" val="13554879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1"/>
            <a:ext cx="12192000" cy="833357"/>
          </a:xfrm>
        </p:spPr>
        <p:txBody>
          <a:bodyPr>
            <a:normAutofit fontScale="90000"/>
          </a:bodyPr>
          <a:lstStyle/>
          <a:p>
            <a:pPr algn="ctr"/>
            <a:br>
              <a:rPr lang="en-US" b="1" dirty="0"/>
            </a:br>
            <a:r>
              <a:rPr lang="en-US" b="1" dirty="0"/>
              <a:t>CONSTRUCTORS</a:t>
            </a:r>
            <a:br>
              <a:rPr lang="en-US" b="1" dirty="0"/>
            </a:br>
            <a:endParaRPr lang="en-US" b="1" dirty="0"/>
          </a:p>
        </p:txBody>
      </p:sp>
      <p:sp>
        <p:nvSpPr>
          <p:cNvPr id="3" name="Content Placeholder 2"/>
          <p:cNvSpPr>
            <a:spLocks noGrp="1"/>
          </p:cNvSpPr>
          <p:nvPr>
            <p:ph idx="1"/>
          </p:nvPr>
        </p:nvSpPr>
        <p:spPr>
          <a:xfrm>
            <a:off x="0" y="1102658"/>
            <a:ext cx="12192000" cy="5755341"/>
          </a:xfrm>
        </p:spPr>
        <p:txBody>
          <a:bodyPr>
            <a:normAutofit/>
          </a:bodyPr>
          <a:lstStyle/>
          <a:p>
            <a:r>
              <a:rPr lang="en-US" sz="2600" dirty="0"/>
              <a:t>A constructor is a class function that begins with double underscore (_). The name of the constructor is always the same __</a:t>
            </a:r>
            <a:r>
              <a:rPr lang="en-US" sz="2600" dirty="0" err="1"/>
              <a:t>init</a:t>
            </a:r>
            <a:r>
              <a:rPr lang="en-US" sz="2600" dirty="0"/>
              <a:t>__().</a:t>
            </a:r>
          </a:p>
          <a:p>
            <a:pPr marL="0" indent="0">
              <a:buNone/>
            </a:pPr>
            <a:endParaRPr lang="en-US" sz="2600" dirty="0"/>
          </a:p>
          <a:p>
            <a:pPr marL="0" lvl="0" indent="0">
              <a:buNone/>
            </a:pPr>
            <a:r>
              <a:rPr lang="en-US" altLang="en-US" sz="2600" dirty="0">
                <a:solidFill>
                  <a:srgbClr val="FF0000"/>
                </a:solidFill>
              </a:rPr>
              <a:t>#defining constructor</a:t>
            </a:r>
          </a:p>
          <a:p>
            <a:pPr marL="0" lvl="0" indent="0">
              <a:buNone/>
            </a:pPr>
            <a:r>
              <a:rPr lang="en-US" altLang="en-US" sz="2600" dirty="0">
                <a:solidFill>
                  <a:srgbClr val="880000"/>
                </a:solidFill>
              </a:rPr>
              <a:t> </a:t>
            </a:r>
            <a:r>
              <a:rPr lang="en-US" altLang="en-US" sz="2600" dirty="0" err="1">
                <a:solidFill>
                  <a:srgbClr val="000088"/>
                </a:solidFill>
              </a:rPr>
              <a:t>def</a:t>
            </a:r>
            <a:r>
              <a:rPr lang="en-US" altLang="en-US" sz="2600" dirty="0">
                <a:solidFill>
                  <a:srgbClr val="000000"/>
                </a:solidFill>
              </a:rPr>
              <a:t> __</a:t>
            </a:r>
            <a:r>
              <a:rPr lang="en-US" altLang="en-US" sz="2600" dirty="0" err="1">
                <a:solidFill>
                  <a:srgbClr val="000000"/>
                </a:solidFill>
              </a:rPr>
              <a:t>init</a:t>
            </a:r>
            <a:r>
              <a:rPr lang="en-US" altLang="en-US" sz="2600" dirty="0">
                <a:solidFill>
                  <a:srgbClr val="000000"/>
                </a:solidFill>
              </a:rPr>
              <a:t>__</a:t>
            </a:r>
            <a:r>
              <a:rPr lang="en-US" altLang="en-US" sz="2600" dirty="0">
                <a:solidFill>
                  <a:srgbClr val="666600"/>
                </a:solidFill>
              </a:rPr>
              <a:t>(</a:t>
            </a:r>
            <a:r>
              <a:rPr lang="en-US" altLang="en-US" sz="2600" dirty="0">
                <a:solidFill>
                  <a:srgbClr val="000088"/>
                </a:solidFill>
              </a:rPr>
              <a:t>self</a:t>
            </a:r>
            <a:r>
              <a:rPr lang="en-US" altLang="en-US" sz="2600" dirty="0">
                <a:solidFill>
                  <a:srgbClr val="666600"/>
                </a:solidFill>
              </a:rPr>
              <a:t>,</a:t>
            </a:r>
            <a:r>
              <a:rPr lang="en-US" altLang="en-US" sz="2600" dirty="0">
                <a:solidFill>
                  <a:srgbClr val="000000"/>
                </a:solidFill>
              </a:rPr>
              <a:t> </a:t>
            </a:r>
            <a:r>
              <a:rPr lang="en-US" altLang="en-US" sz="2600" dirty="0" err="1">
                <a:solidFill>
                  <a:srgbClr val="000000"/>
                </a:solidFill>
              </a:rPr>
              <a:t>personName</a:t>
            </a:r>
            <a:r>
              <a:rPr lang="en-US" altLang="en-US" sz="2600" dirty="0">
                <a:solidFill>
                  <a:srgbClr val="666600"/>
                </a:solidFill>
              </a:rPr>
              <a:t>,</a:t>
            </a:r>
            <a:r>
              <a:rPr lang="en-US" altLang="en-US" sz="2600" dirty="0">
                <a:solidFill>
                  <a:srgbClr val="000000"/>
                </a:solidFill>
              </a:rPr>
              <a:t> </a:t>
            </a:r>
            <a:r>
              <a:rPr lang="en-US" altLang="en-US" sz="2600" dirty="0" err="1">
                <a:solidFill>
                  <a:srgbClr val="000000"/>
                </a:solidFill>
              </a:rPr>
              <a:t>personAge</a:t>
            </a:r>
            <a:r>
              <a:rPr lang="en-US" altLang="en-US" sz="2600" dirty="0">
                <a:solidFill>
                  <a:srgbClr val="666600"/>
                </a:solidFill>
              </a:rPr>
              <a:t>):</a:t>
            </a:r>
            <a:r>
              <a:rPr lang="en-US" altLang="en-US" sz="2600" dirty="0">
                <a:solidFill>
                  <a:srgbClr val="000000"/>
                </a:solidFill>
              </a:rPr>
              <a:t> </a:t>
            </a:r>
          </a:p>
          <a:p>
            <a:pPr marL="0" lvl="0" indent="0">
              <a:buNone/>
            </a:pPr>
            <a:r>
              <a:rPr lang="en-US" altLang="en-US" sz="2600" dirty="0">
                <a:solidFill>
                  <a:srgbClr val="000088"/>
                </a:solidFill>
              </a:rPr>
              <a:t>self</a:t>
            </a:r>
            <a:r>
              <a:rPr lang="en-US" altLang="en-US" sz="2600" dirty="0">
                <a:solidFill>
                  <a:srgbClr val="666600"/>
                </a:solidFill>
              </a:rPr>
              <a:t>.</a:t>
            </a:r>
            <a:r>
              <a:rPr lang="en-US" altLang="en-US" sz="2600" dirty="0">
                <a:solidFill>
                  <a:srgbClr val="000000"/>
                </a:solidFill>
              </a:rPr>
              <a:t>name </a:t>
            </a:r>
            <a:r>
              <a:rPr lang="en-US" altLang="en-US" sz="2600" dirty="0">
                <a:solidFill>
                  <a:srgbClr val="666600"/>
                </a:solidFill>
              </a:rPr>
              <a:t>=</a:t>
            </a:r>
            <a:r>
              <a:rPr lang="en-US" altLang="en-US" sz="2600" dirty="0">
                <a:solidFill>
                  <a:srgbClr val="000000"/>
                </a:solidFill>
              </a:rPr>
              <a:t> </a:t>
            </a:r>
            <a:r>
              <a:rPr lang="en-US" altLang="en-US" sz="2600" dirty="0" err="1">
                <a:solidFill>
                  <a:srgbClr val="000000"/>
                </a:solidFill>
              </a:rPr>
              <a:t>personName</a:t>
            </a:r>
            <a:r>
              <a:rPr lang="en-US" altLang="en-US" sz="2600" dirty="0">
                <a:solidFill>
                  <a:srgbClr val="000000"/>
                </a:solidFill>
              </a:rPr>
              <a:t> </a:t>
            </a:r>
          </a:p>
          <a:p>
            <a:pPr marL="0" lvl="0" indent="0">
              <a:buNone/>
            </a:pPr>
            <a:r>
              <a:rPr lang="en-US" altLang="en-US" sz="2600" dirty="0" err="1">
                <a:solidFill>
                  <a:srgbClr val="000088"/>
                </a:solidFill>
              </a:rPr>
              <a:t>self</a:t>
            </a:r>
            <a:r>
              <a:rPr lang="en-US" altLang="en-US" sz="2600" dirty="0" err="1">
                <a:solidFill>
                  <a:srgbClr val="666600"/>
                </a:solidFill>
              </a:rPr>
              <a:t>.</a:t>
            </a:r>
            <a:r>
              <a:rPr lang="en-US" altLang="en-US" sz="2600" dirty="0" err="1">
                <a:solidFill>
                  <a:srgbClr val="000000"/>
                </a:solidFill>
              </a:rPr>
              <a:t>age</a:t>
            </a:r>
            <a:r>
              <a:rPr lang="en-US" altLang="en-US" sz="2600" dirty="0">
                <a:solidFill>
                  <a:srgbClr val="000000"/>
                </a:solidFill>
              </a:rPr>
              <a:t> </a:t>
            </a:r>
            <a:r>
              <a:rPr lang="en-US" altLang="en-US" sz="2600" dirty="0">
                <a:solidFill>
                  <a:srgbClr val="666600"/>
                </a:solidFill>
              </a:rPr>
              <a:t>=</a:t>
            </a:r>
            <a:r>
              <a:rPr lang="en-US" altLang="en-US" sz="2600" dirty="0">
                <a:solidFill>
                  <a:srgbClr val="000000"/>
                </a:solidFill>
              </a:rPr>
              <a:t> </a:t>
            </a:r>
            <a:r>
              <a:rPr lang="en-US" altLang="en-US" sz="2600" dirty="0" err="1">
                <a:solidFill>
                  <a:srgbClr val="000000"/>
                </a:solidFill>
              </a:rPr>
              <a:t>personAge</a:t>
            </a:r>
            <a:r>
              <a:rPr lang="en-US" altLang="en-US" sz="2600" dirty="0"/>
              <a:t> </a:t>
            </a:r>
          </a:p>
          <a:p>
            <a:pPr marL="0" lvl="0" indent="0">
              <a:buNone/>
            </a:pPr>
            <a:endParaRPr lang="en-US" altLang="en-US" sz="2600" dirty="0"/>
          </a:p>
          <a:p>
            <a:r>
              <a:rPr lang="en-US" sz="2600" dirty="0"/>
              <a:t>The first parameter must be ‘self’, as it passes a reference to the instance of the class itself.</a:t>
            </a:r>
            <a:endParaRPr lang="en-US" altLang="en-US" sz="2600" dirty="0"/>
          </a:p>
          <a:p>
            <a:pPr marL="0" indent="0">
              <a:buNone/>
            </a:pPr>
            <a:endParaRPr lang="en-US" sz="2600" dirty="0"/>
          </a:p>
        </p:txBody>
      </p:sp>
      <p:sp>
        <p:nvSpPr>
          <p:cNvPr id="4" name="Rectangle 1"/>
          <p:cNvSpPr>
            <a:spLocks noChangeArrowheads="1"/>
          </p:cNvSpPr>
          <p:nvPr/>
        </p:nvSpPr>
        <p:spPr bwMode="auto">
          <a:xfrm>
            <a:off x="0" y="360"/>
            <a:ext cx="89805" cy="45647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436" tIns="44436"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265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Running Python – Interactive Mode</a:t>
            </a:r>
          </a:p>
        </p:txBody>
      </p:sp>
      <p:sp>
        <p:nvSpPr>
          <p:cNvPr id="6" name="Rectangle 5"/>
          <p:cNvSpPr/>
          <p:nvPr/>
        </p:nvSpPr>
        <p:spPr>
          <a:xfrm>
            <a:off x="377372" y="1072682"/>
            <a:ext cx="11335658" cy="5632311"/>
          </a:xfrm>
          <a:prstGeom prst="rect">
            <a:avLst/>
          </a:prstGeom>
        </p:spPr>
        <p:txBody>
          <a:bodyPr wrap="square">
            <a:spAutoFit/>
          </a:bodyPr>
          <a:lstStyle/>
          <a:p>
            <a:r>
              <a:rPr lang="en-US" dirty="0">
                <a:latin typeface="Cambria" panose="02040503050406030204" pitchFamily="18" charset="0"/>
              </a:rPr>
              <a:t>Invoking the interpreter without passing a script file as a parameter brings up the following prompt −</a:t>
            </a:r>
          </a:p>
          <a:p>
            <a:endParaRPr lang="en-US" dirty="0">
              <a:latin typeface="Cambria" panose="02040503050406030204" pitchFamily="18" charset="0"/>
            </a:endParaRPr>
          </a:p>
          <a:p>
            <a:endParaRPr lang="en-US" dirty="0">
              <a:latin typeface="Cambria" panose="02040503050406030204" pitchFamily="18" charset="0"/>
            </a:endParaRPr>
          </a:p>
          <a:p>
            <a:r>
              <a:rPr lang="en-US" b="1" dirty="0">
                <a:latin typeface="Cambria" panose="02040503050406030204" pitchFamily="18" charset="0"/>
              </a:rPr>
              <a:t>On Linux</a:t>
            </a:r>
            <a:r>
              <a:rPr lang="en-US" dirty="0">
                <a:latin typeface="Cambria" panose="02040503050406030204" pitchFamily="18" charset="0"/>
              </a:rPr>
              <a:t>: </a:t>
            </a:r>
          </a:p>
          <a:p>
            <a:endParaRPr lang="en-US" b="1" dirty="0">
              <a:latin typeface="Cambria" panose="02040503050406030204" pitchFamily="18" charset="0"/>
            </a:endParaRPr>
          </a:p>
          <a:p>
            <a:endParaRPr lang="en-US" b="1" dirty="0">
              <a:latin typeface="Cambria" panose="02040503050406030204" pitchFamily="18" charset="0"/>
            </a:endParaRPr>
          </a:p>
          <a:p>
            <a:endParaRPr lang="en-US" b="1" dirty="0">
              <a:latin typeface="Cambria" panose="02040503050406030204" pitchFamily="18" charset="0"/>
            </a:endParaRPr>
          </a:p>
          <a:p>
            <a:endParaRPr lang="en-US" b="1" dirty="0">
              <a:latin typeface="Cambria" panose="02040503050406030204" pitchFamily="18" charset="0"/>
            </a:endParaRPr>
          </a:p>
          <a:p>
            <a:endParaRPr lang="en-US" b="1" dirty="0">
              <a:latin typeface="Cambria" panose="02040503050406030204" pitchFamily="18" charset="0"/>
            </a:endParaRPr>
          </a:p>
          <a:p>
            <a:r>
              <a:rPr lang="en-US" b="1" dirty="0">
                <a:latin typeface="Cambria" panose="02040503050406030204" pitchFamily="18" charset="0"/>
              </a:rPr>
              <a:t>On Windows</a:t>
            </a:r>
            <a:r>
              <a:rPr lang="en-US" dirty="0">
                <a:latin typeface="Cambria" panose="02040503050406030204" pitchFamily="18" charset="0"/>
              </a:rPr>
              <a:t>:</a:t>
            </a:r>
          </a:p>
          <a:p>
            <a:endParaRPr lang="en-US" dirty="0">
              <a:latin typeface="Cambria" panose="02040503050406030204" pitchFamily="18" charset="0"/>
            </a:endParaRPr>
          </a:p>
          <a:p>
            <a:endParaRPr lang="en-US" dirty="0">
              <a:latin typeface="Cambria" panose="02040503050406030204" pitchFamily="18" charset="0"/>
            </a:endParaRPr>
          </a:p>
          <a:p>
            <a:endParaRPr lang="en-US" dirty="0">
              <a:latin typeface="Cambria" panose="02040503050406030204" pitchFamily="18" charset="0"/>
            </a:endParaRPr>
          </a:p>
          <a:p>
            <a:endParaRPr lang="en-US" dirty="0">
              <a:latin typeface="Cambria" panose="02040503050406030204" pitchFamily="18" charset="0"/>
            </a:endParaRPr>
          </a:p>
          <a:p>
            <a:endParaRPr lang="en-US" dirty="0">
              <a:latin typeface="Cambria" panose="02040503050406030204" pitchFamily="18" charset="0"/>
            </a:endParaRPr>
          </a:p>
          <a:p>
            <a:r>
              <a:rPr lang="en-US" dirty="0">
                <a:latin typeface="Cambria" panose="02040503050406030204" pitchFamily="18" charset="0"/>
              </a:rPr>
              <a:t>Type the following text at the Python prompt and press the Enter:</a:t>
            </a:r>
          </a:p>
          <a:p>
            <a:r>
              <a:rPr lang="en-US" dirty="0">
                <a:latin typeface="Cambria" panose="02040503050406030204" pitchFamily="18" charset="0"/>
              </a:rPr>
              <a:t>&gt;&gt;&gt; print ("Hello, Python!")</a:t>
            </a:r>
          </a:p>
          <a:p>
            <a:endParaRPr lang="en-US" dirty="0">
              <a:latin typeface="Cambria" panose="02040503050406030204" pitchFamily="18" charset="0"/>
            </a:endParaRPr>
          </a:p>
          <a:p>
            <a:r>
              <a:rPr lang="en-US" dirty="0">
                <a:latin typeface="Cambria" panose="02040503050406030204" pitchFamily="18" charset="0"/>
              </a:rPr>
              <a:t>Output:</a:t>
            </a:r>
          </a:p>
          <a:p>
            <a:r>
              <a:rPr lang="en-US" dirty="0">
                <a:latin typeface="Cambria" panose="02040503050406030204" pitchFamily="18" charset="0"/>
              </a:rPr>
              <a:t>Hello, Python!</a:t>
            </a:r>
          </a:p>
        </p:txBody>
      </p:sp>
      <p:sp>
        <p:nvSpPr>
          <p:cNvPr id="7" name="TextBox 6"/>
          <p:cNvSpPr txBox="1"/>
          <p:nvPr/>
        </p:nvSpPr>
        <p:spPr>
          <a:xfrm>
            <a:off x="2264229" y="1557656"/>
            <a:ext cx="5021943" cy="369332"/>
          </a:xfrm>
          <a:prstGeom prst="rect">
            <a:avLst/>
          </a:prstGeom>
          <a:noFill/>
          <a:ln>
            <a:noFill/>
          </a:ln>
        </p:spPr>
        <p:txBody>
          <a:bodyPr wrap="square" rtlCol="0">
            <a:spAutoFit/>
          </a:bodyPr>
          <a:lstStyle/>
          <a:p>
            <a:r>
              <a:rPr lang="en-US" dirty="0">
                <a:latin typeface="Cambria" panose="02040503050406030204" pitchFamily="18" charset="0"/>
              </a:rPr>
              <a:t>$ python</a:t>
            </a:r>
          </a:p>
        </p:txBody>
      </p:sp>
      <p:sp>
        <p:nvSpPr>
          <p:cNvPr id="8" name="TextBox 7"/>
          <p:cNvSpPr txBox="1"/>
          <p:nvPr/>
        </p:nvSpPr>
        <p:spPr>
          <a:xfrm>
            <a:off x="377371" y="2398245"/>
            <a:ext cx="8302172" cy="954107"/>
          </a:xfrm>
          <a:prstGeom prst="rect">
            <a:avLst/>
          </a:prstGeom>
          <a:noFill/>
          <a:ln>
            <a:solidFill>
              <a:schemeClr val="tx1"/>
            </a:solidFill>
          </a:ln>
        </p:spPr>
        <p:txBody>
          <a:bodyPr wrap="square" rtlCol="0">
            <a:spAutoFit/>
          </a:bodyPr>
          <a:lstStyle/>
          <a:p>
            <a:r>
              <a:rPr lang="en-US" sz="1600" dirty="0">
                <a:latin typeface="Cambria" panose="02040503050406030204" pitchFamily="18" charset="0"/>
              </a:rPr>
              <a:t>Python 3.3.2 (default, Dec 10 2013, 11:35:01)</a:t>
            </a:r>
          </a:p>
          <a:p>
            <a:r>
              <a:rPr lang="en-US" sz="1600" dirty="0">
                <a:latin typeface="Cambria" panose="02040503050406030204" pitchFamily="18" charset="0"/>
              </a:rPr>
              <a:t>[GCC 4.6.3] </a:t>
            </a:r>
          </a:p>
          <a:p>
            <a:pPr>
              <a:lnSpc>
                <a:spcPct val="150000"/>
              </a:lnSpc>
            </a:pPr>
            <a:r>
              <a:rPr lang="en-US" sz="1600" dirty="0">
                <a:latin typeface="Cambria" panose="02040503050406030204" pitchFamily="18" charset="0"/>
              </a:rPr>
              <a:t>Type "help", "copyright", "credits", or "license" for more information. &gt;&gt;&gt;</a:t>
            </a:r>
          </a:p>
        </p:txBody>
      </p:sp>
      <p:sp>
        <p:nvSpPr>
          <p:cNvPr id="9" name="TextBox 8"/>
          <p:cNvSpPr txBox="1"/>
          <p:nvPr/>
        </p:nvSpPr>
        <p:spPr>
          <a:xfrm>
            <a:off x="377371" y="4047662"/>
            <a:ext cx="8418286"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rPr>
              <a:t>Python 3.4.3 (v3.4.3:9b73f1c3e601, Feb 24 2015, 22:43:06) [MSC v.1600 32 bit (Intel)] on win32</a:t>
            </a:r>
          </a:p>
          <a:p>
            <a:r>
              <a:rPr lang="en-US" sz="1600" dirty="0">
                <a:latin typeface="Cambria" panose="02040503050406030204" pitchFamily="18" charset="0"/>
              </a:rPr>
              <a:t>Type "copyright", "credits" or "license()" for more information. &gt;&gt;&gt;</a:t>
            </a:r>
          </a:p>
        </p:txBody>
      </p:sp>
    </p:spTree>
    <p:extLst>
      <p:ext uri="{BB962C8B-B14F-4D97-AF65-F5344CB8AC3E}">
        <p14:creationId xmlns:p14="http://schemas.microsoft.com/office/powerpoint/2010/main" val="797279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60611"/>
          </a:xfrm>
        </p:spPr>
        <p:txBody>
          <a:bodyPr>
            <a:normAutofit/>
          </a:bodyPr>
          <a:lstStyle/>
          <a:p>
            <a:pPr algn="ctr"/>
            <a:r>
              <a:rPr lang="en-US" sz="4000" dirty="0">
                <a:latin typeface="+mn-lt"/>
              </a:rPr>
              <a:t>CONSTRUCTOR EXAMPLE</a:t>
            </a:r>
          </a:p>
        </p:txBody>
      </p:sp>
      <p:sp>
        <p:nvSpPr>
          <p:cNvPr id="3" name="Content Placeholder 2"/>
          <p:cNvSpPr>
            <a:spLocks noGrp="1"/>
          </p:cNvSpPr>
          <p:nvPr>
            <p:ph idx="1"/>
          </p:nvPr>
        </p:nvSpPr>
        <p:spPr>
          <a:xfrm>
            <a:off x="0" y="860612"/>
            <a:ext cx="12192000" cy="5997388"/>
          </a:xfrm>
        </p:spPr>
        <p:txBody>
          <a:bodyPr>
            <a:normAutofit/>
          </a:bodyPr>
          <a:lstStyle/>
          <a:p>
            <a:pPr marL="0" indent="0">
              <a:buNone/>
            </a:pPr>
            <a:r>
              <a:rPr lang="en-US" sz="2600" b="1" dirty="0"/>
              <a:t>class</a:t>
            </a:r>
            <a:r>
              <a:rPr lang="en-US" sz="2600" dirty="0"/>
              <a:t> Student:  </a:t>
            </a:r>
          </a:p>
          <a:p>
            <a:pPr marL="0" indent="0">
              <a:buNone/>
            </a:pPr>
            <a:r>
              <a:rPr lang="en-US" sz="2600" dirty="0"/>
              <a:t>   </a:t>
            </a:r>
            <a:r>
              <a:rPr lang="en-US" sz="2600" b="1" dirty="0" err="1"/>
              <a:t>def</a:t>
            </a:r>
            <a:r>
              <a:rPr lang="en-US" sz="2600" dirty="0"/>
              <a:t> __</a:t>
            </a:r>
            <a:r>
              <a:rPr lang="en-US" sz="2600" dirty="0" err="1"/>
              <a:t>init</a:t>
            </a:r>
            <a:r>
              <a:rPr lang="en-US" sz="2600" dirty="0"/>
              <a:t>__(self, </a:t>
            </a:r>
            <a:r>
              <a:rPr lang="en-US" sz="2600" dirty="0" err="1"/>
              <a:t>rollno</a:t>
            </a:r>
            <a:r>
              <a:rPr lang="en-US" sz="2600" dirty="0"/>
              <a:t>, name):  </a:t>
            </a:r>
          </a:p>
          <a:p>
            <a:pPr marL="0" indent="0">
              <a:buNone/>
            </a:pPr>
            <a:r>
              <a:rPr lang="en-US" sz="2600" dirty="0"/>
              <a:t>      </a:t>
            </a:r>
            <a:r>
              <a:rPr lang="en-US" sz="2600" dirty="0" err="1"/>
              <a:t>self.rollno</a:t>
            </a:r>
            <a:r>
              <a:rPr lang="en-US" sz="2600" dirty="0"/>
              <a:t> = </a:t>
            </a:r>
            <a:r>
              <a:rPr lang="en-US" sz="2600" dirty="0" err="1"/>
              <a:t>rollno</a:t>
            </a:r>
            <a:r>
              <a:rPr lang="en-US" sz="2600" dirty="0"/>
              <a:t>  </a:t>
            </a:r>
          </a:p>
          <a:p>
            <a:pPr marL="0" indent="0">
              <a:buNone/>
            </a:pPr>
            <a:r>
              <a:rPr lang="en-US" sz="2600" dirty="0"/>
              <a:t>      self.name = name  </a:t>
            </a:r>
          </a:p>
          <a:p>
            <a:pPr marL="0" indent="0">
              <a:buNone/>
            </a:pPr>
            <a:r>
              <a:rPr lang="en-US" sz="2600" dirty="0"/>
              <a:t>   </a:t>
            </a:r>
            <a:r>
              <a:rPr lang="en-US" sz="2600" b="1" dirty="0" err="1"/>
              <a:t>def</a:t>
            </a:r>
            <a:r>
              <a:rPr lang="en-US" sz="2600" dirty="0"/>
              <a:t> </a:t>
            </a:r>
            <a:r>
              <a:rPr lang="en-US" sz="2600" dirty="0" err="1"/>
              <a:t>displayStudent</a:t>
            </a:r>
            <a:r>
              <a:rPr lang="en-US" sz="2600" dirty="0"/>
              <a:t>(self):  </a:t>
            </a:r>
          </a:p>
          <a:p>
            <a:pPr marL="0" indent="0">
              <a:buNone/>
            </a:pPr>
            <a:r>
              <a:rPr lang="en-US" sz="2600" dirty="0"/>
              <a:t>      </a:t>
            </a:r>
            <a:r>
              <a:rPr lang="en-US" sz="2600" b="1" dirty="0"/>
              <a:t>print</a:t>
            </a:r>
            <a:r>
              <a:rPr lang="en-US" sz="2600" dirty="0"/>
              <a:t> "</a:t>
            </a:r>
            <a:r>
              <a:rPr lang="en-US" sz="2600" dirty="0" err="1"/>
              <a:t>rollno</a:t>
            </a:r>
            <a:r>
              <a:rPr lang="en-US" sz="2600" dirty="0"/>
              <a:t> : ", </a:t>
            </a:r>
            <a:r>
              <a:rPr lang="en-US" sz="2600" dirty="0" err="1"/>
              <a:t>self.rollno</a:t>
            </a:r>
            <a:r>
              <a:rPr lang="en-US" sz="2600" dirty="0"/>
              <a:t>,  ", name: ", self.name  </a:t>
            </a:r>
          </a:p>
          <a:p>
            <a:pPr marL="0" indent="0">
              <a:buNone/>
            </a:pPr>
            <a:r>
              <a:rPr lang="en-US" sz="2600" dirty="0"/>
              <a:t>emp1 = Student(121, "</a:t>
            </a:r>
            <a:r>
              <a:rPr lang="en-US" sz="2600" dirty="0" err="1"/>
              <a:t>Ajeet</a:t>
            </a:r>
            <a:r>
              <a:rPr lang="en-US" sz="2600" dirty="0"/>
              <a:t>")  </a:t>
            </a:r>
          </a:p>
          <a:p>
            <a:pPr marL="0" indent="0">
              <a:buNone/>
            </a:pPr>
            <a:r>
              <a:rPr lang="en-US" sz="2600" dirty="0"/>
              <a:t>emp2 = Student(122, "</a:t>
            </a:r>
            <a:r>
              <a:rPr lang="en-US" sz="2600" dirty="0" err="1"/>
              <a:t>Sonoo</a:t>
            </a:r>
            <a:r>
              <a:rPr lang="en-US" sz="2600" dirty="0"/>
              <a:t>")  </a:t>
            </a:r>
          </a:p>
          <a:p>
            <a:pPr marL="0" indent="0">
              <a:buNone/>
            </a:pPr>
            <a:r>
              <a:rPr lang="en-US" sz="2600" dirty="0"/>
              <a:t>emp1.displayStudent()  </a:t>
            </a:r>
          </a:p>
          <a:p>
            <a:pPr marL="0" indent="0">
              <a:buNone/>
            </a:pPr>
            <a:r>
              <a:rPr lang="en-US" sz="2600" dirty="0"/>
              <a:t>emp2.displayStudent()  </a:t>
            </a:r>
          </a:p>
          <a:p>
            <a:pPr marL="0" indent="0">
              <a:buNone/>
            </a:pPr>
            <a:endParaRPr lang="en-US" sz="2600" dirty="0"/>
          </a:p>
        </p:txBody>
      </p:sp>
    </p:spTree>
    <p:extLst>
      <p:ext uri="{BB962C8B-B14F-4D97-AF65-F5344CB8AC3E}">
        <p14:creationId xmlns:p14="http://schemas.microsoft.com/office/powerpoint/2010/main" val="1176516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53239"/>
            <a:ext cx="12192000" cy="5724644"/>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Class Inheritance</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Instead of starting from scratch, you can create a class by deriving it from a </a:t>
            </a:r>
            <a:r>
              <a:rPr lang="en-IN" sz="1600" dirty="0" err="1">
                <a:solidFill>
                  <a:srgbClr val="000000"/>
                </a:solidFill>
                <a:latin typeface="Cambria" panose="02040503050406030204" pitchFamily="18" charset="0"/>
              </a:rPr>
              <a:t>preexisting</a:t>
            </a:r>
            <a:r>
              <a:rPr lang="en-IN" sz="1600" dirty="0">
                <a:solidFill>
                  <a:srgbClr val="000000"/>
                </a:solidFill>
                <a:latin typeface="Cambria" panose="02040503050406030204" pitchFamily="18" charset="0"/>
              </a:rPr>
              <a:t> class by listing the parent class in parentheses after the new class name.</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child class inherits the attributes of its parent class, and you can use those attributes as if they were defined in the child class.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 child class can also override data members and methods from the parent.</a:t>
            </a:r>
          </a:p>
          <a:p>
            <a:pPr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class </a:t>
            </a:r>
            <a:r>
              <a:rPr lang="en-IN" sz="1600" dirty="0" err="1">
                <a:solidFill>
                  <a:srgbClr val="000000"/>
                </a:solidFill>
                <a:latin typeface="Cambria" panose="02040503050406030204" pitchFamily="18" charset="0"/>
              </a:rPr>
              <a:t>SubClassName</a:t>
            </a:r>
            <a:r>
              <a:rPr lang="en-IN" sz="1600" dirty="0">
                <a:solidFill>
                  <a:srgbClr val="000000"/>
                </a:solidFill>
                <a:latin typeface="Cambria" panose="02040503050406030204" pitchFamily="18" charset="0"/>
              </a:rPr>
              <a:t> (ParentClass1[, ParentClass2, ...]):</a:t>
            </a:r>
          </a:p>
          <a:p>
            <a:pPr algn="just">
              <a:spcAft>
                <a:spcPts val="1200"/>
              </a:spcAft>
            </a:pPr>
            <a:r>
              <a:rPr lang="en-IN" sz="1600" dirty="0">
                <a:solidFill>
                  <a:srgbClr val="000000"/>
                </a:solidFill>
                <a:latin typeface="Cambria" panose="02040503050406030204" pitchFamily="18" charset="0"/>
              </a:rPr>
              <a:t>   'Optional class documentation string'</a:t>
            </a:r>
          </a:p>
          <a:p>
            <a:pPr algn="just">
              <a:spcAft>
                <a:spcPts val="1200"/>
              </a:spcAft>
            </a:pPr>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class_suite</a:t>
            </a:r>
            <a:endParaRPr lang="en-IN" sz="1600" dirty="0">
              <a:solidFill>
                <a:srgbClr val="000000"/>
              </a:solidFill>
              <a:latin typeface="Cambria" panose="02040503050406030204" pitchFamily="18" charset="0"/>
            </a:endParaRP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can use </a:t>
            </a:r>
            <a:r>
              <a:rPr lang="en-IN" sz="1600" dirty="0" err="1">
                <a:solidFill>
                  <a:srgbClr val="000000"/>
                </a:solidFill>
                <a:latin typeface="Cambria" panose="02040503050406030204" pitchFamily="18" charset="0"/>
              </a:rPr>
              <a:t>issubclass</a:t>
            </a:r>
            <a:r>
              <a:rPr lang="en-IN" sz="1600" dirty="0">
                <a:solidFill>
                  <a:srgbClr val="000000"/>
                </a:solidFill>
                <a:latin typeface="Cambria" panose="02040503050406030204" pitchFamily="18" charset="0"/>
              </a:rPr>
              <a:t>() or </a:t>
            </a:r>
            <a:r>
              <a:rPr lang="en-IN" sz="1600" dirty="0" err="1">
                <a:solidFill>
                  <a:srgbClr val="000000"/>
                </a:solidFill>
                <a:latin typeface="Cambria" panose="02040503050406030204" pitchFamily="18" charset="0"/>
              </a:rPr>
              <a:t>isinstance</a:t>
            </a:r>
            <a:r>
              <a:rPr lang="en-IN" sz="1600" dirty="0">
                <a:solidFill>
                  <a:srgbClr val="000000"/>
                </a:solidFill>
                <a:latin typeface="Cambria" panose="02040503050406030204" pitchFamily="18" charset="0"/>
              </a:rPr>
              <a:t>() functions to check a relationships of two classes and instances.</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a:t>
            </a:r>
            <a:r>
              <a:rPr lang="en-IN" sz="1600" b="1" dirty="0">
                <a:solidFill>
                  <a:srgbClr val="000000"/>
                </a:solidFill>
                <a:latin typeface="Cambria" panose="02040503050406030204" pitchFamily="18" charset="0"/>
              </a:rPr>
              <a:t> </a:t>
            </a:r>
            <a:r>
              <a:rPr lang="en-IN" sz="1600" b="1" dirty="0" err="1">
                <a:solidFill>
                  <a:srgbClr val="000000"/>
                </a:solidFill>
                <a:latin typeface="Cambria" panose="02040503050406030204" pitchFamily="18" charset="0"/>
              </a:rPr>
              <a:t>issubclass</a:t>
            </a:r>
            <a:r>
              <a:rPr lang="en-IN" sz="1600" b="1" dirty="0">
                <a:solidFill>
                  <a:srgbClr val="000000"/>
                </a:solidFill>
                <a:latin typeface="Cambria" panose="02040503050406030204" pitchFamily="18" charset="0"/>
              </a:rPr>
              <a:t>(sub, sup)</a:t>
            </a:r>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boolean</a:t>
            </a:r>
            <a:r>
              <a:rPr lang="en-IN" sz="1600" dirty="0">
                <a:solidFill>
                  <a:srgbClr val="000000"/>
                </a:solidFill>
                <a:latin typeface="Cambria" panose="02040503050406030204" pitchFamily="18" charset="0"/>
              </a:rPr>
              <a:t> function returns true if the given subclass </a:t>
            </a:r>
            <a:r>
              <a:rPr lang="en-IN" sz="1600" b="1" dirty="0">
                <a:solidFill>
                  <a:srgbClr val="000000"/>
                </a:solidFill>
                <a:latin typeface="Cambria" panose="02040503050406030204" pitchFamily="18" charset="0"/>
              </a:rPr>
              <a:t>sub</a:t>
            </a:r>
            <a:r>
              <a:rPr lang="en-IN" sz="1600" dirty="0">
                <a:solidFill>
                  <a:srgbClr val="000000"/>
                </a:solidFill>
                <a:latin typeface="Cambria" panose="02040503050406030204" pitchFamily="18" charset="0"/>
              </a:rPr>
              <a:t> is indeed a subclass of the superclass </a:t>
            </a:r>
            <a:r>
              <a:rPr lang="en-IN" sz="1600" b="1" dirty="0">
                <a:solidFill>
                  <a:srgbClr val="000000"/>
                </a:solidFill>
                <a:latin typeface="Cambria" panose="02040503050406030204" pitchFamily="18" charset="0"/>
              </a:rPr>
              <a:t>sup</a:t>
            </a:r>
            <a:r>
              <a:rPr lang="en-IN" sz="1600" dirty="0">
                <a:solidFill>
                  <a:srgbClr val="000000"/>
                </a:solidFill>
                <a:latin typeface="Cambria" panose="02040503050406030204" pitchFamily="18" charset="0"/>
              </a:rPr>
              <a:t>.</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a:t>
            </a:r>
            <a:r>
              <a:rPr lang="en-IN" sz="1600" b="1" dirty="0" err="1">
                <a:solidFill>
                  <a:srgbClr val="000000"/>
                </a:solidFill>
                <a:latin typeface="Cambria" panose="02040503050406030204" pitchFamily="18" charset="0"/>
              </a:rPr>
              <a:t>isinstance</a:t>
            </a:r>
            <a:r>
              <a:rPr lang="en-IN" sz="1600" b="1" dirty="0">
                <a:solidFill>
                  <a:srgbClr val="000000"/>
                </a:solidFill>
                <a:latin typeface="Cambria" panose="02040503050406030204" pitchFamily="18" charset="0"/>
              </a:rPr>
              <a:t>(</a:t>
            </a:r>
            <a:r>
              <a:rPr lang="en-IN" sz="1600" b="1" dirty="0" err="1">
                <a:solidFill>
                  <a:srgbClr val="000000"/>
                </a:solidFill>
                <a:latin typeface="Cambria" panose="02040503050406030204" pitchFamily="18" charset="0"/>
              </a:rPr>
              <a:t>obj</a:t>
            </a:r>
            <a:r>
              <a:rPr lang="en-IN" sz="1600" b="1" dirty="0">
                <a:solidFill>
                  <a:srgbClr val="000000"/>
                </a:solidFill>
                <a:latin typeface="Cambria" panose="02040503050406030204" pitchFamily="18" charset="0"/>
              </a:rPr>
              <a:t>, Class) </a:t>
            </a:r>
            <a:r>
              <a:rPr lang="en-IN" sz="1600" dirty="0" err="1">
                <a:solidFill>
                  <a:srgbClr val="000000"/>
                </a:solidFill>
                <a:latin typeface="Cambria" panose="02040503050406030204" pitchFamily="18" charset="0"/>
              </a:rPr>
              <a:t>boolean</a:t>
            </a:r>
            <a:r>
              <a:rPr lang="en-IN" sz="1600" dirty="0">
                <a:solidFill>
                  <a:srgbClr val="000000"/>
                </a:solidFill>
                <a:latin typeface="Cambria" panose="02040503050406030204" pitchFamily="18" charset="0"/>
              </a:rPr>
              <a:t> function returns true if </a:t>
            </a:r>
            <a:r>
              <a:rPr lang="en-IN" sz="1600" i="1" dirty="0" err="1">
                <a:solidFill>
                  <a:srgbClr val="000000"/>
                </a:solidFill>
                <a:latin typeface="Cambria" panose="02040503050406030204" pitchFamily="18" charset="0"/>
              </a:rPr>
              <a:t>obj</a:t>
            </a:r>
            <a:r>
              <a:rPr lang="en-IN" sz="1600" dirty="0">
                <a:solidFill>
                  <a:srgbClr val="000000"/>
                </a:solidFill>
                <a:latin typeface="Cambria" panose="02040503050406030204" pitchFamily="18" charset="0"/>
              </a:rPr>
              <a:t> is an instance of </a:t>
            </a:r>
            <a:r>
              <a:rPr lang="en-IN" sz="1600" i="1" dirty="0">
                <a:solidFill>
                  <a:srgbClr val="000000"/>
                </a:solidFill>
                <a:latin typeface="Cambria" panose="02040503050406030204" pitchFamily="18" charset="0"/>
              </a:rPr>
              <a:t>class</a:t>
            </a:r>
            <a:r>
              <a:rPr lang="en-IN" sz="1600" dirty="0">
                <a:solidFill>
                  <a:srgbClr val="000000"/>
                </a:solidFill>
                <a:latin typeface="Cambria" panose="02040503050406030204" pitchFamily="18" charset="0"/>
              </a:rPr>
              <a:t> </a:t>
            </a:r>
            <a:r>
              <a:rPr lang="en-IN" sz="1600" i="1" dirty="0" err="1">
                <a:solidFill>
                  <a:srgbClr val="000000"/>
                </a:solidFill>
                <a:latin typeface="Cambria" panose="02040503050406030204" pitchFamily="18" charset="0"/>
              </a:rPr>
              <a:t>Class</a:t>
            </a:r>
            <a:r>
              <a:rPr lang="en-IN" sz="1600" dirty="0">
                <a:solidFill>
                  <a:srgbClr val="000000"/>
                </a:solidFill>
                <a:latin typeface="Cambria" panose="02040503050406030204" pitchFamily="18" charset="0"/>
              </a:rPr>
              <a:t> or is an instance of a subclass of Class</a:t>
            </a:r>
          </a:p>
          <a:p>
            <a:pPr algn="just">
              <a:spcAft>
                <a:spcPts val="1200"/>
              </a:spcAft>
            </a:pPr>
            <a:endParaRPr lang="en-IN" b="1" dirty="0">
              <a:solidFill>
                <a:srgbClr val="000000"/>
              </a:solidFill>
              <a:latin typeface="Cambria" panose="02040503050406030204" pitchFamily="18" charset="0"/>
            </a:endParaRPr>
          </a:p>
          <a:p>
            <a:pPr algn="just">
              <a:spcAft>
                <a:spcPts val="1200"/>
              </a:spcAft>
            </a:pPr>
            <a:r>
              <a:rPr lang="en-IN" b="1" dirty="0">
                <a:solidFill>
                  <a:srgbClr val="000000"/>
                </a:solidFill>
                <a:latin typeface="Cambria" panose="02040503050406030204" pitchFamily="18" charset="0"/>
              </a:rPr>
              <a:t>Overriding Methods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can always override your parent class methods. One reason for overriding parent's methods is because you may want special or different functionality in your subclass.</a:t>
            </a:r>
          </a:p>
        </p:txBody>
      </p:sp>
    </p:spTree>
    <p:extLst>
      <p:ext uri="{BB962C8B-B14F-4D97-AF65-F5344CB8AC3E}">
        <p14:creationId xmlns:p14="http://schemas.microsoft.com/office/powerpoint/2010/main" val="37116285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7135"/>
            <a:ext cx="12192000" cy="769441"/>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Base Overloading Methods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Following table lists some generic functionality that you can override in your own classes −</a:t>
            </a:r>
          </a:p>
        </p:txBody>
      </p:sp>
      <p:graphicFrame>
        <p:nvGraphicFramePr>
          <p:cNvPr id="5" name="Table 4"/>
          <p:cNvGraphicFramePr>
            <a:graphicFrameLocks noGrp="1"/>
          </p:cNvGraphicFramePr>
          <p:nvPr>
            <p:extLst/>
          </p:nvPr>
        </p:nvGraphicFramePr>
        <p:xfrm>
          <a:off x="395799" y="921080"/>
          <a:ext cx="4925501" cy="4163988"/>
        </p:xfrm>
        <a:graphic>
          <a:graphicData uri="http://schemas.openxmlformats.org/drawingml/2006/table">
            <a:tbl>
              <a:tblPr/>
              <a:tblGrid>
                <a:gridCol w="489288">
                  <a:extLst>
                    <a:ext uri="{9D8B030D-6E8A-4147-A177-3AD203B41FA5}">
                      <a16:colId xmlns:a16="http://schemas.microsoft.com/office/drawing/2014/main" val="20000"/>
                    </a:ext>
                  </a:extLst>
                </a:gridCol>
                <a:gridCol w="4436213">
                  <a:extLst>
                    <a:ext uri="{9D8B030D-6E8A-4147-A177-3AD203B41FA5}">
                      <a16:colId xmlns:a16="http://schemas.microsoft.com/office/drawing/2014/main" val="20001"/>
                    </a:ext>
                  </a:extLst>
                </a:gridCol>
              </a:tblGrid>
              <a:tr h="331630">
                <a:tc>
                  <a:txBody>
                    <a:bodyPr/>
                    <a:lstStyle/>
                    <a:p>
                      <a:pPr algn="l" fontAlgn="t"/>
                      <a:r>
                        <a:rPr lang="en-IN" sz="1400" b="1" dirty="0">
                          <a:effectLst/>
                          <a:latin typeface="Cambria" panose="02040503050406030204" pitchFamily="18" charset="0"/>
                        </a:rPr>
                        <a:t>SN</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b="1" dirty="0">
                          <a:effectLst/>
                          <a:latin typeface="Cambria" panose="02040503050406030204" pitchFamily="18" charset="0"/>
                        </a:rPr>
                        <a:t>Method, Description &amp; Sample Call</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760378">
                <a:tc>
                  <a:txBody>
                    <a:bodyPr/>
                    <a:lstStyle/>
                    <a:p>
                      <a:pPr fontAlgn="t"/>
                      <a:r>
                        <a:rPr lang="en-IN" sz="1400" b="1">
                          <a:effectLst/>
                          <a:latin typeface="Cambria" panose="02040503050406030204" pitchFamily="18" charset="0"/>
                        </a:rPr>
                        <a:t>1</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b="1" dirty="0">
                          <a:effectLst/>
                          <a:latin typeface="Cambria" panose="02040503050406030204" pitchFamily="18" charset="0"/>
                        </a:rPr>
                        <a:t>__</a:t>
                      </a:r>
                      <a:r>
                        <a:rPr lang="en-IN" sz="1400" b="1" dirty="0" err="1">
                          <a:effectLst/>
                          <a:latin typeface="Cambria" panose="02040503050406030204" pitchFamily="18" charset="0"/>
                        </a:rPr>
                        <a:t>init</a:t>
                      </a:r>
                      <a:r>
                        <a:rPr lang="en-IN" sz="1400" b="1" dirty="0">
                          <a:effectLst/>
                          <a:latin typeface="Cambria" panose="02040503050406030204" pitchFamily="18" charset="0"/>
                        </a:rPr>
                        <a:t>__ ( self [,</a:t>
                      </a:r>
                      <a:r>
                        <a:rPr lang="en-IN" sz="1400" b="1" dirty="0" err="1">
                          <a:effectLst/>
                          <a:latin typeface="Cambria" panose="02040503050406030204" pitchFamily="18" charset="0"/>
                        </a:rPr>
                        <a:t>args</a:t>
                      </a:r>
                      <a:r>
                        <a:rPr lang="en-IN" sz="1400" b="1" dirty="0">
                          <a:effectLst/>
                          <a:latin typeface="Cambria" panose="02040503050406030204" pitchFamily="18" charset="0"/>
                        </a:rPr>
                        <a:t>...] )</a:t>
                      </a:r>
                      <a:br>
                        <a:rPr lang="en-IN" sz="1400" dirty="0">
                          <a:effectLst/>
                          <a:latin typeface="Cambria" panose="02040503050406030204" pitchFamily="18" charset="0"/>
                        </a:rPr>
                      </a:br>
                      <a:r>
                        <a:rPr lang="en-IN" sz="1400" dirty="0">
                          <a:effectLst/>
                          <a:latin typeface="Cambria" panose="02040503050406030204" pitchFamily="18" charset="0"/>
                        </a:rPr>
                        <a:t>Constructor (with any optional arguments)</a:t>
                      </a:r>
                      <a:br>
                        <a:rPr lang="en-IN" sz="1400" dirty="0">
                          <a:effectLst/>
                          <a:latin typeface="Cambria" panose="02040503050406030204" pitchFamily="18" charset="0"/>
                        </a:rPr>
                      </a:br>
                      <a:r>
                        <a:rPr lang="en-IN" sz="1400" dirty="0">
                          <a:effectLst/>
                          <a:latin typeface="Cambria" panose="02040503050406030204" pitchFamily="18" charset="0"/>
                        </a:rPr>
                        <a:t>Sample Call : </a:t>
                      </a:r>
                      <a:r>
                        <a:rPr lang="en-IN" sz="1400" i="1" dirty="0" err="1">
                          <a:effectLst/>
                          <a:latin typeface="Cambria" panose="02040503050406030204" pitchFamily="18" charset="0"/>
                        </a:rPr>
                        <a:t>obj</a:t>
                      </a:r>
                      <a:r>
                        <a:rPr lang="en-IN" sz="1400" i="1" dirty="0">
                          <a:effectLst/>
                          <a:latin typeface="Cambria" panose="02040503050406030204" pitchFamily="18" charset="0"/>
                        </a:rPr>
                        <a:t> = </a:t>
                      </a:r>
                      <a:r>
                        <a:rPr lang="en-IN" sz="1400" i="1" dirty="0" err="1">
                          <a:effectLst/>
                          <a:latin typeface="Cambria" panose="02040503050406030204" pitchFamily="18" charset="0"/>
                        </a:rPr>
                        <a:t>className</a:t>
                      </a:r>
                      <a:r>
                        <a:rPr lang="en-IN" sz="1400" i="1" dirty="0">
                          <a:effectLst/>
                          <a:latin typeface="Cambria" panose="02040503050406030204" pitchFamily="18" charset="0"/>
                        </a:rPr>
                        <a:t>(</a:t>
                      </a:r>
                      <a:r>
                        <a:rPr lang="en-IN" sz="1400" i="1" dirty="0" err="1">
                          <a:effectLst/>
                          <a:latin typeface="Cambria" panose="02040503050406030204" pitchFamily="18" charset="0"/>
                        </a:rPr>
                        <a:t>args</a:t>
                      </a:r>
                      <a:r>
                        <a:rPr lang="en-IN" sz="1400" i="1" dirty="0">
                          <a:effectLst/>
                          <a:latin typeface="Cambria" panose="02040503050406030204" pitchFamily="18" charset="0"/>
                        </a:rPr>
                        <a:t>)</a:t>
                      </a:r>
                      <a:endParaRPr lang="en-IN" sz="1400" dirty="0">
                        <a:effectLst/>
                        <a:latin typeface="Cambria" panose="02040503050406030204" pitchFamily="18" charset="0"/>
                      </a:endParaRP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60378">
                <a:tc>
                  <a:txBody>
                    <a:bodyPr/>
                    <a:lstStyle/>
                    <a:p>
                      <a:pPr fontAlgn="t"/>
                      <a:r>
                        <a:rPr lang="en-IN" sz="1400" b="1">
                          <a:effectLst/>
                          <a:latin typeface="Cambria" panose="02040503050406030204" pitchFamily="18" charset="0"/>
                        </a:rPr>
                        <a:t>2</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b="1">
                          <a:effectLst/>
                          <a:latin typeface="Cambria" panose="02040503050406030204" pitchFamily="18" charset="0"/>
                        </a:rPr>
                        <a:t>__del__( self )</a:t>
                      </a:r>
                      <a:br>
                        <a:rPr lang="en-IN" sz="1400">
                          <a:effectLst/>
                          <a:latin typeface="Cambria" panose="02040503050406030204" pitchFamily="18" charset="0"/>
                        </a:rPr>
                      </a:br>
                      <a:r>
                        <a:rPr lang="en-IN" sz="1400">
                          <a:effectLst/>
                          <a:latin typeface="Cambria" panose="02040503050406030204" pitchFamily="18" charset="0"/>
                        </a:rPr>
                        <a:t>Destructor, deletes an object</a:t>
                      </a:r>
                      <a:br>
                        <a:rPr lang="en-IN" sz="1400">
                          <a:effectLst/>
                          <a:latin typeface="Cambria" panose="02040503050406030204" pitchFamily="18" charset="0"/>
                        </a:rPr>
                      </a:br>
                      <a:r>
                        <a:rPr lang="en-IN" sz="1400">
                          <a:effectLst/>
                          <a:latin typeface="Cambria" panose="02040503050406030204" pitchFamily="18" charset="0"/>
                        </a:rPr>
                        <a:t>Sample Call : </a:t>
                      </a:r>
                      <a:r>
                        <a:rPr lang="en-IN" sz="1400" i="1">
                          <a:effectLst/>
                          <a:latin typeface="Cambria" panose="02040503050406030204" pitchFamily="18" charset="0"/>
                        </a:rPr>
                        <a:t>del obj</a:t>
                      </a:r>
                      <a:endParaRPr lang="en-IN" sz="1400">
                        <a:effectLst/>
                        <a:latin typeface="Cambria" panose="02040503050406030204" pitchFamily="18" charset="0"/>
                      </a:endParaRP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60378">
                <a:tc>
                  <a:txBody>
                    <a:bodyPr/>
                    <a:lstStyle/>
                    <a:p>
                      <a:pPr fontAlgn="t"/>
                      <a:r>
                        <a:rPr lang="en-IN" sz="1400" b="1">
                          <a:effectLst/>
                          <a:latin typeface="Cambria" panose="02040503050406030204" pitchFamily="18" charset="0"/>
                        </a:rPr>
                        <a:t>3</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b="1">
                          <a:effectLst/>
                          <a:latin typeface="Cambria" panose="02040503050406030204" pitchFamily="18" charset="0"/>
                        </a:rPr>
                        <a:t>__repr__( self )</a:t>
                      </a:r>
                      <a:br>
                        <a:rPr lang="en-IN" sz="1400">
                          <a:effectLst/>
                          <a:latin typeface="Cambria" panose="02040503050406030204" pitchFamily="18" charset="0"/>
                        </a:rPr>
                      </a:br>
                      <a:r>
                        <a:rPr lang="en-IN" sz="1400">
                          <a:effectLst/>
                          <a:latin typeface="Cambria" panose="02040503050406030204" pitchFamily="18" charset="0"/>
                        </a:rPr>
                        <a:t>Evaluatable string representation</a:t>
                      </a:r>
                      <a:br>
                        <a:rPr lang="en-IN" sz="1400">
                          <a:effectLst/>
                          <a:latin typeface="Cambria" panose="02040503050406030204" pitchFamily="18" charset="0"/>
                        </a:rPr>
                      </a:br>
                      <a:r>
                        <a:rPr lang="en-IN" sz="1400">
                          <a:effectLst/>
                          <a:latin typeface="Cambria" panose="02040503050406030204" pitchFamily="18" charset="0"/>
                        </a:rPr>
                        <a:t>Sample Call : </a:t>
                      </a:r>
                      <a:r>
                        <a:rPr lang="en-IN" sz="1400" i="1">
                          <a:effectLst/>
                          <a:latin typeface="Cambria" panose="02040503050406030204" pitchFamily="18" charset="0"/>
                        </a:rPr>
                        <a:t>repr(obj)</a:t>
                      </a:r>
                      <a:endParaRPr lang="en-IN" sz="1400">
                        <a:effectLst/>
                        <a:latin typeface="Cambria" panose="02040503050406030204" pitchFamily="18" charset="0"/>
                      </a:endParaRP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60378">
                <a:tc>
                  <a:txBody>
                    <a:bodyPr/>
                    <a:lstStyle/>
                    <a:p>
                      <a:pPr fontAlgn="t"/>
                      <a:r>
                        <a:rPr lang="en-IN" sz="1400" b="1">
                          <a:effectLst/>
                          <a:latin typeface="Cambria" panose="02040503050406030204" pitchFamily="18" charset="0"/>
                        </a:rPr>
                        <a:t>4</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b="1" dirty="0">
                          <a:effectLst/>
                          <a:latin typeface="Cambria" panose="02040503050406030204" pitchFamily="18" charset="0"/>
                        </a:rPr>
                        <a:t>__</a:t>
                      </a:r>
                      <a:r>
                        <a:rPr lang="en-IN" sz="1400" b="1" dirty="0" err="1">
                          <a:effectLst/>
                          <a:latin typeface="Cambria" panose="02040503050406030204" pitchFamily="18" charset="0"/>
                        </a:rPr>
                        <a:t>str</a:t>
                      </a:r>
                      <a:r>
                        <a:rPr lang="en-IN" sz="1400" b="1" dirty="0">
                          <a:effectLst/>
                          <a:latin typeface="Cambria" panose="02040503050406030204" pitchFamily="18" charset="0"/>
                        </a:rPr>
                        <a:t>__( self )</a:t>
                      </a:r>
                      <a:br>
                        <a:rPr lang="en-IN" sz="1400" dirty="0">
                          <a:effectLst/>
                          <a:latin typeface="Cambria" panose="02040503050406030204" pitchFamily="18" charset="0"/>
                        </a:rPr>
                      </a:br>
                      <a:r>
                        <a:rPr lang="en-IN" sz="1400" dirty="0">
                          <a:effectLst/>
                          <a:latin typeface="Cambria" panose="02040503050406030204" pitchFamily="18" charset="0"/>
                        </a:rPr>
                        <a:t>Printable string representation</a:t>
                      </a:r>
                      <a:br>
                        <a:rPr lang="en-IN" sz="1400" dirty="0">
                          <a:effectLst/>
                          <a:latin typeface="Cambria" panose="02040503050406030204" pitchFamily="18" charset="0"/>
                        </a:rPr>
                      </a:br>
                      <a:r>
                        <a:rPr lang="en-IN" sz="1400" dirty="0">
                          <a:effectLst/>
                          <a:latin typeface="Cambria" panose="02040503050406030204" pitchFamily="18" charset="0"/>
                        </a:rPr>
                        <a:t>Sample Call : </a:t>
                      </a:r>
                      <a:r>
                        <a:rPr lang="en-IN" sz="1400" i="1" dirty="0" err="1">
                          <a:effectLst/>
                          <a:latin typeface="Cambria" panose="02040503050406030204" pitchFamily="18" charset="0"/>
                        </a:rPr>
                        <a:t>str</a:t>
                      </a:r>
                      <a:r>
                        <a:rPr lang="en-IN" sz="1400" i="1" dirty="0">
                          <a:effectLst/>
                          <a:latin typeface="Cambria" panose="02040503050406030204" pitchFamily="18" charset="0"/>
                        </a:rPr>
                        <a:t>(</a:t>
                      </a:r>
                      <a:r>
                        <a:rPr lang="en-IN" sz="1400" i="1" dirty="0" err="1">
                          <a:effectLst/>
                          <a:latin typeface="Cambria" panose="02040503050406030204" pitchFamily="18" charset="0"/>
                        </a:rPr>
                        <a:t>obj</a:t>
                      </a:r>
                      <a:r>
                        <a:rPr lang="en-IN" sz="1400" i="1" dirty="0">
                          <a:effectLst/>
                          <a:latin typeface="Cambria" panose="02040503050406030204" pitchFamily="18" charset="0"/>
                        </a:rPr>
                        <a:t>)</a:t>
                      </a:r>
                      <a:endParaRPr lang="en-IN" sz="1400" dirty="0">
                        <a:effectLst/>
                        <a:latin typeface="Cambria" panose="02040503050406030204" pitchFamily="18" charset="0"/>
                      </a:endParaRP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60378">
                <a:tc>
                  <a:txBody>
                    <a:bodyPr/>
                    <a:lstStyle/>
                    <a:p>
                      <a:pPr fontAlgn="t"/>
                      <a:r>
                        <a:rPr lang="en-IN" sz="1400" b="1" dirty="0">
                          <a:effectLst/>
                          <a:latin typeface="Cambria" panose="02040503050406030204" pitchFamily="18" charset="0"/>
                        </a:rPr>
                        <a:t>5</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b="1" dirty="0">
                          <a:effectLst/>
                          <a:latin typeface="Cambria" panose="02040503050406030204" pitchFamily="18" charset="0"/>
                        </a:rPr>
                        <a:t>__</a:t>
                      </a:r>
                      <a:r>
                        <a:rPr lang="en-IN" sz="1400" b="1" dirty="0" err="1">
                          <a:effectLst/>
                          <a:latin typeface="Cambria" panose="02040503050406030204" pitchFamily="18" charset="0"/>
                        </a:rPr>
                        <a:t>cmp</a:t>
                      </a:r>
                      <a:r>
                        <a:rPr lang="en-IN" sz="1400" b="1" dirty="0">
                          <a:effectLst/>
                          <a:latin typeface="Cambria" panose="02040503050406030204" pitchFamily="18" charset="0"/>
                        </a:rPr>
                        <a:t>__ ( self, x )</a:t>
                      </a:r>
                      <a:br>
                        <a:rPr lang="en-IN" sz="1400" dirty="0">
                          <a:effectLst/>
                          <a:latin typeface="Cambria" panose="02040503050406030204" pitchFamily="18" charset="0"/>
                        </a:rPr>
                      </a:br>
                      <a:r>
                        <a:rPr lang="en-IN" sz="1400" dirty="0">
                          <a:effectLst/>
                          <a:latin typeface="Cambria" panose="02040503050406030204" pitchFamily="18" charset="0"/>
                        </a:rPr>
                        <a:t>Object comparison</a:t>
                      </a:r>
                      <a:br>
                        <a:rPr lang="en-IN" sz="1400" dirty="0">
                          <a:effectLst/>
                          <a:latin typeface="Cambria" panose="02040503050406030204" pitchFamily="18" charset="0"/>
                        </a:rPr>
                      </a:br>
                      <a:r>
                        <a:rPr lang="en-IN" sz="1400" dirty="0">
                          <a:effectLst/>
                          <a:latin typeface="Cambria" panose="02040503050406030204" pitchFamily="18" charset="0"/>
                        </a:rPr>
                        <a:t>Sample Call : </a:t>
                      </a:r>
                      <a:r>
                        <a:rPr lang="en-IN" sz="1400" i="1" dirty="0" err="1">
                          <a:effectLst/>
                          <a:latin typeface="Cambria" panose="02040503050406030204" pitchFamily="18" charset="0"/>
                        </a:rPr>
                        <a:t>cmp</a:t>
                      </a:r>
                      <a:r>
                        <a:rPr lang="en-IN" sz="1400" i="1" dirty="0">
                          <a:effectLst/>
                          <a:latin typeface="Cambria" panose="02040503050406030204" pitchFamily="18" charset="0"/>
                        </a:rPr>
                        <a:t>(</a:t>
                      </a:r>
                      <a:r>
                        <a:rPr lang="en-IN" sz="1400" i="1" dirty="0" err="1">
                          <a:effectLst/>
                          <a:latin typeface="Cambria" panose="02040503050406030204" pitchFamily="18" charset="0"/>
                        </a:rPr>
                        <a:t>obj</a:t>
                      </a:r>
                      <a:r>
                        <a:rPr lang="en-IN" sz="1400" i="1" dirty="0">
                          <a:effectLst/>
                          <a:latin typeface="Cambria" panose="02040503050406030204" pitchFamily="18" charset="0"/>
                        </a:rPr>
                        <a:t>, x)</a:t>
                      </a:r>
                      <a:endParaRPr lang="en-IN" sz="1400" dirty="0">
                        <a:effectLst/>
                        <a:latin typeface="Cambria" panose="02040503050406030204" pitchFamily="18" charset="0"/>
                      </a:endParaRP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Rectangle 5"/>
          <p:cNvSpPr/>
          <p:nvPr/>
        </p:nvSpPr>
        <p:spPr>
          <a:xfrm>
            <a:off x="0" y="5183138"/>
            <a:ext cx="12192000" cy="1661993"/>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Overloading Operators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Suppose you have created a Vector class to represent two-dimensional vectors, what happens when you use the plus operator to add them? Most likely Python will yell at you.</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could, however, define the </a:t>
            </a:r>
            <a:r>
              <a:rPr lang="en-IN" sz="1600" i="1" dirty="0">
                <a:solidFill>
                  <a:srgbClr val="000000"/>
                </a:solidFill>
                <a:latin typeface="Cambria" panose="02040503050406030204" pitchFamily="18" charset="0"/>
              </a:rPr>
              <a:t>__add__</a:t>
            </a:r>
            <a:r>
              <a:rPr lang="en-IN" sz="1600" dirty="0">
                <a:solidFill>
                  <a:srgbClr val="000000"/>
                </a:solidFill>
                <a:latin typeface="Cambria" panose="02040503050406030204" pitchFamily="18" charset="0"/>
              </a:rPr>
              <a:t> method in your class to perform vector addition and then the plus operator would behave as per expectation</a:t>
            </a:r>
          </a:p>
        </p:txBody>
      </p:sp>
    </p:spTree>
    <p:extLst>
      <p:ext uri="{BB962C8B-B14F-4D97-AF65-F5344CB8AC3E}">
        <p14:creationId xmlns:p14="http://schemas.microsoft.com/office/powerpoint/2010/main" val="324627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83337"/>
            <a:ext cx="12192000" cy="1969770"/>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Data Hiding</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An object's attributes may or may not be visible outside the class definition.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need to name attributes with a double underscore prefix, and those attributes then are not be directly visible to outsiders.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Python protects those members by internally changing the name to include the class name.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can access such attributes as object._</a:t>
            </a:r>
            <a:r>
              <a:rPr lang="en-IN" sz="1600" dirty="0" err="1">
                <a:solidFill>
                  <a:srgbClr val="000000"/>
                </a:solidFill>
                <a:latin typeface="Cambria" panose="02040503050406030204" pitchFamily="18" charset="0"/>
              </a:rPr>
              <a:t>className</a:t>
            </a:r>
            <a:r>
              <a:rPr lang="en-IN" sz="1600" dirty="0">
                <a:solidFill>
                  <a:srgbClr val="000000"/>
                </a:solidFill>
                <a:latin typeface="Cambria" panose="02040503050406030204" pitchFamily="18" charset="0"/>
              </a:rPr>
              <a:t>__</a:t>
            </a:r>
            <a:r>
              <a:rPr lang="en-IN" sz="1600" dirty="0" err="1">
                <a:solidFill>
                  <a:srgbClr val="000000"/>
                </a:solidFill>
                <a:latin typeface="Cambria" panose="02040503050406030204" pitchFamily="18" charset="0"/>
              </a:rPr>
              <a:t>attrName</a:t>
            </a:r>
            <a:r>
              <a:rPr lang="en-IN" sz="1600" dirty="0">
                <a:solidFill>
                  <a:srgbClr val="000000"/>
                </a:solidFill>
                <a:latin typeface="Cambria" panose="02040503050406030204" pitchFamily="18" charset="0"/>
              </a:rPr>
              <a:t>. </a:t>
            </a:r>
          </a:p>
        </p:txBody>
      </p:sp>
    </p:spTree>
    <p:extLst>
      <p:ext uri="{BB962C8B-B14F-4D97-AF65-F5344CB8AC3E}">
        <p14:creationId xmlns:p14="http://schemas.microsoft.com/office/powerpoint/2010/main" val="32780033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Cambria" panose="02040503050406030204" pitchFamily="18" charset="0"/>
              </a:rPr>
              <a:t>Files I/O</a:t>
            </a:r>
          </a:p>
        </p:txBody>
      </p:sp>
      <p:sp>
        <p:nvSpPr>
          <p:cNvPr id="5" name="Rectangle 4"/>
          <p:cNvSpPr/>
          <p:nvPr/>
        </p:nvSpPr>
        <p:spPr>
          <a:xfrm>
            <a:off x="0" y="1325563"/>
            <a:ext cx="12192000" cy="1169551"/>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Printing to the Screen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simplest way to produce output is using the print statement where you can pass zero or more expressions separated by commas.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This function converts the expressions you pass into a string and writes the result to standard output </a:t>
            </a:r>
          </a:p>
        </p:txBody>
      </p:sp>
      <p:sp>
        <p:nvSpPr>
          <p:cNvPr id="6" name="Rectangle 5"/>
          <p:cNvSpPr/>
          <p:nvPr/>
        </p:nvSpPr>
        <p:spPr>
          <a:xfrm>
            <a:off x="0" y="2767460"/>
            <a:ext cx="12192000" cy="1815882"/>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Reading Keyboard Input</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Python 2 has two built-in functions to read data from standard input, which by default comes from the keyboard.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These functions are input() and </a:t>
            </a:r>
            <a:r>
              <a:rPr lang="en-IN" sz="1600" dirty="0" err="1">
                <a:solidFill>
                  <a:srgbClr val="000000"/>
                </a:solidFill>
                <a:latin typeface="Cambria" panose="02040503050406030204" pitchFamily="18" charset="0"/>
              </a:rPr>
              <a:t>raw_input</a:t>
            </a:r>
            <a:r>
              <a:rPr lang="en-IN" sz="1600" dirty="0">
                <a:solidFill>
                  <a:srgbClr val="000000"/>
                </a:solidFill>
                <a:latin typeface="Cambria" panose="02040503050406030204" pitchFamily="18" charset="0"/>
              </a:rPr>
              <a:t>()</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In Python 3, </a:t>
            </a:r>
            <a:r>
              <a:rPr lang="en-IN" sz="1600" dirty="0" err="1">
                <a:solidFill>
                  <a:srgbClr val="000000"/>
                </a:solidFill>
                <a:latin typeface="Cambria" panose="02040503050406030204" pitchFamily="18" charset="0"/>
              </a:rPr>
              <a:t>raw_input</a:t>
            </a:r>
            <a:r>
              <a:rPr lang="en-IN" sz="1600" dirty="0">
                <a:solidFill>
                  <a:srgbClr val="000000"/>
                </a:solidFill>
                <a:latin typeface="Cambria" panose="02040503050406030204" pitchFamily="18" charset="0"/>
              </a:rPr>
              <a:t>() function is deprecated. Moreover, input() functions reads data from keyboard as string, irrespective of whether it is enclosed with quotes ('' or "" ) or not.</a:t>
            </a:r>
          </a:p>
        </p:txBody>
      </p:sp>
      <p:sp>
        <p:nvSpPr>
          <p:cNvPr id="7" name="Rectangle 6"/>
          <p:cNvSpPr/>
          <p:nvPr/>
        </p:nvSpPr>
        <p:spPr>
          <a:xfrm>
            <a:off x="0" y="4862036"/>
            <a:ext cx="12192000" cy="1015663"/>
          </a:xfrm>
          <a:prstGeom prst="rect">
            <a:avLst/>
          </a:prstGeom>
        </p:spPr>
        <p:txBody>
          <a:bodyPr wrap="square">
            <a:spAutoFit/>
          </a:bodyPr>
          <a:lstStyle/>
          <a:p>
            <a:pPr algn="just">
              <a:spcAft>
                <a:spcPts val="1200"/>
              </a:spcAft>
            </a:pPr>
            <a:r>
              <a:rPr lang="en-IN" b="1" i="1" dirty="0">
                <a:solidFill>
                  <a:srgbClr val="000000"/>
                </a:solidFill>
                <a:latin typeface="Cambria" panose="02040503050406030204" pitchFamily="18" charset="0"/>
              </a:rPr>
              <a:t>Input</a:t>
            </a:r>
            <a:r>
              <a:rPr lang="en-IN" b="1" dirty="0">
                <a:solidFill>
                  <a:srgbClr val="000000"/>
                </a:solidFill>
                <a:latin typeface="Cambria" panose="02040503050406030204" pitchFamily="18" charset="0"/>
              </a:rPr>
              <a:t> Function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input([prompt]) function is equivalent to </a:t>
            </a:r>
            <a:r>
              <a:rPr lang="en-IN" sz="1600" dirty="0" err="1">
                <a:solidFill>
                  <a:srgbClr val="000000"/>
                </a:solidFill>
                <a:latin typeface="Cambria" panose="02040503050406030204" pitchFamily="18" charset="0"/>
              </a:rPr>
              <a:t>raw_input</a:t>
            </a:r>
            <a:r>
              <a:rPr lang="en-IN" sz="1600" dirty="0">
                <a:solidFill>
                  <a:srgbClr val="000000"/>
                </a:solidFill>
                <a:latin typeface="Cambria" panose="02040503050406030204" pitchFamily="18" charset="0"/>
              </a:rPr>
              <a:t>, except that it assumes the input is a valid Python expression and returns the evaluated result to you.</a:t>
            </a:r>
          </a:p>
        </p:txBody>
      </p:sp>
    </p:spTree>
    <p:extLst>
      <p:ext uri="{BB962C8B-B14F-4D97-AF65-F5344CB8AC3E}">
        <p14:creationId xmlns:p14="http://schemas.microsoft.com/office/powerpoint/2010/main" val="36064264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1535"/>
            <a:ext cx="12192000" cy="369332"/>
          </a:xfrm>
          <a:prstGeom prst="rect">
            <a:avLst/>
          </a:prstGeom>
        </p:spPr>
        <p:txBody>
          <a:bodyPr wrap="square">
            <a:spAutoFit/>
          </a:bodyPr>
          <a:lstStyle/>
          <a:p>
            <a:r>
              <a:rPr lang="en-IN" b="1" dirty="0">
                <a:solidFill>
                  <a:srgbClr val="000000"/>
                </a:solidFill>
                <a:latin typeface="Cambria" panose="02040503050406030204" pitchFamily="18" charset="0"/>
              </a:rPr>
              <a:t>Python provides basic functions and methods necessary to manipulate files by default.</a:t>
            </a:r>
            <a:endParaRPr lang="en-IN" b="1" dirty="0">
              <a:latin typeface="Cambria" panose="02040503050406030204" pitchFamily="18" charset="0"/>
            </a:endParaRPr>
          </a:p>
        </p:txBody>
      </p:sp>
      <p:sp>
        <p:nvSpPr>
          <p:cNvPr id="5" name="Rectangle 4"/>
          <p:cNvSpPr/>
          <p:nvPr/>
        </p:nvSpPr>
        <p:spPr>
          <a:xfrm>
            <a:off x="0" y="930280"/>
            <a:ext cx="12192000" cy="1569660"/>
          </a:xfrm>
          <a:prstGeom prst="rect">
            <a:avLst/>
          </a:prstGeom>
        </p:spPr>
        <p:txBody>
          <a:bodyPr wrap="square">
            <a:spAutoFit/>
          </a:bodyPr>
          <a:lstStyle/>
          <a:p>
            <a:pPr algn="just">
              <a:spcAft>
                <a:spcPts val="1200"/>
              </a:spcAft>
            </a:pPr>
            <a:r>
              <a:rPr lang="en-IN" b="1" i="1" dirty="0">
                <a:solidFill>
                  <a:srgbClr val="000000"/>
                </a:solidFill>
                <a:latin typeface="Cambria" panose="02040503050406030204" pitchFamily="18" charset="0"/>
              </a:rPr>
              <a:t>open</a:t>
            </a:r>
            <a:r>
              <a:rPr lang="en-IN" b="1" dirty="0">
                <a:solidFill>
                  <a:srgbClr val="000000"/>
                </a:solidFill>
                <a:latin typeface="Cambria" panose="02040503050406030204" pitchFamily="18" charset="0"/>
              </a:rPr>
              <a:t> Function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Before you can read or write a file, you have to open it using Python's built-in open() function.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This function creates a file object, which would be utilized to call other support methods associated with it.</a:t>
            </a:r>
          </a:p>
          <a:p>
            <a:pPr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file object = open(</a:t>
            </a:r>
            <a:r>
              <a:rPr lang="en-IN" sz="1600" dirty="0" err="1">
                <a:solidFill>
                  <a:srgbClr val="000000"/>
                </a:solidFill>
                <a:latin typeface="Cambria" panose="02040503050406030204" pitchFamily="18" charset="0"/>
              </a:rPr>
              <a:t>file_name</a:t>
            </a:r>
            <a:r>
              <a:rPr lang="en-IN" sz="1600" dirty="0">
                <a:solidFill>
                  <a:srgbClr val="000000"/>
                </a:solidFill>
                <a:latin typeface="Cambria" panose="02040503050406030204" pitchFamily="18" charset="0"/>
              </a:rPr>
              <a:t> [, </a:t>
            </a:r>
            <a:r>
              <a:rPr lang="en-IN" sz="1600" dirty="0" err="1">
                <a:solidFill>
                  <a:srgbClr val="000000"/>
                </a:solidFill>
                <a:latin typeface="Cambria" panose="02040503050406030204" pitchFamily="18" charset="0"/>
              </a:rPr>
              <a:t>access_mode</a:t>
            </a:r>
            <a:r>
              <a:rPr lang="en-IN" sz="1600" dirty="0">
                <a:solidFill>
                  <a:srgbClr val="000000"/>
                </a:solidFill>
                <a:latin typeface="Cambria" panose="02040503050406030204" pitchFamily="18" charset="0"/>
              </a:rPr>
              <a:t>][, buffering])</a:t>
            </a:r>
          </a:p>
        </p:txBody>
      </p:sp>
      <p:sp>
        <p:nvSpPr>
          <p:cNvPr id="6" name="Rectangle 5"/>
          <p:cNvSpPr/>
          <p:nvPr/>
        </p:nvSpPr>
        <p:spPr>
          <a:xfrm>
            <a:off x="0" y="2609354"/>
            <a:ext cx="12192000" cy="2308324"/>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Here are parameter details:</a:t>
            </a:r>
            <a:endParaRPr lang="en-IN" b="1" i="1" dirty="0">
              <a:solidFill>
                <a:srgbClr val="000000"/>
              </a:solidFill>
              <a:latin typeface="Cambria" panose="02040503050406030204" pitchFamily="18" charset="0"/>
            </a:endParaRPr>
          </a:p>
          <a:p>
            <a:pPr marL="285750" indent="-285750" algn="just">
              <a:spcAft>
                <a:spcPts val="1200"/>
              </a:spcAft>
              <a:buFont typeface="Arial" panose="020B0604020202020204" pitchFamily="34" charset="0"/>
              <a:buChar char="•"/>
            </a:pPr>
            <a:r>
              <a:rPr lang="en-IN" sz="1600" dirty="0" err="1">
                <a:solidFill>
                  <a:srgbClr val="000000"/>
                </a:solidFill>
                <a:latin typeface="Cambria" panose="02040503050406030204" pitchFamily="18" charset="0"/>
              </a:rPr>
              <a:t>file_name</a:t>
            </a:r>
            <a:r>
              <a:rPr lang="en-IN" sz="1600" dirty="0">
                <a:solidFill>
                  <a:srgbClr val="000000"/>
                </a:solidFill>
                <a:latin typeface="Cambria" panose="02040503050406030204" pitchFamily="18" charset="0"/>
              </a:rPr>
              <a:t>: The </a:t>
            </a:r>
            <a:r>
              <a:rPr lang="en-IN" sz="1600" dirty="0" err="1">
                <a:solidFill>
                  <a:srgbClr val="000000"/>
                </a:solidFill>
                <a:latin typeface="Cambria" panose="02040503050406030204" pitchFamily="18" charset="0"/>
              </a:rPr>
              <a:t>file_name</a:t>
            </a:r>
            <a:r>
              <a:rPr lang="en-IN" sz="1600" dirty="0">
                <a:solidFill>
                  <a:srgbClr val="000000"/>
                </a:solidFill>
                <a:latin typeface="Cambria" panose="02040503050406030204" pitchFamily="18" charset="0"/>
              </a:rPr>
              <a:t> argument is a string value that contains the name of the file that you want to access.</a:t>
            </a:r>
          </a:p>
          <a:p>
            <a:pPr marL="285750" indent="-285750" algn="just">
              <a:spcAft>
                <a:spcPts val="1200"/>
              </a:spcAft>
              <a:buFont typeface="Arial" panose="020B0604020202020204" pitchFamily="34" charset="0"/>
              <a:buChar char="•"/>
            </a:pPr>
            <a:r>
              <a:rPr lang="en-IN" sz="1600" dirty="0" err="1">
                <a:solidFill>
                  <a:srgbClr val="000000"/>
                </a:solidFill>
                <a:latin typeface="Cambria" panose="02040503050406030204" pitchFamily="18" charset="0"/>
              </a:rPr>
              <a:t>access_mode</a:t>
            </a:r>
            <a:r>
              <a:rPr lang="en-IN" sz="1600" dirty="0">
                <a:solidFill>
                  <a:srgbClr val="000000"/>
                </a:solidFill>
                <a:latin typeface="Cambria" panose="02040503050406030204" pitchFamily="18" charset="0"/>
              </a:rPr>
              <a:t>: The </a:t>
            </a:r>
            <a:r>
              <a:rPr lang="en-IN" sz="1600" dirty="0" err="1">
                <a:solidFill>
                  <a:srgbClr val="000000"/>
                </a:solidFill>
                <a:latin typeface="Cambria" panose="02040503050406030204" pitchFamily="18" charset="0"/>
              </a:rPr>
              <a:t>access_mode</a:t>
            </a:r>
            <a:r>
              <a:rPr lang="en-IN" sz="1600" dirty="0">
                <a:solidFill>
                  <a:srgbClr val="000000"/>
                </a:solidFill>
                <a:latin typeface="Cambria" panose="02040503050406030204" pitchFamily="18" charset="0"/>
              </a:rPr>
              <a:t> determines the mode in which the file has to be opened, i.e., read, write, append, etc. A complete list of possible values is given below in the table. This is optional parameter and the default file access mode is read (r).</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buffering: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behavior).</a:t>
            </a:r>
          </a:p>
        </p:txBody>
      </p:sp>
    </p:spTree>
    <p:extLst>
      <p:ext uri="{BB962C8B-B14F-4D97-AF65-F5344CB8AC3E}">
        <p14:creationId xmlns:p14="http://schemas.microsoft.com/office/powerpoint/2010/main" val="34840512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28600" y="573691"/>
          <a:ext cx="10896600" cy="6220809"/>
        </p:xfrm>
        <a:graphic>
          <a:graphicData uri="http://schemas.openxmlformats.org/drawingml/2006/table">
            <a:tbl>
              <a:tblPr/>
              <a:tblGrid>
                <a:gridCol w="1208728">
                  <a:extLst>
                    <a:ext uri="{9D8B030D-6E8A-4147-A177-3AD203B41FA5}">
                      <a16:colId xmlns:a16="http://schemas.microsoft.com/office/drawing/2014/main" val="20000"/>
                    </a:ext>
                  </a:extLst>
                </a:gridCol>
                <a:gridCol w="9687872">
                  <a:extLst>
                    <a:ext uri="{9D8B030D-6E8A-4147-A177-3AD203B41FA5}">
                      <a16:colId xmlns:a16="http://schemas.microsoft.com/office/drawing/2014/main" val="20001"/>
                    </a:ext>
                  </a:extLst>
                </a:gridCol>
              </a:tblGrid>
              <a:tr h="316546">
                <a:tc>
                  <a:txBody>
                    <a:bodyPr/>
                    <a:lstStyle/>
                    <a:p>
                      <a:pPr algn="l" fontAlgn="t"/>
                      <a:r>
                        <a:rPr lang="en-IN" sz="1400" b="1" dirty="0">
                          <a:effectLst/>
                          <a:latin typeface="Cambria" panose="02040503050406030204" pitchFamily="18" charset="0"/>
                        </a:rPr>
                        <a:t>Modes</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b="1" dirty="0">
                          <a:effectLst/>
                          <a:latin typeface="Cambria" panose="02040503050406030204" pitchFamily="18" charset="0"/>
                        </a:rPr>
                        <a:t>Description</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40411">
                <a:tc>
                  <a:txBody>
                    <a:bodyPr/>
                    <a:lstStyle/>
                    <a:p>
                      <a:pPr fontAlgn="t"/>
                      <a:r>
                        <a:rPr lang="en-IN" sz="1400" dirty="0">
                          <a:effectLst/>
                          <a:latin typeface="Cambria" panose="02040503050406030204" pitchFamily="18" charset="0"/>
                        </a:rPr>
                        <a:t>r</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just" defTabSz="914400" rtl="0" eaLnBrk="1" fontAlgn="t" latinLnBrk="0" hangingPunct="1"/>
                      <a:r>
                        <a:rPr lang="en-IN" sz="1200" kern="1200" dirty="0">
                          <a:solidFill>
                            <a:srgbClr val="000000"/>
                          </a:solidFill>
                          <a:effectLst/>
                          <a:latin typeface="Cambria" panose="02040503050406030204" pitchFamily="18" charset="0"/>
                          <a:ea typeface="+mn-ea"/>
                          <a:cs typeface="+mn-cs"/>
                        </a:rPr>
                        <a:t>Opens a file for reading only. The file pointer is placed at the beginning of the file. This is the default mode.</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40411">
                <a:tc>
                  <a:txBody>
                    <a:bodyPr/>
                    <a:lstStyle/>
                    <a:p>
                      <a:pPr fontAlgn="t"/>
                      <a:r>
                        <a:rPr lang="en-IN" sz="1400">
                          <a:effectLst/>
                          <a:latin typeface="Cambria" panose="02040503050406030204" pitchFamily="18" charset="0"/>
                        </a:rPr>
                        <a:t>rb</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just" defTabSz="914400" rtl="0" eaLnBrk="1" fontAlgn="t" latinLnBrk="0" hangingPunct="1"/>
                      <a:r>
                        <a:rPr lang="en-IN" sz="1200" kern="1200" dirty="0">
                          <a:solidFill>
                            <a:srgbClr val="000000"/>
                          </a:solidFill>
                          <a:effectLst/>
                          <a:latin typeface="Cambria" panose="02040503050406030204" pitchFamily="18" charset="0"/>
                          <a:ea typeface="+mn-ea"/>
                          <a:cs typeface="+mn-cs"/>
                        </a:rPr>
                        <a:t>Opens a file for reading only in binary format. The file pointer is placed at the beginning of the file. This is the default mode.</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16546">
                <a:tc>
                  <a:txBody>
                    <a:bodyPr/>
                    <a:lstStyle/>
                    <a:p>
                      <a:pPr fontAlgn="t"/>
                      <a:r>
                        <a:rPr lang="en-IN" sz="1400">
                          <a:effectLst/>
                          <a:latin typeface="Cambria" panose="02040503050406030204" pitchFamily="18" charset="0"/>
                        </a:rPr>
                        <a:t>r+</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just" defTabSz="914400" rtl="0" eaLnBrk="1" fontAlgn="t" latinLnBrk="0" hangingPunct="1"/>
                      <a:r>
                        <a:rPr lang="en-IN" sz="1200" kern="1200" dirty="0">
                          <a:solidFill>
                            <a:srgbClr val="000000"/>
                          </a:solidFill>
                          <a:effectLst/>
                          <a:latin typeface="Cambria" panose="02040503050406030204" pitchFamily="18" charset="0"/>
                          <a:ea typeface="+mn-ea"/>
                          <a:cs typeface="+mn-cs"/>
                        </a:rPr>
                        <a:t>Opens a file for both reading and writing. The file pointer placed at the beginning of the file.</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40411">
                <a:tc>
                  <a:txBody>
                    <a:bodyPr/>
                    <a:lstStyle/>
                    <a:p>
                      <a:pPr fontAlgn="t"/>
                      <a:r>
                        <a:rPr lang="en-IN" sz="1400">
                          <a:effectLst/>
                          <a:latin typeface="Cambria" panose="02040503050406030204" pitchFamily="18" charset="0"/>
                        </a:rPr>
                        <a:t>rb+</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latin typeface="Cambria" panose="02040503050406030204" pitchFamily="18" charset="0"/>
                        </a:rPr>
                        <a:t>Opens a file for both reading and writing in binary format. The file pointer placed at the beginning of the file.</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40411">
                <a:tc>
                  <a:txBody>
                    <a:bodyPr/>
                    <a:lstStyle/>
                    <a:p>
                      <a:pPr fontAlgn="t"/>
                      <a:r>
                        <a:rPr lang="en-IN" sz="1400">
                          <a:effectLst/>
                          <a:latin typeface="Cambria" panose="02040503050406030204" pitchFamily="18" charset="0"/>
                        </a:rPr>
                        <a:t>w</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latin typeface="Cambria" panose="02040503050406030204" pitchFamily="18" charset="0"/>
                        </a:rPr>
                        <a:t>Opens a file for writing only. Overwrites the file if the file exists. If the file does not exist, creates a new file for writing.</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40411">
                <a:tc>
                  <a:txBody>
                    <a:bodyPr/>
                    <a:lstStyle/>
                    <a:p>
                      <a:pPr fontAlgn="t"/>
                      <a:r>
                        <a:rPr lang="en-IN" sz="1400">
                          <a:effectLst/>
                          <a:latin typeface="Cambria" panose="02040503050406030204" pitchFamily="18" charset="0"/>
                        </a:rPr>
                        <a:t>wb</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Cambria" panose="02040503050406030204" pitchFamily="18" charset="0"/>
                        </a:rPr>
                        <a:t>Opens a file for writing only in binary format. Overwrites the file if the file exists. If the file does not exist, creates a new file for writing.</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440411">
                <a:tc>
                  <a:txBody>
                    <a:bodyPr/>
                    <a:lstStyle/>
                    <a:p>
                      <a:pPr fontAlgn="t"/>
                      <a:r>
                        <a:rPr lang="en-IN" sz="1400">
                          <a:effectLst/>
                          <a:latin typeface="Cambria" panose="02040503050406030204" pitchFamily="18" charset="0"/>
                        </a:rPr>
                        <a:t>w+</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latin typeface="Cambria" panose="02040503050406030204" pitchFamily="18" charset="0"/>
                        </a:rPr>
                        <a:t>Opens a file for both writing and reading. Overwrites the existing file if the file exists. If the file does not exist, creates a new file for reading and writing.</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64277">
                <a:tc>
                  <a:txBody>
                    <a:bodyPr/>
                    <a:lstStyle/>
                    <a:p>
                      <a:pPr fontAlgn="t"/>
                      <a:r>
                        <a:rPr lang="en-IN" sz="1400">
                          <a:effectLst/>
                          <a:latin typeface="Cambria" panose="02040503050406030204" pitchFamily="18" charset="0"/>
                        </a:rPr>
                        <a:t>wb+</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Cambria" panose="02040503050406030204" pitchFamily="18" charset="0"/>
                        </a:rPr>
                        <a:t>Opens a file for both writing and reading in binary format. Overwrites the existing file if the file exists. If the file does not exist, creates a new file for reading and writing.</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564277">
                <a:tc>
                  <a:txBody>
                    <a:bodyPr/>
                    <a:lstStyle/>
                    <a:p>
                      <a:pPr fontAlgn="t"/>
                      <a:r>
                        <a:rPr lang="en-IN" sz="1400">
                          <a:effectLst/>
                          <a:latin typeface="Cambria" panose="02040503050406030204" pitchFamily="18" charset="0"/>
                        </a:rPr>
                        <a:t>a</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Cambria" panose="02040503050406030204" pitchFamily="18" charset="0"/>
                        </a:rPr>
                        <a:t>Opens a file for appending. The file pointer is at the end of the file if the file exists. That is, the file is in the append mode. If the file does not exist, it creates a new file for writing.</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564277">
                <a:tc>
                  <a:txBody>
                    <a:bodyPr/>
                    <a:lstStyle/>
                    <a:p>
                      <a:pPr fontAlgn="t"/>
                      <a:r>
                        <a:rPr lang="en-IN" sz="1400">
                          <a:effectLst/>
                          <a:latin typeface="Cambria" panose="02040503050406030204" pitchFamily="18" charset="0"/>
                        </a:rPr>
                        <a:t>ab</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latin typeface="Cambria" panose="02040503050406030204" pitchFamily="18" charset="0"/>
                        </a:rPr>
                        <a:t>Opens a file for appending in binary format. The file pointer is at the end of the file if the file exists. That is, the file is in the append mode. If the file does not exist, it creates a new file for writing.</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564277">
                <a:tc>
                  <a:txBody>
                    <a:bodyPr/>
                    <a:lstStyle/>
                    <a:p>
                      <a:pPr fontAlgn="t"/>
                      <a:r>
                        <a:rPr lang="en-IN" sz="1400">
                          <a:effectLst/>
                          <a:latin typeface="Cambria" panose="02040503050406030204" pitchFamily="18" charset="0"/>
                        </a:rPr>
                        <a:t>a+</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latin typeface="Cambria" panose="02040503050406030204" pitchFamily="18" charset="0"/>
                        </a:rPr>
                        <a:t>Opens a file for both appending and reading. The file pointer is at the end of the file if the file exists. The file opens in the append mode. If the file does not exist, it creates a new file for reading and writing.</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688143">
                <a:tc>
                  <a:txBody>
                    <a:bodyPr/>
                    <a:lstStyle/>
                    <a:p>
                      <a:pPr fontAlgn="t"/>
                      <a:r>
                        <a:rPr lang="en-IN" sz="1400" dirty="0">
                          <a:effectLst/>
                          <a:latin typeface="Cambria" panose="02040503050406030204" pitchFamily="18" charset="0"/>
                        </a:rPr>
                        <a:t>ab+</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latin typeface="Cambria" panose="02040503050406030204" pitchFamily="18" charset="0"/>
                        </a:rPr>
                        <a:t>Opens a file for both appending and reading in binary format. The file pointer is at the end of the file if the file exists. The file opens in the append mode. If the file does not exist, it creates a new file for reading and writing.</a:t>
                      </a:r>
                    </a:p>
                  </a:txBody>
                  <a:tcPr marL="24067" marR="24067" marT="24067" marB="24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5" name="Rectangle 4"/>
          <p:cNvSpPr/>
          <p:nvPr/>
        </p:nvSpPr>
        <p:spPr>
          <a:xfrm>
            <a:off x="0" y="107434"/>
            <a:ext cx="12191999" cy="369332"/>
          </a:xfrm>
          <a:prstGeom prst="rect">
            <a:avLst/>
          </a:prstGeom>
        </p:spPr>
        <p:txBody>
          <a:bodyPr wrap="square">
            <a:spAutoFit/>
          </a:bodyPr>
          <a:lstStyle/>
          <a:p>
            <a:r>
              <a:rPr lang="en-IN" b="1" dirty="0">
                <a:solidFill>
                  <a:srgbClr val="000000"/>
                </a:solidFill>
                <a:latin typeface="Cambria" panose="02040503050406030204" pitchFamily="18" charset="0"/>
              </a:rPr>
              <a:t>List of different modes of opening a file</a:t>
            </a:r>
          </a:p>
        </p:txBody>
      </p:sp>
    </p:spTree>
    <p:extLst>
      <p:ext uri="{BB962C8B-B14F-4D97-AF65-F5344CB8AC3E}">
        <p14:creationId xmlns:p14="http://schemas.microsoft.com/office/powerpoint/2010/main" val="31136376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77736"/>
            <a:ext cx="12192000" cy="1169551"/>
          </a:xfrm>
          <a:prstGeom prst="rect">
            <a:avLst/>
          </a:prstGeom>
        </p:spPr>
        <p:txBody>
          <a:bodyPr wrap="square">
            <a:spAutoFit/>
          </a:bodyPr>
          <a:lstStyle/>
          <a:p>
            <a:pPr algn="just">
              <a:spcAft>
                <a:spcPts val="1200"/>
              </a:spcAft>
            </a:pPr>
            <a:r>
              <a:rPr lang="en-IN" b="1" i="1" dirty="0">
                <a:solidFill>
                  <a:srgbClr val="000000"/>
                </a:solidFill>
                <a:latin typeface="Cambria" panose="02040503050406030204" pitchFamily="18" charset="0"/>
              </a:rPr>
              <a:t>file</a:t>
            </a:r>
            <a:r>
              <a:rPr lang="en-IN" b="1" dirty="0">
                <a:solidFill>
                  <a:srgbClr val="000000"/>
                </a:solidFill>
                <a:latin typeface="Cambria" panose="02040503050406030204" pitchFamily="18" charset="0"/>
              </a:rPr>
              <a:t> Object Attributes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Once a file is opened and you have one file object, you can get various information related to that file.</a:t>
            </a:r>
          </a:p>
          <a:p>
            <a:pPr algn="just">
              <a:spcAft>
                <a:spcPts val="1200"/>
              </a:spcAft>
            </a:pPr>
            <a:r>
              <a:rPr lang="en-IN" sz="1600" dirty="0">
                <a:solidFill>
                  <a:srgbClr val="000000"/>
                </a:solidFill>
                <a:latin typeface="Cambria" panose="02040503050406030204" pitchFamily="18" charset="0"/>
              </a:rPr>
              <a:t>Here is a list of all attributes related to file object:</a:t>
            </a:r>
          </a:p>
        </p:txBody>
      </p:sp>
      <p:graphicFrame>
        <p:nvGraphicFramePr>
          <p:cNvPr id="7" name="Table 6"/>
          <p:cNvGraphicFramePr>
            <a:graphicFrameLocks noGrp="1"/>
          </p:cNvGraphicFramePr>
          <p:nvPr>
            <p:extLst/>
          </p:nvPr>
        </p:nvGraphicFramePr>
        <p:xfrm>
          <a:off x="342900" y="1730534"/>
          <a:ext cx="5753100" cy="2072640"/>
        </p:xfrm>
        <a:graphic>
          <a:graphicData uri="http://schemas.openxmlformats.org/drawingml/2006/table">
            <a:tbl>
              <a:tblPr/>
              <a:tblGrid>
                <a:gridCol w="2876550">
                  <a:extLst>
                    <a:ext uri="{9D8B030D-6E8A-4147-A177-3AD203B41FA5}">
                      <a16:colId xmlns:a16="http://schemas.microsoft.com/office/drawing/2014/main" val="20000"/>
                    </a:ext>
                  </a:extLst>
                </a:gridCol>
                <a:gridCol w="2876550">
                  <a:extLst>
                    <a:ext uri="{9D8B030D-6E8A-4147-A177-3AD203B41FA5}">
                      <a16:colId xmlns:a16="http://schemas.microsoft.com/office/drawing/2014/main" val="20001"/>
                    </a:ext>
                  </a:extLst>
                </a:gridCol>
              </a:tblGrid>
              <a:tr h="0">
                <a:tc>
                  <a:txBody>
                    <a:bodyPr/>
                    <a:lstStyle/>
                    <a:p>
                      <a:pPr algn="l" fontAlgn="t"/>
                      <a:r>
                        <a:rPr lang="en-IN" sz="1600">
                          <a:effectLst/>
                          <a:latin typeface="Cambria" panose="02040503050406030204" pitchFamily="18" charset="0"/>
                        </a:rPr>
                        <a:t>Attribute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600">
                          <a:effectLst/>
                          <a:latin typeface="Cambria" panose="02040503050406030204" pitchFamily="18"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fontAlgn="t"/>
                      <a:r>
                        <a:rPr lang="en-IN" sz="1600">
                          <a:effectLst/>
                          <a:latin typeface="Cambria" panose="02040503050406030204" pitchFamily="18" charset="0"/>
                        </a:rPr>
                        <a:t>file.closed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Cambria" panose="02040503050406030204" pitchFamily="18" charset="0"/>
                        </a:rPr>
                        <a:t>Returns true if file is closed, false otherwise.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IN" sz="1600">
                          <a:effectLst/>
                          <a:latin typeface="Cambria" panose="02040503050406030204" pitchFamily="18" charset="0"/>
                        </a:rPr>
                        <a:t>file.mode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Cambria" panose="02040503050406030204" pitchFamily="18" charset="0"/>
                        </a:rPr>
                        <a:t>Returns access mode with which file was opened.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IN" sz="1600">
                          <a:effectLst/>
                          <a:latin typeface="Cambria" panose="02040503050406030204" pitchFamily="18" charset="0"/>
                        </a:rPr>
                        <a:t>file.name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latin typeface="Cambria" panose="02040503050406030204" pitchFamily="18" charset="0"/>
                        </a:rPr>
                        <a:t>Returns name of the file.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Rectangle 7"/>
          <p:cNvSpPr/>
          <p:nvPr/>
        </p:nvSpPr>
        <p:spPr>
          <a:xfrm>
            <a:off x="0" y="3880535"/>
            <a:ext cx="12192000" cy="338554"/>
          </a:xfrm>
          <a:prstGeom prst="rect">
            <a:avLst/>
          </a:prstGeom>
        </p:spPr>
        <p:txBody>
          <a:bodyPr wrap="square">
            <a:spAutoFit/>
          </a:bodyPr>
          <a:lstStyle/>
          <a:p>
            <a:pPr algn="just">
              <a:spcAft>
                <a:spcPts val="1200"/>
              </a:spcAft>
            </a:pPr>
            <a:r>
              <a:rPr lang="en-IN" sz="1600" b="1" dirty="0">
                <a:solidFill>
                  <a:srgbClr val="000000"/>
                </a:solidFill>
                <a:latin typeface="Cambria" panose="02040503050406030204" pitchFamily="18" charset="0"/>
              </a:rPr>
              <a:t>Note:</a:t>
            </a:r>
            <a:r>
              <a:rPr lang="en-IN" sz="1600" dirty="0">
                <a:solidFill>
                  <a:srgbClr val="000000"/>
                </a:solidFill>
                <a:latin typeface="Cambria" panose="02040503050406030204" pitchFamily="18" charset="0"/>
              </a:rPr>
              <a:t> softspace attribute is not supported in Python 3.x</a:t>
            </a:r>
          </a:p>
        </p:txBody>
      </p:sp>
      <p:sp>
        <p:nvSpPr>
          <p:cNvPr id="9" name="Rectangle 8"/>
          <p:cNvSpPr/>
          <p:nvPr/>
        </p:nvSpPr>
        <p:spPr>
          <a:xfrm>
            <a:off x="0" y="4459913"/>
            <a:ext cx="12192000" cy="2215991"/>
          </a:xfrm>
          <a:prstGeom prst="rect">
            <a:avLst/>
          </a:prstGeom>
        </p:spPr>
        <p:txBody>
          <a:bodyPr wrap="square">
            <a:spAutoFit/>
          </a:bodyPr>
          <a:lstStyle/>
          <a:p>
            <a:pPr algn="just">
              <a:spcAft>
                <a:spcPts val="1200"/>
              </a:spcAft>
            </a:pPr>
            <a:r>
              <a:rPr lang="en-IN" b="1" i="1" dirty="0">
                <a:solidFill>
                  <a:srgbClr val="000000"/>
                </a:solidFill>
                <a:latin typeface="Cambria" panose="02040503050406030204" pitchFamily="18" charset="0"/>
              </a:rPr>
              <a:t>close() </a:t>
            </a:r>
            <a:r>
              <a:rPr lang="en-IN" b="1" dirty="0">
                <a:solidFill>
                  <a:srgbClr val="000000"/>
                </a:solidFill>
                <a:latin typeface="Cambria" panose="02040503050406030204" pitchFamily="18" charset="0"/>
              </a:rPr>
              <a:t>Method</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close() method of a file object flushes any unwritten information and closes the file object, after which no more writing can be done.</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Python automatically closes a file when the reference object of a file is reassigned to another file.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It is a good practice to use the close() method to close a file.</a:t>
            </a:r>
          </a:p>
          <a:p>
            <a:pPr algn="just">
              <a:spcAft>
                <a:spcPts val="1200"/>
              </a:spcAft>
            </a:pPr>
            <a:r>
              <a:rPr lang="en-IN" sz="1600" b="1" dirty="0">
                <a:solidFill>
                  <a:srgbClr val="000000"/>
                </a:solidFill>
                <a:latin typeface="Cambria" panose="02040503050406030204" pitchFamily="18" charset="0"/>
              </a:rPr>
              <a:t>Syntax: </a:t>
            </a:r>
            <a:r>
              <a:rPr lang="en-IN" sz="1600" dirty="0" err="1">
                <a:solidFill>
                  <a:srgbClr val="000000"/>
                </a:solidFill>
                <a:latin typeface="Cambria" panose="02040503050406030204" pitchFamily="18" charset="0"/>
              </a:rPr>
              <a:t>fileObject.close</a:t>
            </a:r>
            <a:r>
              <a:rPr lang="en-IN" sz="1600" dirty="0">
                <a:solidFill>
                  <a:srgbClr val="000000"/>
                </a:solidFill>
                <a:latin typeface="Cambria" panose="02040503050406030204" pitchFamily="18" charset="0"/>
              </a:rPr>
              <a:t>();</a:t>
            </a:r>
          </a:p>
        </p:txBody>
      </p:sp>
    </p:spTree>
    <p:extLst>
      <p:ext uri="{BB962C8B-B14F-4D97-AF65-F5344CB8AC3E}">
        <p14:creationId xmlns:p14="http://schemas.microsoft.com/office/powerpoint/2010/main" val="19998261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00440"/>
            <a:ext cx="12192000" cy="1969770"/>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Reading and Writing Files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write() Method</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write() method writes any string to an open file. It is important to note that Python strings can have binary data and not just text.</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write() method does not add a newline character ('\n') to the end of the string.</a:t>
            </a:r>
          </a:p>
          <a:p>
            <a:pPr marL="0" lvl="1" algn="just">
              <a:spcAft>
                <a:spcPts val="1200"/>
              </a:spcAft>
            </a:pPr>
            <a:r>
              <a:rPr lang="en-IN" sz="1600" b="1" dirty="0">
                <a:solidFill>
                  <a:srgbClr val="000000"/>
                </a:solidFill>
                <a:latin typeface="Cambria" panose="02040503050406030204" pitchFamily="18" charset="0"/>
              </a:rPr>
              <a:t>Syntax: </a:t>
            </a:r>
            <a:r>
              <a:rPr lang="en-IN" sz="1600" dirty="0" err="1">
                <a:solidFill>
                  <a:srgbClr val="000000"/>
                </a:solidFill>
                <a:latin typeface="Cambria" panose="02040503050406030204" pitchFamily="18" charset="0"/>
              </a:rPr>
              <a:t>fileObject.write</a:t>
            </a:r>
            <a:r>
              <a:rPr lang="en-IN" sz="1600" dirty="0">
                <a:solidFill>
                  <a:srgbClr val="000000"/>
                </a:solidFill>
                <a:latin typeface="Cambria" panose="02040503050406030204" pitchFamily="18" charset="0"/>
              </a:rPr>
              <a:t>(string);</a:t>
            </a:r>
          </a:p>
        </p:txBody>
      </p:sp>
      <p:sp>
        <p:nvSpPr>
          <p:cNvPr id="5" name="Rectangle 4"/>
          <p:cNvSpPr/>
          <p:nvPr/>
        </p:nvSpPr>
        <p:spPr>
          <a:xfrm>
            <a:off x="0" y="2638336"/>
            <a:ext cx="12192000" cy="2616101"/>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The </a:t>
            </a:r>
            <a:r>
              <a:rPr lang="en-IN" b="1" i="1" dirty="0">
                <a:solidFill>
                  <a:srgbClr val="000000"/>
                </a:solidFill>
                <a:latin typeface="Cambria" panose="02040503050406030204" pitchFamily="18" charset="0"/>
              </a:rPr>
              <a:t>read()</a:t>
            </a:r>
            <a:r>
              <a:rPr lang="en-IN" b="1" dirty="0">
                <a:solidFill>
                  <a:srgbClr val="000000"/>
                </a:solidFill>
                <a:latin typeface="Cambria" panose="02040503050406030204" pitchFamily="18" charset="0"/>
              </a:rPr>
              <a:t> Method</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read() method reads a string from an open file.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It is important to note that Python strings can have binary data. apart from text data.</a:t>
            </a:r>
          </a:p>
          <a:p>
            <a:pPr algn="just">
              <a:spcAft>
                <a:spcPts val="1200"/>
              </a:spcAft>
            </a:pPr>
            <a:r>
              <a:rPr lang="en-IN" sz="1600" b="1" dirty="0">
                <a:solidFill>
                  <a:srgbClr val="000000"/>
                </a:solidFill>
                <a:latin typeface="Cambria" panose="02040503050406030204" pitchFamily="18" charset="0"/>
              </a:rPr>
              <a:t>Syntax: </a:t>
            </a:r>
            <a:r>
              <a:rPr lang="en-IN" sz="1600" dirty="0" err="1">
                <a:solidFill>
                  <a:srgbClr val="000000"/>
                </a:solidFill>
                <a:latin typeface="Cambria" panose="02040503050406030204" pitchFamily="18" charset="0"/>
              </a:rPr>
              <a:t>fileObject.read</a:t>
            </a:r>
            <a:r>
              <a:rPr lang="en-IN" sz="1600" dirty="0">
                <a:solidFill>
                  <a:srgbClr val="000000"/>
                </a:solidFill>
                <a:latin typeface="Cambria" panose="02040503050406030204" pitchFamily="18" charset="0"/>
              </a:rPr>
              <a:t>([count]);</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Here, passed parameter is the number of bytes to be read from the opened file.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This method starts reading from the beginning of the file and if count is missing, then it tries to read as much as possible, maybe until the end of file.</a:t>
            </a:r>
          </a:p>
        </p:txBody>
      </p:sp>
    </p:spTree>
    <p:extLst>
      <p:ext uri="{BB962C8B-B14F-4D97-AF65-F5344CB8AC3E}">
        <p14:creationId xmlns:p14="http://schemas.microsoft.com/office/powerpoint/2010/main" val="7544023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1425"/>
            <a:ext cx="12192000" cy="2862322"/>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File Positions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tell() method tells you the current position within the file; in other words, the next read or write will occur at that many bytes from the beginning of the file.</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seek(offset[, from]) method changes the current file position.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offset argument indicates the number of bytes to be moved.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from argument specifies the reference position from where the bytes are to be moved.</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If from is set to 0, it means use the beginning of the file as the reference position and 1 means use the current position as the reference position and if it is set to 2 then the end of the file would be taken as the reference position.</a:t>
            </a:r>
          </a:p>
        </p:txBody>
      </p:sp>
      <p:sp>
        <p:nvSpPr>
          <p:cNvPr id="5" name="Rectangle 4"/>
          <p:cNvSpPr/>
          <p:nvPr/>
        </p:nvSpPr>
        <p:spPr>
          <a:xfrm>
            <a:off x="0" y="3801547"/>
            <a:ext cx="12192000" cy="2400657"/>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Renaming and Deleting Files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Python </a:t>
            </a:r>
            <a:r>
              <a:rPr lang="en-IN" sz="1600" dirty="0" err="1">
                <a:solidFill>
                  <a:srgbClr val="000000"/>
                </a:solidFill>
                <a:latin typeface="Cambria" panose="02040503050406030204" pitchFamily="18" charset="0"/>
              </a:rPr>
              <a:t>os</a:t>
            </a:r>
            <a:r>
              <a:rPr lang="en-IN" sz="1600" dirty="0">
                <a:solidFill>
                  <a:srgbClr val="000000"/>
                </a:solidFill>
                <a:latin typeface="Cambria" panose="02040503050406030204" pitchFamily="18" charset="0"/>
              </a:rPr>
              <a:t> module provides methods that help you perform file-processing operations, such as renaming and deleting files.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To use this module you need to import it first and then you can call any related functions.</a:t>
            </a:r>
          </a:p>
          <a:p>
            <a:pPr algn="just">
              <a:spcAft>
                <a:spcPts val="1200"/>
              </a:spcAft>
            </a:pPr>
            <a:r>
              <a:rPr lang="en-IN" b="1" dirty="0">
                <a:solidFill>
                  <a:srgbClr val="000000"/>
                </a:solidFill>
                <a:latin typeface="Cambria" panose="02040503050406030204" pitchFamily="18" charset="0"/>
              </a:rPr>
              <a:t>The rename() Method</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rename() method takes two arguments, the current filename and the new filename.</a:t>
            </a:r>
          </a:p>
          <a:p>
            <a:pPr algn="just">
              <a:spcAft>
                <a:spcPts val="1200"/>
              </a:spcAft>
            </a:pPr>
            <a:r>
              <a:rPr lang="en-IN" sz="1600" b="1" dirty="0">
                <a:solidFill>
                  <a:srgbClr val="000000"/>
                </a:solidFill>
                <a:latin typeface="Cambria" panose="02040503050406030204" pitchFamily="18" charset="0"/>
              </a:rPr>
              <a:t>Syntax: </a:t>
            </a:r>
            <a:r>
              <a:rPr lang="en-IN" sz="1600" dirty="0" err="1">
                <a:solidFill>
                  <a:srgbClr val="000000"/>
                </a:solidFill>
                <a:latin typeface="Cambria" panose="02040503050406030204" pitchFamily="18" charset="0"/>
              </a:rPr>
              <a:t>os.rename</a:t>
            </a:r>
            <a:r>
              <a:rPr lang="en-IN" sz="1600" dirty="0">
                <a:solidFill>
                  <a:srgbClr val="000000"/>
                </a:solidFill>
                <a:latin typeface="Cambria" panose="02040503050406030204" pitchFamily="18" charset="0"/>
              </a:rPr>
              <a:t>(</a:t>
            </a:r>
            <a:r>
              <a:rPr lang="en-IN" sz="1600" dirty="0" err="1">
                <a:solidFill>
                  <a:srgbClr val="000000"/>
                </a:solidFill>
                <a:latin typeface="Cambria" panose="02040503050406030204" pitchFamily="18" charset="0"/>
              </a:rPr>
              <a:t>current_file_name</a:t>
            </a:r>
            <a:r>
              <a:rPr lang="en-IN" sz="1600" dirty="0">
                <a:solidFill>
                  <a:srgbClr val="000000"/>
                </a:solidFill>
                <a:latin typeface="Cambria" panose="02040503050406030204" pitchFamily="18" charset="0"/>
              </a:rPr>
              <a:t>, </a:t>
            </a:r>
            <a:r>
              <a:rPr lang="en-IN" sz="1600" dirty="0" err="1">
                <a:solidFill>
                  <a:srgbClr val="000000"/>
                </a:solidFill>
                <a:latin typeface="Cambria" panose="02040503050406030204" pitchFamily="18" charset="0"/>
              </a:rPr>
              <a:t>new_file_name</a:t>
            </a:r>
            <a:r>
              <a:rPr lang="en-IN" sz="1600" dirty="0">
                <a:solidFill>
                  <a:srgbClr val="000000"/>
                </a:solidFill>
                <a:latin typeface="Cambria" panose="02040503050406030204" pitchFamily="18" charset="0"/>
              </a:rPr>
              <a:t>)</a:t>
            </a:r>
          </a:p>
        </p:txBody>
      </p:sp>
    </p:spTree>
    <p:extLst>
      <p:ext uri="{BB962C8B-B14F-4D97-AF65-F5344CB8AC3E}">
        <p14:creationId xmlns:p14="http://schemas.microsoft.com/office/powerpoint/2010/main" val="1214725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dirty="0">
                <a:latin typeface="Cambria" panose="02040503050406030204" pitchFamily="18" charset="0"/>
              </a:rPr>
              <a:t>Interactive Mode</a:t>
            </a:r>
          </a:p>
        </p:txBody>
      </p:sp>
      <p:sp>
        <p:nvSpPr>
          <p:cNvPr id="3" name="Content Placeholder 2"/>
          <p:cNvSpPr>
            <a:spLocks noGrp="1"/>
          </p:cNvSpPr>
          <p:nvPr>
            <p:ph idx="1"/>
          </p:nvPr>
        </p:nvSpPr>
        <p:spPr>
          <a:xfrm>
            <a:off x="0" y="1325562"/>
            <a:ext cx="12191999" cy="5532437"/>
          </a:xfrm>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022814" y="2028825"/>
            <a:ext cx="6400800" cy="3219450"/>
          </a:xfrm>
          <a:prstGeom prst="rect">
            <a:avLst/>
          </a:prstGeom>
        </p:spPr>
      </p:pic>
    </p:spTree>
    <p:extLst>
      <p:ext uri="{BB962C8B-B14F-4D97-AF65-F5344CB8AC3E}">
        <p14:creationId xmlns:p14="http://schemas.microsoft.com/office/powerpoint/2010/main" val="12984998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36404"/>
            <a:ext cx="12192000" cy="1169551"/>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remove() Method</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can use the remove() method to delete files by supplying the name of the file to be deleted as the argument.</a:t>
            </a:r>
          </a:p>
          <a:p>
            <a:pPr algn="just">
              <a:spcAft>
                <a:spcPts val="1200"/>
              </a:spcAft>
            </a:pPr>
            <a:r>
              <a:rPr lang="en-IN" sz="1600" b="1" dirty="0">
                <a:solidFill>
                  <a:srgbClr val="000000"/>
                </a:solidFill>
                <a:latin typeface="Cambria" panose="02040503050406030204" pitchFamily="18" charset="0"/>
              </a:rPr>
              <a:t>Syntax: </a:t>
            </a:r>
            <a:r>
              <a:rPr lang="en-IN" sz="1600" dirty="0" err="1">
                <a:solidFill>
                  <a:srgbClr val="000000"/>
                </a:solidFill>
                <a:latin typeface="Cambria" panose="02040503050406030204" pitchFamily="18" charset="0"/>
              </a:rPr>
              <a:t>os.remove</a:t>
            </a:r>
            <a:r>
              <a:rPr lang="en-IN" sz="1600" dirty="0">
                <a:solidFill>
                  <a:srgbClr val="000000"/>
                </a:solidFill>
                <a:latin typeface="Cambria" panose="02040503050406030204" pitchFamily="18" charset="0"/>
              </a:rPr>
              <a:t>(</a:t>
            </a:r>
            <a:r>
              <a:rPr lang="en-IN" sz="1600" dirty="0" err="1">
                <a:solidFill>
                  <a:srgbClr val="000000"/>
                </a:solidFill>
                <a:latin typeface="Cambria" panose="02040503050406030204" pitchFamily="18" charset="0"/>
              </a:rPr>
              <a:t>file_name</a:t>
            </a:r>
            <a:r>
              <a:rPr lang="en-IN" sz="1600" dirty="0">
                <a:solidFill>
                  <a:srgbClr val="000000"/>
                </a:solidFill>
                <a:latin typeface="Cambria" panose="02040503050406030204" pitchFamily="18" charset="0"/>
              </a:rPr>
              <a:t>)</a:t>
            </a:r>
          </a:p>
        </p:txBody>
      </p:sp>
      <p:sp>
        <p:nvSpPr>
          <p:cNvPr id="5" name="Rectangle 4"/>
          <p:cNvSpPr/>
          <p:nvPr/>
        </p:nvSpPr>
        <p:spPr>
          <a:xfrm>
            <a:off x="0" y="1807339"/>
            <a:ext cx="12192000" cy="4431983"/>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Directories in Python</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All files are contained within various directories, and Python has no problem handling these too. </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a:t>
            </a:r>
            <a:r>
              <a:rPr lang="en-IN" sz="1600" dirty="0" err="1">
                <a:solidFill>
                  <a:srgbClr val="000000"/>
                </a:solidFill>
                <a:latin typeface="Cambria" panose="02040503050406030204" pitchFamily="18" charset="0"/>
              </a:rPr>
              <a:t>os</a:t>
            </a:r>
            <a:r>
              <a:rPr lang="en-IN" sz="1600" dirty="0">
                <a:solidFill>
                  <a:srgbClr val="000000"/>
                </a:solidFill>
                <a:latin typeface="Cambria" panose="02040503050406030204" pitchFamily="18" charset="0"/>
              </a:rPr>
              <a:t> module has several methods that help you create, remove, and change directories.</a:t>
            </a:r>
          </a:p>
          <a:p>
            <a:pPr marL="285750" indent="-285750" algn="just">
              <a:spcAft>
                <a:spcPts val="1200"/>
              </a:spcAft>
              <a:buFont typeface="Arial" panose="020B0604020202020204" pitchFamily="34" charset="0"/>
              <a:buChar char="•"/>
            </a:pPr>
            <a:r>
              <a:rPr lang="en-IN" b="1" i="1" dirty="0" err="1">
                <a:solidFill>
                  <a:srgbClr val="000000"/>
                </a:solidFill>
                <a:latin typeface="Cambria" panose="02040503050406030204" pitchFamily="18" charset="0"/>
              </a:rPr>
              <a:t>mkdir</a:t>
            </a:r>
            <a:r>
              <a:rPr lang="en-IN" b="1" i="1" dirty="0">
                <a:solidFill>
                  <a:srgbClr val="000000"/>
                </a:solidFill>
                <a:latin typeface="Cambria" panose="02040503050406030204" pitchFamily="18" charset="0"/>
              </a:rPr>
              <a:t>() </a:t>
            </a:r>
            <a:r>
              <a:rPr lang="en-IN" b="1" dirty="0">
                <a:solidFill>
                  <a:srgbClr val="000000"/>
                </a:solidFill>
                <a:latin typeface="Cambria" panose="02040503050406030204" pitchFamily="18" charset="0"/>
              </a:rPr>
              <a:t>Method</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can use the </a:t>
            </a:r>
            <a:r>
              <a:rPr lang="en-IN" sz="1600" dirty="0" err="1">
                <a:solidFill>
                  <a:srgbClr val="000000"/>
                </a:solidFill>
                <a:latin typeface="Cambria" panose="02040503050406030204" pitchFamily="18" charset="0"/>
              </a:rPr>
              <a:t>mkdir</a:t>
            </a:r>
            <a:r>
              <a:rPr lang="en-IN" sz="1600" dirty="0">
                <a:solidFill>
                  <a:srgbClr val="000000"/>
                </a:solidFill>
                <a:latin typeface="Cambria" panose="02040503050406030204" pitchFamily="18" charset="0"/>
              </a:rPr>
              <a:t>() method of the </a:t>
            </a:r>
            <a:r>
              <a:rPr lang="en-IN" sz="1600" dirty="0" err="1">
                <a:solidFill>
                  <a:srgbClr val="000000"/>
                </a:solidFill>
                <a:latin typeface="Cambria" panose="02040503050406030204" pitchFamily="18" charset="0"/>
              </a:rPr>
              <a:t>os</a:t>
            </a:r>
            <a:r>
              <a:rPr lang="en-IN" sz="1600" dirty="0">
                <a:solidFill>
                  <a:srgbClr val="000000"/>
                </a:solidFill>
                <a:latin typeface="Cambria" panose="02040503050406030204" pitchFamily="18" charset="0"/>
              </a:rPr>
              <a:t> module to create directories in the current directory. </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need to supply an argument to this method which contains the name of the directory to be created.</a:t>
            </a:r>
          </a:p>
          <a:p>
            <a:pPr algn="just">
              <a:spcAft>
                <a:spcPts val="1200"/>
              </a:spcAft>
            </a:pPr>
            <a:r>
              <a:rPr lang="en-IN" sz="1600" b="1" dirty="0">
                <a:solidFill>
                  <a:srgbClr val="000000"/>
                </a:solidFill>
                <a:latin typeface="Cambria" panose="02040503050406030204" pitchFamily="18" charset="0"/>
              </a:rPr>
              <a:t>Syntax: </a:t>
            </a:r>
            <a:r>
              <a:rPr lang="en-IN" sz="1600" dirty="0" err="1">
                <a:solidFill>
                  <a:srgbClr val="000000"/>
                </a:solidFill>
                <a:latin typeface="Cambria" panose="02040503050406030204" pitchFamily="18" charset="0"/>
              </a:rPr>
              <a:t>os.mkdir</a:t>
            </a:r>
            <a:r>
              <a:rPr lang="en-IN" sz="1600" dirty="0">
                <a:solidFill>
                  <a:srgbClr val="000000"/>
                </a:solidFill>
                <a:latin typeface="Cambria" panose="02040503050406030204" pitchFamily="18" charset="0"/>
              </a:rPr>
              <a:t>("</a:t>
            </a:r>
            <a:r>
              <a:rPr lang="en-IN" sz="1600" dirty="0" err="1">
                <a:solidFill>
                  <a:srgbClr val="000000"/>
                </a:solidFill>
                <a:latin typeface="Cambria" panose="02040503050406030204" pitchFamily="18" charset="0"/>
              </a:rPr>
              <a:t>newdir</a:t>
            </a:r>
            <a:r>
              <a:rPr lang="en-IN" sz="1600" dirty="0">
                <a:solidFill>
                  <a:srgbClr val="000000"/>
                </a:solidFill>
                <a:latin typeface="Cambria" panose="02040503050406030204" pitchFamily="18" charset="0"/>
              </a:rPr>
              <a:t>")</a:t>
            </a:r>
          </a:p>
          <a:p>
            <a:pPr marL="285750" indent="-285750" algn="just">
              <a:spcAft>
                <a:spcPts val="1200"/>
              </a:spcAft>
              <a:buFont typeface="Arial" panose="020B0604020202020204" pitchFamily="34" charset="0"/>
              <a:buChar char="•"/>
            </a:pPr>
            <a:r>
              <a:rPr lang="en-IN" b="1" i="1" dirty="0" err="1">
                <a:solidFill>
                  <a:srgbClr val="000000"/>
                </a:solidFill>
                <a:latin typeface="Cambria" panose="02040503050406030204" pitchFamily="18" charset="0"/>
              </a:rPr>
              <a:t>chdir</a:t>
            </a:r>
            <a:r>
              <a:rPr lang="en-IN" b="1" i="1" dirty="0">
                <a:solidFill>
                  <a:srgbClr val="000000"/>
                </a:solidFill>
                <a:latin typeface="Cambria" panose="02040503050406030204" pitchFamily="18" charset="0"/>
              </a:rPr>
              <a:t>() </a:t>
            </a:r>
            <a:r>
              <a:rPr lang="en-IN" b="1" dirty="0">
                <a:solidFill>
                  <a:srgbClr val="000000"/>
                </a:solidFill>
                <a:latin typeface="Cambria" panose="02040503050406030204" pitchFamily="18" charset="0"/>
              </a:rPr>
              <a:t>Method</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can use the </a:t>
            </a:r>
            <a:r>
              <a:rPr lang="en-IN" sz="1600" dirty="0" err="1">
                <a:solidFill>
                  <a:srgbClr val="000000"/>
                </a:solidFill>
                <a:latin typeface="Cambria" panose="02040503050406030204" pitchFamily="18" charset="0"/>
              </a:rPr>
              <a:t>chdir</a:t>
            </a:r>
            <a:r>
              <a:rPr lang="en-IN" sz="1600" dirty="0">
                <a:solidFill>
                  <a:srgbClr val="000000"/>
                </a:solidFill>
                <a:latin typeface="Cambria" panose="02040503050406030204" pitchFamily="18" charset="0"/>
              </a:rPr>
              <a:t>() method to change the current directory. </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a:t>
            </a:r>
            <a:r>
              <a:rPr lang="en-IN" sz="1600" dirty="0" err="1">
                <a:solidFill>
                  <a:srgbClr val="000000"/>
                </a:solidFill>
                <a:latin typeface="Cambria" panose="02040503050406030204" pitchFamily="18" charset="0"/>
              </a:rPr>
              <a:t>chdir</a:t>
            </a:r>
            <a:r>
              <a:rPr lang="en-IN" sz="1600" dirty="0">
                <a:solidFill>
                  <a:srgbClr val="000000"/>
                </a:solidFill>
                <a:latin typeface="Cambria" panose="02040503050406030204" pitchFamily="18" charset="0"/>
              </a:rPr>
              <a:t>() method takes an argument, which is the name of the directory that you want to make the current directory.</a:t>
            </a:r>
          </a:p>
          <a:p>
            <a:pPr algn="just">
              <a:spcAft>
                <a:spcPts val="1200"/>
              </a:spcAft>
            </a:pPr>
            <a:r>
              <a:rPr lang="en-IN" sz="1600" b="1" dirty="0">
                <a:solidFill>
                  <a:srgbClr val="000000"/>
                </a:solidFill>
                <a:latin typeface="Cambria" panose="02040503050406030204" pitchFamily="18" charset="0"/>
              </a:rPr>
              <a:t>Syntax: </a:t>
            </a:r>
            <a:r>
              <a:rPr lang="en-IN" sz="1600" dirty="0" err="1">
                <a:solidFill>
                  <a:srgbClr val="000000"/>
                </a:solidFill>
                <a:latin typeface="Cambria" panose="02040503050406030204" pitchFamily="18" charset="0"/>
              </a:rPr>
              <a:t>os.chdir</a:t>
            </a:r>
            <a:r>
              <a:rPr lang="en-IN" sz="1600" dirty="0">
                <a:solidFill>
                  <a:srgbClr val="000000"/>
                </a:solidFill>
                <a:latin typeface="Cambria" panose="02040503050406030204" pitchFamily="18" charset="0"/>
              </a:rPr>
              <a:t>("</a:t>
            </a:r>
            <a:r>
              <a:rPr lang="en-IN" sz="1600" dirty="0" err="1">
                <a:solidFill>
                  <a:srgbClr val="000000"/>
                </a:solidFill>
                <a:latin typeface="Cambria" panose="02040503050406030204" pitchFamily="18" charset="0"/>
              </a:rPr>
              <a:t>newdir</a:t>
            </a:r>
            <a:r>
              <a:rPr lang="en-IN" sz="1600" dirty="0">
                <a:solidFill>
                  <a:srgbClr val="000000"/>
                </a:solidFill>
                <a:latin typeface="Cambria" panose="02040503050406030204" pitchFamily="18" charset="0"/>
              </a:rPr>
              <a:t>")</a:t>
            </a:r>
          </a:p>
        </p:txBody>
      </p:sp>
    </p:spTree>
    <p:extLst>
      <p:ext uri="{BB962C8B-B14F-4D97-AF65-F5344CB8AC3E}">
        <p14:creationId xmlns:p14="http://schemas.microsoft.com/office/powerpoint/2010/main" val="13585661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7335"/>
            <a:ext cx="12192000" cy="5109091"/>
          </a:xfrm>
          <a:prstGeom prst="rect">
            <a:avLst/>
          </a:prstGeom>
        </p:spPr>
        <p:txBody>
          <a:bodyPr wrap="square">
            <a:spAutoFit/>
          </a:bodyPr>
          <a:lstStyle/>
          <a:p>
            <a:pPr algn="just">
              <a:spcAft>
                <a:spcPts val="1200"/>
              </a:spcAft>
            </a:pPr>
            <a:r>
              <a:rPr lang="en-IN" b="1" i="1" dirty="0" err="1">
                <a:solidFill>
                  <a:srgbClr val="000000"/>
                </a:solidFill>
                <a:latin typeface="Cambria" panose="02040503050406030204" pitchFamily="18" charset="0"/>
              </a:rPr>
              <a:t>getcwd</a:t>
            </a:r>
            <a:r>
              <a:rPr lang="en-IN" b="1" i="1" dirty="0">
                <a:solidFill>
                  <a:srgbClr val="000000"/>
                </a:solidFill>
                <a:latin typeface="Cambria" panose="02040503050406030204" pitchFamily="18" charset="0"/>
              </a:rPr>
              <a:t>() </a:t>
            </a:r>
            <a:r>
              <a:rPr lang="en-IN" b="1" dirty="0">
                <a:solidFill>
                  <a:srgbClr val="000000"/>
                </a:solidFill>
                <a:latin typeface="Cambria" panose="02040503050406030204" pitchFamily="18" charset="0"/>
              </a:rPr>
              <a:t>Method</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a:t>
            </a:r>
            <a:r>
              <a:rPr lang="en-IN" sz="1600" dirty="0" err="1">
                <a:solidFill>
                  <a:srgbClr val="000000"/>
                </a:solidFill>
                <a:latin typeface="Cambria" panose="02040503050406030204" pitchFamily="18" charset="0"/>
              </a:rPr>
              <a:t>getcwd</a:t>
            </a:r>
            <a:r>
              <a:rPr lang="en-IN" sz="1600" dirty="0">
                <a:solidFill>
                  <a:srgbClr val="000000"/>
                </a:solidFill>
                <a:latin typeface="Cambria" panose="02040503050406030204" pitchFamily="18" charset="0"/>
              </a:rPr>
              <a:t>() method displays the current working directory.</a:t>
            </a:r>
          </a:p>
          <a:p>
            <a:pPr algn="just">
              <a:spcAft>
                <a:spcPts val="1200"/>
              </a:spcAft>
            </a:pPr>
            <a:r>
              <a:rPr lang="en-IN" sz="1600" b="1" dirty="0">
                <a:solidFill>
                  <a:srgbClr val="000000"/>
                </a:solidFill>
                <a:latin typeface="Cambria" panose="02040503050406030204" pitchFamily="18" charset="0"/>
              </a:rPr>
              <a:t>Syntax: </a:t>
            </a:r>
            <a:r>
              <a:rPr lang="en-IN" sz="1600" dirty="0" err="1">
                <a:solidFill>
                  <a:srgbClr val="000000"/>
                </a:solidFill>
                <a:latin typeface="Cambria" panose="02040503050406030204" pitchFamily="18" charset="0"/>
              </a:rPr>
              <a:t>os.getcwd</a:t>
            </a:r>
            <a:r>
              <a:rPr lang="en-IN" sz="1600" dirty="0">
                <a:solidFill>
                  <a:srgbClr val="000000"/>
                </a:solidFill>
                <a:latin typeface="Cambria" panose="02040503050406030204" pitchFamily="18" charset="0"/>
              </a:rPr>
              <a:t>()</a:t>
            </a:r>
          </a:p>
          <a:p>
            <a:pPr algn="just">
              <a:spcAft>
                <a:spcPts val="1200"/>
              </a:spcAft>
            </a:pPr>
            <a:r>
              <a:rPr lang="en-IN" b="1" i="1" dirty="0" err="1">
                <a:solidFill>
                  <a:srgbClr val="000000"/>
                </a:solidFill>
                <a:latin typeface="Cambria" panose="02040503050406030204" pitchFamily="18" charset="0"/>
              </a:rPr>
              <a:t>rmdir</a:t>
            </a:r>
            <a:r>
              <a:rPr lang="en-IN" b="1" i="1" dirty="0">
                <a:solidFill>
                  <a:srgbClr val="000000"/>
                </a:solidFill>
                <a:latin typeface="Cambria" panose="02040503050406030204" pitchFamily="18" charset="0"/>
              </a:rPr>
              <a:t>() </a:t>
            </a:r>
            <a:r>
              <a:rPr lang="en-IN" b="1" dirty="0">
                <a:solidFill>
                  <a:srgbClr val="000000"/>
                </a:solidFill>
                <a:latin typeface="Cambria" panose="02040503050406030204" pitchFamily="18" charset="0"/>
              </a:rPr>
              <a:t>Method</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a:t>
            </a:r>
            <a:r>
              <a:rPr lang="en-IN" sz="1600" dirty="0" err="1">
                <a:solidFill>
                  <a:srgbClr val="000000"/>
                </a:solidFill>
                <a:latin typeface="Cambria" panose="02040503050406030204" pitchFamily="18" charset="0"/>
              </a:rPr>
              <a:t>rmdir</a:t>
            </a:r>
            <a:r>
              <a:rPr lang="en-IN" sz="1600" dirty="0">
                <a:solidFill>
                  <a:srgbClr val="000000"/>
                </a:solidFill>
                <a:latin typeface="Cambria" panose="02040503050406030204" pitchFamily="18" charset="0"/>
              </a:rPr>
              <a:t>() method deletes the directory, which is passed as an argument in the method.</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Before removing a directory, all the contents in it should be removed.</a:t>
            </a:r>
          </a:p>
          <a:p>
            <a:pPr algn="just">
              <a:spcAft>
                <a:spcPts val="1200"/>
              </a:spcAft>
            </a:pPr>
            <a:r>
              <a:rPr lang="en-IN" sz="1600" b="1" dirty="0">
                <a:solidFill>
                  <a:srgbClr val="000000"/>
                </a:solidFill>
                <a:latin typeface="Cambria" panose="02040503050406030204" pitchFamily="18" charset="0"/>
              </a:rPr>
              <a:t>Syntax: </a:t>
            </a:r>
            <a:r>
              <a:rPr lang="en-IN" sz="1600" dirty="0" err="1">
                <a:solidFill>
                  <a:srgbClr val="000000"/>
                </a:solidFill>
                <a:latin typeface="Cambria" panose="02040503050406030204" pitchFamily="18" charset="0"/>
              </a:rPr>
              <a:t>os.rmdir</a:t>
            </a:r>
            <a:r>
              <a:rPr lang="en-IN" sz="1600" dirty="0">
                <a:solidFill>
                  <a:srgbClr val="000000"/>
                </a:solidFill>
                <a:latin typeface="Cambria" panose="02040503050406030204" pitchFamily="18" charset="0"/>
              </a:rPr>
              <a:t>('</a:t>
            </a:r>
            <a:r>
              <a:rPr lang="en-IN" sz="1600" dirty="0" err="1">
                <a:solidFill>
                  <a:srgbClr val="000000"/>
                </a:solidFill>
                <a:latin typeface="Cambria" panose="02040503050406030204" pitchFamily="18" charset="0"/>
              </a:rPr>
              <a:t>dirname</a:t>
            </a:r>
            <a:r>
              <a:rPr lang="en-IN" sz="1600" dirty="0">
                <a:solidFill>
                  <a:srgbClr val="000000"/>
                </a:solidFill>
                <a:latin typeface="Cambria" panose="02040503050406030204" pitchFamily="18" charset="0"/>
              </a:rPr>
              <a:t>')</a:t>
            </a:r>
          </a:p>
          <a:p>
            <a:pPr algn="just">
              <a:spcAft>
                <a:spcPts val="1200"/>
              </a:spcAft>
            </a:pPr>
            <a:endParaRPr lang="en-IN" b="1" dirty="0">
              <a:solidFill>
                <a:srgbClr val="000000"/>
              </a:solidFill>
              <a:latin typeface="Cambria" panose="02040503050406030204" pitchFamily="18" charset="0"/>
            </a:endParaRPr>
          </a:p>
          <a:p>
            <a:pPr algn="just">
              <a:spcAft>
                <a:spcPts val="1200"/>
              </a:spcAft>
            </a:pPr>
            <a:r>
              <a:rPr lang="en-IN" b="1" dirty="0">
                <a:solidFill>
                  <a:srgbClr val="000000"/>
                </a:solidFill>
                <a:latin typeface="Cambria" panose="02040503050406030204" pitchFamily="18" charset="0"/>
              </a:rPr>
              <a:t>File &amp; Directory Related Methods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There are three important sources, which provide a wide range of utility methods to handle and manipulate files &amp; directories on Windows and Unix operating systems. They are as follows −</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File Object Methods: The file object provides functions to manipulate files.</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OS Object Methods: This provides methods to process files as well as directories.</a:t>
            </a:r>
          </a:p>
        </p:txBody>
      </p:sp>
    </p:spTree>
    <p:extLst>
      <p:ext uri="{BB962C8B-B14F-4D97-AF65-F5344CB8AC3E}">
        <p14:creationId xmlns:p14="http://schemas.microsoft.com/office/powerpoint/2010/main" val="11837083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rgbClr val="121214"/>
                </a:solidFill>
                <a:latin typeface="Verdana" panose="020B0604030504040204" pitchFamily="34" charset="0"/>
              </a:rPr>
              <a:t>Exceptions</a:t>
            </a:r>
            <a:endParaRPr lang="en-US" dirty="0">
              <a:latin typeface="Cambria" panose="02040503050406030204" pitchFamily="18" charset="0"/>
            </a:endParaRPr>
          </a:p>
        </p:txBody>
      </p:sp>
      <p:sp>
        <p:nvSpPr>
          <p:cNvPr id="6" name="Rectangle 5"/>
          <p:cNvSpPr/>
          <p:nvPr/>
        </p:nvSpPr>
        <p:spPr>
          <a:xfrm>
            <a:off x="0" y="1325563"/>
            <a:ext cx="12192000" cy="369332"/>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List of Standard Exceptions −</a:t>
            </a:r>
          </a:p>
        </p:txBody>
      </p:sp>
      <p:graphicFrame>
        <p:nvGraphicFramePr>
          <p:cNvPr id="7" name="Table 6"/>
          <p:cNvGraphicFramePr>
            <a:graphicFrameLocks noGrp="1"/>
          </p:cNvGraphicFramePr>
          <p:nvPr>
            <p:extLst/>
          </p:nvPr>
        </p:nvGraphicFramePr>
        <p:xfrm>
          <a:off x="698497" y="1748079"/>
          <a:ext cx="10045702" cy="5041147"/>
        </p:xfrm>
        <a:graphic>
          <a:graphicData uri="http://schemas.openxmlformats.org/drawingml/2006/table">
            <a:tbl>
              <a:tblPr/>
              <a:tblGrid>
                <a:gridCol w="2159003">
                  <a:extLst>
                    <a:ext uri="{9D8B030D-6E8A-4147-A177-3AD203B41FA5}">
                      <a16:colId xmlns:a16="http://schemas.microsoft.com/office/drawing/2014/main" val="20000"/>
                    </a:ext>
                  </a:extLst>
                </a:gridCol>
                <a:gridCol w="7886699">
                  <a:extLst>
                    <a:ext uri="{9D8B030D-6E8A-4147-A177-3AD203B41FA5}">
                      <a16:colId xmlns:a16="http://schemas.microsoft.com/office/drawing/2014/main" val="20001"/>
                    </a:ext>
                  </a:extLst>
                </a:gridCol>
              </a:tblGrid>
              <a:tr h="238206">
                <a:tc>
                  <a:txBody>
                    <a:bodyPr/>
                    <a:lstStyle/>
                    <a:p>
                      <a:pPr algn="l" fontAlgn="t"/>
                      <a:r>
                        <a:rPr lang="en-IN" sz="1400" b="1" dirty="0">
                          <a:effectLst/>
                          <a:latin typeface="Cambria" panose="02040503050406030204" pitchFamily="18" charset="0"/>
                        </a:rPr>
                        <a:t>EXCEPTION NAME</a:t>
                      </a:r>
                      <a:endParaRPr lang="en-IN" sz="1400" dirty="0">
                        <a:effectLst/>
                        <a:latin typeface="Cambria" panose="02040503050406030204" pitchFamily="18" charset="0"/>
                      </a:endParaRP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b="1">
                          <a:effectLst/>
                          <a:latin typeface="Cambria" panose="02040503050406030204" pitchFamily="18" charset="0"/>
                        </a:rPr>
                        <a:t>DESCRIPTION</a:t>
                      </a:r>
                      <a:endParaRPr lang="en-IN" sz="1400">
                        <a:effectLst/>
                        <a:latin typeface="Cambria" panose="02040503050406030204" pitchFamily="18" charset="0"/>
                      </a:endParaRP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238206">
                <a:tc>
                  <a:txBody>
                    <a:bodyPr/>
                    <a:lstStyle/>
                    <a:p>
                      <a:pPr fontAlgn="t"/>
                      <a:r>
                        <a:rPr lang="en-IN" sz="1400">
                          <a:effectLst/>
                          <a:latin typeface="Cambria" panose="02040503050406030204" pitchFamily="18" charset="0"/>
                        </a:rPr>
                        <a:t>Exception</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Base class for all exceptions</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29589">
                <a:tc>
                  <a:txBody>
                    <a:bodyPr/>
                    <a:lstStyle/>
                    <a:p>
                      <a:pPr fontAlgn="t"/>
                      <a:r>
                        <a:rPr lang="en-IN" sz="1400" dirty="0" err="1">
                          <a:effectLst/>
                          <a:latin typeface="Cambria" panose="02040503050406030204" pitchFamily="18" charset="0"/>
                        </a:rPr>
                        <a:t>StopIteration</a:t>
                      </a:r>
                      <a:endParaRPr lang="en-IN" sz="1400" dirty="0">
                        <a:effectLst/>
                        <a:latin typeface="Cambria" panose="02040503050406030204" pitchFamily="18" charset="0"/>
                      </a:endParaRP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the next() method of an iterator does not point to any object.</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80642">
                <a:tc>
                  <a:txBody>
                    <a:bodyPr/>
                    <a:lstStyle/>
                    <a:p>
                      <a:pPr fontAlgn="t"/>
                      <a:r>
                        <a:rPr lang="en-IN" sz="1400">
                          <a:effectLst/>
                          <a:latin typeface="Cambria" panose="02040503050406030204" pitchFamily="18" charset="0"/>
                        </a:rPr>
                        <a:t>SystemExit</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latin typeface="Cambria" panose="02040503050406030204" pitchFamily="18" charset="0"/>
                        </a:rPr>
                        <a:t>Raised by the </a:t>
                      </a:r>
                      <a:r>
                        <a:rPr lang="en-IN" sz="1400" dirty="0" err="1">
                          <a:effectLst/>
                          <a:latin typeface="Cambria" panose="02040503050406030204" pitchFamily="18" charset="0"/>
                        </a:rPr>
                        <a:t>sys.exit</a:t>
                      </a:r>
                      <a:r>
                        <a:rPr lang="en-IN" sz="1400" dirty="0">
                          <a:effectLst/>
                          <a:latin typeface="Cambria" panose="02040503050406030204" pitchFamily="18" charset="0"/>
                        </a:rPr>
                        <a:t>() function.</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78536">
                <a:tc>
                  <a:txBody>
                    <a:bodyPr/>
                    <a:lstStyle/>
                    <a:p>
                      <a:pPr fontAlgn="t"/>
                      <a:r>
                        <a:rPr lang="en-IN" sz="1400">
                          <a:effectLst/>
                          <a:latin typeface="Cambria" panose="02040503050406030204" pitchFamily="18" charset="0"/>
                        </a:rPr>
                        <a:t>StandardError</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Base class for all built-in exceptions except StopIteration and SystemExit.</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529589">
                <a:tc>
                  <a:txBody>
                    <a:bodyPr/>
                    <a:lstStyle/>
                    <a:p>
                      <a:pPr fontAlgn="t"/>
                      <a:r>
                        <a:rPr lang="en-IN" sz="1400">
                          <a:effectLst/>
                          <a:latin typeface="Cambria" panose="02040503050406030204" pitchFamily="18" charset="0"/>
                        </a:rPr>
                        <a:t>ArithmeticError</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Base class for all errors that occur for numeric calculation.</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529589">
                <a:tc>
                  <a:txBody>
                    <a:bodyPr/>
                    <a:lstStyle/>
                    <a:p>
                      <a:pPr fontAlgn="t"/>
                      <a:r>
                        <a:rPr lang="en-IN" sz="1400">
                          <a:effectLst/>
                          <a:latin typeface="Cambria" panose="02040503050406030204" pitchFamily="18" charset="0"/>
                        </a:rPr>
                        <a:t>OverflowError</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a calculation exceeds maximum limit for a numeric type.</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80642">
                <a:tc>
                  <a:txBody>
                    <a:bodyPr/>
                    <a:lstStyle/>
                    <a:p>
                      <a:pPr fontAlgn="t"/>
                      <a:r>
                        <a:rPr lang="en-IN" sz="1400">
                          <a:effectLst/>
                          <a:latin typeface="Cambria" panose="02040503050406030204" pitchFamily="18" charset="0"/>
                        </a:rPr>
                        <a:t>FloatingPointError</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a floating point calculation fails.</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29589">
                <a:tc>
                  <a:txBody>
                    <a:bodyPr/>
                    <a:lstStyle/>
                    <a:p>
                      <a:pPr fontAlgn="t"/>
                      <a:r>
                        <a:rPr lang="en-IN" sz="1400">
                          <a:effectLst/>
                          <a:latin typeface="Cambria" panose="02040503050406030204" pitchFamily="18" charset="0"/>
                        </a:rPr>
                        <a:t>ZeroDivisonError</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division or modulo by zero takes place for all numeric types.</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80642">
                <a:tc>
                  <a:txBody>
                    <a:bodyPr/>
                    <a:lstStyle/>
                    <a:p>
                      <a:pPr fontAlgn="t"/>
                      <a:r>
                        <a:rPr lang="en-IN" sz="1400">
                          <a:effectLst/>
                          <a:latin typeface="Cambria" panose="02040503050406030204" pitchFamily="18" charset="0"/>
                        </a:rPr>
                        <a:t>AssertionError</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in case of failure of the Assert statement.</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529589">
                <a:tc>
                  <a:txBody>
                    <a:bodyPr/>
                    <a:lstStyle/>
                    <a:p>
                      <a:pPr fontAlgn="t"/>
                      <a:r>
                        <a:rPr lang="en-IN" sz="1400">
                          <a:effectLst/>
                          <a:latin typeface="Cambria" panose="02040503050406030204" pitchFamily="18" charset="0"/>
                        </a:rPr>
                        <a:t>AttributeError</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latin typeface="Cambria" panose="02040503050406030204" pitchFamily="18" charset="0"/>
                        </a:rPr>
                        <a:t>Raised in case of failure of attribute reference or assignment.</a:t>
                      </a:r>
                    </a:p>
                  </a:txBody>
                  <a:tcPr marL="36505" marR="36505" marT="36505" marB="365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243408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419096" y="406400"/>
          <a:ext cx="10147303" cy="6311901"/>
        </p:xfrm>
        <a:graphic>
          <a:graphicData uri="http://schemas.openxmlformats.org/drawingml/2006/table">
            <a:tbl>
              <a:tblPr/>
              <a:tblGrid>
                <a:gridCol w="1913343">
                  <a:extLst>
                    <a:ext uri="{9D8B030D-6E8A-4147-A177-3AD203B41FA5}">
                      <a16:colId xmlns:a16="http://schemas.microsoft.com/office/drawing/2014/main" val="20000"/>
                    </a:ext>
                  </a:extLst>
                </a:gridCol>
                <a:gridCol w="8233960">
                  <a:extLst>
                    <a:ext uri="{9D8B030D-6E8A-4147-A177-3AD203B41FA5}">
                      <a16:colId xmlns:a16="http://schemas.microsoft.com/office/drawing/2014/main" val="20001"/>
                    </a:ext>
                  </a:extLst>
                </a:gridCol>
              </a:tblGrid>
              <a:tr h="779247">
                <a:tc>
                  <a:txBody>
                    <a:bodyPr/>
                    <a:lstStyle/>
                    <a:p>
                      <a:pPr fontAlgn="t"/>
                      <a:r>
                        <a:rPr lang="en-IN" sz="1400" dirty="0" err="1">
                          <a:effectLst/>
                          <a:latin typeface="Cambria" panose="02040503050406030204" pitchFamily="18" charset="0"/>
                        </a:rPr>
                        <a:t>EOFError</a:t>
                      </a:r>
                      <a:endParaRPr lang="en-IN" sz="1400" dirty="0">
                        <a:effectLst/>
                        <a:latin typeface="Cambria" panose="02040503050406030204" pitchFamily="18" charset="0"/>
                      </a:endParaRP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there is no input from either the raw_input() or input() function and the end of file is reached.</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358454">
                <a:tc>
                  <a:txBody>
                    <a:bodyPr/>
                    <a:lstStyle/>
                    <a:p>
                      <a:pPr fontAlgn="t"/>
                      <a:r>
                        <a:rPr lang="en-IN" sz="1400">
                          <a:effectLst/>
                          <a:latin typeface="Cambria" panose="02040503050406030204" pitchFamily="18" charset="0"/>
                        </a:rPr>
                        <a:t>ImportError</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an import statement fails.</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638983">
                <a:tc>
                  <a:txBody>
                    <a:bodyPr/>
                    <a:lstStyle/>
                    <a:p>
                      <a:pPr fontAlgn="t"/>
                      <a:r>
                        <a:rPr lang="en-IN" sz="1400">
                          <a:effectLst/>
                          <a:latin typeface="Cambria" panose="02040503050406030204" pitchFamily="18" charset="0"/>
                        </a:rPr>
                        <a:t>KeyboardInterrupt</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the user interrupts program execution, usually by pressing Ctrl+c.</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58454">
                <a:tc>
                  <a:txBody>
                    <a:bodyPr/>
                    <a:lstStyle/>
                    <a:p>
                      <a:pPr fontAlgn="t"/>
                      <a:r>
                        <a:rPr lang="en-IN" sz="1400">
                          <a:effectLst/>
                          <a:latin typeface="Cambria" panose="02040503050406030204" pitchFamily="18" charset="0"/>
                        </a:rPr>
                        <a:t>LookupError</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Base class for all lookup errors.</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79247">
                <a:tc>
                  <a:txBody>
                    <a:bodyPr/>
                    <a:lstStyle/>
                    <a:p>
                      <a:pPr algn="just" fontAlgn="t"/>
                      <a:r>
                        <a:rPr lang="en-IN" sz="1400">
                          <a:solidFill>
                            <a:srgbClr val="000000"/>
                          </a:solidFill>
                          <a:effectLst/>
                          <a:latin typeface="Cambria" panose="02040503050406030204" pitchFamily="18" charset="0"/>
                        </a:rPr>
                        <a:t>IndexError</a:t>
                      </a:r>
                    </a:p>
                    <a:p>
                      <a:pPr algn="just" fontAlgn="t"/>
                      <a:r>
                        <a:rPr lang="en-IN" sz="1400">
                          <a:solidFill>
                            <a:srgbClr val="000000"/>
                          </a:solidFill>
                          <a:effectLst/>
                          <a:latin typeface="Cambria" panose="02040503050406030204" pitchFamily="18" charset="0"/>
                        </a:rPr>
                        <a:t>KeyError</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400">
                          <a:solidFill>
                            <a:srgbClr val="000000"/>
                          </a:solidFill>
                          <a:effectLst/>
                          <a:latin typeface="Cambria" panose="02040503050406030204" pitchFamily="18" charset="0"/>
                        </a:rPr>
                        <a:t>Raised when an index is not found in a sequence.</a:t>
                      </a:r>
                    </a:p>
                    <a:p>
                      <a:pPr algn="just" fontAlgn="t"/>
                      <a:r>
                        <a:rPr lang="en-IN" sz="1400">
                          <a:solidFill>
                            <a:srgbClr val="000000"/>
                          </a:solidFill>
                          <a:effectLst/>
                          <a:latin typeface="Cambria" panose="02040503050406030204" pitchFamily="18" charset="0"/>
                        </a:rPr>
                        <a:t>Raised when the specified key is not found in the dictionary.</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98717">
                <a:tc>
                  <a:txBody>
                    <a:bodyPr/>
                    <a:lstStyle/>
                    <a:p>
                      <a:pPr fontAlgn="t"/>
                      <a:r>
                        <a:rPr lang="en-IN" sz="1400">
                          <a:effectLst/>
                          <a:latin typeface="Cambria" panose="02040503050406030204" pitchFamily="18" charset="0"/>
                        </a:rPr>
                        <a:t>NameError</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an identifier is not found in the local or global namespace.</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1059776">
                <a:tc>
                  <a:txBody>
                    <a:bodyPr/>
                    <a:lstStyle/>
                    <a:p>
                      <a:pPr algn="just" fontAlgn="t"/>
                      <a:r>
                        <a:rPr lang="en-IN" sz="1400">
                          <a:solidFill>
                            <a:srgbClr val="000000"/>
                          </a:solidFill>
                          <a:effectLst/>
                          <a:latin typeface="Cambria" panose="02040503050406030204" pitchFamily="18" charset="0"/>
                        </a:rPr>
                        <a:t>UnboundLocalError</a:t>
                      </a:r>
                    </a:p>
                    <a:p>
                      <a:pPr algn="just" fontAlgn="t"/>
                      <a:r>
                        <a:rPr lang="en-IN" sz="1400">
                          <a:solidFill>
                            <a:srgbClr val="000000"/>
                          </a:solidFill>
                          <a:effectLst/>
                          <a:latin typeface="Cambria" panose="02040503050406030204" pitchFamily="18" charset="0"/>
                        </a:rPr>
                        <a:t>EnvironmentError</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400">
                          <a:solidFill>
                            <a:srgbClr val="000000"/>
                          </a:solidFill>
                          <a:effectLst/>
                          <a:latin typeface="Cambria" panose="02040503050406030204" pitchFamily="18" charset="0"/>
                        </a:rPr>
                        <a:t>Raised when trying to access a local variable in a function or method but no value has been assigned to it.</a:t>
                      </a:r>
                    </a:p>
                    <a:p>
                      <a:pPr algn="just" fontAlgn="t"/>
                      <a:r>
                        <a:rPr lang="en-IN" sz="1400">
                          <a:solidFill>
                            <a:srgbClr val="000000"/>
                          </a:solidFill>
                          <a:effectLst/>
                          <a:latin typeface="Cambria" panose="02040503050406030204" pitchFamily="18" charset="0"/>
                        </a:rPr>
                        <a:t>Base class for all exceptions that occur outside the Python environment.</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1200040">
                <a:tc>
                  <a:txBody>
                    <a:bodyPr/>
                    <a:lstStyle/>
                    <a:p>
                      <a:pPr algn="just" fontAlgn="t"/>
                      <a:r>
                        <a:rPr lang="en-IN" sz="1400">
                          <a:solidFill>
                            <a:srgbClr val="000000"/>
                          </a:solidFill>
                          <a:effectLst/>
                          <a:latin typeface="Cambria" panose="02040503050406030204" pitchFamily="18" charset="0"/>
                        </a:rPr>
                        <a:t>IOError</a:t>
                      </a:r>
                    </a:p>
                    <a:p>
                      <a:pPr algn="just" fontAlgn="t"/>
                      <a:r>
                        <a:rPr lang="en-IN" sz="1400">
                          <a:solidFill>
                            <a:srgbClr val="000000"/>
                          </a:solidFill>
                          <a:effectLst/>
                          <a:latin typeface="Cambria" panose="02040503050406030204" pitchFamily="18" charset="0"/>
                        </a:rPr>
                        <a:t>IOError</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400">
                          <a:solidFill>
                            <a:srgbClr val="000000"/>
                          </a:solidFill>
                          <a:effectLst/>
                          <a:latin typeface="Cambria" panose="02040503050406030204" pitchFamily="18" charset="0"/>
                        </a:rPr>
                        <a:t>Raised when an input/ output operation fails, such as the print statement or the open() function when trying to open a file that does not exist.</a:t>
                      </a:r>
                    </a:p>
                    <a:p>
                      <a:pPr algn="just" fontAlgn="t"/>
                      <a:r>
                        <a:rPr lang="en-IN" sz="1400">
                          <a:solidFill>
                            <a:srgbClr val="000000"/>
                          </a:solidFill>
                          <a:effectLst/>
                          <a:latin typeface="Cambria" panose="02040503050406030204" pitchFamily="18" charset="0"/>
                        </a:rPr>
                        <a:t>Raised for operating system-related errors.</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638983">
                <a:tc>
                  <a:txBody>
                    <a:bodyPr/>
                    <a:lstStyle/>
                    <a:p>
                      <a:pPr algn="just" fontAlgn="t"/>
                      <a:r>
                        <a:rPr lang="en-IN" sz="1400">
                          <a:solidFill>
                            <a:srgbClr val="000000"/>
                          </a:solidFill>
                          <a:effectLst/>
                          <a:latin typeface="Cambria" panose="02040503050406030204" pitchFamily="18" charset="0"/>
                        </a:rPr>
                        <a:t>SyntaxError</a:t>
                      </a:r>
                    </a:p>
                    <a:p>
                      <a:pPr algn="just" fontAlgn="t"/>
                      <a:r>
                        <a:rPr lang="en-IN" sz="1400">
                          <a:solidFill>
                            <a:srgbClr val="000000"/>
                          </a:solidFill>
                          <a:effectLst/>
                          <a:latin typeface="Cambria" panose="02040503050406030204" pitchFamily="18" charset="0"/>
                        </a:rPr>
                        <a:t>IndentationError</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400" dirty="0">
                          <a:solidFill>
                            <a:srgbClr val="000000"/>
                          </a:solidFill>
                          <a:effectLst/>
                          <a:latin typeface="Cambria" panose="02040503050406030204" pitchFamily="18" charset="0"/>
                        </a:rPr>
                        <a:t>Raised when there is an error in Python syntax.</a:t>
                      </a:r>
                    </a:p>
                    <a:p>
                      <a:pPr algn="just" fontAlgn="t"/>
                      <a:r>
                        <a:rPr lang="en-IN" sz="1400" dirty="0">
                          <a:solidFill>
                            <a:srgbClr val="000000"/>
                          </a:solidFill>
                          <a:effectLst/>
                          <a:latin typeface="Cambria" panose="02040503050406030204" pitchFamily="18" charset="0"/>
                        </a:rPr>
                        <a:t>Raised when indentation is not specified properly.</a:t>
                      </a:r>
                    </a:p>
                  </a:txBody>
                  <a:tcPr marL="26860" marR="26860" marT="26860" marB="268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443933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89000" y="762002"/>
          <a:ext cx="9232900" cy="5678480"/>
        </p:xfrm>
        <a:graphic>
          <a:graphicData uri="http://schemas.openxmlformats.org/drawingml/2006/table">
            <a:tbl>
              <a:tblPr/>
              <a:tblGrid>
                <a:gridCol w="2590800">
                  <a:extLst>
                    <a:ext uri="{9D8B030D-6E8A-4147-A177-3AD203B41FA5}">
                      <a16:colId xmlns:a16="http://schemas.microsoft.com/office/drawing/2014/main" val="20000"/>
                    </a:ext>
                  </a:extLst>
                </a:gridCol>
                <a:gridCol w="6642100">
                  <a:extLst>
                    <a:ext uri="{9D8B030D-6E8A-4147-A177-3AD203B41FA5}">
                      <a16:colId xmlns:a16="http://schemas.microsoft.com/office/drawing/2014/main" val="20001"/>
                    </a:ext>
                  </a:extLst>
                </a:gridCol>
              </a:tblGrid>
              <a:tr h="977269">
                <a:tc>
                  <a:txBody>
                    <a:bodyPr/>
                    <a:lstStyle/>
                    <a:p>
                      <a:pPr fontAlgn="t"/>
                      <a:r>
                        <a:rPr lang="en-IN" sz="1400" dirty="0" err="1">
                          <a:effectLst/>
                          <a:latin typeface="Cambria" panose="02040503050406030204" pitchFamily="18" charset="0"/>
                        </a:rPr>
                        <a:t>SystemError</a:t>
                      </a:r>
                      <a:endParaRPr lang="en-IN" sz="1400" dirty="0">
                        <a:effectLst/>
                        <a:latin typeface="Cambria" panose="02040503050406030204" pitchFamily="18" charset="0"/>
                      </a:endParaRP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the interpreter finds an internal problem, but when this error is encountered the Python interpreter does not exit.</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977269">
                <a:tc>
                  <a:txBody>
                    <a:bodyPr/>
                    <a:lstStyle/>
                    <a:p>
                      <a:pPr fontAlgn="t"/>
                      <a:r>
                        <a:rPr lang="en-IN" sz="1400">
                          <a:effectLst/>
                          <a:latin typeface="Cambria" panose="02040503050406030204" pitchFamily="18" charset="0"/>
                        </a:rPr>
                        <a:t>SystemExit</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Python interpreter is quit by using the sys.exit() function. If not handled in the code, causes the interpreter to exit.</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77269">
                <a:tc>
                  <a:txBody>
                    <a:bodyPr/>
                    <a:lstStyle/>
                    <a:p>
                      <a:pPr fontAlgn="t"/>
                      <a:r>
                        <a:rPr lang="en-IN" sz="1400">
                          <a:effectLst/>
                          <a:latin typeface="Cambria" panose="02040503050406030204" pitchFamily="18" charset="0"/>
                        </a:rPr>
                        <a:t>Raised when Python interpreter is quit by using the sys.exit() function. If not handled in the code, causes the interpreter to exit.</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an operation or function is attempted that is invalid for the specified data type.</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77269">
                <a:tc>
                  <a:txBody>
                    <a:bodyPr/>
                    <a:lstStyle/>
                    <a:p>
                      <a:pPr fontAlgn="t"/>
                      <a:r>
                        <a:rPr lang="en-IN" sz="1400">
                          <a:effectLst/>
                          <a:latin typeface="Cambria" panose="02040503050406030204" pitchFamily="18" charset="0"/>
                        </a:rPr>
                        <a:t>ValueError</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the built-in function for a data type has the valid type of arguments, but the arguments have invalid values specified.</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25452">
                <a:tc>
                  <a:txBody>
                    <a:bodyPr/>
                    <a:lstStyle/>
                    <a:p>
                      <a:pPr fontAlgn="t"/>
                      <a:r>
                        <a:rPr lang="en-IN" sz="1400">
                          <a:effectLst/>
                          <a:latin typeface="Cambria" panose="02040503050406030204" pitchFamily="18" charset="0"/>
                        </a:rPr>
                        <a:t>RuntimeError</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latin typeface="Cambria" panose="02040503050406030204" pitchFamily="18" charset="0"/>
                        </a:rPr>
                        <a:t>Raised when a generated error does not fall into any category.</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977269">
                <a:tc>
                  <a:txBody>
                    <a:bodyPr/>
                    <a:lstStyle/>
                    <a:p>
                      <a:pPr fontAlgn="t"/>
                      <a:r>
                        <a:rPr lang="en-IN" sz="1400">
                          <a:effectLst/>
                          <a:latin typeface="Cambria" panose="02040503050406030204" pitchFamily="18" charset="0"/>
                        </a:rPr>
                        <a:t>NotImplementedError</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latin typeface="Cambria" panose="02040503050406030204" pitchFamily="18" charset="0"/>
                        </a:rPr>
                        <a:t>Raised when an abstract method that needs to be implemented in an inherited class is not actually implemented.</a:t>
                      </a:r>
                    </a:p>
                  </a:txBody>
                  <a:tcPr marL="38576" marR="38576" marT="38576" marB="385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498935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79443"/>
            <a:ext cx="12192000" cy="3847207"/>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What is Exception?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An exception is an event, which occurs during the execution of a program that disrupts the normal flow of the program's instructions.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In general, when a Python script encounters a situation that it cannot cope with, it raises an exception.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An exception is a Python object that represents an error.</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When a Python script raises an exception, it must either handle the exception immediately otherwise it terminates and quits.</a:t>
            </a:r>
            <a:endParaRPr lang="en-IN" b="1" dirty="0">
              <a:solidFill>
                <a:srgbClr val="000000"/>
              </a:solidFill>
              <a:latin typeface="Cambria" panose="02040503050406030204" pitchFamily="18" charset="0"/>
            </a:endParaRPr>
          </a:p>
          <a:p>
            <a:pPr algn="just">
              <a:spcAft>
                <a:spcPts val="1200"/>
              </a:spcAft>
            </a:pPr>
            <a:r>
              <a:rPr lang="en-IN" b="1" dirty="0">
                <a:solidFill>
                  <a:srgbClr val="000000"/>
                </a:solidFill>
                <a:latin typeface="Cambria" panose="02040503050406030204" pitchFamily="18" charset="0"/>
              </a:rPr>
              <a:t>Handling an exception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If you have some suspicious code that may raise an exception, you can defend your program by placing the suspicious code in a </a:t>
            </a:r>
            <a:r>
              <a:rPr lang="en-IN" sz="1600" b="1" dirty="0">
                <a:solidFill>
                  <a:srgbClr val="000000"/>
                </a:solidFill>
                <a:latin typeface="Cambria" panose="02040503050406030204" pitchFamily="18" charset="0"/>
              </a:rPr>
              <a:t>try: </a:t>
            </a:r>
            <a:r>
              <a:rPr lang="en-IN" sz="1600" dirty="0">
                <a:solidFill>
                  <a:srgbClr val="000000"/>
                </a:solidFill>
                <a:latin typeface="Cambria" panose="02040503050406030204" pitchFamily="18" charset="0"/>
              </a:rPr>
              <a:t>block.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After the try: block, include an </a:t>
            </a:r>
            <a:r>
              <a:rPr lang="en-IN" sz="1600" b="1" dirty="0">
                <a:solidFill>
                  <a:srgbClr val="000000"/>
                </a:solidFill>
                <a:latin typeface="Cambria" panose="02040503050406030204" pitchFamily="18" charset="0"/>
              </a:rPr>
              <a:t>except:</a:t>
            </a:r>
            <a:r>
              <a:rPr lang="en-IN" sz="1600" dirty="0">
                <a:solidFill>
                  <a:srgbClr val="000000"/>
                </a:solidFill>
                <a:latin typeface="Cambria" panose="02040503050406030204" pitchFamily="18" charset="0"/>
              </a:rPr>
              <a:t> statement, followed by a block of code which handles the problem as elegantly as possible.</a:t>
            </a:r>
          </a:p>
          <a:p>
            <a:pPr algn="just">
              <a:spcAft>
                <a:spcPts val="1200"/>
              </a:spcAft>
            </a:pPr>
            <a:r>
              <a:rPr lang="en-IN" sz="1600" b="1" dirty="0">
                <a:solidFill>
                  <a:srgbClr val="000000"/>
                </a:solidFill>
                <a:latin typeface="Cambria" panose="02040503050406030204" pitchFamily="18" charset="0"/>
              </a:rPr>
              <a:t>Syntax:</a:t>
            </a:r>
            <a:endParaRPr lang="en-IN" sz="1600" i="1" dirty="0">
              <a:solidFill>
                <a:srgbClr val="000000"/>
              </a:solidFill>
              <a:latin typeface="Cambria" panose="02040503050406030204" pitchFamily="18" charset="0"/>
            </a:endParaRPr>
          </a:p>
        </p:txBody>
      </p:sp>
      <p:graphicFrame>
        <p:nvGraphicFramePr>
          <p:cNvPr id="5" name="Table 4"/>
          <p:cNvGraphicFramePr>
            <a:graphicFrameLocks noGrp="1"/>
          </p:cNvGraphicFramePr>
          <p:nvPr>
            <p:extLst/>
          </p:nvPr>
        </p:nvGraphicFramePr>
        <p:xfrm>
          <a:off x="1231900" y="3873500"/>
          <a:ext cx="9766300" cy="2964180"/>
        </p:xfrm>
        <a:graphic>
          <a:graphicData uri="http://schemas.openxmlformats.org/drawingml/2006/table">
            <a:tbl>
              <a:tblPr firstRow="1" bandRow="1">
                <a:tableStyleId>{F2DE63D5-997A-4646-A377-4702673A728D}</a:tableStyleId>
              </a:tblPr>
              <a:tblGrid>
                <a:gridCol w="2441575">
                  <a:extLst>
                    <a:ext uri="{9D8B030D-6E8A-4147-A177-3AD203B41FA5}">
                      <a16:colId xmlns:a16="http://schemas.microsoft.com/office/drawing/2014/main" val="20000"/>
                    </a:ext>
                  </a:extLst>
                </a:gridCol>
                <a:gridCol w="2441575">
                  <a:extLst>
                    <a:ext uri="{9D8B030D-6E8A-4147-A177-3AD203B41FA5}">
                      <a16:colId xmlns:a16="http://schemas.microsoft.com/office/drawing/2014/main" val="20001"/>
                    </a:ext>
                  </a:extLst>
                </a:gridCol>
                <a:gridCol w="2441575">
                  <a:extLst>
                    <a:ext uri="{9D8B030D-6E8A-4147-A177-3AD203B41FA5}">
                      <a16:colId xmlns:a16="http://schemas.microsoft.com/office/drawing/2014/main" val="20002"/>
                    </a:ext>
                  </a:extLst>
                </a:gridCol>
                <a:gridCol w="2441575">
                  <a:extLst>
                    <a:ext uri="{9D8B030D-6E8A-4147-A177-3AD203B41FA5}">
                      <a16:colId xmlns:a16="http://schemas.microsoft.com/office/drawing/2014/main" val="20003"/>
                    </a:ext>
                  </a:extLst>
                </a:gridCol>
              </a:tblGrid>
              <a:tr h="342900">
                <a:tc>
                  <a:txBody>
                    <a:bodyPr/>
                    <a:lstStyle/>
                    <a:p>
                      <a:pPr marL="0" algn="l" defTabSz="914400" rtl="0" eaLnBrk="1" fontAlgn="t" latinLnBrk="0" hangingPunct="1"/>
                      <a:r>
                        <a:rPr lang="en-IN" sz="1400" kern="1200" dirty="0">
                          <a:effectLst/>
                        </a:rPr>
                        <a:t>With Exception</a:t>
                      </a:r>
                      <a:endParaRPr lang="en-IN" sz="1400" kern="1200" dirty="0">
                        <a:solidFill>
                          <a:schemeClr val="tx1"/>
                        </a:solidFill>
                        <a:effectLst/>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With No Exception</a:t>
                      </a:r>
                      <a:endParaRPr lang="en-IN" sz="1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With Multiple Exceptions</a:t>
                      </a:r>
                      <a:endParaRPr lang="en-IN" sz="1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Cambria" panose="02040503050406030204" pitchFamily="18" charset="0"/>
                        </a:rPr>
                        <a:t>With</a:t>
                      </a:r>
                      <a:r>
                        <a:rPr lang="en-IN" sz="1400" baseline="0" dirty="0">
                          <a:latin typeface="Cambria" panose="02040503050406030204" pitchFamily="18" charset="0"/>
                        </a:rPr>
                        <a:t> Finally</a:t>
                      </a:r>
                      <a:endParaRPr lang="en-IN" sz="1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87872">
                <a:tc>
                  <a:txBody>
                    <a:bodyPr/>
                    <a:lstStyle/>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try:</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   try block</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except </a:t>
                      </a:r>
                      <a:r>
                        <a:rPr lang="en-IN" sz="1200" kern="1200" dirty="0" err="1">
                          <a:solidFill>
                            <a:schemeClr val="tx1"/>
                          </a:solidFill>
                          <a:latin typeface="Cambria" panose="02040503050406030204" pitchFamily="18" charset="0"/>
                          <a:ea typeface="+mn-ea"/>
                          <a:cs typeface="+mn-cs"/>
                        </a:rPr>
                        <a:t>ExceptionI</a:t>
                      </a:r>
                      <a:r>
                        <a:rPr lang="en-IN" sz="1200" kern="1200" dirty="0">
                          <a:solidFill>
                            <a:schemeClr val="tx1"/>
                          </a:solidFill>
                          <a:latin typeface="Cambria" panose="02040503050406030204" pitchFamily="18" charset="0"/>
                          <a:ea typeface="+mn-ea"/>
                          <a:cs typeface="+mn-cs"/>
                        </a:rPr>
                        <a:t>:</a:t>
                      </a:r>
                    </a:p>
                    <a:p>
                      <a:pPr marL="0" algn="just" defTabSz="914400" rtl="0" eaLnBrk="1" latinLnBrk="0" hangingPunct="1">
                        <a:spcAft>
                          <a:spcPts val="1200"/>
                        </a:spcAft>
                      </a:pPr>
                      <a:r>
                        <a:rPr lang="en-IN" sz="1200" kern="1200" dirty="0" err="1">
                          <a:solidFill>
                            <a:schemeClr val="tx1"/>
                          </a:solidFill>
                          <a:latin typeface="Cambria" panose="02040503050406030204" pitchFamily="18" charset="0"/>
                          <a:ea typeface="+mn-ea"/>
                          <a:cs typeface="+mn-cs"/>
                        </a:rPr>
                        <a:t>ExceptionI</a:t>
                      </a:r>
                      <a:r>
                        <a:rPr lang="en-IN" sz="1200" kern="1200" dirty="0">
                          <a:solidFill>
                            <a:schemeClr val="tx1"/>
                          </a:solidFill>
                          <a:latin typeface="Cambria" panose="02040503050406030204" pitchFamily="18" charset="0"/>
                          <a:ea typeface="+mn-ea"/>
                          <a:cs typeface="+mn-cs"/>
                        </a:rPr>
                        <a:t> block.</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except </a:t>
                      </a:r>
                      <a:r>
                        <a:rPr lang="en-IN" sz="1200" kern="1200" dirty="0" err="1">
                          <a:solidFill>
                            <a:schemeClr val="tx1"/>
                          </a:solidFill>
                          <a:latin typeface="Cambria" panose="02040503050406030204" pitchFamily="18" charset="0"/>
                          <a:ea typeface="+mn-ea"/>
                          <a:cs typeface="+mn-cs"/>
                        </a:rPr>
                        <a:t>ExceptionII</a:t>
                      </a:r>
                      <a:r>
                        <a:rPr lang="en-IN" sz="1200" kern="1200" dirty="0">
                          <a:solidFill>
                            <a:schemeClr val="tx1"/>
                          </a:solidFill>
                          <a:latin typeface="Cambria" panose="02040503050406030204" pitchFamily="18" charset="0"/>
                          <a:ea typeface="+mn-ea"/>
                          <a:cs typeface="+mn-cs"/>
                        </a:rPr>
                        <a:t>:</a:t>
                      </a:r>
                    </a:p>
                    <a:p>
                      <a:pPr marL="0" algn="just" defTabSz="914400" rtl="0" eaLnBrk="1" latinLnBrk="0" hangingPunct="1">
                        <a:spcAft>
                          <a:spcPts val="1200"/>
                        </a:spcAft>
                      </a:pPr>
                      <a:r>
                        <a:rPr lang="en-IN" sz="1200" kern="1200" dirty="0" err="1">
                          <a:solidFill>
                            <a:schemeClr val="tx1"/>
                          </a:solidFill>
                          <a:latin typeface="Cambria" panose="02040503050406030204" pitchFamily="18" charset="0"/>
                          <a:ea typeface="+mn-ea"/>
                          <a:cs typeface="+mn-cs"/>
                        </a:rPr>
                        <a:t>ExceptionII</a:t>
                      </a:r>
                      <a:r>
                        <a:rPr lang="en-IN" sz="1200" kern="1200" dirty="0">
                          <a:solidFill>
                            <a:schemeClr val="tx1"/>
                          </a:solidFill>
                          <a:latin typeface="Cambria" panose="02040503050406030204" pitchFamily="18" charset="0"/>
                          <a:ea typeface="+mn-ea"/>
                          <a:cs typeface="+mn-cs"/>
                        </a:rPr>
                        <a:t>.</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else: </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else block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try:</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   try block</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except :</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Exception block.</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else: </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else block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try:</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   try block</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except(Exception1[, Exception2[,...</a:t>
                      </a:r>
                      <a:r>
                        <a:rPr lang="en-IN" sz="1200" kern="1200" dirty="0" err="1">
                          <a:solidFill>
                            <a:schemeClr val="tx1"/>
                          </a:solidFill>
                          <a:latin typeface="Cambria" panose="02040503050406030204" pitchFamily="18" charset="0"/>
                          <a:ea typeface="+mn-ea"/>
                          <a:cs typeface="+mn-cs"/>
                        </a:rPr>
                        <a:t>ExceptionN</a:t>
                      </a:r>
                      <a:r>
                        <a:rPr lang="en-IN" sz="1200" kern="1200" dirty="0">
                          <a:solidFill>
                            <a:schemeClr val="tx1"/>
                          </a:solidFill>
                          <a:latin typeface="Cambria" panose="02040503050406030204" pitchFamily="18" charset="0"/>
                          <a:ea typeface="+mn-ea"/>
                          <a:cs typeface="+mn-cs"/>
                        </a:rPr>
                        <a:t>]]]):</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Exception block</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else: </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else block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try:</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   try block</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finally:</a:t>
                      </a:r>
                    </a:p>
                    <a:p>
                      <a:pPr marL="0" algn="just" defTabSz="914400" rtl="0" eaLnBrk="1" latinLnBrk="0" hangingPunct="1">
                        <a:spcAft>
                          <a:spcPts val="1200"/>
                        </a:spcAft>
                      </a:pPr>
                      <a:r>
                        <a:rPr lang="en-IN" sz="1200" kern="1200" dirty="0">
                          <a:solidFill>
                            <a:schemeClr val="tx1"/>
                          </a:solidFill>
                          <a:latin typeface="Cambria" panose="02040503050406030204" pitchFamily="18" charset="0"/>
                          <a:ea typeface="+mn-ea"/>
                          <a:cs typeface="+mn-cs"/>
                        </a:rPr>
                        <a:t>This</a:t>
                      </a:r>
                      <a:r>
                        <a:rPr lang="en-IN" sz="1200" kern="1200" baseline="0" dirty="0">
                          <a:solidFill>
                            <a:schemeClr val="tx1"/>
                          </a:solidFill>
                          <a:latin typeface="Cambria" panose="02040503050406030204" pitchFamily="18" charset="0"/>
                          <a:ea typeface="+mn-ea"/>
                          <a:cs typeface="+mn-cs"/>
                        </a:rPr>
                        <a:t> will always be executed</a:t>
                      </a:r>
                      <a:endParaRPr lang="en-IN" sz="1200" kern="1200" dirty="0">
                        <a:solidFill>
                          <a:schemeClr val="tx1"/>
                        </a:solidFill>
                        <a:latin typeface="Cambria"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247106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70741"/>
            <a:ext cx="12192000" cy="2462213"/>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Here are few important points about the handling an exception syntax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 single try statement can have multiple except statements. This is useful when the try block contains statements that may throw different types of exceptions.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can also provide a generic except clause, which handles any exception.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After the except clause(s), you can include an else-clause. The code in the else-block executes if the code in the try: block does not raise an exception.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else-block is a good place for code that does not need the try: block's protection.</a:t>
            </a:r>
          </a:p>
        </p:txBody>
      </p:sp>
      <p:sp>
        <p:nvSpPr>
          <p:cNvPr id="5" name="Rectangle 4"/>
          <p:cNvSpPr/>
          <p:nvPr/>
        </p:nvSpPr>
        <p:spPr>
          <a:xfrm>
            <a:off x="0" y="3232954"/>
            <a:ext cx="12192000" cy="3170099"/>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Argument of an Exception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An exception can have an argument, which is a value that gives additional information about the problem.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contents of the argument vary by exception. You capture an exception's argument by supplying a variable in the except clause.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If you write the code to handle a single exception, you can have a variable follow the name of the exception in the except statement.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If you are trapping multiple exceptions, you can have a variable follow the tuple of the exception.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This variable receives the value of the exception mostly containing the cause of the exception.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variable can receive a single value or multiple values in the form of a tuple.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This tuple usually contains the error string, the error number, and an error location.</a:t>
            </a:r>
          </a:p>
        </p:txBody>
      </p:sp>
    </p:spTree>
    <p:extLst>
      <p:ext uri="{BB962C8B-B14F-4D97-AF65-F5344CB8AC3E}">
        <p14:creationId xmlns:p14="http://schemas.microsoft.com/office/powerpoint/2010/main" val="36173866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65036"/>
            <a:ext cx="12192000" cy="3016210"/>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Raising an Exceptions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can raise exceptions in several ways by using the raise statement. The general syntax for the raise statement is </a:t>
            </a:r>
          </a:p>
          <a:p>
            <a:pPr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raise [Exception [, </a:t>
            </a:r>
            <a:r>
              <a:rPr lang="en-IN" sz="1600" dirty="0" err="1">
                <a:solidFill>
                  <a:srgbClr val="000000"/>
                </a:solidFill>
                <a:latin typeface="Cambria" panose="02040503050406030204" pitchFamily="18" charset="0"/>
              </a:rPr>
              <a:t>args</a:t>
            </a:r>
            <a:r>
              <a:rPr lang="en-IN" sz="1600" dirty="0">
                <a:solidFill>
                  <a:srgbClr val="000000"/>
                </a:solidFill>
                <a:latin typeface="Cambria" panose="02040503050406030204" pitchFamily="18" charset="0"/>
              </a:rPr>
              <a:t> [, </a:t>
            </a:r>
            <a:r>
              <a:rPr lang="en-IN" sz="1600" dirty="0" err="1">
                <a:solidFill>
                  <a:srgbClr val="000000"/>
                </a:solidFill>
                <a:latin typeface="Cambria" panose="02040503050406030204" pitchFamily="18" charset="0"/>
              </a:rPr>
              <a:t>traceback</a:t>
            </a:r>
            <a:r>
              <a:rPr lang="en-IN" sz="1600" dirty="0">
                <a:solidFill>
                  <a:srgbClr val="000000"/>
                </a:solidFill>
                <a:latin typeface="Cambria" panose="02040503050406030204" pitchFamily="18" charset="0"/>
              </a:rPr>
              <a:t>]]]</a:t>
            </a:r>
          </a:p>
          <a:p>
            <a:pPr marL="285750" indent="-285750" algn="just">
              <a:spcAft>
                <a:spcPts val="1200"/>
              </a:spcAft>
              <a:buFont typeface="Arial" panose="020B0604020202020204" pitchFamily="34" charset="0"/>
              <a:buChar char="•"/>
            </a:pPr>
            <a:r>
              <a:rPr lang="en-IN" sz="1600" i="1" dirty="0">
                <a:solidFill>
                  <a:srgbClr val="000000"/>
                </a:solidFill>
                <a:latin typeface="Cambria" panose="02040503050406030204" pitchFamily="18" charset="0"/>
              </a:rPr>
              <a:t>Exception</a:t>
            </a:r>
            <a:r>
              <a:rPr lang="en-IN" sz="1600" dirty="0">
                <a:solidFill>
                  <a:srgbClr val="000000"/>
                </a:solidFill>
                <a:latin typeface="Cambria" panose="02040503050406030204" pitchFamily="18" charset="0"/>
              </a:rPr>
              <a:t> is the type of exception (for example, </a:t>
            </a:r>
            <a:r>
              <a:rPr lang="en-IN" sz="1600" dirty="0" err="1">
                <a:solidFill>
                  <a:srgbClr val="000000"/>
                </a:solidFill>
                <a:latin typeface="Cambria" panose="02040503050406030204" pitchFamily="18" charset="0"/>
              </a:rPr>
              <a:t>NameError</a:t>
            </a:r>
            <a:r>
              <a:rPr lang="en-IN" sz="1600" dirty="0">
                <a:solidFill>
                  <a:srgbClr val="000000"/>
                </a:solidFill>
                <a:latin typeface="Cambria" panose="02040503050406030204" pitchFamily="18" charset="0"/>
              </a:rPr>
              <a:t>) and </a:t>
            </a:r>
            <a:r>
              <a:rPr lang="en-IN" sz="1600" i="1" dirty="0">
                <a:solidFill>
                  <a:srgbClr val="000000"/>
                </a:solidFill>
                <a:latin typeface="Cambria" panose="02040503050406030204" pitchFamily="18" charset="0"/>
              </a:rPr>
              <a:t>argument</a:t>
            </a:r>
            <a:r>
              <a:rPr lang="en-IN" sz="1600" dirty="0">
                <a:solidFill>
                  <a:srgbClr val="000000"/>
                </a:solidFill>
                <a:latin typeface="Cambria" panose="02040503050406030204" pitchFamily="18" charset="0"/>
              </a:rPr>
              <a:t> is a value for the exception argument.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argument is optional; if not supplied, the exception argument is None.</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final argument, </a:t>
            </a:r>
            <a:r>
              <a:rPr lang="en-IN" sz="1600" dirty="0" err="1">
                <a:solidFill>
                  <a:srgbClr val="000000"/>
                </a:solidFill>
                <a:latin typeface="Cambria" panose="02040503050406030204" pitchFamily="18" charset="0"/>
              </a:rPr>
              <a:t>traceback</a:t>
            </a:r>
            <a:r>
              <a:rPr lang="en-IN" sz="1600" dirty="0">
                <a:solidFill>
                  <a:srgbClr val="000000"/>
                </a:solidFill>
                <a:latin typeface="Cambria" panose="02040503050406030204" pitchFamily="18" charset="0"/>
              </a:rPr>
              <a:t>, is also optional (and rarely used in practice), and if present, is the </a:t>
            </a:r>
            <a:r>
              <a:rPr lang="en-IN" sz="1600" dirty="0" err="1">
                <a:solidFill>
                  <a:srgbClr val="000000"/>
                </a:solidFill>
                <a:latin typeface="Cambria" panose="02040503050406030204" pitchFamily="18" charset="0"/>
              </a:rPr>
              <a:t>traceback</a:t>
            </a:r>
            <a:r>
              <a:rPr lang="en-IN" sz="1600" dirty="0">
                <a:solidFill>
                  <a:srgbClr val="000000"/>
                </a:solidFill>
                <a:latin typeface="Cambria" panose="02040503050406030204" pitchFamily="18" charset="0"/>
              </a:rPr>
              <a:t> object used for the exception.</a:t>
            </a:r>
          </a:p>
          <a:p>
            <a:pPr algn="just">
              <a:spcAft>
                <a:spcPts val="1200"/>
              </a:spcAft>
            </a:pPr>
            <a:r>
              <a:rPr lang="en-IN" sz="1600" b="1" dirty="0">
                <a:solidFill>
                  <a:srgbClr val="000000"/>
                </a:solidFill>
                <a:latin typeface="Cambria" panose="02040503050406030204" pitchFamily="18" charset="0"/>
              </a:rPr>
              <a:t>Note:</a:t>
            </a:r>
            <a:r>
              <a:rPr lang="en-IN" sz="1600" dirty="0">
                <a:solidFill>
                  <a:srgbClr val="000000"/>
                </a:solidFill>
                <a:latin typeface="Cambria" panose="02040503050406030204" pitchFamily="18" charset="0"/>
              </a:rPr>
              <a:t> In order to catch an exception, an "except" clause must refer to the same exception thrown either class object or simple string.</a:t>
            </a:r>
          </a:p>
        </p:txBody>
      </p:sp>
      <p:sp>
        <p:nvSpPr>
          <p:cNvPr id="5" name="Rectangle 4"/>
          <p:cNvSpPr/>
          <p:nvPr/>
        </p:nvSpPr>
        <p:spPr>
          <a:xfrm>
            <a:off x="0" y="3888581"/>
            <a:ext cx="12192000" cy="1969770"/>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User-Defined Exceptions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Python also allows you to create your own exceptions by deriving classes from the standard built-in exceptions.</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This is useful when you need to display more specific information when an exception is caught.</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In the try block, the user-defined exception is raised and caught in the except block.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variable e is used to create an instance of the class </a:t>
            </a:r>
            <a:r>
              <a:rPr lang="en-IN" sz="1600" dirty="0" err="1">
                <a:solidFill>
                  <a:srgbClr val="000000"/>
                </a:solidFill>
                <a:latin typeface="Cambria" panose="02040503050406030204" pitchFamily="18" charset="0"/>
              </a:rPr>
              <a:t>Networkerror</a:t>
            </a:r>
            <a:r>
              <a:rPr lang="en-IN" sz="1600" dirty="0">
                <a:solidFill>
                  <a:srgbClr val="000000"/>
                </a:solidFill>
                <a:latin typeface="Cambria" panose="02040503050406030204" pitchFamily="18" charset="0"/>
              </a:rPr>
              <a:t>.</a:t>
            </a:r>
          </a:p>
        </p:txBody>
      </p:sp>
    </p:spTree>
    <p:extLst>
      <p:ext uri="{BB962C8B-B14F-4D97-AF65-F5344CB8AC3E}">
        <p14:creationId xmlns:p14="http://schemas.microsoft.com/office/powerpoint/2010/main" val="2931219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FE56-AEB6-41ED-8327-7632E01A2AC4}"/>
              </a:ext>
            </a:extLst>
          </p:cNvPr>
          <p:cNvSpPr>
            <a:spLocks noGrp="1"/>
          </p:cNvSpPr>
          <p:nvPr>
            <p:ph type="title"/>
          </p:nvPr>
        </p:nvSpPr>
        <p:spPr>
          <a:xfrm>
            <a:off x="838200" y="365125"/>
            <a:ext cx="10515600" cy="839561"/>
          </a:xfrm>
        </p:spPr>
        <p:txBody>
          <a:bodyPr/>
          <a:lstStyle/>
          <a:p>
            <a:pPr algn="ctr"/>
            <a:r>
              <a:rPr lang="en-US" dirty="0">
                <a:latin typeface="Cambria" panose="02040503050406030204" pitchFamily="18" charset="0"/>
              </a:rPr>
              <a:t>Regular Expressions</a:t>
            </a:r>
          </a:p>
        </p:txBody>
      </p:sp>
      <p:sp>
        <p:nvSpPr>
          <p:cNvPr id="3" name="Content Placeholder 2">
            <a:extLst>
              <a:ext uri="{FF2B5EF4-FFF2-40B4-BE49-F238E27FC236}">
                <a16:creationId xmlns:a16="http://schemas.microsoft.com/office/drawing/2014/main" id="{7A8A3051-6DF3-449D-B536-2954E7EA27CE}"/>
              </a:ext>
            </a:extLst>
          </p:cNvPr>
          <p:cNvSpPr>
            <a:spLocks noGrp="1"/>
          </p:cNvSpPr>
          <p:nvPr>
            <p:ph idx="1"/>
          </p:nvPr>
        </p:nvSpPr>
        <p:spPr>
          <a:xfrm>
            <a:off x="391886" y="1332139"/>
            <a:ext cx="11669485" cy="4589689"/>
          </a:xfrm>
        </p:spPr>
        <p:txBody>
          <a:bodyPr/>
          <a:lstStyle/>
          <a:p>
            <a:r>
              <a:rPr lang="en-US" sz="1600" dirty="0">
                <a:solidFill>
                  <a:srgbClr val="000000"/>
                </a:solidFill>
                <a:latin typeface="Cambria" panose="02040503050406030204" pitchFamily="18" charset="0"/>
              </a:rPr>
              <a:t>A regular expression is a special sequence of characters that helps to match or find other strings or sets of strings, using a specialized syntax held in a pattern. </a:t>
            </a:r>
          </a:p>
          <a:p>
            <a:r>
              <a:rPr lang="en-US" sz="1600" dirty="0">
                <a:solidFill>
                  <a:srgbClr val="000000"/>
                </a:solidFill>
                <a:latin typeface="Cambria" panose="02040503050406030204" pitchFamily="18" charset="0"/>
              </a:rPr>
              <a:t>The module</a:t>
            </a:r>
            <a:r>
              <a:rPr lang="en-US" sz="1600" i="1" dirty="0">
                <a:solidFill>
                  <a:srgbClr val="000000"/>
                </a:solidFill>
                <a:latin typeface="Cambria" panose="02040503050406030204" pitchFamily="18" charset="0"/>
              </a:rPr>
              <a:t> re</a:t>
            </a:r>
            <a:r>
              <a:rPr lang="en-US" sz="1600" dirty="0">
                <a:solidFill>
                  <a:srgbClr val="000000"/>
                </a:solidFill>
                <a:latin typeface="Cambria" panose="02040503050406030204" pitchFamily="18" charset="0"/>
              </a:rPr>
              <a:t> provides full support for Perl-like regular expressions in Python.</a:t>
            </a:r>
            <a:r>
              <a:rPr lang="en-US" dirty="0"/>
              <a:t> </a:t>
            </a:r>
          </a:p>
          <a:p>
            <a:r>
              <a:rPr lang="en-US" sz="1600" b="1" dirty="0">
                <a:solidFill>
                  <a:srgbClr val="000000"/>
                </a:solidFill>
                <a:latin typeface="Cambria" panose="02040503050406030204" pitchFamily="18" charset="0"/>
              </a:rPr>
              <a:t>The match Function</a:t>
            </a:r>
          </a:p>
          <a:p>
            <a:pPr lvl="1"/>
            <a:r>
              <a:rPr lang="en-US" sz="1600" dirty="0">
                <a:solidFill>
                  <a:srgbClr val="000000"/>
                </a:solidFill>
                <a:latin typeface="Cambria" panose="02040503050406030204" pitchFamily="18" charset="0"/>
              </a:rPr>
              <a:t>It  attempts to match RE pattern to string with optional flags. </a:t>
            </a:r>
          </a:p>
          <a:p>
            <a:pPr lvl="1"/>
            <a:r>
              <a:rPr lang="en-US" sz="1600" dirty="0">
                <a:solidFill>
                  <a:srgbClr val="000000"/>
                </a:solidFill>
                <a:latin typeface="Cambria" panose="02040503050406030204" pitchFamily="18" charset="0"/>
              </a:rPr>
              <a:t>Syntax:  </a:t>
            </a:r>
          </a:p>
          <a:p>
            <a:pPr marL="914400" lvl="2" indent="0">
              <a:buNone/>
            </a:pPr>
            <a:r>
              <a:rPr lang="en-US" sz="1600" b="1" i="1" dirty="0" err="1">
                <a:solidFill>
                  <a:srgbClr val="000000"/>
                </a:solidFill>
                <a:latin typeface="Cambria" panose="02040503050406030204" pitchFamily="18" charset="0"/>
              </a:rPr>
              <a:t>re.match</a:t>
            </a:r>
            <a:r>
              <a:rPr lang="en-US" sz="1600" b="1" i="1" dirty="0">
                <a:solidFill>
                  <a:srgbClr val="000000"/>
                </a:solidFill>
                <a:latin typeface="Cambria" panose="02040503050406030204" pitchFamily="18" charset="0"/>
              </a:rPr>
              <a:t>(pattern, string, flags=0)</a:t>
            </a:r>
          </a:p>
          <a:p>
            <a:pPr marL="682625" lvl="2" indent="0">
              <a:buNone/>
            </a:pPr>
            <a:r>
              <a:rPr lang="en-US" sz="1600" dirty="0">
                <a:solidFill>
                  <a:srgbClr val="000000"/>
                </a:solidFill>
                <a:latin typeface="Cambria" panose="02040503050406030204" pitchFamily="18" charset="0"/>
              </a:rPr>
              <a:t>Where </a:t>
            </a:r>
            <a:r>
              <a:rPr lang="en-US" sz="1600" i="1" dirty="0">
                <a:solidFill>
                  <a:srgbClr val="000000"/>
                </a:solidFill>
                <a:latin typeface="Cambria" panose="02040503050406030204" pitchFamily="18" charset="0"/>
              </a:rPr>
              <a:t>pattern </a:t>
            </a:r>
            <a:r>
              <a:rPr lang="en-US" sz="1600" dirty="0">
                <a:solidFill>
                  <a:srgbClr val="000000"/>
                </a:solidFill>
                <a:latin typeface="Cambria" panose="02040503050406030204" pitchFamily="18" charset="0"/>
              </a:rPr>
              <a:t> - regular expression to be matched.</a:t>
            </a:r>
          </a:p>
          <a:p>
            <a:pPr marL="682625" lvl="2" indent="0">
              <a:buNone/>
            </a:pPr>
            <a:r>
              <a:rPr lang="en-US" sz="1600" dirty="0">
                <a:solidFill>
                  <a:srgbClr val="000000"/>
                </a:solidFill>
                <a:latin typeface="Cambria" panose="02040503050406030204" pitchFamily="18" charset="0"/>
              </a:rPr>
              <a:t>	         </a:t>
            </a:r>
            <a:r>
              <a:rPr lang="en-US" sz="1600" i="1" dirty="0">
                <a:solidFill>
                  <a:srgbClr val="000000"/>
                </a:solidFill>
                <a:latin typeface="Cambria" panose="02040503050406030204" pitchFamily="18" charset="0"/>
              </a:rPr>
              <a:t>string </a:t>
            </a:r>
            <a:r>
              <a:rPr lang="en-US" sz="1600" dirty="0">
                <a:solidFill>
                  <a:srgbClr val="000000"/>
                </a:solidFill>
                <a:latin typeface="Cambria" panose="02040503050406030204" pitchFamily="18" charset="0"/>
              </a:rPr>
              <a:t>– string to be searched to match the pattern.</a:t>
            </a:r>
          </a:p>
          <a:p>
            <a:pPr marL="682625" lvl="2" indent="0">
              <a:buNone/>
            </a:pPr>
            <a:r>
              <a:rPr lang="en-US" sz="1600" dirty="0">
                <a:solidFill>
                  <a:srgbClr val="000000"/>
                </a:solidFill>
                <a:latin typeface="Cambria" panose="02040503050406030204" pitchFamily="18" charset="0"/>
              </a:rPr>
              <a:t>	         </a:t>
            </a:r>
            <a:r>
              <a:rPr lang="en-US" sz="1600" i="1" dirty="0">
                <a:solidFill>
                  <a:srgbClr val="000000"/>
                </a:solidFill>
                <a:latin typeface="Cambria" panose="02040503050406030204" pitchFamily="18" charset="0"/>
              </a:rPr>
              <a:t>flag </a:t>
            </a:r>
            <a:r>
              <a:rPr lang="en-US" sz="1600" dirty="0">
                <a:solidFill>
                  <a:srgbClr val="000000"/>
                </a:solidFill>
                <a:latin typeface="Cambria" panose="02040503050406030204" pitchFamily="18" charset="0"/>
              </a:rPr>
              <a:t>– modifiers</a:t>
            </a:r>
          </a:p>
          <a:p>
            <a:pPr marL="968375" lvl="2" indent="-285750"/>
            <a:r>
              <a:rPr lang="en-US" sz="1600" dirty="0">
                <a:solidFill>
                  <a:srgbClr val="000000"/>
                </a:solidFill>
                <a:latin typeface="Cambria" panose="02040503050406030204" pitchFamily="18" charset="0"/>
              </a:rPr>
              <a:t>It returns a </a:t>
            </a:r>
            <a:r>
              <a:rPr lang="en-US" sz="1600" b="1" i="1" dirty="0">
                <a:solidFill>
                  <a:srgbClr val="000000"/>
                </a:solidFill>
                <a:latin typeface="Cambria" panose="02040503050406030204" pitchFamily="18" charset="0"/>
              </a:rPr>
              <a:t>match</a:t>
            </a:r>
            <a:r>
              <a:rPr lang="en-US" sz="1600" dirty="0">
                <a:solidFill>
                  <a:srgbClr val="000000"/>
                </a:solidFill>
                <a:latin typeface="Cambria" panose="02040503050406030204" pitchFamily="18" charset="0"/>
              </a:rPr>
              <a:t> object on success and </a:t>
            </a:r>
            <a:r>
              <a:rPr lang="en-US" sz="1600" b="1" i="1" dirty="0">
                <a:solidFill>
                  <a:srgbClr val="000000"/>
                </a:solidFill>
                <a:latin typeface="Cambria" panose="02040503050406030204" pitchFamily="18" charset="0"/>
              </a:rPr>
              <a:t>none</a:t>
            </a:r>
            <a:r>
              <a:rPr lang="en-US" sz="1600" dirty="0">
                <a:solidFill>
                  <a:srgbClr val="000000"/>
                </a:solidFill>
                <a:latin typeface="Cambria" panose="02040503050406030204" pitchFamily="18" charset="0"/>
              </a:rPr>
              <a:t> on failure.</a:t>
            </a:r>
          </a:p>
          <a:p>
            <a:pPr marL="682625" lvl="2" indent="0">
              <a:buNone/>
            </a:pPr>
            <a:r>
              <a:rPr lang="en-US" sz="1600" dirty="0">
                <a:solidFill>
                  <a:srgbClr val="000000"/>
                </a:solidFill>
                <a:latin typeface="Cambria" panose="02040503050406030204" pitchFamily="18" charset="0"/>
              </a:rPr>
              <a:t> </a:t>
            </a:r>
          </a:p>
          <a:p>
            <a:pPr marL="682625" lvl="2" indent="0">
              <a:buNone/>
            </a:pPr>
            <a:endParaRPr lang="en-US" sz="1600" dirty="0">
              <a:solidFill>
                <a:srgbClr val="000000"/>
              </a:solidFill>
              <a:latin typeface="Cambria" panose="02040503050406030204" pitchFamily="18" charset="0"/>
            </a:endParaRPr>
          </a:p>
        </p:txBody>
      </p:sp>
      <p:graphicFrame>
        <p:nvGraphicFramePr>
          <p:cNvPr id="6" name="Table 5">
            <a:extLst>
              <a:ext uri="{FF2B5EF4-FFF2-40B4-BE49-F238E27FC236}">
                <a16:creationId xmlns:a16="http://schemas.microsoft.com/office/drawing/2014/main" id="{4A241453-F495-42F5-89C5-55470799E9B1}"/>
              </a:ext>
            </a:extLst>
          </p:cNvPr>
          <p:cNvGraphicFramePr>
            <a:graphicFrameLocks noGrp="1"/>
          </p:cNvGraphicFramePr>
          <p:nvPr>
            <p:extLst>
              <p:ext uri="{D42A27DB-BD31-4B8C-83A1-F6EECF244321}">
                <p14:modId xmlns:p14="http://schemas.microsoft.com/office/powerpoint/2010/main" val="3174932161"/>
              </p:ext>
            </p:extLst>
          </p:nvPr>
        </p:nvGraphicFramePr>
        <p:xfrm>
          <a:off x="1066799" y="4852126"/>
          <a:ext cx="10058401" cy="1442864"/>
        </p:xfrm>
        <a:graphic>
          <a:graphicData uri="http://schemas.openxmlformats.org/drawingml/2006/table">
            <a:tbl>
              <a:tblPr firstRow="1" bandRow="1">
                <a:tableStyleId>{5C22544A-7EE6-4342-B048-85BDC9FD1C3A}</a:tableStyleId>
              </a:tblPr>
              <a:tblGrid>
                <a:gridCol w="3466558">
                  <a:extLst>
                    <a:ext uri="{9D8B030D-6E8A-4147-A177-3AD203B41FA5}">
                      <a16:colId xmlns:a16="http://schemas.microsoft.com/office/drawing/2014/main" val="499872628"/>
                    </a:ext>
                  </a:extLst>
                </a:gridCol>
                <a:gridCol w="6591843">
                  <a:extLst>
                    <a:ext uri="{9D8B030D-6E8A-4147-A177-3AD203B41FA5}">
                      <a16:colId xmlns:a16="http://schemas.microsoft.com/office/drawing/2014/main" val="2524197232"/>
                    </a:ext>
                  </a:extLst>
                </a:gridCol>
              </a:tblGrid>
              <a:tr h="380091">
                <a:tc>
                  <a:txBody>
                    <a:bodyPr/>
                    <a:lstStyle/>
                    <a:p>
                      <a:pPr algn="ctr" fontAlgn="t"/>
                      <a:r>
                        <a:rPr lang="en-US" sz="1600" kern="1200" dirty="0">
                          <a:solidFill>
                            <a:srgbClr val="000000"/>
                          </a:solidFill>
                          <a:latin typeface="Cambria" panose="02040503050406030204" pitchFamily="18" charset="0"/>
                          <a:ea typeface="+mn-ea"/>
                          <a:cs typeface="+mn-cs"/>
                        </a:rPr>
                        <a:t>Match Object Method</a:t>
                      </a:r>
                    </a:p>
                  </a:txBody>
                  <a:tcPr marL="76200" marR="76200" marT="76200" marB="76200"/>
                </a:tc>
                <a:tc>
                  <a:txBody>
                    <a:bodyPr/>
                    <a:lstStyle/>
                    <a:p>
                      <a:pPr algn="ctr" fontAlgn="t"/>
                      <a:r>
                        <a:rPr lang="en-US" sz="1600" kern="1200" dirty="0">
                          <a:solidFill>
                            <a:srgbClr val="000000"/>
                          </a:solidFill>
                          <a:latin typeface="Cambria" panose="02040503050406030204" pitchFamily="18" charset="0"/>
                          <a:ea typeface="+mn-ea"/>
                          <a:cs typeface="+mn-cs"/>
                        </a:rPr>
                        <a:t>Description</a:t>
                      </a:r>
                    </a:p>
                  </a:txBody>
                  <a:tcPr marL="76200" marR="76200" marT="76200" marB="76200"/>
                </a:tc>
                <a:extLst>
                  <a:ext uri="{0D108BD9-81ED-4DB2-BD59-A6C34878D82A}">
                    <a16:rowId xmlns:a16="http://schemas.microsoft.com/office/drawing/2014/main" val="983527173"/>
                  </a:ext>
                </a:extLst>
              </a:tr>
              <a:tr h="406544">
                <a:tc>
                  <a:txBody>
                    <a:bodyPr/>
                    <a:lstStyle/>
                    <a:p>
                      <a:pPr algn="just" fontAlgn="t"/>
                      <a:r>
                        <a:rPr lang="en-US" sz="1600" kern="1200" dirty="0">
                          <a:solidFill>
                            <a:srgbClr val="000000"/>
                          </a:solidFill>
                          <a:latin typeface="Cambria" panose="02040503050406030204" pitchFamily="18" charset="0"/>
                          <a:ea typeface="+mn-ea"/>
                          <a:cs typeface="+mn-cs"/>
                        </a:rPr>
                        <a:t>group(num=0)</a:t>
                      </a:r>
                    </a:p>
                  </a:txBody>
                  <a:tcPr marL="76200" marR="76200" marT="76200" marB="76200"/>
                </a:tc>
                <a:tc>
                  <a:txBody>
                    <a:bodyPr/>
                    <a:lstStyle/>
                    <a:p>
                      <a:pPr algn="just" fontAlgn="t"/>
                      <a:r>
                        <a:rPr lang="en-US" sz="1600" kern="1200" dirty="0">
                          <a:solidFill>
                            <a:srgbClr val="000000"/>
                          </a:solidFill>
                          <a:latin typeface="Cambria" panose="02040503050406030204" pitchFamily="18" charset="0"/>
                          <a:ea typeface="+mn-ea"/>
                          <a:cs typeface="+mn-cs"/>
                        </a:rPr>
                        <a:t>This method returns entire match (or specific subgroup num)</a:t>
                      </a:r>
                    </a:p>
                  </a:txBody>
                  <a:tcPr marL="76200" marR="76200" marT="76200" marB="76200"/>
                </a:tc>
                <a:extLst>
                  <a:ext uri="{0D108BD9-81ED-4DB2-BD59-A6C34878D82A}">
                    <a16:rowId xmlns:a16="http://schemas.microsoft.com/office/drawing/2014/main" val="3423197872"/>
                  </a:ext>
                </a:extLst>
              </a:tr>
              <a:tr h="613993">
                <a:tc>
                  <a:txBody>
                    <a:bodyPr/>
                    <a:lstStyle/>
                    <a:p>
                      <a:pPr algn="just" fontAlgn="t"/>
                      <a:r>
                        <a:rPr lang="en-US" sz="1600" kern="1200" dirty="0">
                          <a:solidFill>
                            <a:srgbClr val="000000"/>
                          </a:solidFill>
                          <a:latin typeface="Cambria" panose="02040503050406030204" pitchFamily="18" charset="0"/>
                          <a:ea typeface="+mn-ea"/>
                          <a:cs typeface="+mn-cs"/>
                        </a:rPr>
                        <a:t>groups()</a:t>
                      </a:r>
                    </a:p>
                  </a:txBody>
                  <a:tcPr marL="76200" marR="76200" marT="76200" marB="76200"/>
                </a:tc>
                <a:tc>
                  <a:txBody>
                    <a:bodyPr/>
                    <a:lstStyle/>
                    <a:p>
                      <a:pPr algn="just" fontAlgn="t"/>
                      <a:r>
                        <a:rPr lang="en-US" sz="1600" kern="1200" dirty="0">
                          <a:solidFill>
                            <a:srgbClr val="000000"/>
                          </a:solidFill>
                          <a:latin typeface="Cambria" panose="02040503050406030204" pitchFamily="18" charset="0"/>
                          <a:ea typeface="+mn-ea"/>
                          <a:cs typeface="+mn-cs"/>
                        </a:rPr>
                        <a:t>This method returns all matching subgroups in a tuple (empty if there weren't any)</a:t>
                      </a:r>
                    </a:p>
                  </a:txBody>
                  <a:tcPr marL="76200" marR="76200" marT="76200" marB="76200"/>
                </a:tc>
                <a:extLst>
                  <a:ext uri="{0D108BD9-81ED-4DB2-BD59-A6C34878D82A}">
                    <a16:rowId xmlns:a16="http://schemas.microsoft.com/office/drawing/2014/main" val="2653727695"/>
                  </a:ext>
                </a:extLst>
              </a:tr>
            </a:tbl>
          </a:graphicData>
        </a:graphic>
      </p:graphicFrame>
    </p:spTree>
    <p:extLst>
      <p:ext uri="{BB962C8B-B14F-4D97-AF65-F5344CB8AC3E}">
        <p14:creationId xmlns:p14="http://schemas.microsoft.com/office/powerpoint/2010/main" val="19409578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1C7F-78B0-4F51-A0E4-EC0782966FEB}"/>
              </a:ext>
            </a:extLst>
          </p:cNvPr>
          <p:cNvSpPr>
            <a:spLocks noGrp="1"/>
          </p:cNvSpPr>
          <p:nvPr>
            <p:ph type="title"/>
          </p:nvPr>
        </p:nvSpPr>
        <p:spPr>
          <a:xfrm>
            <a:off x="838200" y="365125"/>
            <a:ext cx="10515600" cy="737961"/>
          </a:xfrm>
        </p:spPr>
        <p:txBody>
          <a:bodyPr/>
          <a:lstStyle/>
          <a:p>
            <a:pPr algn="ctr"/>
            <a:r>
              <a:rPr lang="en-US" dirty="0">
                <a:latin typeface="Cambria" panose="02040503050406030204" pitchFamily="18" charset="0"/>
              </a:rPr>
              <a:t>Match Function</a:t>
            </a:r>
            <a:endParaRPr lang="en-US" dirty="0"/>
          </a:p>
        </p:txBody>
      </p:sp>
      <p:sp>
        <p:nvSpPr>
          <p:cNvPr id="3" name="Content Placeholder 2">
            <a:extLst>
              <a:ext uri="{FF2B5EF4-FFF2-40B4-BE49-F238E27FC236}">
                <a16:creationId xmlns:a16="http://schemas.microsoft.com/office/drawing/2014/main" id="{BEF5B6B6-65F5-4C47-96DA-AD4E479B4215}"/>
              </a:ext>
            </a:extLst>
          </p:cNvPr>
          <p:cNvSpPr>
            <a:spLocks noGrp="1"/>
          </p:cNvSpPr>
          <p:nvPr>
            <p:ph idx="1"/>
          </p:nvPr>
        </p:nvSpPr>
        <p:spPr>
          <a:xfrm>
            <a:off x="493486" y="1422400"/>
            <a:ext cx="10860313" cy="4754563"/>
          </a:xfrm>
        </p:spPr>
        <p:txBody>
          <a:bodyPr>
            <a:normAutofit fontScale="92500" lnSpcReduction="20000"/>
          </a:bodyPr>
          <a:lstStyle/>
          <a:p>
            <a:pPr>
              <a:lnSpc>
                <a:spcPct val="110000"/>
              </a:lnSpc>
            </a:pPr>
            <a:r>
              <a:rPr lang="en-US" sz="1600" dirty="0">
                <a:solidFill>
                  <a:srgbClr val="000000"/>
                </a:solidFill>
                <a:latin typeface="Cambria" panose="02040503050406030204" pitchFamily="18" charset="0"/>
              </a:rPr>
              <a:t>Example: </a:t>
            </a:r>
          </a:p>
          <a:p>
            <a:pPr marL="0" indent="0">
              <a:lnSpc>
                <a:spcPct val="110000"/>
              </a:lnSpc>
              <a:buNone/>
            </a:pPr>
            <a:r>
              <a:rPr lang="en-US" sz="1600" dirty="0">
                <a:solidFill>
                  <a:srgbClr val="000000"/>
                </a:solidFill>
                <a:latin typeface="Cambria" panose="02040503050406030204" pitchFamily="18" charset="0"/>
              </a:rPr>
              <a:t>import re</a:t>
            </a:r>
          </a:p>
          <a:p>
            <a:pPr marL="0" indent="0">
              <a:lnSpc>
                <a:spcPct val="110000"/>
              </a:lnSpc>
              <a:buNone/>
            </a:pPr>
            <a:r>
              <a:rPr lang="en-US" sz="1600" dirty="0">
                <a:solidFill>
                  <a:srgbClr val="000000"/>
                </a:solidFill>
                <a:latin typeface="Cambria" panose="02040503050406030204" pitchFamily="18" charset="0"/>
              </a:rPr>
              <a:t>line = “Dogs are smarter than pigs"</a:t>
            </a:r>
          </a:p>
          <a:p>
            <a:pPr marL="0" indent="0">
              <a:lnSpc>
                <a:spcPct val="110000"/>
              </a:lnSpc>
              <a:buNone/>
            </a:pPr>
            <a:r>
              <a:rPr lang="en-US" sz="1600" dirty="0" err="1">
                <a:solidFill>
                  <a:srgbClr val="000000"/>
                </a:solidFill>
                <a:latin typeface="Cambria" panose="02040503050406030204" pitchFamily="18" charset="0"/>
              </a:rPr>
              <a:t>matchObj</a:t>
            </a:r>
            <a:r>
              <a:rPr lang="en-US" sz="1600" dirty="0">
                <a:solidFill>
                  <a:srgbClr val="000000"/>
                </a:solidFill>
                <a:latin typeface="Cambria" panose="02040503050406030204" pitchFamily="18" charset="0"/>
              </a:rPr>
              <a:t> = </a:t>
            </a:r>
            <a:r>
              <a:rPr lang="en-US" sz="1600" dirty="0" err="1">
                <a:solidFill>
                  <a:srgbClr val="000000"/>
                </a:solidFill>
                <a:latin typeface="Cambria" panose="02040503050406030204" pitchFamily="18" charset="0"/>
              </a:rPr>
              <a:t>re.match</a:t>
            </a:r>
            <a:r>
              <a:rPr lang="en-US" sz="1600" dirty="0">
                <a:solidFill>
                  <a:srgbClr val="000000"/>
                </a:solidFill>
                <a:latin typeface="Cambria" panose="02040503050406030204" pitchFamily="18" charset="0"/>
              </a:rPr>
              <a:t>( r'(.*) are (.*?) .*', line, </a:t>
            </a:r>
            <a:r>
              <a:rPr lang="en-US" sz="1600" dirty="0" err="1">
                <a:solidFill>
                  <a:srgbClr val="000000"/>
                </a:solidFill>
                <a:latin typeface="Cambria" panose="02040503050406030204" pitchFamily="18" charset="0"/>
              </a:rPr>
              <a:t>re.M|re.I</a:t>
            </a:r>
            <a:r>
              <a:rPr lang="en-US" sz="1600" dirty="0">
                <a:solidFill>
                  <a:srgbClr val="000000"/>
                </a:solidFill>
                <a:latin typeface="Cambria" panose="02040503050406030204" pitchFamily="18" charset="0"/>
              </a:rPr>
              <a:t>)</a:t>
            </a:r>
          </a:p>
          <a:p>
            <a:pPr marL="0" indent="0">
              <a:lnSpc>
                <a:spcPct val="110000"/>
              </a:lnSpc>
              <a:buNone/>
            </a:pPr>
            <a:r>
              <a:rPr lang="en-US" sz="1600" dirty="0">
                <a:solidFill>
                  <a:srgbClr val="000000"/>
                </a:solidFill>
                <a:latin typeface="Cambria" panose="02040503050406030204" pitchFamily="18" charset="0"/>
              </a:rPr>
              <a:t>if </a:t>
            </a:r>
            <a:r>
              <a:rPr lang="en-US" sz="1600" dirty="0" err="1">
                <a:solidFill>
                  <a:srgbClr val="000000"/>
                </a:solidFill>
                <a:latin typeface="Cambria" panose="02040503050406030204" pitchFamily="18" charset="0"/>
              </a:rPr>
              <a:t>matchObj</a:t>
            </a:r>
            <a:r>
              <a:rPr lang="en-US" sz="1600" dirty="0">
                <a:solidFill>
                  <a:srgbClr val="000000"/>
                </a:solidFill>
                <a:latin typeface="Cambria" panose="02040503050406030204" pitchFamily="18" charset="0"/>
              </a:rPr>
              <a:t>:</a:t>
            </a:r>
          </a:p>
          <a:p>
            <a:pPr marL="0" indent="0">
              <a:lnSpc>
                <a:spcPct val="110000"/>
              </a:lnSpc>
              <a:buNone/>
            </a:pPr>
            <a:r>
              <a:rPr lang="en-US" sz="1600" dirty="0">
                <a:solidFill>
                  <a:srgbClr val="000000"/>
                </a:solidFill>
                <a:latin typeface="Cambria" panose="02040503050406030204" pitchFamily="18" charset="0"/>
              </a:rPr>
              <a:t>   print "</a:t>
            </a:r>
            <a:r>
              <a:rPr lang="en-US" sz="1600" dirty="0" err="1">
                <a:solidFill>
                  <a:srgbClr val="000000"/>
                </a:solidFill>
                <a:latin typeface="Cambria" panose="02040503050406030204" pitchFamily="18" charset="0"/>
              </a:rPr>
              <a:t>matchObj.group</a:t>
            </a:r>
            <a:r>
              <a:rPr lang="en-US" sz="1600" dirty="0">
                <a:solidFill>
                  <a:srgbClr val="000000"/>
                </a:solidFill>
                <a:latin typeface="Cambria" panose="02040503050406030204" pitchFamily="18" charset="0"/>
              </a:rPr>
              <a:t>() : ", </a:t>
            </a:r>
            <a:r>
              <a:rPr lang="en-US" sz="1600" dirty="0" err="1">
                <a:solidFill>
                  <a:srgbClr val="000000"/>
                </a:solidFill>
                <a:latin typeface="Cambria" panose="02040503050406030204" pitchFamily="18" charset="0"/>
              </a:rPr>
              <a:t>matchObj.group</a:t>
            </a:r>
            <a:r>
              <a:rPr lang="en-US" sz="1600" dirty="0">
                <a:solidFill>
                  <a:srgbClr val="000000"/>
                </a:solidFill>
                <a:latin typeface="Cambria" panose="02040503050406030204" pitchFamily="18" charset="0"/>
              </a:rPr>
              <a:t>()</a:t>
            </a:r>
          </a:p>
          <a:p>
            <a:pPr marL="0" indent="0">
              <a:lnSpc>
                <a:spcPct val="110000"/>
              </a:lnSpc>
              <a:buNone/>
            </a:pPr>
            <a:r>
              <a:rPr lang="en-US" sz="1600" dirty="0">
                <a:solidFill>
                  <a:srgbClr val="000000"/>
                </a:solidFill>
                <a:latin typeface="Cambria" panose="02040503050406030204" pitchFamily="18" charset="0"/>
              </a:rPr>
              <a:t>   print "</a:t>
            </a:r>
            <a:r>
              <a:rPr lang="en-US" sz="1600" dirty="0" err="1">
                <a:solidFill>
                  <a:srgbClr val="000000"/>
                </a:solidFill>
                <a:latin typeface="Cambria" panose="02040503050406030204" pitchFamily="18" charset="0"/>
              </a:rPr>
              <a:t>matchObj.group</a:t>
            </a:r>
            <a:r>
              <a:rPr lang="en-US" sz="1600" dirty="0">
                <a:solidFill>
                  <a:srgbClr val="000000"/>
                </a:solidFill>
                <a:latin typeface="Cambria" panose="02040503050406030204" pitchFamily="18" charset="0"/>
              </a:rPr>
              <a:t>(1) : ", </a:t>
            </a:r>
            <a:r>
              <a:rPr lang="en-US" sz="1600" dirty="0" err="1">
                <a:solidFill>
                  <a:srgbClr val="000000"/>
                </a:solidFill>
                <a:latin typeface="Cambria" panose="02040503050406030204" pitchFamily="18" charset="0"/>
              </a:rPr>
              <a:t>matchObj.group</a:t>
            </a:r>
            <a:r>
              <a:rPr lang="en-US" sz="1600" dirty="0">
                <a:solidFill>
                  <a:srgbClr val="000000"/>
                </a:solidFill>
                <a:latin typeface="Cambria" panose="02040503050406030204" pitchFamily="18" charset="0"/>
              </a:rPr>
              <a:t>(1)</a:t>
            </a:r>
          </a:p>
          <a:p>
            <a:pPr marL="0" indent="0">
              <a:lnSpc>
                <a:spcPct val="110000"/>
              </a:lnSpc>
              <a:buNone/>
            </a:pPr>
            <a:r>
              <a:rPr lang="en-US" sz="1600" dirty="0">
                <a:solidFill>
                  <a:srgbClr val="000000"/>
                </a:solidFill>
                <a:latin typeface="Cambria" panose="02040503050406030204" pitchFamily="18" charset="0"/>
              </a:rPr>
              <a:t>   print "</a:t>
            </a:r>
            <a:r>
              <a:rPr lang="en-US" sz="1600" dirty="0" err="1">
                <a:solidFill>
                  <a:srgbClr val="000000"/>
                </a:solidFill>
                <a:latin typeface="Cambria" panose="02040503050406030204" pitchFamily="18" charset="0"/>
              </a:rPr>
              <a:t>matchObj.group</a:t>
            </a:r>
            <a:r>
              <a:rPr lang="en-US" sz="1600" dirty="0">
                <a:solidFill>
                  <a:srgbClr val="000000"/>
                </a:solidFill>
                <a:latin typeface="Cambria" panose="02040503050406030204" pitchFamily="18" charset="0"/>
              </a:rPr>
              <a:t>(2) : ", </a:t>
            </a:r>
            <a:r>
              <a:rPr lang="en-US" sz="1600" dirty="0" err="1">
                <a:solidFill>
                  <a:srgbClr val="000000"/>
                </a:solidFill>
                <a:latin typeface="Cambria" panose="02040503050406030204" pitchFamily="18" charset="0"/>
              </a:rPr>
              <a:t>matchObj.group</a:t>
            </a:r>
            <a:r>
              <a:rPr lang="en-US" sz="1600" dirty="0">
                <a:solidFill>
                  <a:srgbClr val="000000"/>
                </a:solidFill>
                <a:latin typeface="Cambria" panose="02040503050406030204" pitchFamily="18" charset="0"/>
              </a:rPr>
              <a:t>(2)</a:t>
            </a:r>
          </a:p>
          <a:p>
            <a:pPr marL="0" indent="0">
              <a:lnSpc>
                <a:spcPct val="110000"/>
              </a:lnSpc>
              <a:buNone/>
            </a:pPr>
            <a:r>
              <a:rPr lang="en-US" sz="1600" dirty="0">
                <a:solidFill>
                  <a:srgbClr val="000000"/>
                </a:solidFill>
                <a:latin typeface="Cambria" panose="02040503050406030204" pitchFamily="18" charset="0"/>
              </a:rPr>
              <a:t>else:</a:t>
            </a:r>
          </a:p>
          <a:p>
            <a:pPr marL="0" indent="0">
              <a:lnSpc>
                <a:spcPct val="110000"/>
              </a:lnSpc>
              <a:buNone/>
            </a:pPr>
            <a:r>
              <a:rPr lang="en-US" sz="1600" dirty="0">
                <a:solidFill>
                  <a:srgbClr val="000000"/>
                </a:solidFill>
                <a:latin typeface="Cambria" panose="02040503050406030204" pitchFamily="18" charset="0"/>
              </a:rPr>
              <a:t>   print "No match!!"</a:t>
            </a:r>
          </a:p>
          <a:p>
            <a:pPr marL="0" indent="0">
              <a:lnSpc>
                <a:spcPct val="110000"/>
              </a:lnSpc>
              <a:buNone/>
            </a:pPr>
            <a:r>
              <a:rPr lang="en-US" sz="1600" dirty="0">
                <a:solidFill>
                  <a:srgbClr val="000000"/>
                </a:solidFill>
                <a:latin typeface="Cambria" panose="02040503050406030204" pitchFamily="18" charset="0"/>
              </a:rPr>
              <a:t>Output:</a:t>
            </a:r>
          </a:p>
          <a:p>
            <a:pPr marL="0" indent="0">
              <a:lnSpc>
                <a:spcPct val="110000"/>
              </a:lnSpc>
              <a:buNone/>
            </a:pPr>
            <a:r>
              <a:rPr lang="en-US" sz="1600" dirty="0" err="1">
                <a:solidFill>
                  <a:srgbClr val="000000"/>
                </a:solidFill>
                <a:latin typeface="Cambria" panose="02040503050406030204" pitchFamily="18" charset="0"/>
              </a:rPr>
              <a:t>matchObj.group</a:t>
            </a:r>
            <a:r>
              <a:rPr lang="en-US" sz="1600" dirty="0">
                <a:solidFill>
                  <a:srgbClr val="000000"/>
                </a:solidFill>
                <a:latin typeface="Cambria" panose="02040503050406030204" pitchFamily="18" charset="0"/>
              </a:rPr>
              <a:t>() :  Dogs are smarter than pigs</a:t>
            </a:r>
          </a:p>
          <a:p>
            <a:pPr marL="0" indent="0">
              <a:lnSpc>
                <a:spcPct val="110000"/>
              </a:lnSpc>
              <a:buNone/>
            </a:pPr>
            <a:r>
              <a:rPr lang="en-US" sz="1600" dirty="0" err="1">
                <a:solidFill>
                  <a:srgbClr val="000000"/>
                </a:solidFill>
                <a:latin typeface="Cambria" panose="02040503050406030204" pitchFamily="18" charset="0"/>
              </a:rPr>
              <a:t>matchObj.group</a:t>
            </a:r>
            <a:r>
              <a:rPr lang="en-US" sz="1600" dirty="0">
                <a:solidFill>
                  <a:srgbClr val="000000"/>
                </a:solidFill>
                <a:latin typeface="Cambria" panose="02040503050406030204" pitchFamily="18" charset="0"/>
              </a:rPr>
              <a:t>(1) :  Dogs</a:t>
            </a:r>
          </a:p>
          <a:p>
            <a:pPr marL="0" indent="0">
              <a:lnSpc>
                <a:spcPct val="110000"/>
              </a:lnSpc>
              <a:buNone/>
            </a:pPr>
            <a:r>
              <a:rPr lang="en-US" sz="1600" dirty="0" err="1">
                <a:solidFill>
                  <a:srgbClr val="000000"/>
                </a:solidFill>
                <a:latin typeface="Cambria" panose="02040503050406030204" pitchFamily="18" charset="0"/>
              </a:rPr>
              <a:t>matchObj.group</a:t>
            </a:r>
            <a:r>
              <a:rPr lang="en-US" sz="1600" dirty="0">
                <a:solidFill>
                  <a:srgbClr val="000000"/>
                </a:solidFill>
                <a:latin typeface="Cambria" panose="02040503050406030204" pitchFamily="18" charset="0"/>
              </a:rPr>
              <a:t>(2) :  smarter</a:t>
            </a:r>
          </a:p>
        </p:txBody>
      </p:sp>
    </p:spTree>
    <p:extLst>
      <p:ext uri="{BB962C8B-B14F-4D97-AF65-F5344CB8AC3E}">
        <p14:creationId xmlns:p14="http://schemas.microsoft.com/office/powerpoint/2010/main" val="377253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325563"/>
          </a:xfrm>
        </p:spPr>
        <p:txBody>
          <a:bodyPr/>
          <a:lstStyle/>
          <a:p>
            <a:pPr algn="ctr"/>
            <a:r>
              <a:rPr lang="en-US" dirty="0">
                <a:latin typeface="Cambria" panose="02040503050406030204" pitchFamily="18" charset="0"/>
              </a:rPr>
              <a:t>Running Python – Script Mode</a:t>
            </a:r>
          </a:p>
        </p:txBody>
      </p:sp>
      <p:sp>
        <p:nvSpPr>
          <p:cNvPr id="2" name="Rectangle 1"/>
          <p:cNvSpPr/>
          <p:nvPr/>
        </p:nvSpPr>
        <p:spPr>
          <a:xfrm>
            <a:off x="0" y="1109797"/>
            <a:ext cx="12192000" cy="3693319"/>
          </a:xfrm>
          <a:prstGeom prst="rect">
            <a:avLst/>
          </a:prstGeom>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rPr>
              <a:t>Invoking the interpreter with a script parameter begins execution of the script and continues until the script is finished. When the script is finished, the interpreter is no longer active.</a:t>
            </a:r>
          </a:p>
          <a:p>
            <a:pPr marL="285750" indent="-285750">
              <a:buFont typeface="Arial" panose="020B0604020202020204" pitchFamily="34" charset="0"/>
              <a:buChar char="•"/>
            </a:pPr>
            <a:r>
              <a:rPr lang="en-US" dirty="0">
                <a:latin typeface="Cambria" panose="02040503050406030204" pitchFamily="18" charset="0"/>
              </a:rPr>
              <a:t>Python files have extension .</a:t>
            </a:r>
            <a:r>
              <a:rPr lang="en-US" dirty="0" err="1">
                <a:latin typeface="Cambria" panose="02040503050406030204" pitchFamily="18" charset="0"/>
              </a:rPr>
              <a:t>py</a:t>
            </a:r>
            <a:r>
              <a:rPr lang="en-US" dirty="0">
                <a:latin typeface="Cambria" panose="02040503050406030204" pitchFamily="18" charset="0"/>
              </a:rPr>
              <a:t>. </a:t>
            </a:r>
          </a:p>
          <a:p>
            <a:pPr marL="285750" indent="-285750">
              <a:buFont typeface="Arial" panose="020B0604020202020204" pitchFamily="34" charset="0"/>
              <a:buChar char="•"/>
            </a:pPr>
            <a:r>
              <a:rPr lang="en-US" dirty="0">
                <a:latin typeface="Cambria" panose="02040503050406030204" pitchFamily="18" charset="0"/>
              </a:rPr>
              <a:t>Type the following source code in a test.py file:</a:t>
            </a: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Running the program:</a:t>
            </a:r>
          </a:p>
          <a:p>
            <a:endParaRPr lang="en-US" dirty="0">
              <a:latin typeface="Cambria" panose="02040503050406030204" pitchFamily="18" charset="0"/>
            </a:endParaRPr>
          </a:p>
          <a:p>
            <a:endParaRPr lang="en-US" dirty="0">
              <a:latin typeface="Cambria" panose="02040503050406030204" pitchFamily="18" charset="0"/>
            </a:endParaRPr>
          </a:p>
          <a:p>
            <a:endParaRPr lang="en-US" dirty="0">
              <a:latin typeface="Cambria" panose="02040503050406030204" pitchFamily="18" charset="0"/>
            </a:endParaRPr>
          </a:p>
          <a:p>
            <a:endParaRPr lang="en-US" dirty="0">
              <a:latin typeface="Cambria" panose="02040503050406030204" pitchFamily="18" charset="0"/>
            </a:endParaRPr>
          </a:p>
          <a:p>
            <a:endParaRPr lang="en-US"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Another way to execute a Python script in Linux:</a:t>
            </a:r>
          </a:p>
        </p:txBody>
      </p:sp>
      <p:sp>
        <p:nvSpPr>
          <p:cNvPr id="3" name="TextBox 2"/>
          <p:cNvSpPr txBox="1"/>
          <p:nvPr/>
        </p:nvSpPr>
        <p:spPr>
          <a:xfrm>
            <a:off x="1596571" y="2388778"/>
            <a:ext cx="2540000" cy="369332"/>
          </a:xfrm>
          <a:prstGeom prst="rect">
            <a:avLst/>
          </a:prstGeom>
          <a:noFill/>
        </p:spPr>
        <p:txBody>
          <a:bodyPr wrap="square" rtlCol="0">
            <a:spAutoFit/>
          </a:bodyPr>
          <a:lstStyle/>
          <a:p>
            <a:r>
              <a:rPr lang="en-US" dirty="0">
                <a:latin typeface="Cambria" panose="02040503050406030204" pitchFamily="18" charset="0"/>
              </a:rPr>
              <a:t>print ("Hello, Python!")</a:t>
            </a:r>
          </a:p>
        </p:txBody>
      </p:sp>
      <p:sp>
        <p:nvSpPr>
          <p:cNvPr id="5" name="TextBox 4"/>
          <p:cNvSpPr txBox="1"/>
          <p:nvPr/>
        </p:nvSpPr>
        <p:spPr>
          <a:xfrm>
            <a:off x="1190171" y="3359660"/>
            <a:ext cx="3106058" cy="923330"/>
          </a:xfrm>
          <a:prstGeom prst="rect">
            <a:avLst/>
          </a:prstGeom>
          <a:noFill/>
          <a:ln>
            <a:solidFill>
              <a:schemeClr val="tx1"/>
            </a:solidFill>
          </a:ln>
        </p:spPr>
        <p:txBody>
          <a:bodyPr wrap="square" rtlCol="0">
            <a:spAutoFit/>
          </a:bodyPr>
          <a:lstStyle/>
          <a:p>
            <a:r>
              <a:rPr lang="en-US" b="1" dirty="0">
                <a:latin typeface="Cambria" panose="02040503050406030204" pitchFamily="18" charset="0"/>
              </a:rPr>
              <a:t>On Linux:</a:t>
            </a:r>
          </a:p>
          <a:p>
            <a:r>
              <a:rPr lang="en-US" dirty="0">
                <a:latin typeface="Cambria" panose="02040503050406030204" pitchFamily="18" charset="0"/>
              </a:rPr>
              <a:t>$ python test.py </a:t>
            </a:r>
          </a:p>
          <a:p>
            <a:r>
              <a:rPr lang="en-US" b="1" dirty="0">
                <a:latin typeface="Cambria" panose="02040503050406030204" pitchFamily="18" charset="0"/>
              </a:rPr>
              <a:t>Output: </a:t>
            </a:r>
            <a:r>
              <a:rPr lang="en-US" dirty="0">
                <a:latin typeface="Cambria" panose="02040503050406030204" pitchFamily="18" charset="0"/>
              </a:rPr>
              <a:t>Hello, Python!</a:t>
            </a:r>
          </a:p>
        </p:txBody>
      </p:sp>
      <p:sp>
        <p:nvSpPr>
          <p:cNvPr id="10" name="TextBox 9"/>
          <p:cNvSpPr txBox="1"/>
          <p:nvPr/>
        </p:nvSpPr>
        <p:spPr>
          <a:xfrm>
            <a:off x="5138056" y="3359660"/>
            <a:ext cx="3106058" cy="923330"/>
          </a:xfrm>
          <a:prstGeom prst="rect">
            <a:avLst/>
          </a:prstGeom>
          <a:noFill/>
          <a:ln>
            <a:solidFill>
              <a:schemeClr val="tx1"/>
            </a:solidFill>
          </a:ln>
        </p:spPr>
        <p:txBody>
          <a:bodyPr wrap="square" rtlCol="0">
            <a:spAutoFit/>
          </a:bodyPr>
          <a:lstStyle/>
          <a:p>
            <a:r>
              <a:rPr lang="en-US" b="1" dirty="0">
                <a:latin typeface="Cambria" panose="02040503050406030204" pitchFamily="18" charset="0"/>
              </a:rPr>
              <a:t>On Windows:</a:t>
            </a:r>
          </a:p>
          <a:p>
            <a:r>
              <a:rPr lang="en-US" dirty="0">
                <a:latin typeface="Cambria" panose="02040503050406030204" pitchFamily="18" charset="0"/>
              </a:rPr>
              <a:t>C:\Python34&gt;Python test.py</a:t>
            </a:r>
          </a:p>
          <a:p>
            <a:r>
              <a:rPr lang="en-US" b="1" dirty="0">
                <a:latin typeface="Cambria" panose="02040503050406030204" pitchFamily="18" charset="0"/>
              </a:rPr>
              <a:t>Output: </a:t>
            </a:r>
            <a:r>
              <a:rPr lang="en-US" dirty="0">
                <a:latin typeface="Cambria" panose="02040503050406030204" pitchFamily="18" charset="0"/>
              </a:rPr>
              <a:t>Hello, Python!</a:t>
            </a:r>
          </a:p>
        </p:txBody>
      </p:sp>
      <p:sp>
        <p:nvSpPr>
          <p:cNvPr id="11" name="TextBox 10"/>
          <p:cNvSpPr txBox="1"/>
          <p:nvPr/>
        </p:nvSpPr>
        <p:spPr>
          <a:xfrm>
            <a:off x="1190171" y="4921309"/>
            <a:ext cx="7228114" cy="1754326"/>
          </a:xfrm>
          <a:prstGeom prst="rect">
            <a:avLst/>
          </a:prstGeom>
          <a:noFill/>
          <a:ln>
            <a:solidFill>
              <a:schemeClr val="tx1"/>
            </a:solidFill>
          </a:ln>
        </p:spPr>
        <p:txBody>
          <a:bodyPr wrap="square" rtlCol="0">
            <a:spAutoFit/>
          </a:bodyPr>
          <a:lstStyle/>
          <a:p>
            <a:r>
              <a:rPr lang="en-US" dirty="0">
                <a:latin typeface="Cambria" panose="02040503050406030204" pitchFamily="18" charset="0"/>
              </a:rPr>
              <a:t>#!/</a:t>
            </a:r>
            <a:r>
              <a:rPr lang="en-US" dirty="0" err="1">
                <a:latin typeface="Cambria" panose="02040503050406030204" pitchFamily="18" charset="0"/>
              </a:rPr>
              <a:t>usr</a:t>
            </a:r>
            <a:r>
              <a:rPr lang="en-US" dirty="0">
                <a:latin typeface="Cambria" panose="02040503050406030204" pitchFamily="18" charset="0"/>
              </a:rPr>
              <a:t>/bin/python3</a:t>
            </a:r>
          </a:p>
          <a:p>
            <a:r>
              <a:rPr lang="en-US" dirty="0">
                <a:latin typeface="Cambria" panose="02040503050406030204" pitchFamily="18" charset="0"/>
              </a:rPr>
              <a:t>print ("Hello, Python!")</a:t>
            </a:r>
          </a:p>
          <a:p>
            <a:r>
              <a:rPr lang="en-US" b="1" dirty="0">
                <a:latin typeface="Cambria" panose="02040503050406030204" pitchFamily="18" charset="0"/>
              </a:rPr>
              <a:t>Running the program </a:t>
            </a:r>
          </a:p>
          <a:p>
            <a:r>
              <a:rPr lang="en-US" dirty="0">
                <a:latin typeface="Cambria" panose="02040503050406030204" pitchFamily="18" charset="0"/>
              </a:rPr>
              <a:t>$ </a:t>
            </a:r>
            <a:r>
              <a:rPr lang="en-US" dirty="0" err="1">
                <a:latin typeface="Cambria" panose="02040503050406030204" pitchFamily="18" charset="0"/>
              </a:rPr>
              <a:t>chmod</a:t>
            </a:r>
            <a:r>
              <a:rPr lang="en-US" dirty="0">
                <a:latin typeface="Cambria" panose="02040503050406030204" pitchFamily="18" charset="0"/>
              </a:rPr>
              <a:t> +x test.py     # This is to make file executable</a:t>
            </a:r>
          </a:p>
          <a:p>
            <a:r>
              <a:rPr lang="en-US" dirty="0">
                <a:latin typeface="Cambria" panose="02040503050406030204" pitchFamily="18" charset="0"/>
              </a:rPr>
              <a:t>$./test.py</a:t>
            </a:r>
          </a:p>
          <a:p>
            <a:r>
              <a:rPr lang="en-US" b="1" dirty="0">
                <a:latin typeface="Cambria" panose="02040503050406030204" pitchFamily="18" charset="0"/>
              </a:rPr>
              <a:t>Output: </a:t>
            </a:r>
            <a:r>
              <a:rPr lang="en-US" dirty="0">
                <a:latin typeface="Cambria" panose="02040503050406030204" pitchFamily="18" charset="0"/>
              </a:rPr>
              <a:t>Hello, Python!</a:t>
            </a:r>
          </a:p>
        </p:txBody>
      </p:sp>
    </p:spTree>
    <p:extLst>
      <p:ext uri="{BB962C8B-B14F-4D97-AF65-F5344CB8AC3E}">
        <p14:creationId xmlns:p14="http://schemas.microsoft.com/office/powerpoint/2010/main" val="25146318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AEE0-0BF2-400F-9198-F7F5DB8916FF}"/>
              </a:ext>
            </a:extLst>
          </p:cNvPr>
          <p:cNvSpPr>
            <a:spLocks noGrp="1"/>
          </p:cNvSpPr>
          <p:nvPr>
            <p:ph type="title"/>
          </p:nvPr>
        </p:nvSpPr>
        <p:spPr>
          <a:xfrm>
            <a:off x="838200" y="365125"/>
            <a:ext cx="10515600" cy="766989"/>
          </a:xfrm>
        </p:spPr>
        <p:txBody>
          <a:bodyPr/>
          <a:lstStyle/>
          <a:p>
            <a:pPr algn="ctr"/>
            <a:r>
              <a:rPr lang="en-US" dirty="0">
                <a:latin typeface="Cambria" panose="02040503050406030204" pitchFamily="18" charset="0"/>
              </a:rPr>
              <a:t>Search and Replace Function</a:t>
            </a:r>
            <a:endParaRPr lang="en-US" dirty="0"/>
          </a:p>
        </p:txBody>
      </p:sp>
      <p:sp>
        <p:nvSpPr>
          <p:cNvPr id="3" name="Content Placeholder 2">
            <a:extLst>
              <a:ext uri="{FF2B5EF4-FFF2-40B4-BE49-F238E27FC236}">
                <a16:creationId xmlns:a16="http://schemas.microsoft.com/office/drawing/2014/main" id="{ACAE1F45-8238-4641-9205-0D828E43C652}"/>
              </a:ext>
            </a:extLst>
          </p:cNvPr>
          <p:cNvSpPr>
            <a:spLocks noGrp="1"/>
          </p:cNvSpPr>
          <p:nvPr>
            <p:ph idx="1"/>
          </p:nvPr>
        </p:nvSpPr>
        <p:spPr>
          <a:xfrm>
            <a:off x="838200" y="1132114"/>
            <a:ext cx="10515600" cy="5044849"/>
          </a:xfrm>
        </p:spPr>
        <p:txBody>
          <a:bodyPr/>
          <a:lstStyle/>
          <a:p>
            <a:r>
              <a:rPr lang="en-US" sz="1600" dirty="0">
                <a:solidFill>
                  <a:srgbClr val="000000"/>
                </a:solidFill>
                <a:latin typeface="Cambria" panose="02040503050406030204" pitchFamily="18" charset="0"/>
              </a:rPr>
              <a:t>It searches for first occurrence of RE pattern within string with optional flags.</a:t>
            </a:r>
          </a:p>
          <a:p>
            <a:r>
              <a:rPr lang="en-US" sz="1600" dirty="0">
                <a:solidFill>
                  <a:srgbClr val="000000"/>
                </a:solidFill>
                <a:latin typeface="Cambria" panose="02040503050406030204" pitchFamily="18" charset="0"/>
              </a:rPr>
              <a:t>Syntax:</a:t>
            </a:r>
          </a:p>
          <a:p>
            <a:pPr marL="457200" lvl="1" indent="0">
              <a:buNone/>
            </a:pPr>
            <a:r>
              <a:rPr lang="en-US" sz="1600" b="1" i="1" dirty="0">
                <a:solidFill>
                  <a:srgbClr val="000000"/>
                </a:solidFill>
                <a:latin typeface="Cambria" panose="02040503050406030204" pitchFamily="18" charset="0"/>
              </a:rPr>
              <a:t>re.search(pattern, string, flags=0)</a:t>
            </a:r>
          </a:p>
          <a:p>
            <a:pPr marL="682625" lvl="2" indent="0">
              <a:buNone/>
            </a:pPr>
            <a:r>
              <a:rPr lang="en-US" sz="1600" dirty="0">
                <a:solidFill>
                  <a:srgbClr val="000000"/>
                </a:solidFill>
                <a:latin typeface="Cambria" panose="02040503050406030204" pitchFamily="18" charset="0"/>
              </a:rPr>
              <a:t>Where </a:t>
            </a:r>
            <a:r>
              <a:rPr lang="en-US" sz="1600" i="1" dirty="0">
                <a:solidFill>
                  <a:srgbClr val="000000"/>
                </a:solidFill>
                <a:latin typeface="Cambria" panose="02040503050406030204" pitchFamily="18" charset="0"/>
              </a:rPr>
              <a:t>pattern </a:t>
            </a:r>
            <a:r>
              <a:rPr lang="en-US" sz="1600" dirty="0">
                <a:solidFill>
                  <a:srgbClr val="000000"/>
                </a:solidFill>
                <a:latin typeface="Cambria" panose="02040503050406030204" pitchFamily="18" charset="0"/>
              </a:rPr>
              <a:t> - regular expression to be matched.</a:t>
            </a:r>
          </a:p>
          <a:p>
            <a:pPr marL="682625" lvl="2" indent="0">
              <a:buNone/>
            </a:pPr>
            <a:r>
              <a:rPr lang="en-US" sz="1600" dirty="0">
                <a:solidFill>
                  <a:srgbClr val="000000"/>
                </a:solidFill>
                <a:latin typeface="Cambria" panose="02040503050406030204" pitchFamily="18" charset="0"/>
              </a:rPr>
              <a:t>	         </a:t>
            </a:r>
            <a:r>
              <a:rPr lang="en-US" sz="1600" i="1" dirty="0">
                <a:solidFill>
                  <a:srgbClr val="000000"/>
                </a:solidFill>
                <a:latin typeface="Cambria" panose="02040503050406030204" pitchFamily="18" charset="0"/>
              </a:rPr>
              <a:t>string </a:t>
            </a:r>
            <a:r>
              <a:rPr lang="en-US" sz="1600" dirty="0">
                <a:solidFill>
                  <a:srgbClr val="000000"/>
                </a:solidFill>
                <a:latin typeface="Cambria" panose="02040503050406030204" pitchFamily="18" charset="0"/>
              </a:rPr>
              <a:t>– string to be searched to match the pattern.</a:t>
            </a:r>
          </a:p>
          <a:p>
            <a:pPr marL="682625" lvl="2" indent="0">
              <a:buNone/>
            </a:pPr>
            <a:r>
              <a:rPr lang="en-US" sz="1600" dirty="0">
                <a:solidFill>
                  <a:srgbClr val="000000"/>
                </a:solidFill>
                <a:latin typeface="Cambria" panose="02040503050406030204" pitchFamily="18" charset="0"/>
              </a:rPr>
              <a:t>	         </a:t>
            </a:r>
            <a:r>
              <a:rPr lang="en-US" sz="1600" i="1" dirty="0">
                <a:solidFill>
                  <a:srgbClr val="000000"/>
                </a:solidFill>
                <a:latin typeface="Cambria" panose="02040503050406030204" pitchFamily="18" charset="0"/>
              </a:rPr>
              <a:t>flag </a:t>
            </a:r>
            <a:r>
              <a:rPr lang="en-US" sz="1600" dirty="0">
                <a:solidFill>
                  <a:srgbClr val="000000"/>
                </a:solidFill>
                <a:latin typeface="Cambria" panose="02040503050406030204" pitchFamily="18" charset="0"/>
              </a:rPr>
              <a:t>– modifiers </a:t>
            </a:r>
          </a:p>
          <a:p>
            <a:pPr marL="285750" lvl="2" indent="-285750"/>
            <a:r>
              <a:rPr lang="en-US" sz="1600" dirty="0">
                <a:solidFill>
                  <a:srgbClr val="000000"/>
                </a:solidFill>
                <a:latin typeface="Cambria" panose="02040503050406030204" pitchFamily="18" charset="0"/>
              </a:rPr>
              <a:t>It returns a </a:t>
            </a:r>
            <a:r>
              <a:rPr lang="en-US" sz="1600" b="1" i="1" dirty="0">
                <a:solidFill>
                  <a:srgbClr val="000000"/>
                </a:solidFill>
                <a:latin typeface="Cambria" panose="02040503050406030204" pitchFamily="18" charset="0"/>
              </a:rPr>
              <a:t>match</a:t>
            </a:r>
            <a:r>
              <a:rPr lang="en-US" sz="1600" dirty="0">
                <a:solidFill>
                  <a:srgbClr val="000000"/>
                </a:solidFill>
                <a:latin typeface="Cambria" panose="02040503050406030204" pitchFamily="18" charset="0"/>
              </a:rPr>
              <a:t> object on success and </a:t>
            </a:r>
            <a:r>
              <a:rPr lang="en-US" sz="1600" b="1" i="1" dirty="0">
                <a:solidFill>
                  <a:srgbClr val="000000"/>
                </a:solidFill>
                <a:latin typeface="Cambria" panose="02040503050406030204" pitchFamily="18" charset="0"/>
              </a:rPr>
              <a:t>none</a:t>
            </a:r>
            <a:r>
              <a:rPr lang="en-US" sz="1600" dirty="0">
                <a:solidFill>
                  <a:srgbClr val="000000"/>
                </a:solidFill>
                <a:latin typeface="Cambria" panose="02040503050406030204" pitchFamily="18" charset="0"/>
              </a:rPr>
              <a:t> on failure.</a:t>
            </a:r>
          </a:p>
          <a:p>
            <a:pPr marL="285750" lvl="2" indent="-285750"/>
            <a:endParaRPr lang="en-US" sz="1600" dirty="0">
              <a:solidFill>
                <a:srgbClr val="000000"/>
              </a:solidFill>
              <a:latin typeface="Cambria" panose="02040503050406030204" pitchFamily="18" charset="0"/>
            </a:endParaRPr>
          </a:p>
          <a:p>
            <a:pPr marL="285750" lvl="2" indent="-285750"/>
            <a:endParaRPr lang="en-US" sz="1600" dirty="0">
              <a:solidFill>
                <a:srgbClr val="000000"/>
              </a:solidFill>
              <a:latin typeface="Cambria" panose="02040503050406030204" pitchFamily="18" charset="0"/>
            </a:endParaRPr>
          </a:p>
          <a:p>
            <a:pPr marL="457200" lvl="1" indent="0">
              <a:buNone/>
            </a:pPr>
            <a:endParaRPr lang="en-US" sz="1600" i="1" dirty="0">
              <a:solidFill>
                <a:srgbClr val="000000"/>
              </a:solidFill>
              <a:latin typeface="Cambria" panose="02040503050406030204" pitchFamily="18" charset="0"/>
            </a:endParaRPr>
          </a:p>
          <a:p>
            <a:pPr marL="457200" lvl="1" indent="0">
              <a:buNone/>
            </a:pPr>
            <a:endParaRPr lang="en-US" sz="1600" i="1" dirty="0">
              <a:solidFill>
                <a:srgbClr val="000000"/>
              </a:solidFill>
              <a:latin typeface="Cambria" panose="02040503050406030204" pitchFamily="18" charset="0"/>
            </a:endParaRPr>
          </a:p>
          <a:p>
            <a:pPr marL="457200" lvl="1" indent="0">
              <a:buNone/>
            </a:pPr>
            <a:endParaRPr lang="en-US" sz="1600" i="1" dirty="0">
              <a:solidFill>
                <a:srgbClr val="000000"/>
              </a:solidFill>
              <a:latin typeface="Cambria" panose="02040503050406030204" pitchFamily="18" charset="0"/>
            </a:endParaRPr>
          </a:p>
          <a:p>
            <a:pPr marL="457200" lvl="1" indent="0">
              <a:buNone/>
            </a:pPr>
            <a:endParaRPr lang="en-US" sz="1600" i="1" dirty="0">
              <a:solidFill>
                <a:srgbClr val="000000"/>
              </a:solidFill>
              <a:latin typeface="Cambria" panose="02040503050406030204" pitchFamily="18" charset="0"/>
            </a:endParaRPr>
          </a:p>
          <a:p>
            <a:pPr marL="914400" lvl="2" indent="0">
              <a:buNone/>
            </a:pPr>
            <a:endParaRPr lang="en-US" sz="1600" i="1" dirty="0">
              <a:solidFill>
                <a:srgbClr val="000000"/>
              </a:solidFill>
              <a:latin typeface="Cambria" panose="02040503050406030204" pitchFamily="18" charset="0"/>
            </a:endParaRPr>
          </a:p>
          <a:p>
            <a:pPr marL="0" lvl="2" indent="0">
              <a:buNone/>
            </a:pPr>
            <a:r>
              <a:rPr lang="en-US" sz="1600" dirty="0">
                <a:solidFill>
                  <a:srgbClr val="000000"/>
                </a:solidFill>
                <a:latin typeface="Cambria" panose="02040503050406030204" pitchFamily="18" charset="0"/>
              </a:rPr>
              <a:t>Replace Syntax:</a:t>
            </a:r>
          </a:p>
          <a:p>
            <a:pPr marL="914400" lvl="2" indent="0">
              <a:buNone/>
            </a:pPr>
            <a:r>
              <a:rPr lang="en-US" sz="1600" b="1" i="1" dirty="0" err="1">
                <a:solidFill>
                  <a:srgbClr val="000000"/>
                </a:solidFill>
                <a:latin typeface="Cambria" panose="02040503050406030204" pitchFamily="18" charset="0"/>
              </a:rPr>
              <a:t>re.sub</a:t>
            </a:r>
            <a:r>
              <a:rPr lang="en-US" sz="1600" b="1" i="1" dirty="0">
                <a:solidFill>
                  <a:srgbClr val="000000"/>
                </a:solidFill>
                <a:latin typeface="Cambria" panose="02040503050406030204" pitchFamily="18" charset="0"/>
              </a:rPr>
              <a:t>(pattern, </a:t>
            </a:r>
            <a:r>
              <a:rPr lang="en-US" sz="1600" b="1" i="1" dirty="0" err="1">
                <a:solidFill>
                  <a:srgbClr val="000000"/>
                </a:solidFill>
                <a:latin typeface="Cambria" panose="02040503050406030204" pitchFamily="18" charset="0"/>
              </a:rPr>
              <a:t>repl</a:t>
            </a:r>
            <a:r>
              <a:rPr lang="en-US" sz="1600" b="1" i="1" dirty="0">
                <a:solidFill>
                  <a:srgbClr val="000000"/>
                </a:solidFill>
                <a:latin typeface="Cambria" panose="02040503050406030204" pitchFamily="18" charset="0"/>
              </a:rPr>
              <a:t>, string, max=0)</a:t>
            </a:r>
          </a:p>
          <a:p>
            <a:r>
              <a:rPr lang="en-US" sz="1600" dirty="0">
                <a:solidFill>
                  <a:srgbClr val="000000"/>
                </a:solidFill>
                <a:latin typeface="Cambria" panose="02040503050406030204" pitchFamily="18" charset="0"/>
              </a:rPr>
              <a:t>It replaces all occurrences of the </a:t>
            </a:r>
            <a:r>
              <a:rPr lang="en-US" sz="1600" b="1" i="1" dirty="0">
                <a:solidFill>
                  <a:srgbClr val="000000"/>
                </a:solidFill>
                <a:latin typeface="Cambria" panose="02040503050406030204" pitchFamily="18" charset="0"/>
              </a:rPr>
              <a:t>re</a:t>
            </a:r>
            <a:r>
              <a:rPr lang="en-US" sz="1600" dirty="0">
                <a:solidFill>
                  <a:srgbClr val="000000"/>
                </a:solidFill>
                <a:latin typeface="Cambria" panose="02040503050406030204" pitchFamily="18" charset="0"/>
              </a:rPr>
              <a:t> pattern in string with </a:t>
            </a:r>
            <a:r>
              <a:rPr lang="en-US" sz="1600" b="1" i="1" dirty="0" err="1">
                <a:solidFill>
                  <a:srgbClr val="000000"/>
                </a:solidFill>
                <a:latin typeface="Cambria" panose="02040503050406030204" pitchFamily="18" charset="0"/>
              </a:rPr>
              <a:t>repl</a:t>
            </a:r>
            <a:r>
              <a:rPr lang="en-US" sz="1600" dirty="0">
                <a:solidFill>
                  <a:srgbClr val="000000"/>
                </a:solidFill>
                <a:latin typeface="Cambria" panose="02040503050406030204" pitchFamily="18" charset="0"/>
              </a:rPr>
              <a:t>, substituting all occurrences unless max provided.</a:t>
            </a:r>
            <a:endParaRPr lang="en-US" sz="1600" i="1" dirty="0">
              <a:solidFill>
                <a:srgbClr val="000000"/>
              </a:solidFill>
              <a:latin typeface="Cambria" panose="02040503050406030204" pitchFamily="18" charset="0"/>
            </a:endParaRPr>
          </a:p>
        </p:txBody>
      </p:sp>
      <p:graphicFrame>
        <p:nvGraphicFramePr>
          <p:cNvPr id="4" name="Table 3">
            <a:extLst>
              <a:ext uri="{FF2B5EF4-FFF2-40B4-BE49-F238E27FC236}">
                <a16:creationId xmlns:a16="http://schemas.microsoft.com/office/drawing/2014/main" id="{4412C26A-4CA0-45DC-A70F-5A2594F8B747}"/>
              </a:ext>
            </a:extLst>
          </p:cNvPr>
          <p:cNvGraphicFramePr>
            <a:graphicFrameLocks noGrp="1"/>
          </p:cNvGraphicFramePr>
          <p:nvPr>
            <p:extLst>
              <p:ext uri="{D42A27DB-BD31-4B8C-83A1-F6EECF244321}">
                <p14:modId xmlns:p14="http://schemas.microsoft.com/office/powerpoint/2010/main" val="1934900300"/>
              </p:ext>
            </p:extLst>
          </p:nvPr>
        </p:nvGraphicFramePr>
        <p:xfrm>
          <a:off x="1291771" y="3404809"/>
          <a:ext cx="10363199" cy="1601271"/>
        </p:xfrm>
        <a:graphic>
          <a:graphicData uri="http://schemas.openxmlformats.org/drawingml/2006/table">
            <a:tbl>
              <a:tblPr firstRow="1" bandRow="1">
                <a:tableStyleId>{5C22544A-7EE6-4342-B048-85BDC9FD1C3A}</a:tableStyleId>
              </a:tblPr>
              <a:tblGrid>
                <a:gridCol w="2772229">
                  <a:extLst>
                    <a:ext uri="{9D8B030D-6E8A-4147-A177-3AD203B41FA5}">
                      <a16:colId xmlns:a16="http://schemas.microsoft.com/office/drawing/2014/main" val="363553079"/>
                    </a:ext>
                  </a:extLst>
                </a:gridCol>
                <a:gridCol w="7590970">
                  <a:extLst>
                    <a:ext uri="{9D8B030D-6E8A-4147-A177-3AD203B41FA5}">
                      <a16:colId xmlns:a16="http://schemas.microsoft.com/office/drawing/2014/main" val="1272012604"/>
                    </a:ext>
                  </a:extLst>
                </a:gridCol>
              </a:tblGrid>
              <a:tr h="383074">
                <a:tc>
                  <a:txBody>
                    <a:bodyPr/>
                    <a:lstStyle/>
                    <a:p>
                      <a:pPr algn="ctr" fontAlgn="t"/>
                      <a:r>
                        <a:rPr lang="en-US" sz="1600" kern="1200" dirty="0">
                          <a:solidFill>
                            <a:srgbClr val="000000"/>
                          </a:solidFill>
                          <a:latin typeface="Cambria" panose="02040503050406030204" pitchFamily="18" charset="0"/>
                          <a:ea typeface="+mn-ea"/>
                          <a:cs typeface="+mn-cs"/>
                        </a:rPr>
                        <a:t>Match Object Method</a:t>
                      </a:r>
                    </a:p>
                  </a:txBody>
                  <a:tcPr marL="76200" marR="76200" marT="76200" marB="76200"/>
                </a:tc>
                <a:tc>
                  <a:txBody>
                    <a:bodyPr/>
                    <a:lstStyle/>
                    <a:p>
                      <a:pPr algn="ctr" fontAlgn="t"/>
                      <a:r>
                        <a:rPr lang="en-US" sz="1600" kern="1200" dirty="0">
                          <a:solidFill>
                            <a:srgbClr val="000000"/>
                          </a:solidFill>
                          <a:latin typeface="Cambria" panose="02040503050406030204" pitchFamily="18" charset="0"/>
                          <a:ea typeface="+mn-ea"/>
                          <a:cs typeface="+mn-cs"/>
                        </a:rPr>
                        <a:t>Description</a:t>
                      </a:r>
                    </a:p>
                  </a:txBody>
                  <a:tcPr marL="76200" marR="76200" marT="76200" marB="76200"/>
                </a:tc>
                <a:extLst>
                  <a:ext uri="{0D108BD9-81ED-4DB2-BD59-A6C34878D82A}">
                    <a16:rowId xmlns:a16="http://schemas.microsoft.com/office/drawing/2014/main" val="4080513478"/>
                  </a:ext>
                </a:extLst>
              </a:tr>
              <a:tr h="586219">
                <a:tc>
                  <a:txBody>
                    <a:bodyPr/>
                    <a:lstStyle/>
                    <a:p>
                      <a:pPr algn="just" fontAlgn="t"/>
                      <a:r>
                        <a:rPr lang="en-US" sz="1600" kern="1200" dirty="0">
                          <a:solidFill>
                            <a:srgbClr val="000000"/>
                          </a:solidFill>
                          <a:latin typeface="Cambria" panose="02040503050406030204" pitchFamily="18" charset="0"/>
                          <a:ea typeface="+mn-ea"/>
                          <a:cs typeface="+mn-cs"/>
                        </a:rPr>
                        <a:t>group(num=0)</a:t>
                      </a:r>
                    </a:p>
                  </a:txBody>
                  <a:tcPr marL="76200" marR="76200" marT="76200" marB="76200"/>
                </a:tc>
                <a:tc>
                  <a:txBody>
                    <a:bodyPr/>
                    <a:lstStyle/>
                    <a:p>
                      <a:pPr algn="just" fontAlgn="t"/>
                      <a:r>
                        <a:rPr lang="en-US" sz="1600" kern="1200" dirty="0">
                          <a:solidFill>
                            <a:srgbClr val="000000"/>
                          </a:solidFill>
                          <a:latin typeface="Cambria" panose="02040503050406030204" pitchFamily="18" charset="0"/>
                          <a:ea typeface="+mn-ea"/>
                          <a:cs typeface="+mn-cs"/>
                        </a:rPr>
                        <a:t>This method returns entire match (or specific subgroup num)</a:t>
                      </a:r>
                    </a:p>
                  </a:txBody>
                  <a:tcPr marL="76200" marR="76200" marT="76200" marB="76200"/>
                </a:tc>
                <a:extLst>
                  <a:ext uri="{0D108BD9-81ED-4DB2-BD59-A6C34878D82A}">
                    <a16:rowId xmlns:a16="http://schemas.microsoft.com/office/drawing/2014/main" val="3633604995"/>
                  </a:ext>
                </a:extLst>
              </a:tr>
              <a:tr h="618812">
                <a:tc>
                  <a:txBody>
                    <a:bodyPr/>
                    <a:lstStyle/>
                    <a:p>
                      <a:pPr algn="just" fontAlgn="t"/>
                      <a:r>
                        <a:rPr lang="en-US" sz="1600" kern="1200" dirty="0">
                          <a:solidFill>
                            <a:srgbClr val="000000"/>
                          </a:solidFill>
                          <a:latin typeface="Cambria" panose="02040503050406030204" pitchFamily="18" charset="0"/>
                          <a:ea typeface="+mn-ea"/>
                          <a:cs typeface="+mn-cs"/>
                        </a:rPr>
                        <a:t>groups()</a:t>
                      </a:r>
                    </a:p>
                  </a:txBody>
                  <a:tcPr marL="76200" marR="76200" marT="76200" marB="76200"/>
                </a:tc>
                <a:tc>
                  <a:txBody>
                    <a:bodyPr/>
                    <a:lstStyle/>
                    <a:p>
                      <a:pPr algn="just" fontAlgn="t"/>
                      <a:r>
                        <a:rPr lang="en-US" sz="1600" kern="1200" dirty="0">
                          <a:solidFill>
                            <a:srgbClr val="000000"/>
                          </a:solidFill>
                          <a:latin typeface="Cambria" panose="02040503050406030204" pitchFamily="18" charset="0"/>
                          <a:ea typeface="+mn-ea"/>
                          <a:cs typeface="+mn-cs"/>
                        </a:rPr>
                        <a:t>This method returns all matching subgroups in a tuple (empty if there weren't any)</a:t>
                      </a:r>
                    </a:p>
                  </a:txBody>
                  <a:tcPr marL="76200" marR="76200" marT="76200" marB="76200"/>
                </a:tc>
                <a:extLst>
                  <a:ext uri="{0D108BD9-81ED-4DB2-BD59-A6C34878D82A}">
                    <a16:rowId xmlns:a16="http://schemas.microsoft.com/office/drawing/2014/main" val="4045116686"/>
                  </a:ext>
                </a:extLst>
              </a:tr>
            </a:tbl>
          </a:graphicData>
        </a:graphic>
      </p:graphicFrame>
    </p:spTree>
    <p:extLst>
      <p:ext uri="{BB962C8B-B14F-4D97-AF65-F5344CB8AC3E}">
        <p14:creationId xmlns:p14="http://schemas.microsoft.com/office/powerpoint/2010/main" val="13907679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E23C-5E8C-4B99-BF56-34793057A149}"/>
              </a:ext>
            </a:extLst>
          </p:cNvPr>
          <p:cNvSpPr>
            <a:spLocks noGrp="1"/>
          </p:cNvSpPr>
          <p:nvPr>
            <p:ph type="title"/>
          </p:nvPr>
        </p:nvSpPr>
        <p:spPr>
          <a:xfrm>
            <a:off x="838200" y="365125"/>
            <a:ext cx="10515600" cy="941161"/>
          </a:xfrm>
        </p:spPr>
        <p:txBody>
          <a:bodyPr/>
          <a:lstStyle/>
          <a:p>
            <a:pPr algn="ctr"/>
            <a:r>
              <a:rPr lang="en-US" dirty="0">
                <a:latin typeface="Cambria" panose="02040503050406030204" pitchFamily="18" charset="0"/>
              </a:rPr>
              <a:t>Regular Expression Patterns</a:t>
            </a:r>
            <a:endParaRPr lang="en-US" dirty="0"/>
          </a:p>
        </p:txBody>
      </p:sp>
      <p:graphicFrame>
        <p:nvGraphicFramePr>
          <p:cNvPr id="5" name="Content Placeholder 4">
            <a:extLst>
              <a:ext uri="{FF2B5EF4-FFF2-40B4-BE49-F238E27FC236}">
                <a16:creationId xmlns:a16="http://schemas.microsoft.com/office/drawing/2014/main" id="{9455161A-6B51-488D-AAC6-9EB814D1EC7B}"/>
              </a:ext>
            </a:extLst>
          </p:cNvPr>
          <p:cNvGraphicFramePr>
            <a:graphicFrameLocks noGrp="1"/>
          </p:cNvGraphicFramePr>
          <p:nvPr>
            <p:ph idx="1"/>
            <p:extLst>
              <p:ext uri="{D42A27DB-BD31-4B8C-83A1-F6EECF244321}">
                <p14:modId xmlns:p14="http://schemas.microsoft.com/office/powerpoint/2010/main" val="3278614894"/>
              </p:ext>
            </p:extLst>
          </p:nvPr>
        </p:nvGraphicFramePr>
        <p:xfrm>
          <a:off x="838200" y="1306513"/>
          <a:ext cx="10515600" cy="5120640"/>
        </p:xfrm>
        <a:graphic>
          <a:graphicData uri="http://schemas.openxmlformats.org/drawingml/2006/table">
            <a:tbl>
              <a:tblPr firstRow="1" bandRow="1">
                <a:tableStyleId>{5C22544A-7EE6-4342-B048-85BDC9FD1C3A}</a:tableStyleId>
              </a:tblPr>
              <a:tblGrid>
                <a:gridCol w="1106714">
                  <a:extLst>
                    <a:ext uri="{9D8B030D-6E8A-4147-A177-3AD203B41FA5}">
                      <a16:colId xmlns:a16="http://schemas.microsoft.com/office/drawing/2014/main" val="2919697547"/>
                    </a:ext>
                  </a:extLst>
                </a:gridCol>
                <a:gridCol w="9408886">
                  <a:extLst>
                    <a:ext uri="{9D8B030D-6E8A-4147-A177-3AD203B41FA5}">
                      <a16:colId xmlns:a16="http://schemas.microsoft.com/office/drawing/2014/main" val="535871450"/>
                    </a:ext>
                  </a:extLst>
                </a:gridCol>
              </a:tblGrid>
              <a:tr h="370840">
                <a:tc>
                  <a:txBody>
                    <a:bodyPr/>
                    <a:lstStyle/>
                    <a:p>
                      <a:pPr algn="ctr" fontAlgn="t"/>
                      <a:r>
                        <a:rPr lang="en-US" dirty="0">
                          <a:effectLst/>
                        </a:rPr>
                        <a:t>Pattern</a:t>
                      </a:r>
                    </a:p>
                  </a:txBody>
                  <a:tcPr marL="76200" marR="76200" marT="76200" marB="76200"/>
                </a:tc>
                <a:tc>
                  <a:txBody>
                    <a:bodyPr/>
                    <a:lstStyle/>
                    <a:p>
                      <a:pPr algn="ctr" fontAlgn="t"/>
                      <a:r>
                        <a:rPr lang="en-US" dirty="0">
                          <a:effectLst/>
                        </a:rPr>
                        <a:t>Description</a:t>
                      </a:r>
                    </a:p>
                  </a:txBody>
                  <a:tcPr marL="76200" marR="76200" marT="76200" marB="76200"/>
                </a:tc>
                <a:extLst>
                  <a:ext uri="{0D108BD9-81ED-4DB2-BD59-A6C34878D82A}">
                    <a16:rowId xmlns:a16="http://schemas.microsoft.com/office/drawing/2014/main" val="619487477"/>
                  </a:ext>
                </a:extLst>
              </a:tr>
              <a:tr h="370840">
                <a:tc>
                  <a:txBody>
                    <a:bodyPr/>
                    <a:lstStyle/>
                    <a:p>
                      <a:pPr algn="just" fontAlgn="t"/>
                      <a:r>
                        <a:rPr lang="en-US" b="1" dirty="0">
                          <a:solidFill>
                            <a:srgbClr val="000000"/>
                          </a:solidFill>
                          <a:effectLst/>
                        </a:rPr>
                        <a:t>^</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beginning of line.</a:t>
                      </a:r>
                    </a:p>
                  </a:txBody>
                  <a:tcPr marL="76200" marR="76200" marT="76200" marB="76200"/>
                </a:tc>
                <a:extLst>
                  <a:ext uri="{0D108BD9-81ED-4DB2-BD59-A6C34878D82A}">
                    <a16:rowId xmlns:a16="http://schemas.microsoft.com/office/drawing/2014/main" val="3741185133"/>
                  </a:ext>
                </a:extLst>
              </a:tr>
              <a:tr h="370840">
                <a:tc>
                  <a:txBody>
                    <a:bodyPr/>
                    <a:lstStyle/>
                    <a:p>
                      <a:pPr algn="just" fontAlgn="t"/>
                      <a:r>
                        <a:rPr lang="en-US" b="1" dirty="0">
                          <a:solidFill>
                            <a:srgbClr val="000000"/>
                          </a:solidFill>
                          <a:effectLst/>
                        </a:rPr>
                        <a:t>$</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end of line.</a:t>
                      </a:r>
                    </a:p>
                  </a:txBody>
                  <a:tcPr marL="76200" marR="76200" marT="76200" marB="76200"/>
                </a:tc>
                <a:extLst>
                  <a:ext uri="{0D108BD9-81ED-4DB2-BD59-A6C34878D82A}">
                    <a16:rowId xmlns:a16="http://schemas.microsoft.com/office/drawing/2014/main" val="2579465057"/>
                  </a:ext>
                </a:extLst>
              </a:tr>
              <a:tr h="370840">
                <a:tc>
                  <a:txBody>
                    <a:bodyPr/>
                    <a:lstStyle/>
                    <a:p>
                      <a:pPr algn="just" fontAlgn="t"/>
                      <a:r>
                        <a:rPr lang="en-US" b="1" dirty="0">
                          <a:solidFill>
                            <a:srgbClr val="000000"/>
                          </a:solidFill>
                          <a:effectLst/>
                        </a:rPr>
                        <a:t>.</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any single character except newline. Using m option allows it to match newline as well.</a:t>
                      </a:r>
                    </a:p>
                  </a:txBody>
                  <a:tcPr marL="76200" marR="76200" marT="76200" marB="76200"/>
                </a:tc>
                <a:extLst>
                  <a:ext uri="{0D108BD9-81ED-4DB2-BD59-A6C34878D82A}">
                    <a16:rowId xmlns:a16="http://schemas.microsoft.com/office/drawing/2014/main" val="1906270199"/>
                  </a:ext>
                </a:extLst>
              </a:tr>
              <a:tr h="370840">
                <a:tc>
                  <a:txBody>
                    <a:bodyPr/>
                    <a:lstStyle/>
                    <a:p>
                      <a:pPr algn="just" fontAlgn="t"/>
                      <a:r>
                        <a:rPr lang="en-US" b="1" dirty="0">
                          <a:solidFill>
                            <a:srgbClr val="000000"/>
                          </a:solidFill>
                          <a:effectLst/>
                        </a:rPr>
                        <a:t>[...]</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any single character in brackets.</a:t>
                      </a:r>
                    </a:p>
                  </a:txBody>
                  <a:tcPr marL="76200" marR="76200" marT="76200" marB="76200"/>
                </a:tc>
                <a:extLst>
                  <a:ext uri="{0D108BD9-81ED-4DB2-BD59-A6C34878D82A}">
                    <a16:rowId xmlns:a16="http://schemas.microsoft.com/office/drawing/2014/main" val="1208203993"/>
                  </a:ext>
                </a:extLst>
              </a:tr>
              <a:tr h="370840">
                <a:tc>
                  <a:txBody>
                    <a:bodyPr/>
                    <a:lstStyle/>
                    <a:p>
                      <a:pPr algn="just" fontAlgn="t"/>
                      <a:r>
                        <a:rPr lang="en-US" b="1" dirty="0">
                          <a:solidFill>
                            <a:srgbClr val="000000"/>
                          </a:solidFill>
                          <a:effectLst/>
                        </a:rPr>
                        <a:t>[^...]</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any single character not in brackets</a:t>
                      </a:r>
                    </a:p>
                  </a:txBody>
                  <a:tcPr marL="76200" marR="76200" marT="76200" marB="76200"/>
                </a:tc>
                <a:extLst>
                  <a:ext uri="{0D108BD9-81ED-4DB2-BD59-A6C34878D82A}">
                    <a16:rowId xmlns:a16="http://schemas.microsoft.com/office/drawing/2014/main" val="1622632544"/>
                  </a:ext>
                </a:extLst>
              </a:tr>
              <a:tr h="370840">
                <a:tc>
                  <a:txBody>
                    <a:bodyPr/>
                    <a:lstStyle/>
                    <a:p>
                      <a:pPr algn="just" fontAlgn="t"/>
                      <a:r>
                        <a:rPr lang="en-US" b="1" dirty="0">
                          <a:solidFill>
                            <a:srgbClr val="000000"/>
                          </a:solidFill>
                          <a:effectLst/>
                        </a:rPr>
                        <a:t>re*</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0 or more occurrences of preceding expression.</a:t>
                      </a:r>
                    </a:p>
                  </a:txBody>
                  <a:tcPr marL="76200" marR="76200" marT="76200" marB="76200"/>
                </a:tc>
                <a:extLst>
                  <a:ext uri="{0D108BD9-81ED-4DB2-BD59-A6C34878D82A}">
                    <a16:rowId xmlns:a16="http://schemas.microsoft.com/office/drawing/2014/main" val="3638554488"/>
                  </a:ext>
                </a:extLst>
              </a:tr>
              <a:tr h="370840">
                <a:tc>
                  <a:txBody>
                    <a:bodyPr/>
                    <a:lstStyle/>
                    <a:p>
                      <a:pPr algn="just" fontAlgn="t"/>
                      <a:r>
                        <a:rPr lang="en-US" b="1" dirty="0">
                          <a:solidFill>
                            <a:srgbClr val="000000"/>
                          </a:solidFill>
                          <a:effectLst/>
                        </a:rPr>
                        <a:t>re+</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1 or more occurrence of preceding expression.</a:t>
                      </a:r>
                    </a:p>
                  </a:txBody>
                  <a:tcPr marL="76200" marR="76200" marT="76200" marB="76200"/>
                </a:tc>
                <a:extLst>
                  <a:ext uri="{0D108BD9-81ED-4DB2-BD59-A6C34878D82A}">
                    <a16:rowId xmlns:a16="http://schemas.microsoft.com/office/drawing/2014/main" val="4107773756"/>
                  </a:ext>
                </a:extLst>
              </a:tr>
              <a:tr h="370840">
                <a:tc>
                  <a:txBody>
                    <a:bodyPr/>
                    <a:lstStyle/>
                    <a:p>
                      <a:pPr algn="just" fontAlgn="t"/>
                      <a:r>
                        <a:rPr lang="en-US" b="1" dirty="0">
                          <a:solidFill>
                            <a:srgbClr val="000000"/>
                          </a:solidFill>
                          <a:effectLst/>
                        </a:rPr>
                        <a:t>re?</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0 or 1 occurrence of preceding expression.</a:t>
                      </a:r>
                    </a:p>
                  </a:txBody>
                  <a:tcPr marL="76200" marR="76200" marT="76200" marB="76200"/>
                </a:tc>
                <a:extLst>
                  <a:ext uri="{0D108BD9-81ED-4DB2-BD59-A6C34878D82A}">
                    <a16:rowId xmlns:a16="http://schemas.microsoft.com/office/drawing/2014/main" val="140373666"/>
                  </a:ext>
                </a:extLst>
              </a:tr>
              <a:tr h="370840">
                <a:tc>
                  <a:txBody>
                    <a:bodyPr/>
                    <a:lstStyle/>
                    <a:p>
                      <a:pPr algn="just" fontAlgn="t"/>
                      <a:r>
                        <a:rPr lang="en-US" b="1" dirty="0">
                          <a:solidFill>
                            <a:srgbClr val="000000"/>
                          </a:solidFill>
                          <a:effectLst/>
                        </a:rPr>
                        <a:t>re{ n}</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exactly n number of occurrences of preceding expression.</a:t>
                      </a:r>
                    </a:p>
                  </a:txBody>
                  <a:tcPr marL="76200" marR="76200" marT="76200" marB="76200"/>
                </a:tc>
                <a:extLst>
                  <a:ext uri="{0D108BD9-81ED-4DB2-BD59-A6C34878D82A}">
                    <a16:rowId xmlns:a16="http://schemas.microsoft.com/office/drawing/2014/main" val="570120887"/>
                  </a:ext>
                </a:extLst>
              </a:tr>
              <a:tr h="370840">
                <a:tc>
                  <a:txBody>
                    <a:bodyPr/>
                    <a:lstStyle/>
                    <a:p>
                      <a:pPr algn="just" fontAlgn="t"/>
                      <a:r>
                        <a:rPr lang="en-US" b="1" dirty="0">
                          <a:solidFill>
                            <a:srgbClr val="000000"/>
                          </a:solidFill>
                          <a:effectLst/>
                        </a:rPr>
                        <a:t>re{ n,}</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n or more occurrences of preceding expression.</a:t>
                      </a:r>
                    </a:p>
                  </a:txBody>
                  <a:tcPr marL="76200" marR="76200" marT="76200" marB="76200"/>
                </a:tc>
                <a:extLst>
                  <a:ext uri="{0D108BD9-81ED-4DB2-BD59-A6C34878D82A}">
                    <a16:rowId xmlns:a16="http://schemas.microsoft.com/office/drawing/2014/main" val="2241690142"/>
                  </a:ext>
                </a:extLst>
              </a:tr>
              <a:tr h="370840">
                <a:tc>
                  <a:txBody>
                    <a:bodyPr/>
                    <a:lstStyle/>
                    <a:p>
                      <a:pPr algn="just" fontAlgn="t"/>
                      <a:r>
                        <a:rPr lang="en-US" b="1" dirty="0">
                          <a:solidFill>
                            <a:srgbClr val="000000"/>
                          </a:solidFill>
                          <a:effectLst/>
                        </a:rPr>
                        <a:t>re{ n, m}</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at least n and at most m occurrences of preceding expression.</a:t>
                      </a:r>
                    </a:p>
                  </a:txBody>
                  <a:tcPr marL="76200" marR="76200" marT="76200" marB="76200"/>
                </a:tc>
                <a:extLst>
                  <a:ext uri="{0D108BD9-81ED-4DB2-BD59-A6C34878D82A}">
                    <a16:rowId xmlns:a16="http://schemas.microsoft.com/office/drawing/2014/main" val="3596929008"/>
                  </a:ext>
                </a:extLst>
              </a:tr>
            </a:tbl>
          </a:graphicData>
        </a:graphic>
      </p:graphicFrame>
    </p:spTree>
    <p:extLst>
      <p:ext uri="{BB962C8B-B14F-4D97-AF65-F5344CB8AC3E}">
        <p14:creationId xmlns:p14="http://schemas.microsoft.com/office/powerpoint/2010/main" val="39748982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E23C-5E8C-4B99-BF56-34793057A149}"/>
              </a:ext>
            </a:extLst>
          </p:cNvPr>
          <p:cNvSpPr>
            <a:spLocks noGrp="1"/>
          </p:cNvSpPr>
          <p:nvPr>
            <p:ph type="title"/>
          </p:nvPr>
        </p:nvSpPr>
        <p:spPr>
          <a:xfrm>
            <a:off x="838200" y="365125"/>
            <a:ext cx="10515600" cy="941161"/>
          </a:xfrm>
        </p:spPr>
        <p:txBody>
          <a:bodyPr/>
          <a:lstStyle/>
          <a:p>
            <a:pPr algn="ctr"/>
            <a:r>
              <a:rPr lang="en-US" dirty="0">
                <a:latin typeface="Cambria" panose="02040503050406030204" pitchFamily="18" charset="0"/>
              </a:rPr>
              <a:t>Regular Expression Patterns - </a:t>
            </a:r>
            <a:r>
              <a:rPr lang="en-US" dirty="0" err="1">
                <a:latin typeface="Cambria" panose="02040503050406030204" pitchFamily="18" charset="0"/>
              </a:rPr>
              <a:t>Contd</a:t>
            </a:r>
            <a:endParaRPr lang="en-US" dirty="0"/>
          </a:p>
        </p:txBody>
      </p:sp>
      <p:graphicFrame>
        <p:nvGraphicFramePr>
          <p:cNvPr id="5" name="Content Placeholder 4">
            <a:extLst>
              <a:ext uri="{FF2B5EF4-FFF2-40B4-BE49-F238E27FC236}">
                <a16:creationId xmlns:a16="http://schemas.microsoft.com/office/drawing/2014/main" id="{9455161A-6B51-488D-AAC6-9EB814D1EC7B}"/>
              </a:ext>
            </a:extLst>
          </p:cNvPr>
          <p:cNvGraphicFramePr>
            <a:graphicFrameLocks noGrp="1"/>
          </p:cNvGraphicFramePr>
          <p:nvPr>
            <p:ph idx="1"/>
            <p:extLst>
              <p:ext uri="{D42A27DB-BD31-4B8C-83A1-F6EECF244321}">
                <p14:modId xmlns:p14="http://schemas.microsoft.com/office/powerpoint/2010/main" val="3956006413"/>
              </p:ext>
            </p:extLst>
          </p:nvPr>
        </p:nvGraphicFramePr>
        <p:xfrm>
          <a:off x="838200" y="1306513"/>
          <a:ext cx="10515600" cy="5090160"/>
        </p:xfrm>
        <a:graphic>
          <a:graphicData uri="http://schemas.openxmlformats.org/drawingml/2006/table">
            <a:tbl>
              <a:tblPr firstRow="1" bandRow="1">
                <a:tableStyleId>{5C22544A-7EE6-4342-B048-85BDC9FD1C3A}</a:tableStyleId>
              </a:tblPr>
              <a:tblGrid>
                <a:gridCol w="1106714">
                  <a:extLst>
                    <a:ext uri="{9D8B030D-6E8A-4147-A177-3AD203B41FA5}">
                      <a16:colId xmlns:a16="http://schemas.microsoft.com/office/drawing/2014/main" val="2919697547"/>
                    </a:ext>
                  </a:extLst>
                </a:gridCol>
                <a:gridCol w="9408886">
                  <a:extLst>
                    <a:ext uri="{9D8B030D-6E8A-4147-A177-3AD203B41FA5}">
                      <a16:colId xmlns:a16="http://schemas.microsoft.com/office/drawing/2014/main" val="535871450"/>
                    </a:ext>
                  </a:extLst>
                </a:gridCol>
              </a:tblGrid>
              <a:tr h="370840">
                <a:tc>
                  <a:txBody>
                    <a:bodyPr/>
                    <a:lstStyle/>
                    <a:p>
                      <a:pPr algn="ctr" fontAlgn="t"/>
                      <a:r>
                        <a:rPr lang="en-US" dirty="0">
                          <a:effectLst/>
                        </a:rPr>
                        <a:t>Pattern</a:t>
                      </a:r>
                    </a:p>
                  </a:txBody>
                  <a:tcPr marL="76200" marR="76200" marT="76200" marB="76200"/>
                </a:tc>
                <a:tc>
                  <a:txBody>
                    <a:bodyPr/>
                    <a:lstStyle/>
                    <a:p>
                      <a:pPr algn="ctr" fontAlgn="t"/>
                      <a:r>
                        <a:rPr lang="en-US" dirty="0">
                          <a:effectLst/>
                        </a:rPr>
                        <a:t>Description</a:t>
                      </a:r>
                    </a:p>
                  </a:txBody>
                  <a:tcPr marL="76200" marR="76200" marT="76200" marB="76200"/>
                </a:tc>
                <a:extLst>
                  <a:ext uri="{0D108BD9-81ED-4DB2-BD59-A6C34878D82A}">
                    <a16:rowId xmlns:a16="http://schemas.microsoft.com/office/drawing/2014/main" val="619487477"/>
                  </a:ext>
                </a:extLst>
              </a:tr>
              <a:tr h="370840">
                <a:tc>
                  <a:txBody>
                    <a:bodyPr/>
                    <a:lstStyle/>
                    <a:p>
                      <a:pPr algn="just" fontAlgn="t"/>
                      <a:r>
                        <a:rPr lang="en-US" b="1" dirty="0">
                          <a:solidFill>
                            <a:srgbClr val="000000"/>
                          </a:solidFill>
                          <a:effectLst/>
                        </a:rPr>
                        <a:t>a| b</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Matches either a or b.</a:t>
                      </a:r>
                    </a:p>
                  </a:txBody>
                  <a:tcPr marL="76200" marR="76200" marT="76200" marB="76200"/>
                </a:tc>
                <a:extLst>
                  <a:ext uri="{0D108BD9-81ED-4DB2-BD59-A6C34878D82A}">
                    <a16:rowId xmlns:a16="http://schemas.microsoft.com/office/drawing/2014/main" val="3741185133"/>
                  </a:ext>
                </a:extLst>
              </a:tr>
              <a:tr h="370840">
                <a:tc>
                  <a:txBody>
                    <a:bodyPr/>
                    <a:lstStyle/>
                    <a:p>
                      <a:pPr algn="just" fontAlgn="t"/>
                      <a:r>
                        <a:rPr lang="en-US" b="1" dirty="0">
                          <a:solidFill>
                            <a:srgbClr val="000000"/>
                          </a:solidFill>
                          <a:effectLst/>
                        </a:rPr>
                        <a:t>(re)</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Groups regular expressions and remembers matched text.</a:t>
                      </a:r>
                    </a:p>
                  </a:txBody>
                  <a:tcPr marL="76200" marR="76200" marT="76200" marB="76200"/>
                </a:tc>
                <a:extLst>
                  <a:ext uri="{0D108BD9-81ED-4DB2-BD59-A6C34878D82A}">
                    <a16:rowId xmlns:a16="http://schemas.microsoft.com/office/drawing/2014/main" val="2579465057"/>
                  </a:ext>
                </a:extLst>
              </a:tr>
              <a:tr h="370840">
                <a:tc>
                  <a:txBody>
                    <a:bodyPr/>
                    <a:lstStyle/>
                    <a:p>
                      <a:pPr algn="just" fontAlgn="t"/>
                      <a:r>
                        <a:rPr lang="en-US" b="1" dirty="0">
                          <a:solidFill>
                            <a:srgbClr val="000000"/>
                          </a:solidFill>
                          <a:effectLst/>
                        </a:rPr>
                        <a:t>(?</a:t>
                      </a:r>
                      <a:r>
                        <a:rPr lang="en-US" b="1" dirty="0" err="1">
                          <a:solidFill>
                            <a:srgbClr val="000000"/>
                          </a:solidFill>
                          <a:effectLst/>
                        </a:rPr>
                        <a:t>imx</a:t>
                      </a:r>
                      <a:r>
                        <a:rPr lang="en-US" b="1" dirty="0">
                          <a:solidFill>
                            <a:srgbClr val="000000"/>
                          </a:solidFill>
                          <a:effectLst/>
                        </a:rPr>
                        <a:t>)</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Temporarily toggles on </a:t>
                      </a:r>
                      <a:r>
                        <a:rPr lang="en-US" dirty="0" err="1">
                          <a:solidFill>
                            <a:srgbClr val="000000"/>
                          </a:solidFill>
                          <a:effectLst/>
                        </a:rPr>
                        <a:t>i</a:t>
                      </a:r>
                      <a:r>
                        <a:rPr lang="en-US" dirty="0">
                          <a:solidFill>
                            <a:srgbClr val="000000"/>
                          </a:solidFill>
                          <a:effectLst/>
                        </a:rPr>
                        <a:t>, m, or x options within a regular expression. If in parentheses, only that area is affected.</a:t>
                      </a:r>
                    </a:p>
                  </a:txBody>
                  <a:tcPr marL="76200" marR="76200" marT="76200" marB="76200"/>
                </a:tc>
                <a:extLst>
                  <a:ext uri="{0D108BD9-81ED-4DB2-BD59-A6C34878D82A}">
                    <a16:rowId xmlns:a16="http://schemas.microsoft.com/office/drawing/2014/main" val="1906270199"/>
                  </a:ext>
                </a:extLst>
              </a:tr>
              <a:tr h="370840">
                <a:tc>
                  <a:txBody>
                    <a:bodyPr/>
                    <a:lstStyle/>
                    <a:p>
                      <a:pPr algn="just" fontAlgn="t"/>
                      <a:r>
                        <a:rPr lang="en-US" b="1" dirty="0">
                          <a:solidFill>
                            <a:srgbClr val="000000"/>
                          </a:solidFill>
                          <a:effectLst/>
                        </a:rPr>
                        <a:t>(?-</a:t>
                      </a:r>
                      <a:r>
                        <a:rPr lang="en-US" b="1" dirty="0" err="1">
                          <a:solidFill>
                            <a:srgbClr val="000000"/>
                          </a:solidFill>
                          <a:effectLst/>
                        </a:rPr>
                        <a:t>imx</a:t>
                      </a:r>
                      <a:r>
                        <a:rPr lang="en-US" b="1" dirty="0">
                          <a:solidFill>
                            <a:srgbClr val="000000"/>
                          </a:solidFill>
                          <a:effectLst/>
                        </a:rPr>
                        <a:t>)</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Temporarily toggles off </a:t>
                      </a:r>
                      <a:r>
                        <a:rPr lang="en-US" dirty="0" err="1">
                          <a:solidFill>
                            <a:srgbClr val="000000"/>
                          </a:solidFill>
                          <a:effectLst/>
                        </a:rPr>
                        <a:t>i</a:t>
                      </a:r>
                      <a:r>
                        <a:rPr lang="en-US" dirty="0">
                          <a:solidFill>
                            <a:srgbClr val="000000"/>
                          </a:solidFill>
                          <a:effectLst/>
                        </a:rPr>
                        <a:t>, m, or x options within a regular expression. If in parentheses, only that area is affected.</a:t>
                      </a:r>
                    </a:p>
                  </a:txBody>
                  <a:tcPr marL="76200" marR="76200" marT="76200" marB="76200"/>
                </a:tc>
                <a:extLst>
                  <a:ext uri="{0D108BD9-81ED-4DB2-BD59-A6C34878D82A}">
                    <a16:rowId xmlns:a16="http://schemas.microsoft.com/office/drawing/2014/main" val="1208203993"/>
                  </a:ext>
                </a:extLst>
              </a:tr>
              <a:tr h="370840">
                <a:tc>
                  <a:txBody>
                    <a:bodyPr/>
                    <a:lstStyle/>
                    <a:p>
                      <a:pPr algn="just" fontAlgn="t"/>
                      <a:r>
                        <a:rPr lang="en-US" b="1" dirty="0">
                          <a:solidFill>
                            <a:srgbClr val="000000"/>
                          </a:solidFill>
                          <a:effectLst/>
                        </a:rPr>
                        <a:t>(?: re)</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Groups regular expressions without remembering matched text.</a:t>
                      </a:r>
                    </a:p>
                  </a:txBody>
                  <a:tcPr marL="76200" marR="76200" marT="76200" marB="76200"/>
                </a:tc>
                <a:extLst>
                  <a:ext uri="{0D108BD9-81ED-4DB2-BD59-A6C34878D82A}">
                    <a16:rowId xmlns:a16="http://schemas.microsoft.com/office/drawing/2014/main" val="1622632544"/>
                  </a:ext>
                </a:extLst>
              </a:tr>
              <a:tr h="370840">
                <a:tc>
                  <a:txBody>
                    <a:bodyPr/>
                    <a:lstStyle/>
                    <a:p>
                      <a:pPr algn="just" fontAlgn="t"/>
                      <a:r>
                        <a:rPr lang="en-US" b="1" dirty="0">
                          <a:solidFill>
                            <a:srgbClr val="000000"/>
                          </a:solidFill>
                          <a:effectLst/>
                        </a:rPr>
                        <a:t>(?</a:t>
                      </a:r>
                      <a:r>
                        <a:rPr lang="en-US" b="1" dirty="0" err="1">
                          <a:solidFill>
                            <a:srgbClr val="000000"/>
                          </a:solidFill>
                          <a:effectLst/>
                        </a:rPr>
                        <a:t>imx</a:t>
                      </a:r>
                      <a:r>
                        <a:rPr lang="en-US" b="1" dirty="0">
                          <a:solidFill>
                            <a:srgbClr val="000000"/>
                          </a:solidFill>
                          <a:effectLst/>
                        </a:rPr>
                        <a:t>: re)</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Temporarily toggles on </a:t>
                      </a:r>
                      <a:r>
                        <a:rPr lang="en-US" dirty="0" err="1">
                          <a:solidFill>
                            <a:srgbClr val="000000"/>
                          </a:solidFill>
                          <a:effectLst/>
                        </a:rPr>
                        <a:t>i</a:t>
                      </a:r>
                      <a:r>
                        <a:rPr lang="en-US" dirty="0">
                          <a:solidFill>
                            <a:srgbClr val="000000"/>
                          </a:solidFill>
                          <a:effectLst/>
                        </a:rPr>
                        <a:t>, m, or x options within parentheses.</a:t>
                      </a:r>
                    </a:p>
                  </a:txBody>
                  <a:tcPr marL="76200" marR="76200" marT="76200" marB="76200"/>
                </a:tc>
                <a:extLst>
                  <a:ext uri="{0D108BD9-81ED-4DB2-BD59-A6C34878D82A}">
                    <a16:rowId xmlns:a16="http://schemas.microsoft.com/office/drawing/2014/main" val="3638554488"/>
                  </a:ext>
                </a:extLst>
              </a:tr>
              <a:tr h="370840">
                <a:tc>
                  <a:txBody>
                    <a:bodyPr/>
                    <a:lstStyle/>
                    <a:p>
                      <a:pPr algn="just" fontAlgn="t"/>
                      <a:r>
                        <a:rPr lang="en-US" b="1" dirty="0">
                          <a:solidFill>
                            <a:srgbClr val="000000"/>
                          </a:solidFill>
                          <a:effectLst/>
                        </a:rPr>
                        <a:t>(?-</a:t>
                      </a:r>
                      <a:r>
                        <a:rPr lang="en-US" b="1" dirty="0" err="1">
                          <a:solidFill>
                            <a:srgbClr val="000000"/>
                          </a:solidFill>
                          <a:effectLst/>
                        </a:rPr>
                        <a:t>imx</a:t>
                      </a:r>
                      <a:r>
                        <a:rPr lang="en-US" b="1" dirty="0">
                          <a:solidFill>
                            <a:srgbClr val="000000"/>
                          </a:solidFill>
                          <a:effectLst/>
                        </a:rPr>
                        <a:t>: re)</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Temporarily toggles off </a:t>
                      </a:r>
                      <a:r>
                        <a:rPr lang="en-US" dirty="0" err="1">
                          <a:solidFill>
                            <a:srgbClr val="000000"/>
                          </a:solidFill>
                          <a:effectLst/>
                        </a:rPr>
                        <a:t>i</a:t>
                      </a:r>
                      <a:r>
                        <a:rPr lang="en-US" dirty="0">
                          <a:solidFill>
                            <a:srgbClr val="000000"/>
                          </a:solidFill>
                          <a:effectLst/>
                        </a:rPr>
                        <a:t>, m, or x options within parentheses.</a:t>
                      </a:r>
                    </a:p>
                  </a:txBody>
                  <a:tcPr marL="76200" marR="76200" marT="76200" marB="76200"/>
                </a:tc>
                <a:extLst>
                  <a:ext uri="{0D108BD9-81ED-4DB2-BD59-A6C34878D82A}">
                    <a16:rowId xmlns:a16="http://schemas.microsoft.com/office/drawing/2014/main" val="4107773756"/>
                  </a:ext>
                </a:extLst>
              </a:tr>
              <a:tr h="370840">
                <a:tc>
                  <a:txBody>
                    <a:bodyPr/>
                    <a:lstStyle/>
                    <a:p>
                      <a:pPr algn="just" fontAlgn="t"/>
                      <a:r>
                        <a:rPr lang="en-US" b="1" dirty="0">
                          <a:solidFill>
                            <a:srgbClr val="000000"/>
                          </a:solidFill>
                          <a:effectLst/>
                        </a:rPr>
                        <a:t>(?#...)</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Comment.</a:t>
                      </a:r>
                    </a:p>
                  </a:txBody>
                  <a:tcPr marL="76200" marR="76200" marT="76200" marB="76200"/>
                </a:tc>
                <a:extLst>
                  <a:ext uri="{0D108BD9-81ED-4DB2-BD59-A6C34878D82A}">
                    <a16:rowId xmlns:a16="http://schemas.microsoft.com/office/drawing/2014/main" val="140373666"/>
                  </a:ext>
                </a:extLst>
              </a:tr>
              <a:tr h="370840">
                <a:tc>
                  <a:txBody>
                    <a:bodyPr/>
                    <a:lstStyle/>
                    <a:p>
                      <a:pPr algn="just" fontAlgn="t"/>
                      <a:r>
                        <a:rPr lang="en-US" b="1" dirty="0">
                          <a:solidFill>
                            <a:srgbClr val="000000"/>
                          </a:solidFill>
                          <a:effectLst/>
                        </a:rPr>
                        <a:t>(?= re)</a:t>
                      </a:r>
                      <a:endParaRPr lang="en-US" dirty="0">
                        <a:solidFill>
                          <a:srgbClr val="000000"/>
                        </a:solidFill>
                        <a:effectLst/>
                      </a:endParaRPr>
                    </a:p>
                  </a:txBody>
                  <a:tcPr marL="76200" marR="76200" marT="76200" marB="76200"/>
                </a:tc>
                <a:tc>
                  <a:txBody>
                    <a:bodyPr/>
                    <a:lstStyle/>
                    <a:p>
                      <a:pPr algn="just" fontAlgn="t"/>
                      <a:r>
                        <a:rPr lang="en-US" dirty="0">
                          <a:solidFill>
                            <a:srgbClr val="000000"/>
                          </a:solidFill>
                          <a:effectLst/>
                        </a:rPr>
                        <a:t>Specifies position using a pattern. Doesn't have a range.</a:t>
                      </a:r>
                    </a:p>
                  </a:txBody>
                  <a:tcPr marL="76200" marR="76200" marT="76200" marB="76200"/>
                </a:tc>
                <a:extLst>
                  <a:ext uri="{0D108BD9-81ED-4DB2-BD59-A6C34878D82A}">
                    <a16:rowId xmlns:a16="http://schemas.microsoft.com/office/drawing/2014/main" val="570120887"/>
                  </a:ext>
                </a:extLst>
              </a:tr>
            </a:tbl>
          </a:graphicData>
        </a:graphic>
      </p:graphicFrame>
    </p:spTree>
    <p:extLst>
      <p:ext uri="{BB962C8B-B14F-4D97-AF65-F5344CB8AC3E}">
        <p14:creationId xmlns:p14="http://schemas.microsoft.com/office/powerpoint/2010/main" val="9528426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rgbClr val="121214"/>
                </a:solidFill>
                <a:latin typeface="Verdana" panose="020B0604030504040204" pitchFamily="34" charset="0"/>
              </a:rPr>
              <a:t>Database Access</a:t>
            </a:r>
            <a:endParaRPr lang="en-US" dirty="0">
              <a:latin typeface="Cambria" panose="02040503050406030204" pitchFamily="18" charset="0"/>
            </a:endParaRPr>
          </a:p>
        </p:txBody>
      </p:sp>
      <p:sp>
        <p:nvSpPr>
          <p:cNvPr id="5" name="Rectangle 4"/>
          <p:cNvSpPr/>
          <p:nvPr/>
        </p:nvSpPr>
        <p:spPr>
          <a:xfrm>
            <a:off x="0" y="1173163"/>
            <a:ext cx="12192000" cy="738664"/>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Python standard for database interfaces is the Python DB-API. Most Python database interfaces adhere to this standard.</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You can choose the right database for your application. Python Database API supports a wide range of database servers such as −</a:t>
            </a:r>
          </a:p>
        </p:txBody>
      </p:sp>
      <p:graphicFrame>
        <p:nvGraphicFramePr>
          <p:cNvPr id="6" name="Table 5"/>
          <p:cNvGraphicFramePr>
            <a:graphicFrameLocks noGrp="1"/>
          </p:cNvGraphicFramePr>
          <p:nvPr>
            <p:extLst/>
          </p:nvPr>
        </p:nvGraphicFramePr>
        <p:xfrm>
          <a:off x="2032000" y="1951566"/>
          <a:ext cx="8128000" cy="1920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marL="742950" lvl="1" indent="-285750" algn="just">
                        <a:spcAft>
                          <a:spcPts val="1200"/>
                        </a:spcAft>
                        <a:buFont typeface="Arial" panose="020B0604020202020204" pitchFamily="34" charset="0"/>
                        <a:buChar char="•"/>
                      </a:pPr>
                      <a:r>
                        <a:rPr lang="en-IN" sz="1600" b="0" dirty="0" err="1">
                          <a:solidFill>
                            <a:srgbClr val="000000"/>
                          </a:solidFill>
                          <a:latin typeface="Cambria" panose="02040503050406030204" pitchFamily="18" charset="0"/>
                        </a:rPr>
                        <a:t>GadFly</a:t>
                      </a:r>
                      <a:endParaRPr lang="en-IN" sz="1600" b="0" dirty="0">
                        <a:solidFill>
                          <a:srgbClr val="000000"/>
                        </a:solidFill>
                        <a:latin typeface="Cambria" panose="02040503050406030204" pitchFamily="18" charset="0"/>
                      </a:endParaRPr>
                    </a:p>
                    <a:p>
                      <a:pPr marL="742950" lvl="1" indent="-285750" algn="just">
                        <a:spcAft>
                          <a:spcPts val="1200"/>
                        </a:spcAft>
                        <a:buFont typeface="Arial" panose="020B0604020202020204" pitchFamily="34" charset="0"/>
                        <a:buChar char="•"/>
                      </a:pPr>
                      <a:r>
                        <a:rPr lang="en-IN" sz="1600" b="0" dirty="0" err="1">
                          <a:solidFill>
                            <a:srgbClr val="000000"/>
                          </a:solidFill>
                          <a:latin typeface="Cambria" panose="02040503050406030204" pitchFamily="18" charset="0"/>
                        </a:rPr>
                        <a:t>mSQL</a:t>
                      </a:r>
                      <a:endParaRPr lang="en-IN" sz="1600" b="0" dirty="0">
                        <a:solidFill>
                          <a:srgbClr val="000000"/>
                        </a:solidFill>
                        <a:latin typeface="Cambria" panose="02040503050406030204" pitchFamily="18" charset="0"/>
                      </a:endParaRPr>
                    </a:p>
                    <a:p>
                      <a:pPr marL="742950" lvl="1" indent="-285750" algn="just">
                        <a:spcAft>
                          <a:spcPts val="1200"/>
                        </a:spcAft>
                        <a:buFont typeface="Arial" panose="020B0604020202020204" pitchFamily="34" charset="0"/>
                        <a:buChar char="•"/>
                      </a:pPr>
                      <a:r>
                        <a:rPr lang="en-IN" sz="1600" b="0" dirty="0">
                          <a:solidFill>
                            <a:srgbClr val="000000"/>
                          </a:solidFill>
                          <a:latin typeface="Cambria" panose="02040503050406030204" pitchFamily="18" charset="0"/>
                        </a:rPr>
                        <a:t>MySQL</a:t>
                      </a:r>
                    </a:p>
                    <a:p>
                      <a:pPr marL="742950" lvl="1" indent="-285750" algn="just">
                        <a:spcAft>
                          <a:spcPts val="1200"/>
                        </a:spcAft>
                        <a:buFont typeface="Arial" panose="020B0604020202020204" pitchFamily="34" charset="0"/>
                        <a:buChar char="•"/>
                      </a:pPr>
                      <a:r>
                        <a:rPr lang="en-IN" sz="1600" b="0" dirty="0">
                          <a:solidFill>
                            <a:srgbClr val="000000"/>
                          </a:solidFill>
                          <a:latin typeface="Cambria" panose="02040503050406030204" pitchFamily="18" charset="0"/>
                        </a:rPr>
                        <a:t>PostgreSQL</a:t>
                      </a:r>
                    </a:p>
                    <a:p>
                      <a:pPr marL="742950" lvl="1" indent="-285750" algn="just">
                        <a:spcAft>
                          <a:spcPts val="1200"/>
                        </a:spcAft>
                        <a:buFont typeface="Arial" panose="020B0604020202020204" pitchFamily="34" charset="0"/>
                        <a:buChar char="•"/>
                      </a:pPr>
                      <a:r>
                        <a:rPr lang="en-IN" sz="1600" b="0" dirty="0">
                          <a:solidFill>
                            <a:srgbClr val="000000"/>
                          </a:solidFill>
                          <a:latin typeface="Cambria" panose="02040503050406030204" pitchFamily="18" charset="0"/>
                        </a:rPr>
                        <a:t>Microsoft SQL Server 2000</a:t>
                      </a:r>
                    </a:p>
                  </a:txBody>
                  <a:tcPr>
                    <a:solidFill>
                      <a:schemeClr val="bg1">
                        <a:lumMod val="95000"/>
                      </a:schemeClr>
                    </a:solidFill>
                  </a:tcPr>
                </a:tc>
                <a:tc>
                  <a:txBody>
                    <a:bodyPr/>
                    <a:lstStyle/>
                    <a:p>
                      <a:pPr marL="742950" lvl="1" indent="-285750" algn="just">
                        <a:spcAft>
                          <a:spcPts val="1200"/>
                        </a:spcAft>
                        <a:buFont typeface="Arial" panose="020B0604020202020204" pitchFamily="34" charset="0"/>
                        <a:buChar char="•"/>
                      </a:pPr>
                      <a:r>
                        <a:rPr lang="en-IN" sz="1600" b="0" dirty="0">
                          <a:solidFill>
                            <a:srgbClr val="000000"/>
                          </a:solidFill>
                          <a:latin typeface="Cambria" panose="02040503050406030204" pitchFamily="18" charset="0"/>
                        </a:rPr>
                        <a:t>Informix</a:t>
                      </a:r>
                    </a:p>
                    <a:p>
                      <a:pPr marL="742950" lvl="1" indent="-285750" algn="just">
                        <a:spcAft>
                          <a:spcPts val="1200"/>
                        </a:spcAft>
                        <a:buFont typeface="Arial" panose="020B0604020202020204" pitchFamily="34" charset="0"/>
                        <a:buChar char="•"/>
                      </a:pPr>
                      <a:r>
                        <a:rPr lang="en-IN" sz="1600" b="0" dirty="0" err="1">
                          <a:solidFill>
                            <a:srgbClr val="000000"/>
                          </a:solidFill>
                          <a:latin typeface="Cambria" panose="02040503050406030204" pitchFamily="18" charset="0"/>
                        </a:rPr>
                        <a:t>Interbase</a:t>
                      </a:r>
                      <a:endParaRPr lang="en-IN" sz="1600" b="0" dirty="0">
                        <a:solidFill>
                          <a:srgbClr val="000000"/>
                        </a:solidFill>
                        <a:latin typeface="Cambria" panose="02040503050406030204" pitchFamily="18" charset="0"/>
                      </a:endParaRPr>
                    </a:p>
                    <a:p>
                      <a:pPr marL="742950" lvl="1" indent="-285750" algn="just">
                        <a:spcAft>
                          <a:spcPts val="1200"/>
                        </a:spcAft>
                        <a:buFont typeface="Arial" panose="020B0604020202020204" pitchFamily="34" charset="0"/>
                        <a:buChar char="•"/>
                      </a:pPr>
                      <a:r>
                        <a:rPr lang="en-IN" sz="1600" b="0" dirty="0">
                          <a:solidFill>
                            <a:srgbClr val="000000"/>
                          </a:solidFill>
                          <a:latin typeface="Cambria" panose="02040503050406030204" pitchFamily="18" charset="0"/>
                        </a:rPr>
                        <a:t>Oracle</a:t>
                      </a:r>
                    </a:p>
                    <a:p>
                      <a:pPr marL="742950" lvl="1" indent="-285750" algn="just">
                        <a:spcAft>
                          <a:spcPts val="1200"/>
                        </a:spcAft>
                        <a:buFont typeface="Arial" panose="020B0604020202020204" pitchFamily="34" charset="0"/>
                        <a:buChar char="•"/>
                      </a:pPr>
                      <a:r>
                        <a:rPr lang="en-IN" sz="1600" b="0" dirty="0">
                          <a:solidFill>
                            <a:srgbClr val="000000"/>
                          </a:solidFill>
                          <a:latin typeface="Cambria" panose="02040503050406030204" pitchFamily="18" charset="0"/>
                        </a:rPr>
                        <a:t>Sybase</a:t>
                      </a:r>
                    </a:p>
                    <a:p>
                      <a:pPr marL="742950" lvl="1" indent="-285750" algn="just">
                        <a:spcAft>
                          <a:spcPts val="1200"/>
                        </a:spcAft>
                        <a:buFont typeface="Arial" panose="020B0604020202020204" pitchFamily="34" charset="0"/>
                        <a:buChar char="•"/>
                      </a:pPr>
                      <a:r>
                        <a:rPr lang="en-IN" sz="1600" b="0" dirty="0">
                          <a:solidFill>
                            <a:srgbClr val="000000"/>
                          </a:solidFill>
                          <a:latin typeface="Cambria" panose="02040503050406030204" pitchFamily="18" charset="0"/>
                        </a:rPr>
                        <a:t>SQLite</a:t>
                      </a:r>
                    </a:p>
                  </a:txBody>
                  <a:tcPr>
                    <a:solidFill>
                      <a:schemeClr val="bg1">
                        <a:lumMod val="95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0" y="3872567"/>
            <a:ext cx="12192000" cy="2985433"/>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DB API provides a minimal standard for working with databases using Python structures and syntax wherever possible. This API includes the following:</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Importing the API module.</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Acquiring a connection with the database.</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Issuing SQL statements and stored procedures.</a:t>
            </a:r>
          </a:p>
          <a:p>
            <a:pPr marL="742950" lvl="1"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Closing the connection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Python has in-built support for SQLite. In this section, we would learn all the concepts using MySQL. </a:t>
            </a:r>
          </a:p>
          <a:p>
            <a:pPr marL="285750" indent="-285750" algn="just">
              <a:spcAft>
                <a:spcPts val="1200"/>
              </a:spcAft>
              <a:buFont typeface="Arial" panose="020B0604020202020204" pitchFamily="34" charset="0"/>
              <a:buChar char="•"/>
            </a:pPr>
            <a:r>
              <a:rPr lang="en-IN" sz="1600" dirty="0" err="1">
                <a:solidFill>
                  <a:srgbClr val="000000"/>
                </a:solidFill>
                <a:latin typeface="Cambria" panose="02040503050406030204" pitchFamily="18" charset="0"/>
              </a:rPr>
              <a:t>MySQLdb</a:t>
            </a:r>
            <a:r>
              <a:rPr lang="en-IN" sz="1600" dirty="0">
                <a:solidFill>
                  <a:srgbClr val="000000"/>
                </a:solidFill>
                <a:latin typeface="Cambria" panose="02040503050406030204" pitchFamily="18" charset="0"/>
              </a:rPr>
              <a:t> module, a popular interface with MySQL is not compatible with Python 3.</a:t>
            </a:r>
          </a:p>
        </p:txBody>
      </p:sp>
    </p:spTree>
    <p:extLst>
      <p:ext uri="{BB962C8B-B14F-4D97-AF65-F5344CB8AC3E}">
        <p14:creationId xmlns:p14="http://schemas.microsoft.com/office/powerpoint/2010/main" val="2953172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80137"/>
            <a:ext cx="12192000" cy="2400657"/>
          </a:xfrm>
          <a:prstGeom prst="rect">
            <a:avLst/>
          </a:prstGeom>
        </p:spPr>
        <p:txBody>
          <a:bodyPr wrap="square">
            <a:spAutoFit/>
          </a:bodyPr>
          <a:lstStyle/>
          <a:p>
            <a:pPr algn="just">
              <a:spcAft>
                <a:spcPts val="1200"/>
              </a:spcAft>
            </a:pPr>
            <a:r>
              <a:rPr lang="en-IN" b="1" dirty="0" err="1">
                <a:solidFill>
                  <a:srgbClr val="000000"/>
                </a:solidFill>
                <a:latin typeface="Cambria" panose="02040503050406030204" pitchFamily="18" charset="0"/>
              </a:rPr>
              <a:t>PyMySQL</a:t>
            </a:r>
            <a:r>
              <a:rPr lang="en-IN" b="1" dirty="0">
                <a:solidFill>
                  <a:srgbClr val="000000"/>
                </a:solidFill>
                <a:latin typeface="Cambria" panose="02040503050406030204" pitchFamily="18" charset="0"/>
              </a:rPr>
              <a:t> </a:t>
            </a:r>
          </a:p>
          <a:p>
            <a:pPr marL="285750" indent="-285750" algn="just">
              <a:spcAft>
                <a:spcPts val="1200"/>
              </a:spcAft>
              <a:buFont typeface="Arial" panose="020B0604020202020204" pitchFamily="34" charset="0"/>
              <a:buChar char="•"/>
            </a:pPr>
            <a:r>
              <a:rPr lang="en-IN" sz="1600" dirty="0" err="1">
                <a:solidFill>
                  <a:srgbClr val="000000"/>
                </a:solidFill>
                <a:latin typeface="Cambria" panose="02040503050406030204" pitchFamily="18" charset="0"/>
              </a:rPr>
              <a:t>PyMySQL</a:t>
            </a:r>
            <a:r>
              <a:rPr lang="en-IN" sz="1600" dirty="0">
                <a:solidFill>
                  <a:srgbClr val="000000"/>
                </a:solidFill>
                <a:latin typeface="Cambria" panose="02040503050406030204" pitchFamily="18" charset="0"/>
              </a:rPr>
              <a:t> is an interface for connecting to a MySQL database server from Python.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It implements the Python Database API v2.0 and contains a pure-Python MySQL client library. </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The goal of </a:t>
            </a:r>
            <a:r>
              <a:rPr lang="en-IN" sz="1600" dirty="0" err="1">
                <a:solidFill>
                  <a:srgbClr val="000000"/>
                </a:solidFill>
                <a:latin typeface="Cambria" panose="02040503050406030204" pitchFamily="18" charset="0"/>
              </a:rPr>
              <a:t>PyMySQL</a:t>
            </a:r>
            <a:r>
              <a:rPr lang="en-IN" sz="1600" dirty="0">
                <a:solidFill>
                  <a:srgbClr val="000000"/>
                </a:solidFill>
                <a:latin typeface="Cambria" panose="02040503050406030204" pitchFamily="18" charset="0"/>
              </a:rPr>
              <a:t> is to be a drop-in replacement for </a:t>
            </a:r>
            <a:r>
              <a:rPr lang="en-IN" sz="1600" dirty="0" err="1">
                <a:solidFill>
                  <a:srgbClr val="000000"/>
                </a:solidFill>
                <a:latin typeface="Cambria" panose="02040503050406030204" pitchFamily="18" charset="0"/>
              </a:rPr>
              <a:t>MySQLdb</a:t>
            </a:r>
            <a:r>
              <a:rPr lang="en-IN" sz="1600" dirty="0">
                <a:solidFill>
                  <a:srgbClr val="000000"/>
                </a:solidFill>
                <a:latin typeface="Cambria" panose="02040503050406030204" pitchFamily="18" charset="0"/>
              </a:rPr>
              <a:t>.</a:t>
            </a:r>
          </a:p>
          <a:p>
            <a:pPr algn="just">
              <a:spcAft>
                <a:spcPts val="1200"/>
              </a:spcAft>
            </a:pPr>
            <a:r>
              <a:rPr lang="en-IN" sz="1600" b="1" dirty="0">
                <a:solidFill>
                  <a:srgbClr val="000000"/>
                </a:solidFill>
                <a:latin typeface="Cambria" panose="02040503050406030204" pitchFamily="18" charset="0"/>
              </a:rPr>
              <a:t>Syntax: </a:t>
            </a:r>
            <a:r>
              <a:rPr lang="en-IN" sz="1600" dirty="0">
                <a:solidFill>
                  <a:srgbClr val="000000"/>
                </a:solidFill>
                <a:latin typeface="Cambria" panose="02040503050406030204" pitchFamily="18" charset="0"/>
              </a:rPr>
              <a:t>import </a:t>
            </a:r>
            <a:r>
              <a:rPr lang="en-IN" sz="1600" dirty="0" err="1">
                <a:solidFill>
                  <a:srgbClr val="000000"/>
                </a:solidFill>
                <a:latin typeface="Cambria" panose="02040503050406030204" pitchFamily="18" charset="0"/>
              </a:rPr>
              <a:t>PyMySQL</a:t>
            </a:r>
            <a:endParaRPr lang="en-IN" sz="1600" dirty="0">
              <a:solidFill>
                <a:srgbClr val="000000"/>
              </a:solidFill>
              <a:latin typeface="Cambria" panose="02040503050406030204" pitchFamily="18" charset="0"/>
            </a:endParaRPr>
          </a:p>
          <a:p>
            <a:pPr algn="just">
              <a:spcAft>
                <a:spcPts val="1200"/>
              </a:spcAft>
            </a:pPr>
            <a:r>
              <a:rPr lang="en-IN" sz="1600" b="1" dirty="0">
                <a:solidFill>
                  <a:srgbClr val="000000"/>
                </a:solidFill>
                <a:latin typeface="Cambria" panose="02040503050406030204" pitchFamily="18" charset="0"/>
              </a:rPr>
              <a:t>Note:</a:t>
            </a:r>
            <a:r>
              <a:rPr lang="en-IN" sz="1600" dirty="0">
                <a:solidFill>
                  <a:srgbClr val="000000"/>
                </a:solidFill>
                <a:latin typeface="Cambria" panose="02040503050406030204" pitchFamily="18" charset="0"/>
              </a:rPr>
              <a:t> Make sure you have root privilege to install above module.</a:t>
            </a:r>
          </a:p>
        </p:txBody>
      </p:sp>
      <p:sp>
        <p:nvSpPr>
          <p:cNvPr id="6" name="Rectangle 5"/>
          <p:cNvSpPr/>
          <p:nvPr/>
        </p:nvSpPr>
        <p:spPr>
          <a:xfrm>
            <a:off x="0" y="2931636"/>
            <a:ext cx="12192000" cy="1015663"/>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Creating Database Table</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Once a database connection is established, we are ready to create tables or records into the database tables using execute method of the created cursor.</a:t>
            </a:r>
          </a:p>
        </p:txBody>
      </p:sp>
      <p:sp>
        <p:nvSpPr>
          <p:cNvPr id="7" name="Rectangle 6"/>
          <p:cNvSpPr/>
          <p:nvPr/>
        </p:nvSpPr>
        <p:spPr>
          <a:xfrm>
            <a:off x="0" y="4098141"/>
            <a:ext cx="12192000" cy="769441"/>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INSERT Operation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It is required when you want to create your records into a database table.</a:t>
            </a:r>
          </a:p>
        </p:txBody>
      </p:sp>
      <p:sp>
        <p:nvSpPr>
          <p:cNvPr id="9" name="Rectangle 8"/>
          <p:cNvSpPr/>
          <p:nvPr/>
        </p:nvSpPr>
        <p:spPr>
          <a:xfrm>
            <a:off x="0" y="5018424"/>
            <a:ext cx="12192000" cy="769441"/>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Update Operation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UPDATE Operation on any database means to update one or more records, which are already available in the database.</a:t>
            </a:r>
          </a:p>
        </p:txBody>
      </p:sp>
      <p:sp>
        <p:nvSpPr>
          <p:cNvPr id="10" name="Rectangle 9"/>
          <p:cNvSpPr/>
          <p:nvPr/>
        </p:nvSpPr>
        <p:spPr>
          <a:xfrm>
            <a:off x="0" y="5938707"/>
            <a:ext cx="12192000" cy="769441"/>
          </a:xfrm>
          <a:prstGeom prst="rect">
            <a:avLst/>
          </a:prstGeom>
        </p:spPr>
        <p:txBody>
          <a:bodyPr wrap="square">
            <a:spAutoFit/>
          </a:bodyPr>
          <a:lstStyle/>
          <a:p>
            <a:pPr algn="just">
              <a:spcAft>
                <a:spcPts val="1200"/>
              </a:spcAft>
            </a:pPr>
            <a:r>
              <a:rPr lang="en-IN" b="1" dirty="0">
                <a:solidFill>
                  <a:srgbClr val="000000"/>
                </a:solidFill>
                <a:latin typeface="Cambria" panose="02040503050406030204" pitchFamily="18" charset="0"/>
              </a:rPr>
              <a:t>DELETE Operation</a:t>
            </a:r>
          </a:p>
          <a:p>
            <a:pPr marL="285750" indent="-285750" algn="just">
              <a:spcAft>
                <a:spcPts val="1200"/>
              </a:spcAft>
              <a:buFont typeface="Arial" panose="020B0604020202020204" pitchFamily="34" charset="0"/>
              <a:buChar char="•"/>
            </a:pPr>
            <a:r>
              <a:rPr lang="en-IN" sz="1600" dirty="0">
                <a:solidFill>
                  <a:srgbClr val="000000"/>
                </a:solidFill>
                <a:latin typeface="Cambria" panose="02040503050406030204" pitchFamily="18" charset="0"/>
              </a:rPr>
              <a:t>DELETE operation is required when you want to delete some records from your database.</a:t>
            </a:r>
          </a:p>
        </p:txBody>
      </p:sp>
    </p:spTree>
    <p:extLst>
      <p:ext uri="{BB962C8B-B14F-4D97-AF65-F5344CB8AC3E}">
        <p14:creationId xmlns:p14="http://schemas.microsoft.com/office/powerpoint/2010/main" val="9557019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AEE0-0BF2-400F-9198-F7F5DB8916FF}"/>
              </a:ext>
            </a:extLst>
          </p:cNvPr>
          <p:cNvSpPr>
            <a:spLocks noGrp="1"/>
          </p:cNvSpPr>
          <p:nvPr>
            <p:ph type="title"/>
          </p:nvPr>
        </p:nvSpPr>
        <p:spPr>
          <a:xfrm>
            <a:off x="838200" y="365125"/>
            <a:ext cx="10515600" cy="766989"/>
          </a:xfrm>
        </p:spPr>
        <p:txBody>
          <a:bodyPr/>
          <a:lstStyle/>
          <a:p>
            <a:pPr algn="ctr"/>
            <a:r>
              <a:rPr lang="en-US" dirty="0">
                <a:latin typeface="Cambria" panose="02040503050406030204" pitchFamily="18" charset="0"/>
              </a:rPr>
              <a:t>NumPy</a:t>
            </a:r>
            <a:endParaRPr lang="en-US" dirty="0"/>
          </a:p>
        </p:txBody>
      </p:sp>
      <p:sp>
        <p:nvSpPr>
          <p:cNvPr id="3" name="Content Placeholder 2">
            <a:extLst>
              <a:ext uri="{FF2B5EF4-FFF2-40B4-BE49-F238E27FC236}">
                <a16:creationId xmlns:a16="http://schemas.microsoft.com/office/drawing/2014/main" id="{ACAE1F45-8238-4641-9205-0D828E43C652}"/>
              </a:ext>
            </a:extLst>
          </p:cNvPr>
          <p:cNvSpPr>
            <a:spLocks noGrp="1"/>
          </p:cNvSpPr>
          <p:nvPr>
            <p:ph idx="1"/>
          </p:nvPr>
        </p:nvSpPr>
        <p:spPr>
          <a:xfrm>
            <a:off x="838200" y="1132114"/>
            <a:ext cx="10515600" cy="5044849"/>
          </a:xfrm>
        </p:spPr>
        <p:txBody>
          <a:bodyPr/>
          <a:lstStyle/>
          <a:p>
            <a:pPr fontAlgn="base"/>
            <a:r>
              <a:rPr lang="en-US" sz="1600" dirty="0">
                <a:solidFill>
                  <a:srgbClr val="000000"/>
                </a:solidFill>
                <a:latin typeface="Cambria" panose="02040503050406030204" pitchFamily="18" charset="0"/>
              </a:rPr>
              <a:t>NumPy is a general-purpose array-processing package. It provides a high-performance multidimensional array object, and tools for working with these arrays.</a:t>
            </a:r>
          </a:p>
          <a:p>
            <a:pPr marL="0" indent="0">
              <a:buNone/>
            </a:pPr>
            <a:endParaRPr lang="en-US" sz="1600" i="1" dirty="0">
              <a:solidFill>
                <a:srgbClr val="000000"/>
              </a:solidFill>
              <a:latin typeface="Cambria" panose="02040503050406030204" pitchFamily="18" charset="0"/>
            </a:endParaRPr>
          </a:p>
        </p:txBody>
      </p:sp>
      <p:graphicFrame>
        <p:nvGraphicFramePr>
          <p:cNvPr id="5" name="Object 4">
            <a:extLst>
              <a:ext uri="{FF2B5EF4-FFF2-40B4-BE49-F238E27FC236}">
                <a16:creationId xmlns:a16="http://schemas.microsoft.com/office/drawing/2014/main" id="{4F0470AE-CC83-4161-AE03-C16B3A15F9C2}"/>
              </a:ext>
            </a:extLst>
          </p:cNvPr>
          <p:cNvGraphicFramePr>
            <a:graphicFrameLocks noChangeAspect="1"/>
          </p:cNvGraphicFramePr>
          <p:nvPr>
            <p:extLst>
              <p:ext uri="{D42A27DB-BD31-4B8C-83A1-F6EECF244321}">
                <p14:modId xmlns:p14="http://schemas.microsoft.com/office/powerpoint/2010/main" val="3221345745"/>
              </p:ext>
            </p:extLst>
          </p:nvPr>
        </p:nvGraphicFramePr>
        <p:xfrm>
          <a:off x="5638800" y="4501173"/>
          <a:ext cx="914400" cy="771525"/>
        </p:xfrm>
        <a:graphic>
          <a:graphicData uri="http://schemas.openxmlformats.org/presentationml/2006/ole">
            <mc:AlternateContent xmlns:mc="http://schemas.openxmlformats.org/markup-compatibility/2006">
              <mc:Choice xmlns:v="urn:schemas-microsoft-com:vml" Requires="v">
                <p:oleObj spid="_x0000_s1043"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5638800" y="450117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61766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AEE0-0BF2-400F-9198-F7F5DB8916FF}"/>
              </a:ext>
            </a:extLst>
          </p:cNvPr>
          <p:cNvSpPr>
            <a:spLocks noGrp="1"/>
          </p:cNvSpPr>
          <p:nvPr>
            <p:ph type="title"/>
          </p:nvPr>
        </p:nvSpPr>
        <p:spPr>
          <a:xfrm>
            <a:off x="838200" y="365125"/>
            <a:ext cx="10515600" cy="766989"/>
          </a:xfrm>
        </p:spPr>
        <p:txBody>
          <a:bodyPr/>
          <a:lstStyle/>
          <a:p>
            <a:pPr algn="ctr"/>
            <a:r>
              <a:rPr lang="en-US" dirty="0">
                <a:latin typeface="Cambria" panose="02040503050406030204" pitchFamily="18" charset="0"/>
              </a:rPr>
              <a:t>Pandas</a:t>
            </a:r>
            <a:endParaRPr lang="en-US" dirty="0"/>
          </a:p>
        </p:txBody>
      </p:sp>
      <p:sp>
        <p:nvSpPr>
          <p:cNvPr id="3" name="Content Placeholder 2">
            <a:extLst>
              <a:ext uri="{FF2B5EF4-FFF2-40B4-BE49-F238E27FC236}">
                <a16:creationId xmlns:a16="http://schemas.microsoft.com/office/drawing/2014/main" id="{ACAE1F45-8238-4641-9205-0D828E43C652}"/>
              </a:ext>
            </a:extLst>
          </p:cNvPr>
          <p:cNvSpPr>
            <a:spLocks noGrp="1"/>
          </p:cNvSpPr>
          <p:nvPr>
            <p:ph idx="1"/>
          </p:nvPr>
        </p:nvSpPr>
        <p:spPr>
          <a:xfrm>
            <a:off x="838200" y="1310054"/>
            <a:ext cx="10515600" cy="4866909"/>
          </a:xfrm>
        </p:spPr>
        <p:txBody>
          <a:bodyPr>
            <a:normAutofit/>
          </a:bodyPr>
          <a:lstStyle/>
          <a:p>
            <a:r>
              <a:rPr lang="en-US" sz="1600" dirty="0">
                <a:solidFill>
                  <a:srgbClr val="000000"/>
                </a:solidFill>
                <a:latin typeface="Cambria" panose="02040503050406030204" pitchFamily="18" charset="0"/>
              </a:rPr>
              <a:t>Fast and efficient DataFrame object with default and customized indexing.</a:t>
            </a:r>
          </a:p>
          <a:p>
            <a:r>
              <a:rPr lang="en-US" sz="1600" dirty="0">
                <a:solidFill>
                  <a:srgbClr val="000000"/>
                </a:solidFill>
                <a:latin typeface="Cambria" panose="02040503050406030204" pitchFamily="18" charset="0"/>
              </a:rPr>
              <a:t>Tools for loading data into in-memory data objects from different file formats.</a:t>
            </a:r>
          </a:p>
          <a:p>
            <a:r>
              <a:rPr lang="en-US" sz="1600" dirty="0">
                <a:solidFill>
                  <a:srgbClr val="000000"/>
                </a:solidFill>
                <a:latin typeface="Cambria" panose="02040503050406030204" pitchFamily="18" charset="0"/>
              </a:rPr>
              <a:t>Data alignment and integrated handling of missing data.</a:t>
            </a:r>
          </a:p>
          <a:p>
            <a:r>
              <a:rPr lang="en-US" sz="1600" dirty="0">
                <a:solidFill>
                  <a:srgbClr val="000000"/>
                </a:solidFill>
                <a:latin typeface="Cambria" panose="02040503050406030204" pitchFamily="18" charset="0"/>
              </a:rPr>
              <a:t>Reshaping and pivoting of date sets.</a:t>
            </a:r>
          </a:p>
          <a:p>
            <a:r>
              <a:rPr lang="en-US" sz="1600" dirty="0">
                <a:solidFill>
                  <a:srgbClr val="000000"/>
                </a:solidFill>
                <a:latin typeface="Cambria" panose="02040503050406030204" pitchFamily="18" charset="0"/>
              </a:rPr>
              <a:t>Label-based slicing, indexing and subsetting of large data sets.</a:t>
            </a:r>
          </a:p>
          <a:p>
            <a:r>
              <a:rPr lang="en-US" sz="1600" dirty="0">
                <a:solidFill>
                  <a:srgbClr val="000000"/>
                </a:solidFill>
                <a:latin typeface="Cambria" panose="02040503050406030204" pitchFamily="18" charset="0"/>
              </a:rPr>
              <a:t>Columns from a data structure can be deleted or inserted.</a:t>
            </a:r>
          </a:p>
          <a:p>
            <a:r>
              <a:rPr lang="en-US" sz="1600" dirty="0">
                <a:solidFill>
                  <a:srgbClr val="000000"/>
                </a:solidFill>
                <a:latin typeface="Cambria" panose="02040503050406030204" pitchFamily="18" charset="0"/>
              </a:rPr>
              <a:t>Group by data for aggregation and transformations.</a:t>
            </a:r>
          </a:p>
          <a:p>
            <a:r>
              <a:rPr lang="en-US" sz="1600" dirty="0">
                <a:solidFill>
                  <a:srgbClr val="000000"/>
                </a:solidFill>
                <a:latin typeface="Cambria" panose="02040503050406030204" pitchFamily="18" charset="0"/>
              </a:rPr>
              <a:t>High performance merging and joining of data.</a:t>
            </a:r>
          </a:p>
          <a:p>
            <a:r>
              <a:rPr lang="en-US" sz="1600" dirty="0">
                <a:solidFill>
                  <a:srgbClr val="000000"/>
                </a:solidFill>
                <a:latin typeface="Cambria" panose="02040503050406030204" pitchFamily="18" charset="0"/>
              </a:rPr>
              <a:t>Time Series functionality.</a:t>
            </a:r>
          </a:p>
          <a:p>
            <a:pPr marL="0" indent="0" algn="just" fontAlgn="base">
              <a:buNone/>
            </a:pPr>
            <a:endParaRPr lang="en-US" sz="1600" dirty="0">
              <a:solidFill>
                <a:srgbClr val="000000"/>
              </a:solidFill>
              <a:latin typeface="Cambria" panose="02040503050406030204" pitchFamily="18" charset="0"/>
            </a:endParaRPr>
          </a:p>
        </p:txBody>
      </p:sp>
      <p:graphicFrame>
        <p:nvGraphicFramePr>
          <p:cNvPr id="4" name="Object 3">
            <a:extLst>
              <a:ext uri="{FF2B5EF4-FFF2-40B4-BE49-F238E27FC236}">
                <a16:creationId xmlns:a16="http://schemas.microsoft.com/office/drawing/2014/main" id="{2E815E5D-596B-4AE6-8FDE-504CA2282BB7}"/>
              </a:ext>
            </a:extLst>
          </p:cNvPr>
          <p:cNvGraphicFramePr>
            <a:graphicFrameLocks noChangeAspect="1"/>
          </p:cNvGraphicFramePr>
          <p:nvPr>
            <p:extLst>
              <p:ext uri="{D42A27DB-BD31-4B8C-83A1-F6EECF244321}">
                <p14:modId xmlns:p14="http://schemas.microsoft.com/office/powerpoint/2010/main" val="2409799392"/>
              </p:ext>
            </p:extLst>
          </p:nvPr>
        </p:nvGraphicFramePr>
        <p:xfrm>
          <a:off x="5638800" y="4466002"/>
          <a:ext cx="914400" cy="771525"/>
        </p:xfrm>
        <a:graphic>
          <a:graphicData uri="http://schemas.openxmlformats.org/presentationml/2006/ole">
            <mc:AlternateContent xmlns:mc="http://schemas.openxmlformats.org/markup-compatibility/2006">
              <mc:Choice xmlns:v="urn:schemas-microsoft-com:vml" Requires="v">
                <p:oleObj spid="_x0000_s2065" name="Acrobat Document" showAsIcon="1" r:id="rId4" imgW="914400" imgH="771480" progId="AcroExch.Document.11">
                  <p:embed/>
                </p:oleObj>
              </mc:Choice>
              <mc:Fallback>
                <p:oleObj name="Acrobat Document" showAsIcon="1" r:id="rId4" imgW="914400" imgH="771480" progId="AcroExch.Document.11">
                  <p:embed/>
                  <p:pic>
                    <p:nvPicPr>
                      <p:cNvPr id="0" name=""/>
                      <p:cNvPicPr/>
                      <p:nvPr/>
                    </p:nvPicPr>
                    <p:blipFill>
                      <a:blip r:embed="rId5"/>
                      <a:stretch>
                        <a:fillRect/>
                      </a:stretch>
                    </p:blipFill>
                    <p:spPr>
                      <a:xfrm>
                        <a:off x="5638800" y="446600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378114553"/>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60477" y="2118650"/>
            <a:ext cx="9144000" cy="2387600"/>
          </a:xfrm>
        </p:spPr>
        <p:txBody>
          <a:bodyPr/>
          <a:lstStyle/>
          <a:p>
            <a:r>
              <a:rPr lang="en-US" dirty="0">
                <a:latin typeface="Cambria" panose="02040503050406030204" pitchFamily="18" charset="0"/>
              </a:rPr>
              <a:t>Thank You</a:t>
            </a:r>
          </a:p>
        </p:txBody>
      </p:sp>
    </p:spTree>
    <p:extLst>
      <p:ext uri="{BB962C8B-B14F-4D97-AF65-F5344CB8AC3E}">
        <p14:creationId xmlns:p14="http://schemas.microsoft.com/office/powerpoint/2010/main" val="736056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1356</TotalTime>
  <Words>10502</Words>
  <Application>Microsoft Office PowerPoint</Application>
  <PresentationFormat>Widescreen</PresentationFormat>
  <Paragraphs>1513</Paragraphs>
  <Slides>97</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97</vt:i4>
      </vt:variant>
    </vt:vector>
  </HeadingPairs>
  <TitlesOfParts>
    <vt:vector size="106" baseType="lpstr">
      <vt:lpstr>Arial</vt:lpstr>
      <vt:lpstr>Calibri</vt:lpstr>
      <vt:lpstr>Calibri Light</vt:lpstr>
      <vt:lpstr>Cambria</vt:lpstr>
      <vt:lpstr>Verdana</vt:lpstr>
      <vt:lpstr>Wingdings</vt:lpstr>
      <vt:lpstr>Office Theme</vt:lpstr>
      <vt:lpstr>1_Office Theme</vt:lpstr>
      <vt:lpstr>Acrobat Document</vt:lpstr>
      <vt:lpstr>Python</vt:lpstr>
      <vt:lpstr>Introduction</vt:lpstr>
      <vt:lpstr>Features</vt:lpstr>
      <vt:lpstr>Installing Python</vt:lpstr>
      <vt:lpstr>Environmental Variables in Python</vt:lpstr>
      <vt:lpstr>Running Python</vt:lpstr>
      <vt:lpstr>Running Python – Interactive Mode</vt:lpstr>
      <vt:lpstr>Interactive Mode</vt:lpstr>
      <vt:lpstr>Running Python – Script Mode</vt:lpstr>
      <vt:lpstr> Script Mode </vt:lpstr>
      <vt:lpstr>Comments</vt:lpstr>
      <vt:lpstr>Multi Line Statement</vt:lpstr>
      <vt:lpstr>Variables</vt:lpstr>
      <vt:lpstr>Identifiers</vt:lpstr>
      <vt:lpstr>Reserved Words</vt:lpstr>
      <vt:lpstr>Data Types</vt:lpstr>
      <vt:lpstr>Numbers</vt:lpstr>
      <vt:lpstr>Mathematical Functions</vt:lpstr>
      <vt:lpstr>Random Number Functions</vt:lpstr>
      <vt:lpstr>Trigonometric Functions</vt:lpstr>
      <vt:lpstr>Strings</vt:lpstr>
      <vt:lpstr>String Special Operators</vt:lpstr>
      <vt:lpstr>Built-in String Methods</vt:lpstr>
      <vt:lpstr>Built-in String Methods</vt:lpstr>
      <vt:lpstr>Built-in String Methods</vt:lpstr>
      <vt:lpstr>Lists</vt:lpstr>
      <vt:lpstr>Built-in List Functions &amp; Methods</vt:lpstr>
      <vt:lpstr>Tuple</vt:lpstr>
      <vt:lpstr>Built-in Tuple Functions</vt:lpstr>
      <vt:lpstr>Dictionary</vt:lpstr>
      <vt:lpstr>Built-in Dictionary Functions  &amp; Methods</vt:lpstr>
      <vt:lpstr>Data Type Conversions</vt:lpstr>
      <vt:lpstr>Operators</vt:lpstr>
      <vt:lpstr>Arithmetic Operators</vt:lpstr>
      <vt:lpstr>Comparison Operators</vt:lpstr>
      <vt:lpstr>Assignment Operators</vt:lpstr>
      <vt:lpstr>Bitwise Operators</vt:lpstr>
      <vt:lpstr>Logical Operators</vt:lpstr>
      <vt:lpstr>Membership Operators</vt:lpstr>
      <vt:lpstr>Identity Operators</vt:lpstr>
      <vt:lpstr>Iterator &amp; Generator</vt:lpstr>
      <vt:lpstr>Loops &amp; Loop Control Statements</vt:lpstr>
      <vt:lpstr>Python IF Statement</vt:lpstr>
      <vt:lpstr>Python IF ELSE Statement</vt:lpstr>
      <vt:lpstr>Nested IF ELSE Statement</vt:lpstr>
      <vt:lpstr>For Loop</vt:lpstr>
      <vt:lpstr>Nested Loops</vt:lpstr>
      <vt:lpstr>While Loop</vt:lpstr>
      <vt:lpstr>Python BREAK</vt:lpstr>
      <vt:lpstr>Continue Statement</vt:lpstr>
      <vt:lpstr>Python PASS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Date &amp; Time</vt:lpstr>
      <vt:lpstr>Time Module</vt:lpstr>
      <vt:lpstr>Attributes in Time Module</vt:lpstr>
      <vt:lpstr>Calendar Module</vt:lpstr>
      <vt:lpstr> Object Oriented Programming  </vt:lpstr>
      <vt:lpstr>PowerPoint Presentation</vt:lpstr>
      <vt:lpstr>PowerPoint Presentation</vt:lpstr>
      <vt:lpstr>PowerPoint Presentation</vt:lpstr>
      <vt:lpstr> CONSTRUCTORS </vt:lpstr>
      <vt:lpstr>CONSTRUCTOR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Regular Expressions</vt:lpstr>
      <vt:lpstr>Match Function</vt:lpstr>
      <vt:lpstr>Search and Replace Function</vt:lpstr>
      <vt:lpstr>Regular Expression Patterns</vt:lpstr>
      <vt:lpstr>Regular Expression Patterns - Contd</vt:lpstr>
      <vt:lpstr>PowerPoint Presentation</vt:lpstr>
      <vt:lpstr>PowerPoint Presentation</vt:lpstr>
      <vt:lpstr>NumPy</vt:lpstr>
      <vt:lpstr>Pandas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Training</dc:title>
  <dc:creator>Krishnapriya Kannan</dc:creator>
  <cp:lastModifiedBy>Baby Chanthini Murali</cp:lastModifiedBy>
  <cp:revision>368</cp:revision>
  <dcterms:created xsi:type="dcterms:W3CDTF">2017-01-17T09:53:44Z</dcterms:created>
  <dcterms:modified xsi:type="dcterms:W3CDTF">2018-07-27T07:48:28Z</dcterms:modified>
</cp:coreProperties>
</file>