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5AEDC-8076-4811-8F83-D1AABCE3993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6F91A-C7C2-4D24-ADAB-51F19AB29384}">
      <dgm:prSet phldrT="[Text]"/>
      <dgm:spPr/>
      <dgm:t>
        <a:bodyPr/>
        <a:lstStyle/>
        <a:p>
          <a:r>
            <a:rPr lang="en-US" b="1" dirty="0" smtClean="0">
              <a:latin typeface="SF Pro Text" panose="00000400000000000000" pitchFamily="2" charset="0"/>
              <a:ea typeface="SF Pro Text" panose="00000400000000000000" pitchFamily="2" charset="0"/>
            </a:rPr>
            <a:t>1. Loading Data [.</a:t>
          </a:r>
          <a:r>
            <a:rPr lang="en-US" b="1" dirty="0" err="1" smtClean="0">
              <a:latin typeface="SF Pro Text" panose="00000400000000000000" pitchFamily="2" charset="0"/>
              <a:ea typeface="SF Pro Text" panose="00000400000000000000" pitchFamily="2" charset="0"/>
            </a:rPr>
            <a:t>csv</a:t>
          </a:r>
          <a:r>
            <a:rPr lang="en-US" b="1" dirty="0" smtClean="0">
              <a:latin typeface="SF Pro Text" panose="00000400000000000000" pitchFamily="2" charset="0"/>
              <a:ea typeface="SF Pro Text" panose="00000400000000000000" pitchFamily="2" charset="0"/>
            </a:rPr>
            <a:t> files]</a:t>
          </a:r>
          <a:endParaRPr lang="en-US" dirty="0"/>
        </a:p>
      </dgm:t>
    </dgm:pt>
    <dgm:pt modelId="{15898D75-187E-4D03-BAB2-A46281A5343C}" type="parTrans" cxnId="{6A678528-00B2-43EC-BA35-B5D22EF9B0DF}">
      <dgm:prSet/>
      <dgm:spPr/>
      <dgm:t>
        <a:bodyPr/>
        <a:lstStyle/>
        <a:p>
          <a:endParaRPr lang="en-US"/>
        </a:p>
      </dgm:t>
    </dgm:pt>
    <dgm:pt modelId="{3BD67515-303A-498D-998E-D768A7A43BA9}" type="sibTrans" cxnId="{6A678528-00B2-43EC-BA35-B5D22EF9B0DF}">
      <dgm:prSet/>
      <dgm:spPr/>
      <dgm:t>
        <a:bodyPr/>
        <a:lstStyle/>
        <a:p>
          <a:endParaRPr lang="en-US"/>
        </a:p>
      </dgm:t>
    </dgm:pt>
    <dgm:pt modelId="{A4AABD16-C397-4CE7-BC55-49548A1393AE}">
      <dgm:prSet phldrT="[Text]"/>
      <dgm:spPr/>
      <dgm:t>
        <a:bodyPr/>
        <a:lstStyle/>
        <a:p>
          <a:r>
            <a:rPr lang="en-US" b="1" dirty="0" smtClean="0">
              <a:latin typeface="SF Pro Text" panose="00000400000000000000" pitchFamily="2" charset="0"/>
              <a:ea typeface="SF Pro Text" panose="00000400000000000000" pitchFamily="2" charset="0"/>
            </a:rPr>
            <a:t>2. Creating MySQL Tables &amp; Inserting Data</a:t>
          </a:r>
          <a:endParaRPr lang="en-US" dirty="0"/>
        </a:p>
      </dgm:t>
    </dgm:pt>
    <dgm:pt modelId="{C43BF6E1-1271-405A-95C4-DAA33C69B6E7}" type="parTrans" cxnId="{A24BA0C6-6221-4B6B-A650-33C124373FDC}">
      <dgm:prSet/>
      <dgm:spPr/>
      <dgm:t>
        <a:bodyPr/>
        <a:lstStyle/>
        <a:p>
          <a:endParaRPr lang="en-US"/>
        </a:p>
      </dgm:t>
    </dgm:pt>
    <dgm:pt modelId="{36C264C0-EC37-4545-88AA-C036540F2951}" type="sibTrans" cxnId="{A24BA0C6-6221-4B6B-A650-33C124373FDC}">
      <dgm:prSet/>
      <dgm:spPr/>
      <dgm:t>
        <a:bodyPr/>
        <a:lstStyle/>
        <a:p>
          <a:endParaRPr lang="en-US"/>
        </a:p>
      </dgm:t>
    </dgm:pt>
    <dgm:pt modelId="{D1039E54-7BE0-4F0A-882F-1935AC0489C1}">
      <dgm:prSet phldrT="[Text]"/>
      <dgm:spPr/>
      <dgm:t>
        <a:bodyPr/>
        <a:lstStyle/>
        <a:p>
          <a:r>
            <a:rPr lang="en-US" b="1" dirty="0" smtClean="0">
              <a:latin typeface="SF Pro Text" panose="00000400000000000000" pitchFamily="2" charset="0"/>
              <a:ea typeface="SF Pro Text" panose="00000400000000000000" pitchFamily="2" charset="0"/>
            </a:rPr>
            <a:t>3. Transferring Data + Metadata from MySQL to HDFS Warehouse Using </a:t>
          </a:r>
          <a:r>
            <a:rPr lang="en-US" b="1" dirty="0" err="1" smtClean="0">
              <a:latin typeface="SF Pro Text" panose="00000400000000000000" pitchFamily="2" charset="0"/>
              <a:ea typeface="SF Pro Text" panose="00000400000000000000" pitchFamily="2" charset="0"/>
            </a:rPr>
            <a:t>sqoop</a:t>
          </a:r>
          <a:endParaRPr lang="en-US" dirty="0"/>
        </a:p>
      </dgm:t>
    </dgm:pt>
    <dgm:pt modelId="{4B4C5A14-4493-47C0-984E-81FA31F976A8}" type="parTrans" cxnId="{DABFC4A5-2BA2-466C-9A4D-F8D3AAF0808F}">
      <dgm:prSet/>
      <dgm:spPr/>
      <dgm:t>
        <a:bodyPr/>
        <a:lstStyle/>
        <a:p>
          <a:endParaRPr lang="en-US"/>
        </a:p>
      </dgm:t>
    </dgm:pt>
    <dgm:pt modelId="{01D593AF-D324-4D24-BF53-E5F9C7A9062B}" type="sibTrans" cxnId="{DABFC4A5-2BA2-466C-9A4D-F8D3AAF0808F}">
      <dgm:prSet/>
      <dgm:spPr/>
      <dgm:t>
        <a:bodyPr/>
        <a:lstStyle/>
        <a:p>
          <a:endParaRPr lang="en-US"/>
        </a:p>
      </dgm:t>
    </dgm:pt>
    <dgm:pt modelId="{6EB29C70-128D-46CB-B864-ECA88BE94AE2}">
      <dgm:prSet/>
      <dgm:spPr/>
      <dgm:t>
        <a:bodyPr/>
        <a:lstStyle/>
        <a:p>
          <a:r>
            <a:rPr lang="en-US" b="1" smtClean="0">
              <a:latin typeface="SF Pro Text" panose="00000400000000000000" pitchFamily="2" charset="0"/>
              <a:ea typeface="SF Pro Text" panose="00000400000000000000" pitchFamily="2" charset="0"/>
            </a:rPr>
            <a:t>5. Performing EDA in Impala</a:t>
          </a:r>
          <a:endParaRPr lang="en-IN" b="1" dirty="0">
            <a:latin typeface="SF Pro Text" panose="00000400000000000000" pitchFamily="2" charset="0"/>
            <a:ea typeface="SF Pro Text" panose="00000400000000000000" pitchFamily="2" charset="0"/>
          </a:endParaRPr>
        </a:p>
      </dgm:t>
    </dgm:pt>
    <dgm:pt modelId="{B8BD2878-823C-4679-AB28-FCE610CFBA05}" type="parTrans" cxnId="{E1A67FC3-B899-4F3D-99FC-1FC15250C9E9}">
      <dgm:prSet/>
      <dgm:spPr/>
      <dgm:t>
        <a:bodyPr/>
        <a:lstStyle/>
        <a:p>
          <a:endParaRPr lang="en-US"/>
        </a:p>
      </dgm:t>
    </dgm:pt>
    <dgm:pt modelId="{6721FE7C-2EEF-4499-9172-F8FD904F9DEA}" type="sibTrans" cxnId="{E1A67FC3-B899-4F3D-99FC-1FC15250C9E9}">
      <dgm:prSet/>
      <dgm:spPr/>
      <dgm:t>
        <a:bodyPr/>
        <a:lstStyle/>
        <a:p>
          <a:endParaRPr lang="en-US"/>
        </a:p>
      </dgm:t>
    </dgm:pt>
    <dgm:pt modelId="{1A8FD109-F253-4E01-9698-6496D84D82D5}">
      <dgm:prSet/>
      <dgm:spPr/>
      <dgm:t>
        <a:bodyPr/>
        <a:lstStyle/>
        <a:p>
          <a:r>
            <a:rPr lang="en-US" b="1" smtClean="0">
              <a:latin typeface="SF Pro Text" panose="00000400000000000000" pitchFamily="2" charset="0"/>
              <a:ea typeface="SF Pro Text" panose="00000400000000000000" pitchFamily="2" charset="0"/>
            </a:rPr>
            <a:t>6. Performing EDA with Spark SQL</a:t>
          </a:r>
          <a:endParaRPr lang="en-IN" b="1" dirty="0">
            <a:latin typeface="SF Pro Text" panose="00000400000000000000" pitchFamily="2" charset="0"/>
            <a:ea typeface="SF Pro Text" panose="00000400000000000000" pitchFamily="2" charset="0"/>
          </a:endParaRPr>
        </a:p>
      </dgm:t>
    </dgm:pt>
    <dgm:pt modelId="{054703E8-0FAC-455A-B2A5-795A16DEE508}" type="parTrans" cxnId="{2CC57D6E-FF05-487E-B574-173EF09ABF71}">
      <dgm:prSet/>
      <dgm:spPr/>
      <dgm:t>
        <a:bodyPr/>
        <a:lstStyle/>
        <a:p>
          <a:endParaRPr lang="en-US"/>
        </a:p>
      </dgm:t>
    </dgm:pt>
    <dgm:pt modelId="{72C145AB-CD5C-4EE0-8E09-F954211FAB41}" type="sibTrans" cxnId="{2CC57D6E-FF05-487E-B574-173EF09ABF71}">
      <dgm:prSet/>
      <dgm:spPr/>
      <dgm:t>
        <a:bodyPr/>
        <a:lstStyle/>
        <a:p>
          <a:endParaRPr lang="en-US"/>
        </a:p>
      </dgm:t>
    </dgm:pt>
    <dgm:pt modelId="{B5C78493-3F6E-46B8-ABF8-34858ECD991D}">
      <dgm:prSet/>
      <dgm:spPr/>
      <dgm:t>
        <a:bodyPr/>
        <a:lstStyle/>
        <a:p>
          <a:r>
            <a:rPr lang="en-US" b="1" smtClean="0">
              <a:latin typeface="SF Pro Text" panose="00000400000000000000" pitchFamily="2" charset="0"/>
              <a:ea typeface="SF Pro Text" panose="00000400000000000000" pitchFamily="2" charset="0"/>
            </a:rPr>
            <a:t>7. Building RF Classifier Model and Logistic Regression Model with Spark ML </a:t>
          </a:r>
          <a:endParaRPr lang="en-IN" b="1" dirty="0">
            <a:latin typeface="SF Pro Text" panose="00000400000000000000" pitchFamily="2" charset="0"/>
            <a:ea typeface="SF Pro Text" panose="00000400000000000000" pitchFamily="2" charset="0"/>
          </a:endParaRPr>
        </a:p>
      </dgm:t>
    </dgm:pt>
    <dgm:pt modelId="{4D3EB56B-D69F-466E-AD13-410C0A529AF3}" type="parTrans" cxnId="{697EF5F0-D5FC-411C-A0A7-5E34F32A2D80}">
      <dgm:prSet/>
      <dgm:spPr/>
      <dgm:t>
        <a:bodyPr/>
        <a:lstStyle/>
        <a:p>
          <a:endParaRPr lang="en-US"/>
        </a:p>
      </dgm:t>
    </dgm:pt>
    <dgm:pt modelId="{632B018F-93C5-4B2B-B6BA-FC1746224105}" type="sibTrans" cxnId="{697EF5F0-D5FC-411C-A0A7-5E34F32A2D80}">
      <dgm:prSet/>
      <dgm:spPr/>
      <dgm:t>
        <a:bodyPr/>
        <a:lstStyle/>
        <a:p>
          <a:endParaRPr lang="en-US"/>
        </a:p>
      </dgm:t>
    </dgm:pt>
    <dgm:pt modelId="{64517861-6ECA-4182-A085-C25EDFE0769C}">
      <dgm:prSet/>
      <dgm:spPr/>
      <dgm:t>
        <a:bodyPr/>
        <a:lstStyle/>
        <a:p>
          <a:r>
            <a:rPr lang="en-US" b="1" smtClean="0">
              <a:latin typeface="SF Pro Text" panose="00000400000000000000" pitchFamily="2" charset="0"/>
              <a:ea typeface="SF Pro Text" panose="00000400000000000000" pitchFamily="2" charset="0"/>
            </a:rPr>
            <a:t>4. Creating Hive Tables </a:t>
          </a:r>
          <a:endParaRPr lang="en-IN" b="1" dirty="0">
            <a:latin typeface="SF Pro Text" panose="00000400000000000000" pitchFamily="2" charset="0"/>
            <a:ea typeface="SF Pro Text" panose="00000400000000000000" pitchFamily="2" charset="0"/>
          </a:endParaRPr>
        </a:p>
      </dgm:t>
    </dgm:pt>
    <dgm:pt modelId="{2A9B5D89-B3A6-405D-ACC4-771A15BBE38B}" type="parTrans" cxnId="{291A4E6A-6E8E-43DA-978C-20430BCC5523}">
      <dgm:prSet/>
      <dgm:spPr/>
      <dgm:t>
        <a:bodyPr/>
        <a:lstStyle/>
        <a:p>
          <a:endParaRPr lang="en-US"/>
        </a:p>
      </dgm:t>
    </dgm:pt>
    <dgm:pt modelId="{E9717264-BED3-4A2E-AD4D-2C78BEFE5E4B}" type="sibTrans" cxnId="{291A4E6A-6E8E-43DA-978C-20430BCC5523}">
      <dgm:prSet/>
      <dgm:spPr/>
      <dgm:t>
        <a:bodyPr/>
        <a:lstStyle/>
        <a:p>
          <a:endParaRPr lang="en-US"/>
        </a:p>
      </dgm:t>
    </dgm:pt>
    <dgm:pt modelId="{A3E968C9-BD47-48B7-9F09-44D40EC1CD7E}" type="pres">
      <dgm:prSet presAssocID="{1515AEDC-8076-4811-8F83-D1AABCE39935}" presName="Name0" presStyleCnt="0">
        <dgm:presLayoutVars>
          <dgm:dir/>
          <dgm:resizeHandles val="exact"/>
        </dgm:presLayoutVars>
      </dgm:prSet>
      <dgm:spPr/>
    </dgm:pt>
    <dgm:pt modelId="{75C88E7B-B418-462F-AB79-CEA1F36A28B6}" type="pres">
      <dgm:prSet presAssocID="{E9A6F91A-C7C2-4D24-ADAB-51F19AB29384}" presName="node" presStyleLbl="node1" presStyleIdx="0" presStyleCnt="7">
        <dgm:presLayoutVars>
          <dgm:bulletEnabled val="1"/>
        </dgm:presLayoutVars>
      </dgm:prSet>
      <dgm:spPr/>
    </dgm:pt>
    <dgm:pt modelId="{BA93E464-67F3-4DF8-87BA-E6CFADD357F4}" type="pres">
      <dgm:prSet presAssocID="{3BD67515-303A-498D-998E-D768A7A43BA9}" presName="sibTrans" presStyleCnt="0"/>
      <dgm:spPr/>
    </dgm:pt>
    <dgm:pt modelId="{9438818D-1B80-4B7F-97BC-7B397FB3F578}" type="pres">
      <dgm:prSet presAssocID="{A4AABD16-C397-4CE7-BC55-49548A1393AE}" presName="node" presStyleLbl="node1" presStyleIdx="1" presStyleCnt="7">
        <dgm:presLayoutVars>
          <dgm:bulletEnabled val="1"/>
        </dgm:presLayoutVars>
      </dgm:prSet>
      <dgm:spPr/>
    </dgm:pt>
    <dgm:pt modelId="{8A4EC636-7A19-4E6F-B70D-241387EB3141}" type="pres">
      <dgm:prSet presAssocID="{36C264C0-EC37-4545-88AA-C036540F2951}" presName="sibTrans" presStyleCnt="0"/>
      <dgm:spPr/>
    </dgm:pt>
    <dgm:pt modelId="{6F1E2D0C-BC44-49A3-8CCA-0D51C77AAAA5}" type="pres">
      <dgm:prSet presAssocID="{D1039E54-7BE0-4F0A-882F-1935AC0489C1}" presName="node" presStyleLbl="node1" presStyleIdx="2" presStyleCnt="7">
        <dgm:presLayoutVars>
          <dgm:bulletEnabled val="1"/>
        </dgm:presLayoutVars>
      </dgm:prSet>
      <dgm:spPr/>
    </dgm:pt>
    <dgm:pt modelId="{094F7158-A8C7-4A9F-89D0-EDD91F320079}" type="pres">
      <dgm:prSet presAssocID="{01D593AF-D324-4D24-BF53-E5F9C7A9062B}" presName="sibTrans" presStyleCnt="0"/>
      <dgm:spPr/>
    </dgm:pt>
    <dgm:pt modelId="{BF3B5CC2-2F24-4387-BDD6-C5BBC7F2DB84}" type="pres">
      <dgm:prSet presAssocID="{64517861-6ECA-4182-A085-C25EDFE0769C}" presName="node" presStyleLbl="node1" presStyleIdx="3" presStyleCnt="7">
        <dgm:presLayoutVars>
          <dgm:bulletEnabled val="1"/>
        </dgm:presLayoutVars>
      </dgm:prSet>
      <dgm:spPr/>
    </dgm:pt>
    <dgm:pt modelId="{96A1D169-F132-4CDD-BB2C-F7D99126F29B}" type="pres">
      <dgm:prSet presAssocID="{E9717264-BED3-4A2E-AD4D-2C78BEFE5E4B}" presName="sibTrans" presStyleCnt="0"/>
      <dgm:spPr/>
    </dgm:pt>
    <dgm:pt modelId="{48E39018-7F90-40F0-909C-476C842A67D6}" type="pres">
      <dgm:prSet presAssocID="{6EB29C70-128D-46CB-B864-ECA88BE94AE2}" presName="node" presStyleLbl="node1" presStyleIdx="4" presStyleCnt="7">
        <dgm:presLayoutVars>
          <dgm:bulletEnabled val="1"/>
        </dgm:presLayoutVars>
      </dgm:prSet>
      <dgm:spPr/>
    </dgm:pt>
    <dgm:pt modelId="{614880E1-FB86-4B4B-BECD-49D4CB65F633}" type="pres">
      <dgm:prSet presAssocID="{6721FE7C-2EEF-4499-9172-F8FD904F9DEA}" presName="sibTrans" presStyleCnt="0"/>
      <dgm:spPr/>
    </dgm:pt>
    <dgm:pt modelId="{4DED7292-AA43-4414-8538-98D3110C8D77}" type="pres">
      <dgm:prSet presAssocID="{1A8FD109-F253-4E01-9698-6496D84D82D5}" presName="node" presStyleLbl="node1" presStyleIdx="5" presStyleCnt="7">
        <dgm:presLayoutVars>
          <dgm:bulletEnabled val="1"/>
        </dgm:presLayoutVars>
      </dgm:prSet>
      <dgm:spPr/>
    </dgm:pt>
    <dgm:pt modelId="{D3669BD5-65AD-487A-84A4-5A06A0CC2400}" type="pres">
      <dgm:prSet presAssocID="{72C145AB-CD5C-4EE0-8E09-F954211FAB41}" presName="sibTrans" presStyleCnt="0"/>
      <dgm:spPr/>
    </dgm:pt>
    <dgm:pt modelId="{7B07469F-B31D-4E36-8795-8A04EB5F3D6F}" type="pres">
      <dgm:prSet presAssocID="{B5C78493-3F6E-46B8-ABF8-34858ECD991D}" presName="node" presStyleLbl="node1" presStyleIdx="6" presStyleCnt="7">
        <dgm:presLayoutVars>
          <dgm:bulletEnabled val="1"/>
        </dgm:presLayoutVars>
      </dgm:prSet>
      <dgm:spPr/>
    </dgm:pt>
  </dgm:ptLst>
  <dgm:cxnLst>
    <dgm:cxn modelId="{6A678528-00B2-43EC-BA35-B5D22EF9B0DF}" srcId="{1515AEDC-8076-4811-8F83-D1AABCE39935}" destId="{E9A6F91A-C7C2-4D24-ADAB-51F19AB29384}" srcOrd="0" destOrd="0" parTransId="{15898D75-187E-4D03-BAB2-A46281A5343C}" sibTransId="{3BD67515-303A-498D-998E-D768A7A43BA9}"/>
    <dgm:cxn modelId="{1D7E9030-B6B8-4338-904A-00D177A8F2E7}" type="presOf" srcId="{1A8FD109-F253-4E01-9698-6496D84D82D5}" destId="{4DED7292-AA43-4414-8538-98D3110C8D77}" srcOrd="0" destOrd="0" presId="urn:microsoft.com/office/officeart/2005/8/layout/hList6"/>
    <dgm:cxn modelId="{E6DA4A6D-EADF-4288-B385-0BF37B711AC8}" type="presOf" srcId="{D1039E54-7BE0-4F0A-882F-1935AC0489C1}" destId="{6F1E2D0C-BC44-49A3-8CCA-0D51C77AAAA5}" srcOrd="0" destOrd="0" presId="urn:microsoft.com/office/officeart/2005/8/layout/hList6"/>
    <dgm:cxn modelId="{E1A67FC3-B899-4F3D-99FC-1FC15250C9E9}" srcId="{1515AEDC-8076-4811-8F83-D1AABCE39935}" destId="{6EB29C70-128D-46CB-B864-ECA88BE94AE2}" srcOrd="4" destOrd="0" parTransId="{B8BD2878-823C-4679-AB28-FCE610CFBA05}" sibTransId="{6721FE7C-2EEF-4499-9172-F8FD904F9DEA}"/>
    <dgm:cxn modelId="{836D3588-83B2-46DC-9A60-558AF9423A39}" type="presOf" srcId="{E9A6F91A-C7C2-4D24-ADAB-51F19AB29384}" destId="{75C88E7B-B418-462F-AB79-CEA1F36A28B6}" srcOrd="0" destOrd="0" presId="urn:microsoft.com/office/officeart/2005/8/layout/hList6"/>
    <dgm:cxn modelId="{A24BA0C6-6221-4B6B-A650-33C124373FDC}" srcId="{1515AEDC-8076-4811-8F83-D1AABCE39935}" destId="{A4AABD16-C397-4CE7-BC55-49548A1393AE}" srcOrd="1" destOrd="0" parTransId="{C43BF6E1-1271-405A-95C4-DAA33C69B6E7}" sibTransId="{36C264C0-EC37-4545-88AA-C036540F2951}"/>
    <dgm:cxn modelId="{C830C1EB-9E8E-4593-BAA8-EBDE095A4EC0}" type="presOf" srcId="{1515AEDC-8076-4811-8F83-D1AABCE39935}" destId="{A3E968C9-BD47-48B7-9F09-44D40EC1CD7E}" srcOrd="0" destOrd="0" presId="urn:microsoft.com/office/officeart/2005/8/layout/hList6"/>
    <dgm:cxn modelId="{338180D4-2D0C-46E6-AA65-3667DC914541}" type="presOf" srcId="{A4AABD16-C397-4CE7-BC55-49548A1393AE}" destId="{9438818D-1B80-4B7F-97BC-7B397FB3F578}" srcOrd="0" destOrd="0" presId="urn:microsoft.com/office/officeart/2005/8/layout/hList6"/>
    <dgm:cxn modelId="{2CC57D6E-FF05-487E-B574-173EF09ABF71}" srcId="{1515AEDC-8076-4811-8F83-D1AABCE39935}" destId="{1A8FD109-F253-4E01-9698-6496D84D82D5}" srcOrd="5" destOrd="0" parTransId="{054703E8-0FAC-455A-B2A5-795A16DEE508}" sibTransId="{72C145AB-CD5C-4EE0-8E09-F954211FAB41}"/>
    <dgm:cxn modelId="{697EF5F0-D5FC-411C-A0A7-5E34F32A2D80}" srcId="{1515AEDC-8076-4811-8F83-D1AABCE39935}" destId="{B5C78493-3F6E-46B8-ABF8-34858ECD991D}" srcOrd="6" destOrd="0" parTransId="{4D3EB56B-D69F-466E-AD13-410C0A529AF3}" sibTransId="{632B018F-93C5-4B2B-B6BA-FC1746224105}"/>
    <dgm:cxn modelId="{7FBC70AF-5208-4F8E-9CE4-90ECFC4324BA}" type="presOf" srcId="{6EB29C70-128D-46CB-B864-ECA88BE94AE2}" destId="{48E39018-7F90-40F0-909C-476C842A67D6}" srcOrd="0" destOrd="0" presId="urn:microsoft.com/office/officeart/2005/8/layout/hList6"/>
    <dgm:cxn modelId="{E7386AC9-4B82-408B-9233-32F73A1BC6B6}" type="presOf" srcId="{64517861-6ECA-4182-A085-C25EDFE0769C}" destId="{BF3B5CC2-2F24-4387-BDD6-C5BBC7F2DB84}" srcOrd="0" destOrd="0" presId="urn:microsoft.com/office/officeart/2005/8/layout/hList6"/>
    <dgm:cxn modelId="{036B4BE4-6A5D-424F-9558-4943250E6B82}" type="presOf" srcId="{B5C78493-3F6E-46B8-ABF8-34858ECD991D}" destId="{7B07469F-B31D-4E36-8795-8A04EB5F3D6F}" srcOrd="0" destOrd="0" presId="urn:microsoft.com/office/officeart/2005/8/layout/hList6"/>
    <dgm:cxn modelId="{DABFC4A5-2BA2-466C-9A4D-F8D3AAF0808F}" srcId="{1515AEDC-8076-4811-8F83-D1AABCE39935}" destId="{D1039E54-7BE0-4F0A-882F-1935AC0489C1}" srcOrd="2" destOrd="0" parTransId="{4B4C5A14-4493-47C0-984E-81FA31F976A8}" sibTransId="{01D593AF-D324-4D24-BF53-E5F9C7A9062B}"/>
    <dgm:cxn modelId="{291A4E6A-6E8E-43DA-978C-20430BCC5523}" srcId="{1515AEDC-8076-4811-8F83-D1AABCE39935}" destId="{64517861-6ECA-4182-A085-C25EDFE0769C}" srcOrd="3" destOrd="0" parTransId="{2A9B5D89-B3A6-405D-ACC4-771A15BBE38B}" sibTransId="{E9717264-BED3-4A2E-AD4D-2C78BEFE5E4B}"/>
    <dgm:cxn modelId="{5C198F1B-A941-4114-90DE-F876D6D2BFC4}" type="presParOf" srcId="{A3E968C9-BD47-48B7-9F09-44D40EC1CD7E}" destId="{75C88E7B-B418-462F-AB79-CEA1F36A28B6}" srcOrd="0" destOrd="0" presId="urn:microsoft.com/office/officeart/2005/8/layout/hList6"/>
    <dgm:cxn modelId="{7CDED7C5-CDD8-4CDC-A20B-BC0ABF92C181}" type="presParOf" srcId="{A3E968C9-BD47-48B7-9F09-44D40EC1CD7E}" destId="{BA93E464-67F3-4DF8-87BA-E6CFADD357F4}" srcOrd="1" destOrd="0" presId="urn:microsoft.com/office/officeart/2005/8/layout/hList6"/>
    <dgm:cxn modelId="{55E3F36D-18E8-4868-BEAC-4C8F0B205A94}" type="presParOf" srcId="{A3E968C9-BD47-48B7-9F09-44D40EC1CD7E}" destId="{9438818D-1B80-4B7F-97BC-7B397FB3F578}" srcOrd="2" destOrd="0" presId="urn:microsoft.com/office/officeart/2005/8/layout/hList6"/>
    <dgm:cxn modelId="{D578880B-C31A-4FE4-BE1F-1E53E67CCF4A}" type="presParOf" srcId="{A3E968C9-BD47-48B7-9F09-44D40EC1CD7E}" destId="{8A4EC636-7A19-4E6F-B70D-241387EB3141}" srcOrd="3" destOrd="0" presId="urn:microsoft.com/office/officeart/2005/8/layout/hList6"/>
    <dgm:cxn modelId="{39E5B87B-E3E2-4338-8FAA-DFB39D7A1609}" type="presParOf" srcId="{A3E968C9-BD47-48B7-9F09-44D40EC1CD7E}" destId="{6F1E2D0C-BC44-49A3-8CCA-0D51C77AAAA5}" srcOrd="4" destOrd="0" presId="urn:microsoft.com/office/officeart/2005/8/layout/hList6"/>
    <dgm:cxn modelId="{FBC8344A-FADC-45D0-949C-EC2E91C54C2A}" type="presParOf" srcId="{A3E968C9-BD47-48B7-9F09-44D40EC1CD7E}" destId="{094F7158-A8C7-4A9F-89D0-EDD91F320079}" srcOrd="5" destOrd="0" presId="urn:microsoft.com/office/officeart/2005/8/layout/hList6"/>
    <dgm:cxn modelId="{3A7B84E2-AC75-4E53-A87F-F0697F8ECDC8}" type="presParOf" srcId="{A3E968C9-BD47-48B7-9F09-44D40EC1CD7E}" destId="{BF3B5CC2-2F24-4387-BDD6-C5BBC7F2DB84}" srcOrd="6" destOrd="0" presId="urn:microsoft.com/office/officeart/2005/8/layout/hList6"/>
    <dgm:cxn modelId="{88A163AA-EFBB-415C-80D5-B46DF4298513}" type="presParOf" srcId="{A3E968C9-BD47-48B7-9F09-44D40EC1CD7E}" destId="{96A1D169-F132-4CDD-BB2C-F7D99126F29B}" srcOrd="7" destOrd="0" presId="urn:microsoft.com/office/officeart/2005/8/layout/hList6"/>
    <dgm:cxn modelId="{63C8830F-CFCB-4CE1-AF51-59B600F3D6FC}" type="presParOf" srcId="{A3E968C9-BD47-48B7-9F09-44D40EC1CD7E}" destId="{48E39018-7F90-40F0-909C-476C842A67D6}" srcOrd="8" destOrd="0" presId="urn:microsoft.com/office/officeart/2005/8/layout/hList6"/>
    <dgm:cxn modelId="{4C824746-2C9D-405C-842F-DCEFD556CB62}" type="presParOf" srcId="{A3E968C9-BD47-48B7-9F09-44D40EC1CD7E}" destId="{614880E1-FB86-4B4B-BECD-49D4CB65F633}" srcOrd="9" destOrd="0" presId="urn:microsoft.com/office/officeart/2005/8/layout/hList6"/>
    <dgm:cxn modelId="{22B26515-115C-43C4-AC55-8258D9967441}" type="presParOf" srcId="{A3E968C9-BD47-48B7-9F09-44D40EC1CD7E}" destId="{4DED7292-AA43-4414-8538-98D3110C8D77}" srcOrd="10" destOrd="0" presId="urn:microsoft.com/office/officeart/2005/8/layout/hList6"/>
    <dgm:cxn modelId="{F8024639-34D2-4109-9230-AFCE5BD08AD8}" type="presParOf" srcId="{A3E968C9-BD47-48B7-9F09-44D40EC1CD7E}" destId="{D3669BD5-65AD-487A-84A4-5A06A0CC2400}" srcOrd="11" destOrd="0" presId="urn:microsoft.com/office/officeart/2005/8/layout/hList6"/>
    <dgm:cxn modelId="{F26E6A61-A86C-42D3-BA4C-956B14389956}" type="presParOf" srcId="{A3E968C9-BD47-48B7-9F09-44D40EC1CD7E}" destId="{7B07469F-B31D-4E36-8795-8A04EB5F3D6F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88E7B-B418-462F-AB79-CEA1F36A28B6}">
      <dsp:nvSpPr>
        <dsp:cNvPr id="0" name=""/>
        <dsp:cNvSpPr/>
      </dsp:nvSpPr>
      <dsp:spPr>
        <a:xfrm rot="16200000">
          <a:off x="-1550213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F Pro Text" panose="00000400000000000000" pitchFamily="2" charset="0"/>
              <a:ea typeface="SF Pro Text" panose="00000400000000000000" pitchFamily="2" charset="0"/>
            </a:rPr>
            <a:t>1. Loading Data [.</a:t>
          </a:r>
          <a:r>
            <a:rPr lang="en-US" sz="1200" b="1" kern="1200" dirty="0" err="1" smtClean="0">
              <a:latin typeface="SF Pro Text" panose="00000400000000000000" pitchFamily="2" charset="0"/>
              <a:ea typeface="SF Pro Text" panose="00000400000000000000" pitchFamily="2" charset="0"/>
            </a:rPr>
            <a:t>csv</a:t>
          </a:r>
          <a:r>
            <a:rPr lang="en-US" sz="1200" b="1" kern="1200" dirty="0" smtClean="0">
              <a:latin typeface="SF Pro Text" panose="00000400000000000000" pitchFamily="2" charset="0"/>
              <a:ea typeface="SF Pro Text" panose="00000400000000000000" pitchFamily="2" charset="0"/>
            </a:rPr>
            <a:t> files]</a:t>
          </a:r>
          <a:endParaRPr lang="en-US" sz="1200" kern="1200" dirty="0"/>
        </a:p>
      </dsp:txBody>
      <dsp:txXfrm rot="5400000">
        <a:off x="7206" y="888928"/>
        <a:ext cx="1329803" cy="2666786"/>
      </dsp:txXfrm>
    </dsp:sp>
    <dsp:sp modelId="{9438818D-1B80-4B7F-97BC-7B397FB3F578}">
      <dsp:nvSpPr>
        <dsp:cNvPr id="0" name=""/>
        <dsp:cNvSpPr/>
      </dsp:nvSpPr>
      <dsp:spPr>
        <a:xfrm rot="16200000">
          <a:off x="-120674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F Pro Text" panose="00000400000000000000" pitchFamily="2" charset="0"/>
              <a:ea typeface="SF Pro Text" panose="00000400000000000000" pitchFamily="2" charset="0"/>
            </a:rPr>
            <a:t>2. Creating MySQL Tables &amp; Inserting Data</a:t>
          </a:r>
          <a:endParaRPr lang="en-US" sz="1200" kern="1200" dirty="0"/>
        </a:p>
      </dsp:txBody>
      <dsp:txXfrm rot="5400000">
        <a:off x="1436745" y="888928"/>
        <a:ext cx="1329803" cy="2666786"/>
      </dsp:txXfrm>
    </dsp:sp>
    <dsp:sp modelId="{6F1E2D0C-BC44-49A3-8CCA-0D51C77AAAA5}">
      <dsp:nvSpPr>
        <dsp:cNvPr id="0" name=""/>
        <dsp:cNvSpPr/>
      </dsp:nvSpPr>
      <dsp:spPr>
        <a:xfrm rot="16200000">
          <a:off x="1308864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F Pro Text" panose="00000400000000000000" pitchFamily="2" charset="0"/>
              <a:ea typeface="SF Pro Text" panose="00000400000000000000" pitchFamily="2" charset="0"/>
            </a:rPr>
            <a:t>3. Transferring Data + Metadata from MySQL to HDFS Warehouse Using </a:t>
          </a:r>
          <a:r>
            <a:rPr lang="en-US" sz="1200" b="1" kern="1200" dirty="0" err="1" smtClean="0">
              <a:latin typeface="SF Pro Text" panose="00000400000000000000" pitchFamily="2" charset="0"/>
              <a:ea typeface="SF Pro Text" panose="00000400000000000000" pitchFamily="2" charset="0"/>
            </a:rPr>
            <a:t>sqoop</a:t>
          </a:r>
          <a:endParaRPr lang="en-US" sz="1200" kern="1200" dirty="0"/>
        </a:p>
      </dsp:txBody>
      <dsp:txXfrm rot="5400000">
        <a:off x="2866283" y="888928"/>
        <a:ext cx="1329803" cy="2666786"/>
      </dsp:txXfrm>
    </dsp:sp>
    <dsp:sp modelId="{BF3B5CC2-2F24-4387-BDD6-C5BBC7F2DB84}">
      <dsp:nvSpPr>
        <dsp:cNvPr id="0" name=""/>
        <dsp:cNvSpPr/>
      </dsp:nvSpPr>
      <dsp:spPr>
        <a:xfrm rot="16200000">
          <a:off x="2738404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SF Pro Text" panose="00000400000000000000" pitchFamily="2" charset="0"/>
              <a:ea typeface="SF Pro Text" panose="00000400000000000000" pitchFamily="2" charset="0"/>
            </a:rPr>
            <a:t>4. Creating Hive Tables </a:t>
          </a:r>
          <a:endParaRPr lang="en-IN" sz="1200" b="1" kern="1200" dirty="0">
            <a:latin typeface="SF Pro Text" panose="00000400000000000000" pitchFamily="2" charset="0"/>
            <a:ea typeface="SF Pro Text" panose="00000400000000000000" pitchFamily="2" charset="0"/>
          </a:endParaRPr>
        </a:p>
      </dsp:txBody>
      <dsp:txXfrm rot="5400000">
        <a:off x="4295823" y="888928"/>
        <a:ext cx="1329803" cy="2666786"/>
      </dsp:txXfrm>
    </dsp:sp>
    <dsp:sp modelId="{48E39018-7F90-40F0-909C-476C842A67D6}">
      <dsp:nvSpPr>
        <dsp:cNvPr id="0" name=""/>
        <dsp:cNvSpPr/>
      </dsp:nvSpPr>
      <dsp:spPr>
        <a:xfrm rot="16200000">
          <a:off x="4167943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SF Pro Text" panose="00000400000000000000" pitchFamily="2" charset="0"/>
              <a:ea typeface="SF Pro Text" panose="00000400000000000000" pitchFamily="2" charset="0"/>
            </a:rPr>
            <a:t>5. Performing EDA in Impala</a:t>
          </a:r>
          <a:endParaRPr lang="en-IN" sz="1200" b="1" kern="1200" dirty="0">
            <a:latin typeface="SF Pro Text" panose="00000400000000000000" pitchFamily="2" charset="0"/>
            <a:ea typeface="SF Pro Text" panose="00000400000000000000" pitchFamily="2" charset="0"/>
          </a:endParaRPr>
        </a:p>
      </dsp:txBody>
      <dsp:txXfrm rot="5400000">
        <a:off x="5725362" y="888928"/>
        <a:ext cx="1329803" cy="2666786"/>
      </dsp:txXfrm>
    </dsp:sp>
    <dsp:sp modelId="{4DED7292-AA43-4414-8538-98D3110C8D77}">
      <dsp:nvSpPr>
        <dsp:cNvPr id="0" name=""/>
        <dsp:cNvSpPr/>
      </dsp:nvSpPr>
      <dsp:spPr>
        <a:xfrm rot="16200000">
          <a:off x="5597482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SF Pro Text" panose="00000400000000000000" pitchFamily="2" charset="0"/>
              <a:ea typeface="SF Pro Text" panose="00000400000000000000" pitchFamily="2" charset="0"/>
            </a:rPr>
            <a:t>6. Performing EDA with Spark SQL</a:t>
          </a:r>
          <a:endParaRPr lang="en-IN" sz="1200" b="1" kern="1200" dirty="0">
            <a:latin typeface="SF Pro Text" panose="00000400000000000000" pitchFamily="2" charset="0"/>
            <a:ea typeface="SF Pro Text" panose="00000400000000000000" pitchFamily="2" charset="0"/>
          </a:endParaRPr>
        </a:p>
      </dsp:txBody>
      <dsp:txXfrm rot="5400000">
        <a:off x="7154901" y="888928"/>
        <a:ext cx="1329803" cy="2666786"/>
      </dsp:txXfrm>
    </dsp:sp>
    <dsp:sp modelId="{7B07469F-B31D-4E36-8795-8A04EB5F3D6F}">
      <dsp:nvSpPr>
        <dsp:cNvPr id="0" name=""/>
        <dsp:cNvSpPr/>
      </dsp:nvSpPr>
      <dsp:spPr>
        <a:xfrm rot="16200000">
          <a:off x="7027021" y="1557419"/>
          <a:ext cx="4444642" cy="13298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177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SF Pro Text" panose="00000400000000000000" pitchFamily="2" charset="0"/>
              <a:ea typeface="SF Pro Text" panose="00000400000000000000" pitchFamily="2" charset="0"/>
            </a:rPr>
            <a:t>7. Building RF Classifier Model and Logistic Regression Model with Spark ML </a:t>
          </a:r>
          <a:endParaRPr lang="en-IN" sz="1200" b="1" kern="1200" dirty="0">
            <a:latin typeface="SF Pro Text" panose="00000400000000000000" pitchFamily="2" charset="0"/>
            <a:ea typeface="SF Pro Text" panose="00000400000000000000" pitchFamily="2" charset="0"/>
          </a:endParaRPr>
        </a:p>
      </dsp:txBody>
      <dsp:txXfrm rot="5400000">
        <a:off x="8584440" y="888928"/>
        <a:ext cx="1329803" cy="2666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83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8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64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9ADD8-A587-4657-AB51-365FDCAF8B9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70298D-6765-48DF-8B66-760B1FF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48496"/>
            <a:ext cx="7766936" cy="2402340"/>
          </a:xfrm>
        </p:spPr>
        <p:txBody>
          <a:bodyPr/>
          <a:lstStyle/>
          <a:p>
            <a: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sz="4000" b="1" spc="200" dirty="0" smtClean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> Capstone Project </a:t>
            </a:r>
            <a:r>
              <a:rPr lang="en-US" sz="4000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  <a:t/>
            </a:r>
            <a:br>
              <a:rPr lang="en-US" sz="4000" b="1" spc="200" dirty="0">
                <a:solidFill>
                  <a:srgbClr val="080808"/>
                </a:solidFill>
                <a:latin typeface="SF Pro Display" panose="00000400000000000000" pitchFamily="2" charset="0"/>
                <a:ea typeface="SF Pro Display" panose="00000400000000000000" pitchFamily="2" charset="0"/>
              </a:rPr>
            </a:br>
            <a:r>
              <a:rPr lang="en-US" sz="4000" b="1" spc="200" dirty="0">
                <a:solidFill>
                  <a:srgbClr val="080808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BIGDATA ENGINEERING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</a:t>
            </a:r>
          </a:p>
          <a:p>
            <a:r>
              <a:rPr lang="en-US" sz="2800" dirty="0" err="1" smtClean="0"/>
              <a:t>siva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Outputs 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/>
                </a:solidFill>
              </a:rPr>
              <a:t>salary </a:t>
            </a:r>
            <a:r>
              <a:rPr lang="en-US" sz="1800" b="1" dirty="0" smtClean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distribution </a:t>
            </a:r>
            <a:r>
              <a:rPr lang="en-US" sz="1800" b="1" dirty="0" err="1" smtClean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amoung</a:t>
            </a:r>
            <a:r>
              <a:rPr lang="en-US" sz="1800" b="1" dirty="0" smtClean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male’s and female’s</a:t>
            </a:r>
            <a:r>
              <a:rPr lang="en-US" sz="1800" dirty="0" smtClean="0"/>
              <a:t>   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6" y="3105242"/>
            <a:ext cx="5322043" cy="3151231"/>
          </a:xfr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22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2200" b="1" dirty="0" smtClean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Employees </a:t>
            </a:r>
            <a:r>
              <a:rPr lang="en-US" sz="2200" b="1" dirty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across various titles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9257"/>
            <a:ext cx="8596312" cy="3564099"/>
          </a:xfrm>
        </p:spPr>
      </p:pic>
    </p:spTree>
    <p:extLst>
      <p:ext uri="{BB962C8B-B14F-4D97-AF65-F5344CB8AC3E}">
        <p14:creationId xmlns:p14="http://schemas.microsoft.com/office/powerpoint/2010/main" val="10420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for classification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880054"/>
            <a:ext cx="4184035" cy="4161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Random Forest Classifier Model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latin typeface="SF Pro Text" panose="00000400000000000000" pitchFamily="2" charset="0"/>
                <a:ea typeface="SF Pro Text" panose="00000400000000000000" pitchFamily="2" charset="0"/>
              </a:rPr>
              <a:t> Accuracy  = </a:t>
            </a:r>
            <a:r>
              <a:rPr lang="en-IN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    0.9000555834925744</a:t>
            </a:r>
            <a:endParaRPr lang="en-IN" b="1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N" b="1" dirty="0">
                <a:latin typeface="SF Pro Text" panose="00000400000000000000" pitchFamily="2" charset="0"/>
                <a:ea typeface="SF Pro Text" panose="00000400000000000000" pitchFamily="2" charset="0"/>
              </a:rPr>
              <a:t>  Error </a:t>
            </a:r>
            <a:r>
              <a:rPr lang="en-IN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=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     0.09994441650742</a:t>
            </a:r>
            <a:endParaRPr lang="en-IN" b="1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8156" y="2073499"/>
            <a:ext cx="4762368" cy="3687328"/>
          </a:xfrm>
        </p:spPr>
        <p:txBody>
          <a:bodyPr>
            <a:normAutofit/>
          </a:bodyPr>
          <a:lstStyle/>
          <a:p>
            <a:pPr lvl="2"/>
            <a:r>
              <a:rPr lang="en-IN" sz="1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Logistic Regression </a:t>
            </a:r>
            <a:r>
              <a:rPr lang="en-IN" sz="1800" b="1" dirty="0" smtClean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Model</a:t>
            </a:r>
          </a:p>
          <a:p>
            <a:pPr lvl="3">
              <a:lnSpc>
                <a:spcPct val="150000"/>
              </a:lnSpc>
            </a:pPr>
            <a:r>
              <a:rPr lang="en-IN" sz="1600" b="1" dirty="0">
                <a:latin typeface="SF Pro Text" panose="00000400000000000000" pitchFamily="2" charset="0"/>
                <a:ea typeface="SF Pro Text" panose="00000400000000000000" pitchFamily="2" charset="0"/>
              </a:rPr>
              <a:t> Accuracy  = </a:t>
            </a:r>
            <a:endParaRPr lang="en-IN" sz="1600" b="1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marL="1371600" lvl="3" indent="0">
              <a:lnSpc>
                <a:spcPct val="150000"/>
              </a:lnSpc>
              <a:buNone/>
            </a:pPr>
            <a:r>
              <a:rPr lang="en-IN" sz="1600" b="1" dirty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IN" sz="1600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0.9004101154357617</a:t>
            </a:r>
            <a:endParaRPr lang="en-IN" sz="1600" b="1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lvl="3">
              <a:lnSpc>
                <a:spcPct val="150000"/>
              </a:lnSpc>
            </a:pPr>
            <a:r>
              <a:rPr lang="en-IN" sz="1600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</a:t>
            </a:r>
            <a:r>
              <a:rPr lang="en-IN" sz="1600" b="1" dirty="0">
                <a:latin typeface="SF Pro Text" panose="00000400000000000000" pitchFamily="2" charset="0"/>
                <a:ea typeface="SF Pro Text" panose="00000400000000000000" pitchFamily="2" charset="0"/>
              </a:rPr>
              <a:t>Error  </a:t>
            </a:r>
            <a:r>
              <a:rPr lang="en-IN" sz="1600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= 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IN" sz="1600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0.09958988456423834</a:t>
            </a:r>
            <a:endParaRPr lang="en-IN" sz="1600" b="1" dirty="0">
              <a:latin typeface="SF Pro Text" panose="00000400000000000000" pitchFamily="2" charset="0"/>
              <a:ea typeface="SF Pro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914401"/>
            <a:ext cx="8596668" cy="850005"/>
          </a:xfrm>
        </p:spPr>
        <p:txBody>
          <a:bodyPr/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Challenges Faced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5" y="2240924"/>
            <a:ext cx="8596668" cy="3146924"/>
          </a:xfrm>
        </p:spPr>
        <p:txBody>
          <a:bodyPr/>
          <a:lstStyle/>
          <a:p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Creating ML Pipeline as </a:t>
            </a:r>
            <a:r>
              <a:rPr lang="en-US" dirty="0" err="1">
                <a:latin typeface="SF Pro Text" panose="00000400000000000000" pitchFamily="2" charset="0"/>
                <a:ea typeface="SF Pro Text" panose="00000400000000000000" pitchFamily="2" charset="0"/>
              </a:rPr>
              <a:t>OneHotEncoding</a:t>
            </a:r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 does not contain fit method in Spark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2.4.0</a:t>
            </a:r>
          </a:p>
          <a:p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Debuging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the lost of error</a:t>
            </a:r>
          </a:p>
          <a:p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Pipeline creation  </a:t>
            </a:r>
          </a:p>
          <a:p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Data formatting and etc.</a:t>
            </a:r>
          </a:p>
          <a:p>
            <a:endParaRPr lang="en-US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303793" cy="3880773"/>
          </a:xfrm>
        </p:spPr>
        <p:txBody>
          <a:bodyPr>
            <a:normAutofit/>
          </a:bodyPr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Technology-wise Objective </a:t>
            </a:r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: Creating an End-to-End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Data Pipeline</a:t>
            </a:r>
          </a:p>
          <a:p>
            <a:pPr marL="0" indent="0">
              <a:buNone/>
            </a:pPr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                           by integrating all technology.</a:t>
            </a:r>
          </a:p>
          <a:p>
            <a:pPr marL="0" indent="0">
              <a:buNone/>
            </a:pPr>
            <a:endParaRPr lang="en-US" b="1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Business objective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:  To analysis the data why Employee’s  </a:t>
            </a:r>
          </a:p>
          <a:p>
            <a:pPr marL="0" indent="0">
              <a:buNone/>
            </a:pPr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                    Leaving and what are the various factors  </a:t>
            </a:r>
          </a:p>
          <a:p>
            <a:pPr marL="0" indent="0">
              <a:buNone/>
            </a:pPr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                    affect for the employee’s detention</a:t>
            </a:r>
          </a:p>
          <a:p>
            <a:pPr marL="0" indent="0">
              <a:buNone/>
            </a:pPr>
            <a:r>
              <a:rPr lang="en-US" dirty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                      </a:t>
            </a:r>
          </a:p>
          <a:p>
            <a:pPr marL="0" indent="0">
              <a:buNone/>
            </a:pPr>
            <a:r>
              <a:rPr lang="en-US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728849" y="3451538"/>
            <a:ext cx="158603" cy="16742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2900" indent="0">
              <a:lnSpc>
                <a:spcPct val="150000"/>
              </a:lnSpc>
              <a:buNone/>
            </a:pP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This dataset has total 6 tables (Records) – </a:t>
            </a:r>
          </a:p>
          <a:p>
            <a:pPr marL="620100" indent="-457200">
              <a:lnSpc>
                <a:spcPct val="150000"/>
              </a:lnSpc>
              <a:buAutoNum type="arabicPeriod"/>
            </a:pP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Employees (300024), </a:t>
            </a:r>
          </a:p>
          <a:p>
            <a:pPr marL="620100" indent="-457200">
              <a:lnSpc>
                <a:spcPct val="150000"/>
              </a:lnSpc>
              <a:buAutoNum type="arabicPeriod"/>
            </a:pP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Salaries (300024), </a:t>
            </a:r>
          </a:p>
          <a:p>
            <a:pPr marL="620100" indent="-457200">
              <a:lnSpc>
                <a:spcPct val="150000"/>
              </a:lnSpc>
              <a:buAutoNum type="arabicPeriod"/>
            </a:pP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Titles (7), </a:t>
            </a:r>
          </a:p>
          <a:p>
            <a:pPr marL="620100" indent="-457200">
              <a:lnSpc>
                <a:spcPct val="150000"/>
              </a:lnSpc>
              <a:buAutoNum type="arabicPeriod"/>
            </a:pPr>
            <a:r>
              <a:rPr lang="en-IN" dirty="0" err="1">
                <a:latin typeface="SF Pro Text" panose="00000400000000000000" pitchFamily="2" charset="0"/>
                <a:ea typeface="SF Pro Text" panose="00000400000000000000" pitchFamily="2" charset="0"/>
              </a:rPr>
              <a:t>Dept_Emp</a:t>
            </a: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 (331603 -&gt; 300024), </a:t>
            </a:r>
          </a:p>
          <a:p>
            <a:pPr marL="620100" indent="-457200">
              <a:lnSpc>
                <a:spcPct val="150000"/>
              </a:lnSpc>
              <a:buAutoNum type="arabicPeriod"/>
            </a:pPr>
            <a:r>
              <a:rPr lang="en-IN" dirty="0" err="1">
                <a:latin typeface="SF Pro Text" panose="00000400000000000000" pitchFamily="2" charset="0"/>
                <a:ea typeface="SF Pro Text" panose="00000400000000000000" pitchFamily="2" charset="0"/>
              </a:rPr>
              <a:t>Dept_Manager</a:t>
            </a: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 (24) and </a:t>
            </a:r>
          </a:p>
          <a:p>
            <a:pPr marL="620100" indent="-457200">
              <a:lnSpc>
                <a:spcPct val="150000"/>
              </a:lnSpc>
              <a:buAutoNum type="arabicPeriod"/>
            </a:pPr>
            <a:r>
              <a:rPr lang="en-IN" dirty="0">
                <a:latin typeface="SF Pro Text" panose="00000400000000000000" pitchFamily="2" charset="0"/>
                <a:ea typeface="SF Pro Text" panose="00000400000000000000" pitchFamily="2" charset="0"/>
              </a:rPr>
              <a:t>Departments (9).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74254"/>
            <a:ext cx="4184035" cy="5061397"/>
          </a:xfrm>
        </p:spPr>
        <p:txBody>
          <a:bodyPr>
            <a:noAutofit/>
          </a:bodyPr>
          <a:lstStyle/>
          <a:p>
            <a:pPr indent="-180000">
              <a:buFont typeface="+mj-lt"/>
              <a:buAutoNum type="arabicPeriod"/>
            </a:pPr>
            <a:r>
              <a:rPr lang="en-US" sz="1050" b="1" dirty="0">
                <a:latin typeface="SF Pro Text" panose="00000400000000000000" pitchFamily="2" charset="0"/>
                <a:ea typeface="SF Pro Text" panose="00000400000000000000" pitchFamily="2" charset="0"/>
              </a:rPr>
              <a:t>Titles (titles.csv):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title_id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Unique id of type of employee (designation id) – Character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title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 – Designation – Character – Not Null</a:t>
            </a:r>
          </a:p>
          <a:p>
            <a:pPr indent="-180000">
              <a:buFont typeface="+mj-lt"/>
              <a:buAutoNum type="arabicPeriod"/>
            </a:pPr>
            <a:r>
              <a:rPr lang="en-US" sz="1050" b="1" dirty="0">
                <a:latin typeface="SF Pro Text" panose="00000400000000000000" pitchFamily="2" charset="0"/>
                <a:ea typeface="SF Pro Text" panose="00000400000000000000" pitchFamily="2" charset="0"/>
              </a:rPr>
              <a:t>Employees (employees.csv):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emp_no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Employee Id – Integer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emp_titles_id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designation id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birth_date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Date of Birth – Date Time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first_name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First Name – Character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last_name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Last Name – Character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sex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 – Gender – Character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hire_date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Employee Hire date –Date Time -Not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no_of_projects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Number of projects worked on – Integer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Last_performance_rating</a:t>
            </a: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– Last year performance rating – Character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05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left</a:t>
            </a:r>
            <a:r>
              <a:rPr lang="en-US" sz="1050" dirty="0">
                <a:latin typeface="SF Pro Text" panose="00000400000000000000" pitchFamily="2" charset="0"/>
                <a:ea typeface="SF Pro Text" panose="00000400000000000000" pitchFamily="2" charset="0"/>
              </a:rPr>
              <a:t> – Employee left the organization – Boolean – Not Null </a:t>
            </a:r>
          </a:p>
          <a:p>
            <a:pPr marL="539750" lvl="1" indent="-179388">
              <a:buFont typeface="+mj-lt"/>
              <a:buAutoNum type="alphaLcPeriod"/>
            </a:pPr>
            <a:r>
              <a:rPr lang="en-US" sz="11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Last_date</a:t>
            </a:r>
            <a:r>
              <a:rPr lang="en-US" sz="11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1100" dirty="0">
                <a:latin typeface="SF Pro Text" panose="00000400000000000000" pitchFamily="2" charset="0"/>
                <a:ea typeface="SF Pro Text" panose="00000400000000000000" pitchFamily="2" charset="0"/>
              </a:rPr>
              <a:t>- Last date of employment (Exit Date) – Date Time </a:t>
            </a:r>
          </a:p>
          <a:p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815921"/>
            <a:ext cx="4184034" cy="4739425"/>
          </a:xfrm>
        </p:spPr>
        <p:txBody>
          <a:bodyPr>
            <a:normAutofit fontScale="25000" lnSpcReduction="20000"/>
          </a:bodyPr>
          <a:lstStyle/>
          <a:p>
            <a:pPr marL="457200" indent="-179388">
              <a:buFont typeface="+mj-lt"/>
              <a:buAutoNum type="arabicPeriod"/>
            </a:pPr>
            <a:r>
              <a:rPr lang="en-IN" sz="4800" b="1" dirty="0">
                <a:latin typeface="SF Pro Text" panose="00000400000000000000" pitchFamily="2" charset="0"/>
                <a:ea typeface="SF Pro Text" panose="00000400000000000000" pitchFamily="2" charset="0"/>
              </a:rPr>
              <a:t>Salaries (salaries.csv): </a:t>
            </a:r>
            <a:endParaRPr lang="en-IN" sz="4800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emp_no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– Employee id – Integer – Not Null </a:t>
            </a:r>
          </a:p>
          <a:p>
            <a:pPr lvl="1">
              <a:buFont typeface="+mj-lt"/>
              <a:buAutoNum type="alphaLcPeriod"/>
            </a:pP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Salary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 – Employee’s Salary – Integer – Not Null </a:t>
            </a:r>
          </a:p>
          <a:p>
            <a:pPr marL="457200" indent="-179388">
              <a:buFont typeface="+mj-lt"/>
              <a:buAutoNum type="arabicPeriod"/>
            </a:pPr>
            <a:r>
              <a:rPr lang="en-IN" sz="4800" b="1" dirty="0">
                <a:latin typeface="SF Pro Text" panose="00000400000000000000" pitchFamily="2" charset="0"/>
                <a:ea typeface="SF Pro Text" panose="00000400000000000000" pitchFamily="2" charset="0"/>
              </a:rPr>
              <a:t>Departments (departments.csv) </a:t>
            </a: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dept_no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- Unique id for each department – character – Not Null </a:t>
            </a: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dept_name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– Department Name – Character – Not Null </a:t>
            </a:r>
            <a:endParaRPr lang="en-IN" sz="4800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marL="457200" indent="-179388">
              <a:buFont typeface="+mj-lt"/>
              <a:buAutoNum type="arabicPeriod"/>
            </a:pPr>
            <a:r>
              <a:rPr lang="en-US" sz="4800" b="1" dirty="0">
                <a:latin typeface="SF Pro Text" panose="00000400000000000000" pitchFamily="2" charset="0"/>
                <a:ea typeface="SF Pro Text" panose="00000400000000000000" pitchFamily="2" charset="0"/>
              </a:rPr>
              <a:t>Department Managers (dept_manager.csv) </a:t>
            </a: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dept_no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- Unique id for each department – character – Not Null </a:t>
            </a: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emp_no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– Employee number (head of the department ) – Integer – Not Null </a:t>
            </a:r>
          </a:p>
          <a:p>
            <a:pPr marL="457200" indent="-179388">
              <a:buFont typeface="+mj-lt"/>
              <a:buAutoNum type="arabicPeriod"/>
            </a:pPr>
            <a:r>
              <a:rPr lang="en-US" sz="4800" b="1" dirty="0">
                <a:latin typeface="SF Pro Text" panose="00000400000000000000" pitchFamily="2" charset="0"/>
                <a:ea typeface="SF Pro Text" panose="00000400000000000000" pitchFamily="2" charset="0"/>
              </a:rPr>
              <a:t>Department Employees (dept_emp.csv) </a:t>
            </a:r>
            <a:endParaRPr lang="en-US" sz="4800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emp_no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– Employee id – Integer – Not Null </a:t>
            </a:r>
          </a:p>
          <a:p>
            <a:pPr lvl="1">
              <a:buFont typeface="+mj-lt"/>
              <a:buAutoNum type="alphaLcPeriod"/>
            </a:pPr>
            <a:r>
              <a:rPr lang="en-US" sz="4800" b="1" dirty="0" err="1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dept_no</a:t>
            </a:r>
            <a:r>
              <a:rPr lang="en-US" sz="4800" b="1" dirty="0">
                <a:solidFill>
                  <a:srgbClr val="0070C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sz="4800" dirty="0">
                <a:latin typeface="SF Pro Text" panose="00000400000000000000" pitchFamily="2" charset="0"/>
                <a:ea typeface="SF Pro Text" panose="00000400000000000000" pitchFamily="2" charset="0"/>
              </a:rPr>
              <a:t>- Unique id for each department – character – Not Null </a:t>
            </a:r>
            <a:endParaRPr lang="en-IN" sz="4800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Technology Stack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MySQL (to create database - RDBMS)</a:t>
            </a:r>
          </a:p>
          <a:p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Linux Commands (to run .</a:t>
            </a:r>
            <a:r>
              <a:rPr lang="en-IN" dirty="0" err="1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sh</a:t>
            </a:r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file)</a:t>
            </a:r>
          </a:p>
          <a:p>
            <a:r>
              <a:rPr lang="en-IN" dirty="0" err="1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Sqoop</a:t>
            </a:r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(Transfer data from MySQL Server to HDFS/Hive) </a:t>
            </a:r>
          </a:p>
          <a:p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HDFS (to store the data) </a:t>
            </a:r>
          </a:p>
          <a:p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Hive (to create database) </a:t>
            </a:r>
          </a:p>
          <a:p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Impala (to perform the EDA) </a:t>
            </a:r>
          </a:p>
          <a:p>
            <a:r>
              <a:rPr lang="en-IN" dirty="0" err="1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SparkSQL</a:t>
            </a:r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(to perform the EDA) </a:t>
            </a:r>
          </a:p>
          <a:p>
            <a:r>
              <a:rPr lang="en-IN" dirty="0" err="1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SparkML</a:t>
            </a:r>
            <a:r>
              <a:rPr lang="en-IN" dirty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(to perform model building)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Pro Text" panose="00000400000000000000" pitchFamily="2" charset="0"/>
                <a:ea typeface="SF Pro Text" panose="00000400000000000000" pitchFamily="2" charset="0"/>
              </a:rPr>
              <a:t>ER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6676"/>
            <a:ext cx="10398497" cy="5177307"/>
          </a:xfrm>
        </p:spPr>
      </p:pic>
    </p:spTree>
    <p:extLst>
      <p:ext uri="{BB962C8B-B14F-4D97-AF65-F5344CB8AC3E}">
        <p14:creationId xmlns:p14="http://schemas.microsoft.com/office/powerpoint/2010/main" val="13808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Pipeline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15854"/>
              </p:ext>
            </p:extLst>
          </p:nvPr>
        </p:nvGraphicFramePr>
        <p:xfrm>
          <a:off x="677863" y="1930400"/>
          <a:ext cx="9921450" cy="444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8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>
                <a:solidFill>
                  <a:schemeClr val="tx1"/>
                </a:solidFill>
              </a:rPr>
              <a:t>how may project’s done by each department(male and female)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2" y="2160588"/>
            <a:ext cx="8583173" cy="3881437"/>
          </a:xfrm>
        </p:spPr>
      </p:pic>
    </p:spTree>
    <p:extLst>
      <p:ext uri="{BB962C8B-B14F-4D97-AF65-F5344CB8AC3E}">
        <p14:creationId xmlns:p14="http://schemas.microsoft.com/office/powerpoint/2010/main" val="14829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Average salary per </a:t>
            </a:r>
            <a:r>
              <a:rPr lang="en-US" sz="2200" b="1" dirty="0" smtClean="0">
                <a:solidFill>
                  <a:schemeClr val="tx1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title in bar graph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" y="2373412"/>
            <a:ext cx="8591109" cy="3455789"/>
          </a:xfrm>
        </p:spPr>
      </p:pic>
    </p:spTree>
    <p:extLst>
      <p:ext uri="{BB962C8B-B14F-4D97-AF65-F5344CB8AC3E}">
        <p14:creationId xmlns:p14="http://schemas.microsoft.com/office/powerpoint/2010/main" val="29399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86</TotalTime>
  <Words>526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SF Pro Display</vt:lpstr>
      <vt:lpstr>SF Pro Text</vt:lpstr>
      <vt:lpstr>Trebuchet MS</vt:lpstr>
      <vt:lpstr>Wingdings 3</vt:lpstr>
      <vt:lpstr>Facet</vt:lpstr>
      <vt:lpstr>           Capstone Project  BIGDATA ENGINEERING</vt:lpstr>
      <vt:lpstr>Business Objectives</vt:lpstr>
      <vt:lpstr>Data Description</vt:lpstr>
      <vt:lpstr>Data Description</vt:lpstr>
      <vt:lpstr>Technology Stack</vt:lpstr>
      <vt:lpstr>ER Diagram</vt:lpstr>
      <vt:lpstr>Pipeline Architecture</vt:lpstr>
      <vt:lpstr>Output   how may project’s done by each department(male and female)  </vt:lpstr>
      <vt:lpstr>Output   Average salary per title in bar graph </vt:lpstr>
      <vt:lpstr>Outputs :     salary distribution amoung male’s and female’s          </vt:lpstr>
      <vt:lpstr>Output :         Employees across various titles</vt:lpstr>
      <vt:lpstr>Ml model for classification algorithm</vt:lpstr>
      <vt:lpstr>Challenges Faced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 BIGDATA ENGINEERING</dc:title>
  <dc:creator>sivasmartpolaka123@gmail.com</dc:creator>
  <cp:lastModifiedBy>sivasmartpolaka123@gmail.com</cp:lastModifiedBy>
  <cp:revision>10</cp:revision>
  <dcterms:created xsi:type="dcterms:W3CDTF">2022-05-23T04:39:11Z</dcterms:created>
  <dcterms:modified xsi:type="dcterms:W3CDTF">2022-05-23T06:05:42Z</dcterms:modified>
</cp:coreProperties>
</file>