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94" r:id="rId7"/>
    <p:sldId id="295" r:id="rId8"/>
    <p:sldId id="296" r:id="rId9"/>
    <p:sldId id="297" r:id="rId10"/>
    <p:sldId id="298" r:id="rId11"/>
    <p:sldId id="299" r:id="rId12"/>
    <p:sldId id="300" r:id="rId13"/>
    <p:sldId id="301" r:id="rId14"/>
    <p:sldId id="302"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12/19/2024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12/19/2024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5C8B-05DD-DED2-2754-868B92D9C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F3E951-2C4C-20EE-9786-D10D9FAD609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108C024-A789-CA4C-62B7-137B7015EB5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BCDF66FA-451A-80AE-A2CB-92C23438C54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86634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BEDDB-BDDF-B86D-C23C-7411612FB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ABAC0-7E44-7426-64BB-FD467262AD9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40BC556-3595-EFDA-37AA-2217615DFCC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B4178068-EC55-B5D6-BCFB-B6ABEE54841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18347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2A90D-EBCF-E780-4A79-2DF71DD67C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98A57-C9FF-78AE-A8A4-A5E33D533E0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5042719-32D9-08A8-FD6A-3F111F37101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248794F-0D65-5B5B-0856-457ACE59728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3149700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2A91-E06D-F5E7-2FB3-4075C7A7B6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666DE-1EBB-DDBA-5BC4-A6875F6AD1F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D7326D1-D955-B179-4876-B3F4DEEEE37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E81117D-22BD-C5BA-2458-CE2353687AF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24896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15E2C-E39D-9C77-F96E-4F83ED869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0DB64-5B1B-7F1A-DB22-408E043A25F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C0CCD0D-1B79-EF2D-CDB1-DF2D9BCF16F5}"/>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98D28B98-6DAF-C67E-AF5B-1E6166164AF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421172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E7B2E-CAA5-F3C4-F485-A494EA8DE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5667B-F524-D3A6-B9F2-CED42B9F374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EFD4B5B-008C-4DEB-A781-4078284BC45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EBA7D52-DB1C-3946-1E1C-F7ADBC0E7B1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14663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438EC-DB18-AF5A-209B-6B3CEB186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562776-4FCF-06D5-5540-C6137890F72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4896D89-94FF-FA0D-EA80-66A7DE8AC1E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D608E06-9AFB-F86E-609A-CC13BC77EEE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13285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50165-EE65-EC21-E2C1-62F4ECFA6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1F1BAA-4A24-C066-F2F0-8508D0788E1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75C4F81-AB80-B706-B9F4-2800E20CD64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9B262826-95FA-7845-04B4-5AC5FC97B12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28724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CFEDC-D896-B9F6-0B29-21F025DC6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C6A3E-BAB2-594A-E2AF-D5B7E0EB6D1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773118B-F7DA-3541-5240-F0C347B1C1A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3F39208-EBEF-A41D-6F3F-BF3BFB45FDF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75974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56995" y="569169"/>
            <a:ext cx="9171992" cy="1987420"/>
          </a:xfrm>
        </p:spPr>
        <p:txBody>
          <a:bodyPr/>
          <a:lstStyle/>
          <a:p>
            <a:pPr algn="ctr"/>
            <a:r>
              <a:rPr lang="en-US" sz="330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YouTube Data Archiving And Purging Pipeline</a:t>
            </a:r>
            <a:endParaRPr lang="en-US" sz="3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3836475"/>
            <a:ext cx="3975096" cy="1538251"/>
          </a:xfrm>
        </p:spPr>
        <p:txBody>
          <a:bodyPr/>
          <a:lstStyle/>
          <a:p>
            <a:pPr algn="just">
              <a:defRPr sz="3600">
                <a:latin typeface="Calibri"/>
              </a:defRPr>
            </a:pPr>
            <a:r>
              <a:rPr lang="en-IN" sz="180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Presented By:</a:t>
            </a:r>
          </a:p>
          <a:p>
            <a:pPr algn="just">
              <a:defRPr sz="3600">
                <a:latin typeface="Calibri"/>
              </a:defRPr>
            </a:pPr>
            <a:r>
              <a:rPr lang="en-IN" sz="180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Divya Sree Murali DE115</a:t>
            </a:r>
          </a:p>
          <a:p>
            <a:pPr algn="just">
              <a:defRPr sz="3600">
                <a:latin typeface="Calibri"/>
              </a:defRPr>
            </a:pPr>
            <a:r>
              <a:rPr lang="en-IN" sz="180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Jatin J DE120</a:t>
            </a:r>
          </a:p>
          <a:p>
            <a:pPr algn="just">
              <a:defRPr sz="3600">
                <a:latin typeface="Calibri"/>
              </a:defRPr>
            </a:pPr>
            <a:r>
              <a:rPr lang="en-IN" sz="180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Sivaprakash V DE138</a:t>
            </a:r>
          </a:p>
          <a:p>
            <a:endParaRPr lang="en-US" dirty="0"/>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Picture 7">
            <a:extLst>
              <a:ext uri="{FF2B5EF4-FFF2-40B4-BE49-F238E27FC236}">
                <a16:creationId xmlns:a16="http://schemas.microsoft.com/office/drawing/2014/main" id="{92F4FBEE-7C68-5692-9ED0-52BFB0362C0C}"/>
              </a:ext>
            </a:extLst>
          </p:cNvPr>
          <p:cNvPicPr>
            <a:picLocks noChangeAspect="1"/>
          </p:cNvPicPr>
          <p:nvPr/>
        </p:nvPicPr>
        <p:blipFill>
          <a:blip r:embed="rId3"/>
          <a:stretch>
            <a:fillRect/>
          </a:stretch>
        </p:blipFill>
        <p:spPr>
          <a:xfrm>
            <a:off x="10875574" y="324638"/>
            <a:ext cx="933871" cy="871613"/>
          </a:xfrm>
          <a:prstGeom prst="rect">
            <a:avLst/>
          </a:prstGeom>
        </p:spPr>
      </p:pic>
      <p:pic>
        <p:nvPicPr>
          <p:cNvPr id="9218" name="Picture 2" descr="How To Optimize Your YouTube Channel | Blog | Hanson Inc. Blog">
            <a:extLst>
              <a:ext uri="{FF2B5EF4-FFF2-40B4-BE49-F238E27FC236}">
                <a16:creationId xmlns:a16="http://schemas.microsoft.com/office/drawing/2014/main" id="{14D1A8B2-8144-4EB6-CEC5-0E3A58F0C9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46" y="2879279"/>
            <a:ext cx="4570931" cy="284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05DD-A7C3-F4C5-3524-1CD0A0D9B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A119A07-8FB9-08C0-B287-D1C8200E0236}"/>
              </a:ext>
            </a:extLst>
          </p:cNvPr>
          <p:cNvSpPr>
            <a:spLocks noGrp="1"/>
          </p:cNvSpPr>
          <p:nvPr>
            <p:ph type="title"/>
          </p:nvPr>
        </p:nvSpPr>
        <p:spPr/>
        <p:txBody>
          <a:bodyPr/>
          <a:lstStyle/>
          <a:p>
            <a:r>
              <a:rPr lang="en-IN" dirty="0"/>
              <a:t>Archived Data Analysis Results</a:t>
            </a:r>
            <a:br>
              <a:rPr lang="en-IN" b="0" dirty="0">
                <a:effectLst/>
              </a:rPr>
            </a:br>
            <a:br>
              <a:rPr lang="en-IN" dirty="0"/>
            </a:br>
            <a:endParaRPr lang="en-US" dirty="0"/>
          </a:p>
        </p:txBody>
      </p:sp>
      <p:sp>
        <p:nvSpPr>
          <p:cNvPr id="7" name="Slide Number Placeholder 6">
            <a:extLst>
              <a:ext uri="{FF2B5EF4-FFF2-40B4-BE49-F238E27FC236}">
                <a16:creationId xmlns:a16="http://schemas.microsoft.com/office/drawing/2014/main" id="{F28A117F-9780-D65A-DA2B-30CEAC561D7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2" name="Picture 1">
            <a:extLst>
              <a:ext uri="{FF2B5EF4-FFF2-40B4-BE49-F238E27FC236}">
                <a16:creationId xmlns:a16="http://schemas.microsoft.com/office/drawing/2014/main" id="{4743E93C-5E04-9CFB-3005-728E0766DCCB}"/>
              </a:ext>
            </a:extLst>
          </p:cNvPr>
          <p:cNvPicPr>
            <a:picLocks noChangeAspect="1"/>
          </p:cNvPicPr>
          <p:nvPr/>
        </p:nvPicPr>
        <p:blipFill>
          <a:blip r:embed="rId3"/>
          <a:stretch>
            <a:fillRect/>
          </a:stretch>
        </p:blipFill>
        <p:spPr>
          <a:xfrm>
            <a:off x="11052856" y="106987"/>
            <a:ext cx="933871" cy="871613"/>
          </a:xfrm>
          <a:prstGeom prst="rect">
            <a:avLst/>
          </a:prstGeom>
        </p:spPr>
      </p:pic>
      <p:pic>
        <p:nvPicPr>
          <p:cNvPr id="7170" name="Picture 2">
            <a:extLst>
              <a:ext uri="{FF2B5EF4-FFF2-40B4-BE49-F238E27FC236}">
                <a16:creationId xmlns:a16="http://schemas.microsoft.com/office/drawing/2014/main" id="{F6352DEF-B80D-2A7F-E092-150A384D8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61" y="1731149"/>
            <a:ext cx="594360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5D1B37B-CAAC-48FE-395A-912FA6D96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658" y="4352607"/>
            <a:ext cx="5943600" cy="204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6FEDDB-11DC-B2AD-3A84-62194A9734CF}"/>
              </a:ext>
            </a:extLst>
          </p:cNvPr>
          <p:cNvSpPr txBox="1"/>
          <p:nvPr/>
        </p:nvSpPr>
        <p:spPr>
          <a:xfrm>
            <a:off x="6428792" y="2505393"/>
            <a:ext cx="3732245" cy="1025922"/>
          </a:xfrm>
          <a:prstGeom prst="rect">
            <a:avLst/>
          </a:prstGeom>
        </p:spPr>
        <p:txBody>
          <a:bodyPr wrap="square" rtlCol="0">
            <a:spAutoFit/>
          </a:bodyPr>
          <a:lstStyle/>
          <a:p>
            <a:pPr rtl="0">
              <a:spcAft>
                <a:spcPts val="800"/>
              </a:spcAft>
            </a:pPr>
            <a:r>
              <a:rPr lang="en-IN" sz="1800" b="1" i="0" u="none" strike="noStrike" dirty="0">
                <a:solidFill>
                  <a:srgbClr val="000000"/>
                </a:solidFill>
                <a:effectLst/>
                <a:latin typeface="Times New Roman" panose="02020603050405020304" pitchFamily="18" charset="0"/>
              </a:rPr>
              <a:t>     Publishing trend overtime</a:t>
            </a:r>
            <a:endParaRPr lang="en-IN" b="0" dirty="0">
              <a:effectLst/>
            </a:endParaRPr>
          </a:p>
          <a:p>
            <a:br>
              <a:rPr lang="en-IN" dirty="0"/>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DA99F811-23D3-128C-8D92-629CC2968985}"/>
              </a:ext>
            </a:extLst>
          </p:cNvPr>
          <p:cNvSpPr txBox="1"/>
          <p:nvPr/>
        </p:nvSpPr>
        <p:spPr>
          <a:xfrm>
            <a:off x="877078" y="5110540"/>
            <a:ext cx="3377682" cy="1025922"/>
          </a:xfrm>
          <a:prstGeom prst="rect">
            <a:avLst/>
          </a:prstGeom>
        </p:spPr>
        <p:txBody>
          <a:bodyPr wrap="square" rtlCol="0">
            <a:spAutoFit/>
          </a:bodyPr>
          <a:lstStyle/>
          <a:p>
            <a:pPr rtl="0">
              <a:spcAft>
                <a:spcPts val="800"/>
              </a:spcAft>
            </a:pPr>
            <a:r>
              <a:rPr lang="en-US" sz="1800" b="1" i="0" u="none" strike="noStrike" dirty="0">
                <a:solidFill>
                  <a:srgbClr val="000000"/>
                </a:solidFill>
                <a:effectLst/>
                <a:latin typeface="Times New Roman" panose="02020603050405020304" pitchFamily="18" charset="0"/>
              </a:rPr>
              <a:t>Top channel by Total Views</a:t>
            </a:r>
            <a:endParaRPr lang="en-US" b="0" dirty="0">
              <a:effectLst/>
            </a:endParaRPr>
          </a:p>
          <a:p>
            <a:br>
              <a:rPr lang="en-US" dirty="0"/>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1965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1A846-1526-AA83-04E6-D64109CF2B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99D3C3-37A1-B24F-5159-DC8DEED24E2C}"/>
              </a:ext>
            </a:extLst>
          </p:cNvPr>
          <p:cNvSpPr>
            <a:spLocks noGrp="1"/>
          </p:cNvSpPr>
          <p:nvPr>
            <p:ph type="title"/>
          </p:nvPr>
        </p:nvSpPr>
        <p:spPr/>
        <p:txBody>
          <a:bodyPr/>
          <a:lstStyle/>
          <a:p>
            <a:r>
              <a:rPr lang="en-US" dirty="0"/>
              <a:t>Conclusion</a:t>
            </a:r>
          </a:p>
        </p:txBody>
      </p:sp>
      <p:sp>
        <p:nvSpPr>
          <p:cNvPr id="7" name="Slide Number Placeholder 6">
            <a:extLst>
              <a:ext uri="{FF2B5EF4-FFF2-40B4-BE49-F238E27FC236}">
                <a16:creationId xmlns:a16="http://schemas.microsoft.com/office/drawing/2014/main" id="{D9C45C28-11F3-E079-8B92-CF628BF4E3B4}"/>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2" name="Picture 1">
            <a:extLst>
              <a:ext uri="{FF2B5EF4-FFF2-40B4-BE49-F238E27FC236}">
                <a16:creationId xmlns:a16="http://schemas.microsoft.com/office/drawing/2014/main" id="{62E18716-12C0-2CFA-79A3-80334A75F6C2}"/>
              </a:ext>
            </a:extLst>
          </p:cNvPr>
          <p:cNvPicPr>
            <a:picLocks noChangeAspect="1"/>
          </p:cNvPicPr>
          <p:nvPr/>
        </p:nvPicPr>
        <p:blipFill>
          <a:blip r:embed="rId3"/>
          <a:stretch>
            <a:fillRect/>
          </a:stretch>
        </p:blipFill>
        <p:spPr>
          <a:xfrm>
            <a:off x="11052856" y="106987"/>
            <a:ext cx="933871" cy="871613"/>
          </a:xfrm>
          <a:prstGeom prst="rect">
            <a:avLst/>
          </a:prstGeom>
        </p:spPr>
      </p:pic>
      <p:sp>
        <p:nvSpPr>
          <p:cNvPr id="6" name="Table Placeholder 5">
            <a:extLst>
              <a:ext uri="{FF2B5EF4-FFF2-40B4-BE49-F238E27FC236}">
                <a16:creationId xmlns:a16="http://schemas.microsoft.com/office/drawing/2014/main" id="{ACAD3A65-6252-7BA6-C437-C490EBC290A0}"/>
              </a:ext>
            </a:extLst>
          </p:cNvPr>
          <p:cNvSpPr>
            <a:spLocks noGrp="1"/>
          </p:cNvSpPr>
          <p:nvPr>
            <p:ph type="tbl" sz="quarter" idx="27"/>
          </p:nvPr>
        </p:nvSpPr>
        <p:spPr>
          <a:xfrm>
            <a:off x="304373" y="1593151"/>
            <a:ext cx="10889796" cy="4317856"/>
          </a:xfrm>
        </p:spPr>
        <p:txBody>
          <a:bodyPr/>
          <a:lstStyle/>
          <a:p>
            <a:r>
              <a:rPr lang="en-US" altLang="en-US" sz="1800" dirty="0"/>
              <a:t>The solution involved designing a data engineering workflow using Azure Data Factory and Data Lake Storage Gen2 for seamless data ingestion, filtration, and storage. </a:t>
            </a:r>
          </a:p>
          <a:p>
            <a:r>
              <a:rPr lang="en-US" altLang="en-US" sz="1800" dirty="0"/>
              <a:t>Data was filtered based on key thresholds such as views, engagement metrics, and publish time to classify content for further analysis. Refined data was archived in Data Lake, while non-relevant data was directed to Blob Storage for efficient purging. </a:t>
            </a:r>
          </a:p>
          <a:p>
            <a:r>
              <a:rPr lang="en-US" altLang="en-US" sz="1800" dirty="0"/>
              <a:t>Automated workflows ensured efficient data processing and transformation, while Azure Databricks was leveraged for advanced analysis and visualization of engagement metrics. </a:t>
            </a:r>
          </a:p>
          <a:p>
            <a:r>
              <a:rPr lang="en-US" altLang="en-US" sz="1800" dirty="0"/>
              <a:t>This approach provided actionable insights, enabling data-driven decisions by uncovering trends and content performance patterns.</a:t>
            </a:r>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36019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254044"/>
            <a:ext cx="5055698" cy="1325563"/>
          </a:xfrm>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Project Overview</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Project</a:t>
            </a:r>
          </a:p>
          <a:p>
            <a:r>
              <a:rPr lang="en-US" dirty="0"/>
              <a:t>Requirements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Solution Architecture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Demo</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Results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pic>
        <p:nvPicPr>
          <p:cNvPr id="2" name="Picture 1">
            <a:extLst>
              <a:ext uri="{FF2B5EF4-FFF2-40B4-BE49-F238E27FC236}">
                <a16:creationId xmlns:a16="http://schemas.microsoft.com/office/drawing/2014/main" id="{943718F0-7B25-7FA3-8928-6EFBFCA62F12}"/>
              </a:ext>
            </a:extLst>
          </p:cNvPr>
          <p:cNvPicPr>
            <a:picLocks noChangeAspect="1"/>
          </p:cNvPicPr>
          <p:nvPr/>
        </p:nvPicPr>
        <p:blipFill>
          <a:blip r:embed="rId3"/>
          <a:stretch>
            <a:fillRect/>
          </a:stretch>
        </p:blipFill>
        <p:spPr>
          <a:xfrm>
            <a:off x="11052856" y="106987"/>
            <a:ext cx="933871" cy="871613"/>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DCF85-ADF6-199B-14E0-FB1912DA07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1AE83C-017D-751B-2AD1-3FAE937EB69D}"/>
              </a:ext>
            </a:extLst>
          </p:cNvPr>
          <p:cNvSpPr>
            <a:spLocks noGrp="1"/>
          </p:cNvSpPr>
          <p:nvPr>
            <p:ph type="title"/>
          </p:nvPr>
        </p:nvSpPr>
        <p:spPr/>
        <p:txBody>
          <a:bodyPr/>
          <a:lstStyle/>
          <a:p>
            <a:r>
              <a:rPr lang="en-US" dirty="0"/>
              <a:t>Project Overview</a:t>
            </a:r>
          </a:p>
        </p:txBody>
      </p:sp>
      <p:sp>
        <p:nvSpPr>
          <p:cNvPr id="7" name="Slide Number Placeholder 6">
            <a:extLst>
              <a:ext uri="{FF2B5EF4-FFF2-40B4-BE49-F238E27FC236}">
                <a16:creationId xmlns:a16="http://schemas.microsoft.com/office/drawing/2014/main" id="{6B4BC9C2-52F5-2AA8-8C1C-7F13AE5051EF}"/>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2" name="Picture 1">
            <a:extLst>
              <a:ext uri="{FF2B5EF4-FFF2-40B4-BE49-F238E27FC236}">
                <a16:creationId xmlns:a16="http://schemas.microsoft.com/office/drawing/2014/main" id="{567DE24B-AFAD-73E8-CBEB-1709FADEA7C1}"/>
              </a:ext>
            </a:extLst>
          </p:cNvPr>
          <p:cNvPicPr>
            <a:picLocks noChangeAspect="1"/>
          </p:cNvPicPr>
          <p:nvPr/>
        </p:nvPicPr>
        <p:blipFill>
          <a:blip r:embed="rId3"/>
          <a:stretch>
            <a:fillRect/>
          </a:stretch>
        </p:blipFill>
        <p:spPr>
          <a:xfrm>
            <a:off x="11052856" y="106987"/>
            <a:ext cx="933871" cy="871613"/>
          </a:xfrm>
          <a:prstGeom prst="rect">
            <a:avLst/>
          </a:prstGeom>
        </p:spPr>
      </p:pic>
      <p:sp>
        <p:nvSpPr>
          <p:cNvPr id="6" name="Table Placeholder 5">
            <a:extLst>
              <a:ext uri="{FF2B5EF4-FFF2-40B4-BE49-F238E27FC236}">
                <a16:creationId xmlns:a16="http://schemas.microsoft.com/office/drawing/2014/main" id="{6F8845EF-DA3A-4AE5-423D-BA7F0952834E}"/>
              </a:ext>
            </a:extLst>
          </p:cNvPr>
          <p:cNvSpPr>
            <a:spLocks noGrp="1"/>
          </p:cNvSpPr>
          <p:nvPr>
            <p:ph type="tbl" sz="quarter" idx="27"/>
          </p:nvPr>
        </p:nvSpPr>
        <p:spPr>
          <a:xfrm>
            <a:off x="581709" y="2020300"/>
            <a:ext cx="6752152" cy="4315186"/>
          </a:xfrm>
        </p:spPr>
        <p:txBody>
          <a:bodyPr/>
          <a:lstStyle/>
          <a:p>
            <a:r>
              <a:rPr lang="en-US" altLang="en-US" dirty="0">
                <a:solidFill>
                  <a:srgbClr val="000000"/>
                </a:solidFill>
                <a:latin typeface="Times New Roman" panose="02020603050405020304" pitchFamily="18" charset="0"/>
              </a:rPr>
              <a:t>Dataset: "YouTube Trending Video Dataset" from Kaggle (updated daily).</a:t>
            </a:r>
          </a:p>
          <a:p>
            <a:r>
              <a:rPr lang="en-US" altLang="en-US" dirty="0">
                <a:solidFill>
                  <a:srgbClr val="000000"/>
                </a:solidFill>
                <a:latin typeface="Times New Roman" panose="02020603050405020304" pitchFamily="18" charset="0"/>
              </a:rPr>
              <a:t>Objective: Develop a data archiving and purging pipeline using Azure Data Factory.</a:t>
            </a:r>
          </a:p>
          <a:p>
            <a:r>
              <a:rPr lang="en-US" altLang="en-US" dirty="0">
                <a:solidFill>
                  <a:srgbClr val="000000"/>
                </a:solidFill>
                <a:latin typeface="Times New Roman" panose="02020603050405020304" pitchFamily="18" charset="0"/>
              </a:rPr>
              <a:t>Workflow Orchestration: Automates data ingestion, filtration, and storage.</a:t>
            </a:r>
          </a:p>
          <a:p>
            <a:r>
              <a:rPr lang="en-US" altLang="en-US" dirty="0">
                <a:solidFill>
                  <a:srgbClr val="000000"/>
                </a:solidFill>
                <a:latin typeface="Times New Roman" panose="02020603050405020304" pitchFamily="18" charset="0"/>
              </a:rPr>
              <a:t>Storage Containers: Archived data for analysis. Non-compliant data for purging.</a:t>
            </a:r>
          </a:p>
          <a:p>
            <a:r>
              <a:rPr lang="en-US" altLang="en-US" dirty="0">
                <a:solidFill>
                  <a:srgbClr val="000000"/>
                </a:solidFill>
                <a:latin typeface="Times New Roman" panose="02020603050405020304" pitchFamily="18" charset="0"/>
              </a:rPr>
              <a:t>Analytics and Visualization: Utilize Azure Databricks to analyze archived data. Extract insights on video engagement metrics and trends.</a:t>
            </a:r>
          </a:p>
          <a:p>
            <a:r>
              <a:rPr lang="en-US" altLang="en-US" dirty="0">
                <a:solidFill>
                  <a:srgbClr val="000000"/>
                </a:solidFill>
                <a:latin typeface="Times New Roman" panose="02020603050405020304" pitchFamily="18" charset="0"/>
              </a:rPr>
              <a:t>Key Features: Scalable and automated data management. Seamless integration of Azure tools for advanced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effectLst/>
              <a:latin typeface="Arial" panose="020B0604020202020204" pitchFamily="34" charset="0"/>
              <a:ea typeface="Arial" panose="020B0604020202020204" pitchFamily="34" charset="0"/>
            </a:endParaRPr>
          </a:p>
          <a:p>
            <a:pPr marL="0" indent="0">
              <a:buNone/>
            </a:pPr>
            <a:endParaRPr lang="en-US" dirty="0"/>
          </a:p>
        </p:txBody>
      </p:sp>
      <p:pic>
        <p:nvPicPr>
          <p:cNvPr id="1033" name="Picture 9" descr="Download Youtube Icon, Youtube, Youtube Logo. Royalty-Free Stock  Illustration Image - Pixabay">
            <a:extLst>
              <a:ext uri="{FF2B5EF4-FFF2-40B4-BE49-F238E27FC236}">
                <a16:creationId xmlns:a16="http://schemas.microsoft.com/office/drawing/2014/main" id="{7EC5A594-DB2D-77D4-5C00-308FCA614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1291" y="2140536"/>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6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000F5-5543-DEFE-D71D-0D57E22D63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165EA9-CC8D-A0D2-56A5-C52E6805FEE9}"/>
              </a:ext>
            </a:extLst>
          </p:cNvPr>
          <p:cNvSpPr>
            <a:spLocks noGrp="1"/>
          </p:cNvSpPr>
          <p:nvPr>
            <p:ph type="title"/>
          </p:nvPr>
        </p:nvSpPr>
        <p:spPr/>
        <p:txBody>
          <a:bodyPr/>
          <a:lstStyle/>
          <a:p>
            <a:r>
              <a:rPr lang="en-US" dirty="0"/>
              <a:t>Project Requirements</a:t>
            </a:r>
          </a:p>
        </p:txBody>
      </p:sp>
      <p:sp>
        <p:nvSpPr>
          <p:cNvPr id="7" name="Slide Number Placeholder 6">
            <a:extLst>
              <a:ext uri="{FF2B5EF4-FFF2-40B4-BE49-F238E27FC236}">
                <a16:creationId xmlns:a16="http://schemas.microsoft.com/office/drawing/2014/main" id="{4428FA3E-29CB-8606-6F17-EDF95CB843CA}"/>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2" name="Picture 1">
            <a:extLst>
              <a:ext uri="{FF2B5EF4-FFF2-40B4-BE49-F238E27FC236}">
                <a16:creationId xmlns:a16="http://schemas.microsoft.com/office/drawing/2014/main" id="{3E9E4886-56C2-BF42-6CB5-7EE5E2DCD0BF}"/>
              </a:ext>
            </a:extLst>
          </p:cNvPr>
          <p:cNvPicPr>
            <a:picLocks noChangeAspect="1"/>
          </p:cNvPicPr>
          <p:nvPr/>
        </p:nvPicPr>
        <p:blipFill>
          <a:blip r:embed="rId3"/>
          <a:stretch>
            <a:fillRect/>
          </a:stretch>
        </p:blipFill>
        <p:spPr>
          <a:xfrm>
            <a:off x="11052856" y="106987"/>
            <a:ext cx="933871" cy="871613"/>
          </a:xfrm>
          <a:prstGeom prst="rect">
            <a:avLst/>
          </a:prstGeom>
        </p:spPr>
      </p:pic>
      <p:sp>
        <p:nvSpPr>
          <p:cNvPr id="6" name="Table Placeholder 5">
            <a:extLst>
              <a:ext uri="{FF2B5EF4-FFF2-40B4-BE49-F238E27FC236}">
                <a16:creationId xmlns:a16="http://schemas.microsoft.com/office/drawing/2014/main" id="{79F4C5B2-E0B6-D13F-FFB2-69808DBC0BC9}"/>
              </a:ext>
            </a:extLst>
          </p:cNvPr>
          <p:cNvSpPr>
            <a:spLocks noGrp="1"/>
          </p:cNvSpPr>
          <p:nvPr>
            <p:ph type="tbl" sz="quarter" idx="27"/>
          </p:nvPr>
        </p:nvSpPr>
        <p:spPr>
          <a:xfrm>
            <a:off x="581709" y="1823494"/>
            <a:ext cx="10889796" cy="4317856"/>
          </a:xfrm>
        </p:spPr>
        <p:txBody>
          <a:bodyPr/>
          <a:lstStyle/>
          <a:p>
            <a:r>
              <a:rPr kumimoji="0" lang="en-US" altLang="en-US" sz="2200" b="1" i="0" u="none" strike="noStrike" cap="none" normalizeH="0" baseline="0" dirty="0">
                <a:ln>
                  <a:noFill/>
                </a:ln>
                <a:effectLst/>
                <a:latin typeface="Sabon Next LT (Body)"/>
              </a:rPr>
              <a:t>Azure Data Factory</a:t>
            </a:r>
          </a:p>
          <a:p>
            <a:pPr marL="457200" lvl="1" indent="0">
              <a:buNone/>
            </a:pPr>
            <a:r>
              <a:rPr kumimoji="0" lang="en-US" altLang="en-US" sz="2000" b="0" i="0" u="none" strike="noStrike" cap="none" normalizeH="0" baseline="0" dirty="0">
                <a:ln>
                  <a:noFill/>
                </a:ln>
                <a:effectLst/>
                <a:latin typeface="Sabon Next LT (Body)"/>
              </a:rPr>
              <a:t>ADF automates data movement and transformation, creating pipelines.</a:t>
            </a:r>
          </a:p>
          <a:p>
            <a:r>
              <a:rPr kumimoji="0" lang="en-US" altLang="en-US" sz="2200" b="1" i="0" u="none" strike="noStrike" cap="none" normalizeH="0" baseline="0" dirty="0">
                <a:ln>
                  <a:noFill/>
                </a:ln>
                <a:effectLst/>
                <a:latin typeface="Sabon Next LT (Body)"/>
              </a:rPr>
              <a:t>Azure Databricks</a:t>
            </a:r>
          </a:p>
          <a:p>
            <a:pPr marL="457200" lvl="1" indent="0">
              <a:buNone/>
            </a:pPr>
            <a:r>
              <a:rPr kumimoji="0" lang="en-US" altLang="en-US" b="0" i="0" u="none" strike="noStrike" cap="none" normalizeH="0" baseline="0" dirty="0">
                <a:ln>
                  <a:noFill/>
                </a:ln>
                <a:effectLst/>
                <a:latin typeface="Sabon Next LT (Body)"/>
              </a:rPr>
              <a:t>It is a cloud-based analytics platform that processes large datasets and runs machine learning models. It transforms and analyzes data stored in Azure Data Lake to  generate insights efficiently.</a:t>
            </a:r>
            <a:endParaRPr lang="en-US" altLang="en-US" dirty="0">
              <a:latin typeface="Sabon Next LT (Body)"/>
            </a:endParaRPr>
          </a:p>
          <a:p>
            <a:r>
              <a:rPr kumimoji="0" lang="en-US" altLang="en-US" sz="2200" b="1" i="0" u="none" strike="noStrike" cap="none" normalizeH="0" baseline="0" dirty="0">
                <a:ln>
                  <a:noFill/>
                </a:ln>
                <a:effectLst/>
                <a:latin typeface="Sabon Next LT (Body)"/>
              </a:rPr>
              <a:t>Azure Data Lake storage</a:t>
            </a:r>
          </a:p>
          <a:p>
            <a:pPr marL="457200" lvl="1" indent="0">
              <a:buNone/>
            </a:pPr>
            <a:r>
              <a:rPr kumimoji="0" lang="en-US" altLang="en-US" b="0" i="0" u="none" strike="noStrike" cap="none" normalizeH="0" baseline="0" dirty="0">
                <a:ln>
                  <a:noFill/>
                </a:ln>
                <a:effectLst/>
                <a:latin typeface="Sabon Next LT (Body)"/>
              </a:rPr>
              <a:t>Azure Data Lake Storage is a scalable repository for both raw and processed data. It stores health data ingested via ADF, allowing Databricks to access and process the data for further analysis.</a:t>
            </a:r>
          </a:p>
          <a:p>
            <a:r>
              <a:rPr lang="en-US" altLang="en-US" sz="2200" b="1" dirty="0">
                <a:latin typeface="Sabon Next LT (Body)"/>
              </a:rPr>
              <a:t>Azure Blob storage:</a:t>
            </a:r>
          </a:p>
          <a:p>
            <a:pPr marL="457200" lvl="1" indent="0">
              <a:buNone/>
            </a:pPr>
            <a:r>
              <a:rPr lang="en-US" dirty="0">
                <a:latin typeface="Sabon Next LT (Body)"/>
              </a:rPr>
              <a:t>Azure Blob Storage is a scalable, cloud-based object storage solution for storing large amounts of unstructured data, such as text or binary data.</a:t>
            </a:r>
          </a:p>
          <a:p>
            <a:pPr marL="457200" lvl="1" indent="0">
              <a:buNone/>
            </a:pPr>
            <a:endParaRPr kumimoji="0" lang="en-US" altLang="en-US" b="0" i="0" u="none" strike="noStrike" cap="none" normalizeH="0" baseline="0" dirty="0">
              <a:ln>
                <a:noFill/>
              </a:ln>
              <a:effectLst/>
              <a:latin typeface="Sabon Next LT (Body)"/>
            </a:endParaRPr>
          </a:p>
        </p:txBody>
      </p:sp>
    </p:spTree>
    <p:extLst>
      <p:ext uri="{BB962C8B-B14F-4D97-AF65-F5344CB8AC3E}">
        <p14:creationId xmlns:p14="http://schemas.microsoft.com/office/powerpoint/2010/main" val="406011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4229B-CFE0-678C-99B5-2FC1F8283E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51F266-7D74-A07B-7023-2081FAA7F97B}"/>
              </a:ext>
            </a:extLst>
          </p:cNvPr>
          <p:cNvSpPr>
            <a:spLocks noGrp="1"/>
          </p:cNvSpPr>
          <p:nvPr>
            <p:ph type="title"/>
          </p:nvPr>
        </p:nvSpPr>
        <p:spPr/>
        <p:txBody>
          <a:bodyPr/>
          <a:lstStyle/>
          <a:p>
            <a:r>
              <a:rPr lang="en-US" dirty="0"/>
              <a:t>Solution Architecture</a:t>
            </a:r>
          </a:p>
        </p:txBody>
      </p:sp>
      <p:sp>
        <p:nvSpPr>
          <p:cNvPr id="7" name="Slide Number Placeholder 6">
            <a:extLst>
              <a:ext uri="{FF2B5EF4-FFF2-40B4-BE49-F238E27FC236}">
                <a16:creationId xmlns:a16="http://schemas.microsoft.com/office/drawing/2014/main" id="{B832F138-9434-C43E-1E7F-8F369C110C61}"/>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2" name="Picture 1">
            <a:extLst>
              <a:ext uri="{FF2B5EF4-FFF2-40B4-BE49-F238E27FC236}">
                <a16:creationId xmlns:a16="http://schemas.microsoft.com/office/drawing/2014/main" id="{74F84B08-A2FC-B456-9BC8-C8AE85C5FECB}"/>
              </a:ext>
            </a:extLst>
          </p:cNvPr>
          <p:cNvPicPr>
            <a:picLocks noChangeAspect="1"/>
          </p:cNvPicPr>
          <p:nvPr/>
        </p:nvPicPr>
        <p:blipFill>
          <a:blip r:embed="rId3"/>
          <a:stretch>
            <a:fillRect/>
          </a:stretch>
        </p:blipFill>
        <p:spPr>
          <a:xfrm>
            <a:off x="11052856" y="106987"/>
            <a:ext cx="933871" cy="871613"/>
          </a:xfrm>
          <a:prstGeom prst="rect">
            <a:avLst/>
          </a:prstGeom>
        </p:spPr>
      </p:pic>
      <p:sp>
        <p:nvSpPr>
          <p:cNvPr id="6" name="Table Placeholder 5">
            <a:extLst>
              <a:ext uri="{FF2B5EF4-FFF2-40B4-BE49-F238E27FC236}">
                <a16:creationId xmlns:a16="http://schemas.microsoft.com/office/drawing/2014/main" id="{5A736F50-FD53-78DA-F0BF-6B7E04D8CF46}"/>
              </a:ext>
            </a:extLst>
          </p:cNvPr>
          <p:cNvSpPr>
            <a:spLocks noGrp="1"/>
          </p:cNvSpPr>
          <p:nvPr>
            <p:ph type="tbl" sz="quarter" idx="27"/>
          </p:nvPr>
        </p:nvSpPr>
        <p:spPr>
          <a:xfrm>
            <a:off x="581709" y="1823494"/>
            <a:ext cx="6071018" cy="4394426"/>
          </a:xfrm>
        </p:spPr>
        <p:txBody>
          <a:bodyPr/>
          <a:lstStyle/>
          <a:p>
            <a:pPr>
              <a:buFont typeface="Arial" panose="020B0604020202020204" pitchFamily="34" charset="0"/>
              <a:buChar char="•"/>
            </a:pPr>
            <a:r>
              <a:rPr lang="en-IN" sz="2200" b="1" dirty="0"/>
              <a:t>Data Ingestion:</a:t>
            </a:r>
          </a:p>
          <a:p>
            <a:pPr marL="742950" lvl="1" indent="-285750"/>
            <a:r>
              <a:rPr lang="en-US" altLang="en-US" dirty="0"/>
              <a:t>The YouTube Trending Video dataset is ingested into Azure Data Lake Storage Gen2 (Bronze Layer) and seamlessly accessed via Azure Databricks using Azure Data Factory.</a:t>
            </a:r>
          </a:p>
          <a:p>
            <a:r>
              <a:rPr lang="en-US" altLang="en-US" sz="2200" b="1" dirty="0"/>
              <a:t>Data Filtration:</a:t>
            </a:r>
          </a:p>
          <a:p>
            <a:pPr lvl="1"/>
            <a:r>
              <a:rPr lang="en-US" altLang="en-US" dirty="0"/>
              <a:t>Three filtration techniques are applied: videos with views &gt; 378,000, trended within 3 days, and a like-to-dislike ratio above 0.04129.</a:t>
            </a:r>
          </a:p>
          <a:p>
            <a:r>
              <a:rPr lang="en-US" altLang="en-US" b="1" dirty="0"/>
              <a:t>Data Routing:</a:t>
            </a:r>
          </a:p>
          <a:p>
            <a:pPr lvl="1"/>
            <a:r>
              <a:rPr lang="en-US" altLang="en-US" dirty="0"/>
              <a:t>Compliant data is moved to the Archive Container in the Gold Layer, while non-compliant data is moved to the Purging Container for deletion or future analysis.</a:t>
            </a:r>
          </a:p>
          <a:p>
            <a:pPr lvl="1"/>
            <a:endParaRPr lang="en-US" altLang="en-US" dirty="0"/>
          </a:p>
          <a:p>
            <a:endParaRPr lang="en-IN" altLang="en-US" sz="2200" b="1" dirty="0"/>
          </a:p>
        </p:txBody>
      </p:sp>
      <p:pic>
        <p:nvPicPr>
          <p:cNvPr id="2050" name="Picture 2">
            <a:extLst>
              <a:ext uri="{FF2B5EF4-FFF2-40B4-BE49-F238E27FC236}">
                <a16:creationId xmlns:a16="http://schemas.microsoft.com/office/drawing/2014/main" id="{532C51F4-302F-3EAB-ED7A-71FE86609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2727" y="2080556"/>
            <a:ext cx="5403172" cy="340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4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26B4-773E-1834-67E8-79BC264037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F678FA-A77E-FA75-597A-F5BF699204BB}"/>
              </a:ext>
            </a:extLst>
          </p:cNvPr>
          <p:cNvSpPr>
            <a:spLocks noGrp="1"/>
          </p:cNvSpPr>
          <p:nvPr>
            <p:ph type="title"/>
          </p:nvPr>
        </p:nvSpPr>
        <p:spPr/>
        <p:txBody>
          <a:bodyPr/>
          <a:lstStyle/>
          <a:p>
            <a:r>
              <a:rPr lang="en-US" dirty="0"/>
              <a:t>Solution Architecture</a:t>
            </a:r>
          </a:p>
        </p:txBody>
      </p:sp>
      <p:sp>
        <p:nvSpPr>
          <p:cNvPr id="7" name="Slide Number Placeholder 6">
            <a:extLst>
              <a:ext uri="{FF2B5EF4-FFF2-40B4-BE49-F238E27FC236}">
                <a16:creationId xmlns:a16="http://schemas.microsoft.com/office/drawing/2014/main" id="{DF315225-3B94-2E26-8115-8EA5C00E64D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2" name="Picture 1">
            <a:extLst>
              <a:ext uri="{FF2B5EF4-FFF2-40B4-BE49-F238E27FC236}">
                <a16:creationId xmlns:a16="http://schemas.microsoft.com/office/drawing/2014/main" id="{47F52C4F-AD1F-9D24-F68A-CEDFE4EF993D}"/>
              </a:ext>
            </a:extLst>
          </p:cNvPr>
          <p:cNvPicPr>
            <a:picLocks noChangeAspect="1"/>
          </p:cNvPicPr>
          <p:nvPr/>
        </p:nvPicPr>
        <p:blipFill>
          <a:blip r:embed="rId3"/>
          <a:stretch>
            <a:fillRect/>
          </a:stretch>
        </p:blipFill>
        <p:spPr>
          <a:xfrm>
            <a:off x="11052856" y="106987"/>
            <a:ext cx="933871" cy="871613"/>
          </a:xfrm>
          <a:prstGeom prst="rect">
            <a:avLst/>
          </a:prstGeom>
        </p:spPr>
      </p:pic>
      <p:sp>
        <p:nvSpPr>
          <p:cNvPr id="6" name="Table Placeholder 5">
            <a:extLst>
              <a:ext uri="{FF2B5EF4-FFF2-40B4-BE49-F238E27FC236}">
                <a16:creationId xmlns:a16="http://schemas.microsoft.com/office/drawing/2014/main" id="{9FB3AABE-3CD5-EE96-3BF2-D5FE9B4F0B0E}"/>
              </a:ext>
            </a:extLst>
          </p:cNvPr>
          <p:cNvSpPr>
            <a:spLocks noGrp="1"/>
          </p:cNvSpPr>
          <p:nvPr>
            <p:ph type="tbl" sz="quarter" idx="27"/>
          </p:nvPr>
        </p:nvSpPr>
        <p:spPr>
          <a:xfrm>
            <a:off x="581709" y="1823494"/>
            <a:ext cx="6043026" cy="4317856"/>
          </a:xfrm>
        </p:spPr>
        <p:txBody>
          <a:bodyPr/>
          <a:lstStyle/>
          <a:p>
            <a:r>
              <a:rPr lang="en-IN" sz="1800" b="1" i="0" u="none" strike="noStrike" dirty="0">
                <a:solidFill>
                  <a:srgbClr val="000000"/>
                </a:solidFill>
                <a:effectLst/>
                <a:latin typeface="Times New Roman" panose="02020603050405020304" pitchFamily="18" charset="0"/>
              </a:rPr>
              <a:t> </a:t>
            </a:r>
            <a:r>
              <a:rPr lang="en-IN" sz="2200" b="1" dirty="0"/>
              <a:t>Data Analysis and Visualization:</a:t>
            </a:r>
          </a:p>
          <a:p>
            <a:pPr lvl="1"/>
            <a:r>
              <a:rPr lang="en-US" altLang="en-US" sz="2200" dirty="0"/>
              <a:t>Compliant data from the Archive Container is loaded into Azure Databricks for advanced analysis and visualization of engagement metrics like views, likes, and comments. Insights such as trends in video categories and regional audience preferences are visualized using Databricks notebooks.</a:t>
            </a:r>
          </a:p>
          <a:p>
            <a:pPr>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1B16FD85-6D98-96B9-FDB3-D9D8B5AF2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735" y="1897435"/>
            <a:ext cx="5403172" cy="3401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21D2-D1BD-BB01-625E-69928414254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D2F0A3-DD08-B0F7-3821-5F7CE3C59DE8}"/>
              </a:ext>
            </a:extLst>
          </p:cNvPr>
          <p:cNvSpPr>
            <a:spLocks noGrp="1"/>
          </p:cNvSpPr>
          <p:nvPr>
            <p:ph type="title"/>
          </p:nvPr>
        </p:nvSpPr>
        <p:spPr/>
        <p:txBody>
          <a:bodyPr/>
          <a:lstStyle/>
          <a:p>
            <a:pPr algn="ctr" rtl="0"/>
            <a:r>
              <a:rPr lang="en-IN" dirty="0"/>
              <a:t>Dataflow Pipeline:</a:t>
            </a:r>
            <a:br>
              <a:rPr lang="en-IN" b="0" dirty="0">
                <a:effectLst/>
              </a:rPr>
            </a:br>
            <a:br>
              <a:rPr lang="en-IN" dirty="0"/>
            </a:br>
            <a:endParaRPr lang="en-US" dirty="0"/>
          </a:p>
        </p:txBody>
      </p:sp>
      <p:sp>
        <p:nvSpPr>
          <p:cNvPr id="7" name="Slide Number Placeholder 6">
            <a:extLst>
              <a:ext uri="{FF2B5EF4-FFF2-40B4-BE49-F238E27FC236}">
                <a16:creationId xmlns:a16="http://schemas.microsoft.com/office/drawing/2014/main" id="{6F8C6FC3-55F0-98D3-829F-2829B81E9377}"/>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2" name="Picture 1">
            <a:extLst>
              <a:ext uri="{FF2B5EF4-FFF2-40B4-BE49-F238E27FC236}">
                <a16:creationId xmlns:a16="http://schemas.microsoft.com/office/drawing/2014/main" id="{FE30E87A-41C6-5988-B564-D737BEC52734}"/>
              </a:ext>
            </a:extLst>
          </p:cNvPr>
          <p:cNvPicPr>
            <a:picLocks noChangeAspect="1"/>
          </p:cNvPicPr>
          <p:nvPr/>
        </p:nvPicPr>
        <p:blipFill>
          <a:blip r:embed="rId3"/>
          <a:stretch>
            <a:fillRect/>
          </a:stretch>
        </p:blipFill>
        <p:spPr>
          <a:xfrm>
            <a:off x="11052856" y="106987"/>
            <a:ext cx="933871" cy="871613"/>
          </a:xfrm>
          <a:prstGeom prst="rect">
            <a:avLst/>
          </a:prstGeom>
        </p:spPr>
      </p:pic>
      <p:pic>
        <p:nvPicPr>
          <p:cNvPr id="4098" name="Picture 2">
            <a:extLst>
              <a:ext uri="{FF2B5EF4-FFF2-40B4-BE49-F238E27FC236}">
                <a16:creationId xmlns:a16="http://schemas.microsoft.com/office/drawing/2014/main" id="{4C084389-5A00-33BF-39ED-C48ABDB21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18" y="1731946"/>
            <a:ext cx="5164830" cy="30919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0F5BB0-36C1-727C-718F-5D0778CCC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1095" y="1731946"/>
            <a:ext cx="6330987" cy="309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7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25AA-AEF4-BEC9-49F5-430239E0DE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525F92-7350-9F6D-D4E6-04BAE40303A6}"/>
              </a:ext>
            </a:extLst>
          </p:cNvPr>
          <p:cNvSpPr>
            <a:spLocks noGrp="1"/>
          </p:cNvSpPr>
          <p:nvPr>
            <p:ph type="title"/>
          </p:nvPr>
        </p:nvSpPr>
        <p:spPr/>
        <p:txBody>
          <a:bodyPr/>
          <a:lstStyle/>
          <a:p>
            <a:pPr rtl="0">
              <a:spcAft>
                <a:spcPts val="800"/>
              </a:spcAft>
            </a:pPr>
            <a:r>
              <a:rPr lang="en-IN" dirty="0"/>
              <a:t>Pipeline Orchestration Results</a:t>
            </a:r>
            <a:br>
              <a:rPr lang="en-IN" b="0" dirty="0">
                <a:effectLst/>
              </a:rPr>
            </a:br>
            <a:br>
              <a:rPr lang="en-IN" dirty="0"/>
            </a:br>
            <a:endParaRPr lang="en-US" dirty="0"/>
          </a:p>
        </p:txBody>
      </p:sp>
      <p:sp>
        <p:nvSpPr>
          <p:cNvPr id="7" name="Slide Number Placeholder 6">
            <a:extLst>
              <a:ext uri="{FF2B5EF4-FFF2-40B4-BE49-F238E27FC236}">
                <a16:creationId xmlns:a16="http://schemas.microsoft.com/office/drawing/2014/main" id="{2D9F0559-A091-D271-61A2-E91D5CFF21B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2" name="Picture 1">
            <a:extLst>
              <a:ext uri="{FF2B5EF4-FFF2-40B4-BE49-F238E27FC236}">
                <a16:creationId xmlns:a16="http://schemas.microsoft.com/office/drawing/2014/main" id="{97B4AD00-1401-B79F-BB1A-AC33BC398A35}"/>
              </a:ext>
            </a:extLst>
          </p:cNvPr>
          <p:cNvPicPr>
            <a:picLocks noChangeAspect="1"/>
          </p:cNvPicPr>
          <p:nvPr/>
        </p:nvPicPr>
        <p:blipFill>
          <a:blip r:embed="rId3"/>
          <a:stretch>
            <a:fillRect/>
          </a:stretch>
        </p:blipFill>
        <p:spPr>
          <a:xfrm>
            <a:off x="11052856" y="106987"/>
            <a:ext cx="933871" cy="871613"/>
          </a:xfrm>
          <a:prstGeom prst="rect">
            <a:avLst/>
          </a:prstGeom>
        </p:spPr>
      </p:pic>
      <p:pic>
        <p:nvPicPr>
          <p:cNvPr id="5122" name="Picture 2">
            <a:extLst>
              <a:ext uri="{FF2B5EF4-FFF2-40B4-BE49-F238E27FC236}">
                <a16:creationId xmlns:a16="http://schemas.microsoft.com/office/drawing/2014/main" id="{4EADCA2B-233D-4F4A-C88E-77510146F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40" y="1953551"/>
            <a:ext cx="5290036" cy="39060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DBA3DC3-FF89-1C96-24F4-E3BBFE0C7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503" y="1953551"/>
            <a:ext cx="6326371" cy="390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24E10-F416-14D6-2035-F06E440A5E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89A46F-9DA1-2905-41CC-65D91DD83728}"/>
              </a:ext>
            </a:extLst>
          </p:cNvPr>
          <p:cNvSpPr>
            <a:spLocks noGrp="1"/>
          </p:cNvSpPr>
          <p:nvPr>
            <p:ph type="title"/>
          </p:nvPr>
        </p:nvSpPr>
        <p:spPr/>
        <p:txBody>
          <a:bodyPr/>
          <a:lstStyle/>
          <a:p>
            <a:pPr rtl="0">
              <a:spcAft>
                <a:spcPts val="800"/>
              </a:spcAft>
            </a:pPr>
            <a:r>
              <a:rPr lang="en-IN" dirty="0"/>
              <a:t>Archived Data Analysis Results</a:t>
            </a:r>
            <a:br>
              <a:rPr lang="en-IN" b="0" dirty="0">
                <a:effectLst/>
              </a:rPr>
            </a:br>
            <a:br>
              <a:rPr lang="en-IN" dirty="0"/>
            </a:br>
            <a:endParaRPr lang="en-US" dirty="0"/>
          </a:p>
        </p:txBody>
      </p:sp>
      <p:sp>
        <p:nvSpPr>
          <p:cNvPr id="7" name="Slide Number Placeholder 6">
            <a:extLst>
              <a:ext uri="{FF2B5EF4-FFF2-40B4-BE49-F238E27FC236}">
                <a16:creationId xmlns:a16="http://schemas.microsoft.com/office/drawing/2014/main" id="{FCB8811B-959D-347F-336A-B571712F433F}"/>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2" name="Picture 1">
            <a:extLst>
              <a:ext uri="{FF2B5EF4-FFF2-40B4-BE49-F238E27FC236}">
                <a16:creationId xmlns:a16="http://schemas.microsoft.com/office/drawing/2014/main" id="{49C9B805-4A25-5D96-A586-1CAF23B00D0A}"/>
              </a:ext>
            </a:extLst>
          </p:cNvPr>
          <p:cNvPicPr>
            <a:picLocks noChangeAspect="1"/>
          </p:cNvPicPr>
          <p:nvPr/>
        </p:nvPicPr>
        <p:blipFill>
          <a:blip r:embed="rId3"/>
          <a:stretch>
            <a:fillRect/>
          </a:stretch>
        </p:blipFill>
        <p:spPr>
          <a:xfrm>
            <a:off x="11052856" y="106987"/>
            <a:ext cx="933871" cy="871613"/>
          </a:xfrm>
          <a:prstGeom prst="rect">
            <a:avLst/>
          </a:prstGeom>
        </p:spPr>
      </p:pic>
      <p:pic>
        <p:nvPicPr>
          <p:cNvPr id="6146" name="Picture 2">
            <a:extLst>
              <a:ext uri="{FF2B5EF4-FFF2-40B4-BE49-F238E27FC236}">
                <a16:creationId xmlns:a16="http://schemas.microsoft.com/office/drawing/2014/main" id="{0663158E-1E09-8050-6B6B-22D18E0F7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86630"/>
            <a:ext cx="6281433" cy="21642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92DABAB-FEBC-C297-61D5-35DC6B4A6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446" y="4053645"/>
            <a:ext cx="6281431" cy="2164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0F73C4-1C56-55E6-6B8B-37E023EC2068}"/>
              </a:ext>
            </a:extLst>
          </p:cNvPr>
          <p:cNvSpPr txBox="1"/>
          <p:nvPr/>
        </p:nvSpPr>
        <p:spPr>
          <a:xfrm>
            <a:off x="7007290" y="1950098"/>
            <a:ext cx="3937518" cy="1025922"/>
          </a:xfrm>
          <a:prstGeom prst="rect">
            <a:avLst/>
          </a:prstGeom>
        </p:spPr>
        <p:txBody>
          <a:bodyPr wrap="square" rtlCol="0">
            <a:spAutoFit/>
          </a:bodyPr>
          <a:lstStyle/>
          <a:p>
            <a:pPr rtl="0">
              <a:spcAft>
                <a:spcPts val="800"/>
              </a:spcAft>
            </a:pPr>
            <a:r>
              <a:rPr lang="en-IN" sz="1800" b="1" i="0" u="none" strike="noStrike" dirty="0">
                <a:solidFill>
                  <a:srgbClr val="000000"/>
                </a:solidFill>
                <a:effectLst/>
                <a:latin typeface="Times New Roman" panose="02020603050405020304" pitchFamily="18" charset="0"/>
              </a:rPr>
              <a:t>Total Views per category</a:t>
            </a:r>
            <a:endParaRPr lang="en-IN" b="0" dirty="0">
              <a:effectLst/>
            </a:endParaRPr>
          </a:p>
          <a:p>
            <a:br>
              <a:rPr lang="en-IN" dirty="0"/>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8" name="TextBox 7">
            <a:extLst>
              <a:ext uri="{FF2B5EF4-FFF2-40B4-BE49-F238E27FC236}">
                <a16:creationId xmlns:a16="http://schemas.microsoft.com/office/drawing/2014/main" id="{CCCF54CC-9D8C-F495-791A-583E26153738}"/>
              </a:ext>
            </a:extLst>
          </p:cNvPr>
          <p:cNvSpPr txBox="1"/>
          <p:nvPr/>
        </p:nvSpPr>
        <p:spPr>
          <a:xfrm>
            <a:off x="766711" y="4982546"/>
            <a:ext cx="2733869" cy="1025922"/>
          </a:xfrm>
          <a:prstGeom prst="rect">
            <a:avLst/>
          </a:prstGeom>
        </p:spPr>
        <p:txBody>
          <a:bodyPr wrap="square" rtlCol="0">
            <a:spAutoFit/>
          </a:bodyPr>
          <a:lstStyle/>
          <a:p>
            <a:pPr rtl="0">
              <a:spcAft>
                <a:spcPts val="800"/>
              </a:spcAft>
            </a:pPr>
            <a:r>
              <a:rPr lang="en-IN" sz="1800" b="1" i="0" u="none" strike="noStrike" dirty="0">
                <a:solidFill>
                  <a:srgbClr val="000000"/>
                </a:solidFill>
                <a:effectLst/>
                <a:latin typeface="Times New Roman" panose="02020603050405020304" pitchFamily="18" charset="0"/>
              </a:rPr>
              <a:t>Most commented Videos</a:t>
            </a:r>
            <a:endParaRPr lang="en-IN" b="0" dirty="0">
              <a:effectLst/>
            </a:endParaRPr>
          </a:p>
          <a:p>
            <a:br>
              <a:rPr lang="en-IN" dirty="0"/>
            </a:b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70437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90</TotalTime>
  <Words>562</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等线</vt:lpstr>
      <vt:lpstr>Abadi</vt:lpstr>
      <vt:lpstr>Arial</vt:lpstr>
      <vt:lpstr>Calibri</vt:lpstr>
      <vt:lpstr>Posterama</vt:lpstr>
      <vt:lpstr>Posterama Text Black</vt:lpstr>
      <vt:lpstr>Posterama Text SemiBold</vt:lpstr>
      <vt:lpstr>Sabon Next LT (Body)</vt:lpstr>
      <vt:lpstr>Times New Roman</vt:lpstr>
      <vt:lpstr>Custom​​</vt:lpstr>
      <vt:lpstr>YouTube Data Archiving And Purging Pipeline</vt:lpstr>
      <vt:lpstr>Agenda</vt:lpstr>
      <vt:lpstr>Project Overview</vt:lpstr>
      <vt:lpstr>Project Requirements</vt:lpstr>
      <vt:lpstr>Solution Architecture</vt:lpstr>
      <vt:lpstr>Solution Architecture</vt:lpstr>
      <vt:lpstr>Dataflow Pipeline:  </vt:lpstr>
      <vt:lpstr>Pipeline Orchestration Results  </vt:lpstr>
      <vt:lpstr>Archived Data Analysis Results  </vt:lpstr>
      <vt:lpstr>Archived Data Analysis 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Sivaprakash V</dc:creator>
  <cp:lastModifiedBy>Sivaprakash V</cp:lastModifiedBy>
  <cp:revision>10</cp:revision>
  <dcterms:created xsi:type="dcterms:W3CDTF">2024-12-19T05:15:02Z</dcterms:created>
  <dcterms:modified xsi:type="dcterms:W3CDTF">2024-12-19T13:21:24Z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