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75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65C8B-05DD-DED2-2754-868B92D9C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3E951-2C4C-20EE-9786-D10D9FAD6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8C024-A789-CA4C-62B7-137B7015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66FA-451A-80AE-A2CB-92C23438C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34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EDDB-BDDF-B86D-C23C-7411612FB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ABAC0-7E44-7426-64BB-FD467262A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0BC556-3595-EFDA-37AA-2217615D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78068-EC55-B5D6-BCFB-B6ABEE548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78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2A90D-EBCF-E780-4A79-2DF71DD67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F98A57-C9FF-78AE-A8A4-A5E33D53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042719-32D9-08A8-FD6A-3F111F37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8794F-0D65-5B5B-0856-457ACE597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70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32A91-E06D-F5E7-2FB3-4075C7A7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666DE-1EBB-DDBA-5BC4-A6875F6AD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326D1-D955-B179-4876-B3F4DEEE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1117D-22BD-C5BA-2458-CE2353687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96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15E2C-E39D-9C77-F96E-4F83ED86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F0DB64-5B1B-7F1A-DB22-408E043A2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CCD0D-1B79-EF2D-CDB1-DF2D9BCF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8B98-6DAF-C67E-AF5B-1E6166164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72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E7B2E-CAA5-F3C4-F485-A494EA8DE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75667B-F524-D3A6-B9F2-CED42B9F3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D4B5B-008C-4DEB-A781-4078284B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A7D52-DB1C-3946-1E1C-F7ADBC0E7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663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438EC-DB18-AF5A-209B-6B3CEB186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62776-4FCF-06D5-5540-C6137890F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96D89-94FF-FA0D-EA80-66A7DE8A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8E06-9AFB-F86E-609A-CC13BC77E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85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50165-EE65-EC21-E2C1-62F4ECFA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F1BAA-4A24-C066-F2F0-8508D0788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C4F81-AB80-B706-B9F4-2800E20C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2826-95FA-7845-04B4-5AC5FC97B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2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CFEDC-D896-B9F6-0B29-21F025DC6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C6A3E-BAB2-594A-E2AF-D5B7E0EB6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3118B-F7DA-3541-5240-F0C347B1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39208-EBEF-A41D-6F3F-BF3BFB45F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74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5" y="569169"/>
            <a:ext cx="9171992" cy="1987420"/>
          </a:xfrm>
        </p:spPr>
        <p:txBody>
          <a:bodyPr/>
          <a:lstStyle/>
          <a:p>
            <a:pPr algn="ctr"/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Real Estate Predictive Analytics</a:t>
            </a:r>
            <a:endParaRPr lang="en-US" sz="33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3836475"/>
            <a:ext cx="3975096" cy="1538251"/>
          </a:xfrm>
        </p:spPr>
        <p:txBody>
          <a:bodyPr/>
          <a:lstStyle/>
          <a:p>
            <a:pPr algn="just">
              <a:defRPr sz="3600">
                <a:latin typeface="Calibri"/>
              </a:defRPr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By:</a:t>
            </a:r>
          </a:p>
          <a:p>
            <a:pPr algn="just">
              <a:defRPr sz="3600">
                <a:latin typeface="Calibri"/>
              </a:defRPr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Divya Sree Murali DE115</a:t>
            </a:r>
          </a:p>
          <a:p>
            <a:pPr algn="just">
              <a:defRPr sz="3600">
                <a:latin typeface="Calibri"/>
              </a:defRPr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Jatin J DE120</a:t>
            </a:r>
          </a:p>
          <a:p>
            <a:pPr algn="just">
              <a:defRPr sz="3600">
                <a:latin typeface="Calibri"/>
              </a:defRPr>
            </a:pP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Sivaprakash V DE138</a:t>
            </a:r>
          </a:p>
          <a:p>
            <a:endParaRPr lang="en-US" dirty="0"/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4" name="Picture 2" descr="How to Analyze a Real Estate Investment | HBS Online">
            <a:extLst>
              <a:ext uri="{FF2B5EF4-FFF2-40B4-BE49-F238E27FC236}">
                <a16:creationId xmlns:a16="http://schemas.microsoft.com/office/drawing/2014/main" id="{51D88740-54ED-58A6-320C-B8447183C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33" y="3163081"/>
            <a:ext cx="5094528" cy="26746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F4FBEE-7C68-5692-9ED0-52BFB036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5574" y="324638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005DD-A7C3-F4C5-3524-1CD0A0D9B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119A07-8FB9-08C0-B287-D1C8200E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117F-9780-D65A-DA2B-30CEAC561D7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43E93C-5E04-9CFB-3005-728E0766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108332C2-9AE3-261D-140C-357F121825A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978089" y="1705118"/>
            <a:ext cx="7252999" cy="41453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1965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1A846-1526-AA83-04E6-D64109CF2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99D3C3-37A1-B24F-5159-DC8DEED2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5C28-11F3-E079-8B92-CF628BF4E3B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E18716-12C0-2CFA-79A3-80334A75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CAD3A65-6252-7BA6-C437-C490EBC290A0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304373" y="1593151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data preparation and model deployment pipeline utilizes Azure Data Lake Storage (ADLS), Databricks, and Azure Data Factory (ADF).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Efficiently process, clean, and transform raw data into valuable insights.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Random Forest model is trained on the refined data in the Gold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Deployed through ADF to ensure seamless integration and execution on Azure Databricks.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By that model for Real Estate activities, the property type can be predicted without hassle</a:t>
            </a:r>
          </a:p>
        </p:txBody>
      </p:sp>
    </p:spTree>
    <p:extLst>
      <p:ext uri="{BB962C8B-B14F-4D97-AF65-F5344CB8AC3E}">
        <p14:creationId xmlns:p14="http://schemas.microsoft.com/office/powerpoint/2010/main" val="36019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54044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Requirements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718F0-7B25-7FA3-8928-6EFBFCA6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DCF85-ADF6-199B-14E0-FB1912DA0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1AE83C-017D-751B-2AD1-3FAE937E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BC9C2-52F5-2AA8-8C1C-7F13AE5051E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7DE24B-AFAD-73E8-CBEB-1709FADE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6F8845EF-DA3A-4AE5-423D-BA7F0952834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2020300"/>
            <a:ext cx="10889796" cy="4317856"/>
          </a:xfrm>
        </p:spPr>
        <p:txBody>
          <a:bodyPr/>
          <a:lstStyle/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Uses Real Estate Sales 2001-2020 State of Connecticut dataset 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Quattrocento Sans" panose="020F0502020204030204" pitchFamily="34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o develop an end-to-end machine learning pipeline 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Databricks used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Quattrocento Sans" panose="020F0502020204030204" pitchFamily="34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 data preprocessing &amp; training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Quattrocento Sans" panose="020F0502020204030204" pitchFamily="34" charset="0"/>
              </a:rPr>
              <a:t>ML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model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Azure Data Factory orchestrates the workflow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By analysing features such as sale prices, locations, transaction details.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Pipeline predicts property types with high accuracy.</a:t>
            </a:r>
          </a:p>
          <a:p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Quattrocento Sans" panose="020F0502020204030204" pitchFamily="34" charset="0"/>
              </a:rPr>
              <a:t>Shows the integration of Azure tools for automated real estate analytics.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gif">
            <a:extLst>
              <a:ext uri="{FF2B5EF4-FFF2-40B4-BE49-F238E27FC236}">
                <a16:creationId xmlns:a16="http://schemas.microsoft.com/office/drawing/2014/main" id="{CA9EDCA1-912A-D458-E8B7-6AAF4E1B9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647" y="2140536"/>
            <a:ext cx="3390395" cy="254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26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000F5-5543-DEFE-D71D-0D57E22D6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165EA9-CC8D-A0D2-56A5-C52E6805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FA3E-29CB-8606-6F17-EDF95CB843C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E4886-56C2-BF42-6CB5-7EE5E2DC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9F4C5B2-E0B6-D13F-FFB2-69808DBC0BC9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823494"/>
            <a:ext cx="10889796" cy="4317856"/>
          </a:xfrm>
        </p:spPr>
        <p:txBody>
          <a:bodyPr/>
          <a:lstStyle/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 Factory</a:t>
            </a:r>
          </a:p>
          <a:p>
            <a:pPr marL="457200" lvl="1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ADF automates data movement and transformation, creating pipelines.</a:t>
            </a: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Databricks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It is a cloud-based analytics platform that processes large datasets and runs machine learning models. It transforms and analyzes data stored in Azure Data Lake to  generate insights efficiently.</a:t>
            </a:r>
            <a:endParaRPr lang="en-US" altLang="en-US" dirty="0">
              <a:latin typeface="Sabon Next LT (Body)"/>
            </a:endParaRP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 Lake storage</a:t>
            </a: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abon Next LT (Body)"/>
              </a:rPr>
              <a:t>Azure Data Lake Storage is a scalable repository for both raw and processed data. It stores health data ingested via ADF, allowing Databricks to access and process the data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406011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4229B-CFE0-678C-99B5-2FC1F8283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51F266-7D74-A07B-7023-2081FAA7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2F138-9434-C43E-1E7F-8F369C110C6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F84B08-A2FC-B456-9BC8-C8AE85C5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A736F50-FD53-78DA-F0BF-6B7E04D8CF46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823494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Data Preparation: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Kaggle data stored in ADLS (Bronze).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Databricks processes data into Delta Tables (Silver).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Cleaned, transformed data moved to Gold Layer via ADF.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Model Deployment: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 trained on Gold Layer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ADF orchestrates deployment on Azure Databricks.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13E84-9B00-9682-0B8D-2DD57257F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00" y="2330107"/>
            <a:ext cx="4845900" cy="30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326B4-773E-1834-67E8-79BC26403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F678FA-A77E-FA75-597A-F5BF6992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5225-3B94-2E26-8115-8EA5C00E64D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52C4F-AD1F-9D24-F68A-CEDFE4EF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FB3AABE-3CD5-EE96-3BF2-D5FE9B4F0B0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823494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Ingestion: </a:t>
            </a:r>
          </a:p>
          <a:p>
            <a:pPr marL="457200" lvl="1" indent="0">
              <a:buNone/>
            </a:pPr>
            <a:r>
              <a:rPr lang="en-IN" dirty="0"/>
              <a:t>From Bronze Zone to Silver 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Transformation: </a:t>
            </a:r>
          </a:p>
          <a:p>
            <a:pPr marL="457200" lvl="1" indent="0">
              <a:buNone/>
            </a:pPr>
            <a:r>
              <a:rPr lang="en-IN" dirty="0"/>
              <a:t>From Silver Zone to Gold 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ML Model: </a:t>
            </a:r>
          </a:p>
          <a:p>
            <a:pPr marL="457200" lvl="1" indent="0">
              <a:buNone/>
            </a:pPr>
            <a:r>
              <a:rPr lang="en-IN" dirty="0"/>
              <a:t>Random Forest algorithm for property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Orchestration:</a:t>
            </a:r>
            <a:r>
              <a:rPr lang="en-IN" sz="2200" dirty="0"/>
              <a:t> </a:t>
            </a:r>
          </a:p>
          <a:p>
            <a:pPr marL="457200" lvl="1" indent="0">
              <a:buNone/>
            </a:pPr>
            <a:r>
              <a:rPr lang="en-IN" dirty="0"/>
              <a:t>Azure Data Factory for pipeline automation.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BE2F3-B541-FDF5-797E-A34C95A5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00" y="2330107"/>
            <a:ext cx="4845900" cy="30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E21D2-D1BD-BB01-625E-699284142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2F0A3-DD08-B0F7-3821-5F7CE3C5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&amp; Feature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C6FC3-55F0-98D3-829F-2829B81E937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30E87A-41C6-5988-B564-D737BEC5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FA6C98C-A9AA-7728-B43B-4BEE26DA7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76" y="1433756"/>
            <a:ext cx="7867261" cy="470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7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E25AA-AEF4-BEC9-49F5-430239E0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25F92-7350-9F6D-D4E6-04BAE403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F0559-A091-D271-61A2-E91D5CFF21B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4AD00-1401-B79F-BB1A-AC33BC398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6984FADE-1443-4805-024C-FF3C3AA67BC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81709" y="1823494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with Random Forest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Batch processing for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evaluated using accuracy.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D90938-6E06-B0FF-0305-640635DF0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46" y="5581732"/>
            <a:ext cx="43529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0EF0718-8865-3D85-B268-F3595A1D1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54" y="948683"/>
            <a:ext cx="43815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10 Must-Know Models for ML Beginners: Random Forest | by Dagang Wei | Medium">
            <a:extLst>
              <a:ext uri="{FF2B5EF4-FFF2-40B4-BE49-F238E27FC236}">
                <a16:creationId xmlns:a16="http://schemas.microsoft.com/office/drawing/2014/main" id="{7BD3B0AE-114D-6D00-CEF7-F8057CC5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46" y="3128536"/>
            <a:ext cx="3874860" cy="23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24E10-F416-14D6-2035-F06E440A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9A46F-9DA1-2905-41CC-65D91DD8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8811B-959D-347F-336A-B571712F433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C9B805-4A25-5D96-A586-1CAF23B0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56" y="106987"/>
            <a:ext cx="933871" cy="871613"/>
          </a:xfrm>
          <a:prstGeom prst="rect">
            <a:avLst/>
          </a:prstGeom>
        </p:spPr>
      </p:pic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A8A5625-D34B-DBCC-1210-FDCB3E7EBF88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304373" y="1593151"/>
            <a:ext cx="10889796" cy="43178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Successfully built a scalable, automated ML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Provided predictive insights for real estate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Demonstrated the power of Azure ecosystem integration.</a:t>
            </a: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983C7CC7-1A54-C1E9-0746-8AF0F797E33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17608" y="2773512"/>
            <a:ext cx="6515881" cy="3444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987043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82</TotalTime>
  <Words>424</Words>
  <Application>Microsoft Office PowerPoint</Application>
  <PresentationFormat>Widescreen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 Text Black</vt:lpstr>
      <vt:lpstr>Posterama Text SemiBold</vt:lpstr>
      <vt:lpstr>Sabon Next LT (Body)</vt:lpstr>
      <vt:lpstr>Times New Roman</vt:lpstr>
      <vt:lpstr>Custom​​</vt:lpstr>
      <vt:lpstr>Real Estate Predictive Analytics</vt:lpstr>
      <vt:lpstr>Agenda</vt:lpstr>
      <vt:lpstr>Project Overview</vt:lpstr>
      <vt:lpstr>Project Requirements</vt:lpstr>
      <vt:lpstr>Solution Architecture</vt:lpstr>
      <vt:lpstr>Solution Architecture</vt:lpstr>
      <vt:lpstr>ETL &amp; Feature Engineering</vt:lpstr>
      <vt:lpstr>Demo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Sivaprakash V</dc:creator>
  <cp:lastModifiedBy>Sivaprakash V</cp:lastModifiedBy>
  <cp:revision>8</cp:revision>
  <dcterms:created xsi:type="dcterms:W3CDTF">2024-12-19T05:15:02Z</dcterms:created>
  <dcterms:modified xsi:type="dcterms:W3CDTF">2024-12-19T07:35:59Z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