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1" r:id="rId16"/>
    <p:sldId id="270" r:id="rId17"/>
    <p:sldId id="279" r:id="rId18"/>
    <p:sldId id="273" r:id="rId19"/>
    <p:sldId id="272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E4DF9E-5445-44C2-89A6-03C48098BB54}" v="2578" dt="2021-06-30T07:10:33.255"/>
    <p1510:client id="{4AFD3C24-1A79-4DA1-A9BF-44A94463EC4C}" v="38" dt="2021-11-14T18:10:45.106"/>
    <p1510:client id="{971321B5-8BEC-436F-AAC7-CC56EBBB4AA4}" v="914" dt="2021-06-29T18:24:45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1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7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7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1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1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1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2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2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6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3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4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F108545-2EA9-4B3E-915B-295949608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32D1C9-8AD3-453F-948D-966B7A11B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0"/>
            <a:ext cx="1219199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ACD4D7-3FA3-4106-AFB4-55B58A02E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1" y="1709802"/>
            <a:ext cx="9067799" cy="2931649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FOUNDATION OF DATA ANALYSIS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49BE79-41FC-404D-B048-83AB9179A654}"/>
              </a:ext>
            </a:extLst>
          </p:cNvPr>
          <p:cNvSpPr txBox="1"/>
          <p:nvPr/>
        </p:nvSpPr>
        <p:spPr>
          <a:xfrm>
            <a:off x="838201" y="169452"/>
            <a:ext cx="10750570" cy="15141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df.describe()</a:t>
            </a:r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A609B8-4359-4501-B6E1-30110ECE06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59" t="33098" r="12859" b="25601"/>
          <a:stretch/>
        </p:blipFill>
        <p:spPr>
          <a:xfrm>
            <a:off x="2117681" y="2461660"/>
            <a:ext cx="9471090" cy="360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51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1C6A0E-BA67-4630-8130-44A278655496}"/>
              </a:ext>
            </a:extLst>
          </p:cNvPr>
          <p:cNvSpPr txBox="1"/>
          <p:nvPr/>
        </p:nvSpPr>
        <p:spPr>
          <a:xfrm>
            <a:off x="996275" y="163351"/>
            <a:ext cx="5996619" cy="19798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Using boxplot to find the outliers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72E031F9-2AA4-44CC-8017-EB6DAE6283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589" t="31081" r="48669" b="30405"/>
          <a:stretch/>
        </p:blipFill>
        <p:spPr>
          <a:xfrm>
            <a:off x="2861857" y="2667000"/>
            <a:ext cx="6468285" cy="36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38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DBDB97-30B4-470A-BCA6-FB9796881EB6}"/>
              </a:ext>
            </a:extLst>
          </p:cNvPr>
          <p:cNvSpPr txBox="1"/>
          <p:nvPr/>
        </p:nvSpPr>
        <p:spPr>
          <a:xfrm>
            <a:off x="856729" y="2061706"/>
            <a:ext cx="66680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df.info()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73996-88C5-4BB6-8A70-FB55F701E244}"/>
              </a:ext>
            </a:extLst>
          </p:cNvPr>
          <p:cNvSpPr txBox="1"/>
          <p:nvPr/>
        </p:nvSpPr>
        <p:spPr>
          <a:xfrm>
            <a:off x="2336366" y="2476500"/>
            <a:ext cx="629328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B0F0"/>
                </a:solidFill>
                <a:ea typeface="+mn-lt"/>
                <a:cs typeface="+mn-lt"/>
              </a:rPr>
              <a:t>To find  the number of columns, column labels, column data types, memory usage, range index, and the number of cells in each column (non-null values)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A320B-37A1-4BFF-B3F7-FFC7D88323B8}"/>
              </a:ext>
            </a:extLst>
          </p:cNvPr>
          <p:cNvSpPr txBox="1"/>
          <p:nvPr/>
        </p:nvSpPr>
        <p:spPr>
          <a:xfrm>
            <a:off x="857250" y="3505200"/>
            <a:ext cx="65341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 err="1">
                <a:solidFill>
                  <a:srgbClr val="FF0000"/>
                </a:solidFill>
              </a:rPr>
              <a:t>df.describe</a:t>
            </a:r>
            <a:r>
              <a:rPr lang="en-US" b="1" dirty="0">
                <a:solidFill>
                  <a:srgbClr val="FF0000"/>
                </a:solidFill>
              </a:rPr>
              <a:t>().columns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863CFF-8A91-4715-B6B8-6CB8DBE77EA5}"/>
              </a:ext>
            </a:extLst>
          </p:cNvPr>
          <p:cNvSpPr txBox="1"/>
          <p:nvPr/>
        </p:nvSpPr>
        <p:spPr>
          <a:xfrm>
            <a:off x="2371725" y="4352925"/>
            <a:ext cx="50196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To get the columns with only numerical value.</a:t>
            </a:r>
          </a:p>
        </p:txBody>
      </p:sp>
    </p:spTree>
    <p:extLst>
      <p:ext uri="{BB962C8B-B14F-4D97-AF65-F5344CB8AC3E}">
        <p14:creationId xmlns:p14="http://schemas.microsoft.com/office/powerpoint/2010/main" val="416184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12" y="-9526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2BFACA-62F9-4796-A8E2-286B05A7A0AA}"/>
              </a:ext>
            </a:extLst>
          </p:cNvPr>
          <p:cNvSpPr txBox="1"/>
          <p:nvPr/>
        </p:nvSpPr>
        <p:spPr>
          <a:xfrm>
            <a:off x="453481" y="324592"/>
            <a:ext cx="6539422" cy="29344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Removing the outliers ,I found the outliers in compression ratio is above 20, so removed the outliers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3" name="Picture 3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25D1565E-F68A-40D1-8498-44CA4EC15F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245" t="41009" r="46319" b="14254"/>
          <a:stretch/>
        </p:blipFill>
        <p:spPr>
          <a:xfrm>
            <a:off x="4925897" y="2882288"/>
            <a:ext cx="5659604" cy="335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86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F7D5B-B22F-4A6D-BC1C-C2755F18AC31}"/>
              </a:ext>
            </a:extLst>
          </p:cNvPr>
          <p:cNvSpPr txBox="1"/>
          <p:nvPr/>
        </p:nvSpPr>
        <p:spPr>
          <a:xfrm>
            <a:off x="838201" y="169452"/>
            <a:ext cx="10750570" cy="15141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 get the counts of unique values in the columns which are categorical</a:t>
            </a:r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D39D673-B42D-4DC8-AA1F-10E9DF673B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78" t="26888" r="46199" b="15942"/>
          <a:stretch/>
        </p:blipFill>
        <p:spPr>
          <a:xfrm>
            <a:off x="4299297" y="2125179"/>
            <a:ext cx="5887918" cy="456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50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D12AD-7258-4DB5-A705-6043E67AFCEA}"/>
              </a:ext>
            </a:extLst>
          </p:cNvPr>
          <p:cNvSpPr txBox="1"/>
          <p:nvPr/>
        </p:nvSpPr>
        <p:spPr>
          <a:xfrm>
            <a:off x="996275" y="163351"/>
            <a:ext cx="5996619" cy="19798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Importing LabelEncoder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3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5D76E138-164B-48DE-9E4D-85697553D1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10" t="36951" r="54261" b="53922"/>
          <a:stretch/>
        </p:blipFill>
        <p:spPr>
          <a:xfrm>
            <a:off x="2861857" y="2667000"/>
            <a:ext cx="6468285" cy="36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72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306FAB-B236-4BF7-829F-DF7D835FF208}"/>
              </a:ext>
            </a:extLst>
          </p:cNvPr>
          <p:cNvSpPr txBox="1"/>
          <p:nvPr/>
        </p:nvSpPr>
        <p:spPr>
          <a:xfrm>
            <a:off x="838201" y="169452"/>
            <a:ext cx="10750570" cy="15141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LABEL ENCODING: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 change the columns which are categorical values to numerical values. Like the categorical value has 4 classes(0,1,2,3)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A522E87B-8992-43E5-BAA5-45AA604C7E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21" t="23608" r="4613" b="15590"/>
          <a:stretch/>
        </p:blipFill>
        <p:spPr>
          <a:xfrm>
            <a:off x="332721" y="1908427"/>
            <a:ext cx="8281118" cy="466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48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7F3D94-04BF-497B-B288-90EAB81C49AA}"/>
              </a:ext>
            </a:extLst>
          </p:cNvPr>
          <p:cNvSpPr txBox="1"/>
          <p:nvPr/>
        </p:nvSpPr>
        <p:spPr>
          <a:xfrm>
            <a:off x="838201" y="169452"/>
            <a:ext cx="10750570" cy="15141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Importing seaborn  and using heatmap to find correlation</a:t>
            </a:r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70B60FD4-B826-441B-BAC6-02CED1669F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68" t="38291" r="34620" b="8228"/>
          <a:stretch/>
        </p:blipFill>
        <p:spPr>
          <a:xfrm>
            <a:off x="3683434" y="2461660"/>
            <a:ext cx="7905337" cy="379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74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12" y="-9526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F07218-1E2A-47E4-A44E-FB6E4EE7F92B}"/>
              </a:ext>
            </a:extLst>
          </p:cNvPr>
          <p:cNvSpPr txBox="1"/>
          <p:nvPr/>
        </p:nvSpPr>
        <p:spPr>
          <a:xfrm>
            <a:off x="536987" y="418536"/>
            <a:ext cx="5996628" cy="206808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FEATURE SELECTION: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52863D7-B182-4653-9E23-ECF4560477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001" t="47559" r="32506" b="42582"/>
          <a:stretch/>
        </p:blipFill>
        <p:spPr>
          <a:xfrm rot="-10800000" flipH="1" flipV="1">
            <a:off x="639871" y="3414714"/>
            <a:ext cx="10515600" cy="1372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8F46CD-6449-4247-AD49-C04CD55072E2}"/>
              </a:ext>
            </a:extLst>
          </p:cNvPr>
          <p:cNvSpPr txBox="1"/>
          <p:nvPr/>
        </p:nvSpPr>
        <p:spPr>
          <a:xfrm>
            <a:off x="1367164" y="4963478"/>
            <a:ext cx="54571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.values is important because it gives an numpy </a:t>
            </a:r>
            <a:r>
              <a:rPr lang="en-US"/>
              <a:t>array ,numpy array is expected during training.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70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A2CC2A-2829-485C-BA11-8F1A61314ABB}"/>
              </a:ext>
            </a:extLst>
          </p:cNvPr>
          <p:cNvSpPr txBox="1"/>
          <p:nvPr/>
        </p:nvSpPr>
        <p:spPr>
          <a:xfrm>
            <a:off x="6687160" y="559814"/>
            <a:ext cx="4633486" cy="157378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>
                <a:solidFill>
                  <a:schemeClr val="tx2"/>
                </a:solidFill>
              </a:rPr>
              <a:t>Splitting the data set  into training and testing using train_test_split.</a:t>
            </a:r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ED6B242-B6D1-4712-B5BE-37343DB69D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92" t="44952" r="38084" b="16346"/>
          <a:stretch/>
        </p:blipFill>
        <p:spPr>
          <a:xfrm>
            <a:off x="1691587" y="2385716"/>
            <a:ext cx="8808826" cy="391969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389CAC-A581-4518-827C-EA19D9061C74}"/>
              </a:ext>
            </a:extLst>
          </p:cNvPr>
          <p:cNvSpPr txBox="1"/>
          <p:nvPr/>
        </p:nvSpPr>
        <p:spPr>
          <a:xfrm>
            <a:off x="6742918" y="1304533"/>
            <a:ext cx="449684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Applying LinearRegression  here,because </a:t>
            </a:r>
            <a:r>
              <a:rPr lang="en-US" dirty="0"/>
              <a:t>the price column is continuous and numerical</a:t>
            </a:r>
          </a:p>
        </p:txBody>
      </p:sp>
    </p:spTree>
    <p:extLst>
      <p:ext uri="{BB962C8B-B14F-4D97-AF65-F5344CB8AC3E}">
        <p14:creationId xmlns:p14="http://schemas.microsoft.com/office/powerpoint/2010/main" val="145179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C12EAC-BD05-461D-9D1F-0862BA1F4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" y="76200"/>
            <a:ext cx="2057400" cy="2057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D8DA42-2FEE-4C06-AFD6-6508150C4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473"/>
          <a:stretch/>
        </p:blipFill>
        <p:spPr>
          <a:xfrm>
            <a:off x="11234928" y="3144779"/>
            <a:ext cx="954024" cy="25483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4F702B-4E3F-4D85-A278-2FB6D723502D}"/>
              </a:ext>
            </a:extLst>
          </p:cNvPr>
          <p:cNvSpPr txBox="1"/>
          <p:nvPr/>
        </p:nvSpPr>
        <p:spPr>
          <a:xfrm>
            <a:off x="6324600" y="716365"/>
            <a:ext cx="5029200" cy="542138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EXPLORATORY DATA ANALYSIS ON CarPrice.csv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8297F-0D81-49DF-96C8-542AEFB92E4E}"/>
              </a:ext>
            </a:extLst>
          </p:cNvPr>
          <p:cNvSpPr txBox="1"/>
          <p:nvPr/>
        </p:nvSpPr>
        <p:spPr>
          <a:xfrm>
            <a:off x="1012507" y="2458720"/>
            <a:ext cx="4854894" cy="36543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DONE BY: SIVAPRASATH 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REG N0:RA2011047010118</a:t>
            </a:r>
          </a:p>
        </p:txBody>
      </p:sp>
    </p:spTree>
    <p:extLst>
      <p:ext uri="{BB962C8B-B14F-4D97-AF65-F5344CB8AC3E}">
        <p14:creationId xmlns:p14="http://schemas.microsoft.com/office/powerpoint/2010/main" val="4093714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6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12" name="Picture 16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8BC9CC-39F3-4283-A8AD-4A14418E770F}"/>
              </a:ext>
            </a:extLst>
          </p:cNvPr>
          <p:cNvSpPr txBox="1"/>
          <p:nvPr/>
        </p:nvSpPr>
        <p:spPr>
          <a:xfrm>
            <a:off x="1698149" y="1536715"/>
            <a:ext cx="9475129" cy="45763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FF0000"/>
                </a:solidFill>
              </a:rPr>
              <a:t>Fit function during training comes up with a mathematical equation</a:t>
            </a:r>
          </a:p>
        </p:txBody>
      </p:sp>
    </p:spTree>
    <p:extLst>
      <p:ext uri="{BB962C8B-B14F-4D97-AF65-F5344CB8AC3E}">
        <p14:creationId xmlns:p14="http://schemas.microsoft.com/office/powerpoint/2010/main" val="253901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EF854C-DE2A-492E-9A52-D67D8A36DA74}"/>
              </a:ext>
            </a:extLst>
          </p:cNvPr>
          <p:cNvSpPr txBox="1"/>
          <p:nvPr/>
        </p:nvSpPr>
        <p:spPr>
          <a:xfrm>
            <a:off x="838201" y="169452"/>
            <a:ext cx="10750570" cy="15141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Predicting the price of a car</a:t>
            </a:r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597A4E1-0C0F-493E-A743-D4AF5DA085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40" t="39256" r="33410" b="53488"/>
          <a:stretch/>
        </p:blipFill>
        <p:spPr>
          <a:xfrm>
            <a:off x="322284" y="2461660"/>
            <a:ext cx="11266487" cy="360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91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B71E6-DC9F-4D67-A987-A1A8040724FC}"/>
              </a:ext>
            </a:extLst>
          </p:cNvPr>
          <p:cNvSpPr txBox="1"/>
          <p:nvPr/>
        </p:nvSpPr>
        <p:spPr>
          <a:xfrm>
            <a:off x="838201" y="169452"/>
            <a:ext cx="10750570" cy="15141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Predicting the testing set</a:t>
            </a:r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D3C1ADD-45DB-433E-819E-A97A9F0D62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20" t="50450" r="55143" b="43243"/>
          <a:stretch/>
        </p:blipFill>
        <p:spPr>
          <a:xfrm>
            <a:off x="645873" y="2618235"/>
            <a:ext cx="9794678" cy="360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99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1EAD59-886B-4BEF-A11D-0237A005D5F7}"/>
              </a:ext>
            </a:extLst>
          </p:cNvPr>
          <p:cNvSpPr txBox="1"/>
          <p:nvPr/>
        </p:nvSpPr>
        <p:spPr>
          <a:xfrm>
            <a:off x="838201" y="169452"/>
            <a:ext cx="10750570" cy="15141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Evaluating metrics: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Mean squared error,mean absolute error</a:t>
            </a:r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FD03425-357D-4CBA-A153-32B897B301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69" t="46602" r="45126" b="37985"/>
          <a:stretch/>
        </p:blipFill>
        <p:spPr>
          <a:xfrm>
            <a:off x="5186557" y="2492975"/>
            <a:ext cx="6402214" cy="360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91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E60E3D-3E8E-4D4D-B1D1-89548CA7630F}"/>
              </a:ext>
            </a:extLst>
          </p:cNvPr>
          <p:cNvSpPr txBox="1"/>
          <p:nvPr/>
        </p:nvSpPr>
        <p:spPr>
          <a:xfrm>
            <a:off x="838201" y="169452"/>
            <a:ext cx="10750570" cy="15141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 evaluate the performance of linear regression :</a:t>
            </a:r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ACA2E6C-F8A5-41DF-AA02-051F58329D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72" t="66500" r="40658" b="25742"/>
          <a:stretch/>
        </p:blipFill>
        <p:spPr>
          <a:xfrm>
            <a:off x="839401" y="2461660"/>
            <a:ext cx="8561153" cy="383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0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A29CF3-8B8B-4DDF-A19B-72E0059DD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C57656-A01F-4B32-B5C4-D171EDC9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5148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EA49F7-1946-40FE-ACF9-81D0AC97C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9" y="-7281"/>
            <a:ext cx="12191999" cy="3522134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CB8F5F-BA2C-4F7A-8F4A-CD0C6498BAB0}"/>
              </a:ext>
            </a:extLst>
          </p:cNvPr>
          <p:cNvSpPr txBox="1"/>
          <p:nvPr/>
        </p:nvSpPr>
        <p:spPr>
          <a:xfrm>
            <a:off x="838200" y="744909"/>
            <a:ext cx="5562600" cy="237929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IMPORTING pandas library:</a:t>
            </a:r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6DAB957-EA35-4D23-8843-A61E0C9083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8026" t="22854" r="58568" b="69874"/>
          <a:stretch/>
        </p:blipFill>
        <p:spPr>
          <a:xfrm>
            <a:off x="6629400" y="2962004"/>
            <a:ext cx="4821464" cy="138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8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5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6" name="Rectangle 1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12" y="-9526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22E08D-C18F-47B2-B4B2-388C42DFBA94}"/>
              </a:ext>
            </a:extLst>
          </p:cNvPr>
          <p:cNvSpPr txBox="1"/>
          <p:nvPr/>
        </p:nvSpPr>
        <p:spPr>
          <a:xfrm>
            <a:off x="568302" y="836071"/>
            <a:ext cx="5996628" cy="206808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IMPORTING DATASET:</a:t>
            </a:r>
          </a:p>
        </p:txBody>
      </p:sp>
      <p:pic>
        <p:nvPicPr>
          <p:cNvPr id="28" name="Picture 16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29" name="Picture 18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54DED0C-CAF1-4156-996A-DF64BA0C72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476" t="29486" r="64411" b="64483"/>
          <a:stretch/>
        </p:blipFill>
        <p:spPr>
          <a:xfrm>
            <a:off x="5304811" y="2997110"/>
            <a:ext cx="5966487" cy="335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1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146048" cy="10709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AA4AB7-E878-45FE-93E6-8A5835064115}"/>
              </a:ext>
            </a:extLst>
          </p:cNvPr>
          <p:cNvSpPr txBox="1"/>
          <p:nvPr/>
        </p:nvSpPr>
        <p:spPr>
          <a:xfrm>
            <a:off x="838200" y="3429000"/>
            <a:ext cx="4647901" cy="258561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3EBCC94-6785-4719-81DD-CCBD1667FB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47" t="29935" r="14112" b="14967"/>
          <a:stretch/>
        </p:blipFill>
        <p:spPr>
          <a:xfrm>
            <a:off x="1386753" y="1072006"/>
            <a:ext cx="10057519" cy="46200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0DECAD-4FDB-4170-A505-5BE79D7ABDB8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5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A821D0-9DF4-4511-B994-FC89263230B0}"/>
              </a:ext>
            </a:extLst>
          </p:cNvPr>
          <p:cNvSpPr txBox="1"/>
          <p:nvPr/>
        </p:nvSpPr>
        <p:spPr>
          <a:xfrm>
            <a:off x="996275" y="163351"/>
            <a:ext cx="5996619" cy="19798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 find the dimension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CCA2F7-6F81-4A69-ABBC-B2F19A3D55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82" t="66667" r="66790" b="19829"/>
          <a:stretch/>
        </p:blipFill>
        <p:spPr>
          <a:xfrm>
            <a:off x="2861857" y="2667000"/>
            <a:ext cx="6468285" cy="36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8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595DBB-66DF-4E0C-B573-EBD19E4008EC}"/>
              </a:ext>
            </a:extLst>
          </p:cNvPr>
          <p:cNvSpPr txBox="1"/>
          <p:nvPr/>
        </p:nvSpPr>
        <p:spPr>
          <a:xfrm>
            <a:off x="996275" y="163351"/>
            <a:ext cx="5996619" cy="19798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Understanding </a:t>
            </a:r>
            <a:r>
              <a:rPr lang="en-US" sz="44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about attributes and target </a:t>
            </a: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feature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57FF222-578F-4F98-959B-92B5798AA0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180" t="38576" r="13193" b="28041"/>
          <a:stretch/>
        </p:blipFill>
        <p:spPr>
          <a:xfrm>
            <a:off x="838200" y="3145248"/>
            <a:ext cx="10515600" cy="268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9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C12EAC-BD05-461D-9D1F-0862BA1F4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" y="76200"/>
            <a:ext cx="2057400" cy="2057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D8DA42-2FEE-4C06-AFD6-6508150C4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473"/>
          <a:stretch/>
        </p:blipFill>
        <p:spPr>
          <a:xfrm>
            <a:off x="11234928" y="3144779"/>
            <a:ext cx="954024" cy="25483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BDFA8A-9E8C-48E2-B92E-32682EF383C8}"/>
              </a:ext>
            </a:extLst>
          </p:cNvPr>
          <p:cNvSpPr txBox="1"/>
          <p:nvPr/>
        </p:nvSpPr>
        <p:spPr>
          <a:xfrm>
            <a:off x="1012507" y="2458720"/>
            <a:ext cx="4854894" cy="36543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tx2"/>
                </a:solidFill>
              </a:rPr>
              <a:t>Here the target feature is price</a:t>
            </a:r>
          </a:p>
        </p:txBody>
      </p:sp>
    </p:spTree>
    <p:extLst>
      <p:ext uri="{BB962C8B-B14F-4D97-AF65-F5344CB8AC3E}">
        <p14:creationId xmlns:p14="http://schemas.microsoft.com/office/powerpoint/2010/main" val="255891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3B5EA1-3E37-4622-B07C-7D53171B8B07}"/>
              </a:ext>
            </a:extLst>
          </p:cNvPr>
          <p:cNvSpPr txBox="1"/>
          <p:nvPr/>
        </p:nvSpPr>
        <p:spPr>
          <a:xfrm>
            <a:off x="838201" y="559813"/>
            <a:ext cx="4876800" cy="55779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df.describe()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6E519F-B526-4C23-8A0B-8DA30958368B}"/>
              </a:ext>
            </a:extLst>
          </p:cNvPr>
          <p:cNvSpPr txBox="1"/>
          <p:nvPr/>
        </p:nvSpPr>
        <p:spPr>
          <a:xfrm>
            <a:off x="6705600" y="2584854"/>
            <a:ext cx="4467677" cy="354911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It is used to find the mean,standard deviation,minimum value,25%,50%,75%,maximum value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Only the columns with numerical values can be shown.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Helps to find 'OUTLIERS'</a:t>
            </a:r>
          </a:p>
        </p:txBody>
      </p:sp>
    </p:spTree>
    <p:extLst>
      <p:ext uri="{BB962C8B-B14F-4D97-AF65-F5344CB8AC3E}">
        <p14:creationId xmlns:p14="http://schemas.microsoft.com/office/powerpoint/2010/main" val="326480498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BlockprintVTI</vt:lpstr>
      <vt:lpstr>FOUNDATION OF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552</cp:revision>
  <dcterms:created xsi:type="dcterms:W3CDTF">2021-06-29T17:29:51Z</dcterms:created>
  <dcterms:modified xsi:type="dcterms:W3CDTF">2021-11-14T18:10:46Z</dcterms:modified>
</cp:coreProperties>
</file>