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 lvl="0">
      <a:defRPr lang="en-US"/>
    </a:defPPr>
    <a:lvl1pPr marL="0" lv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lvl="1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lvl="2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lvl="3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lvl="4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lvl="5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lvl="6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lvl="7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lvl="8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0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cuments\sivaram%20n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[sivaram n.xlsx]Sheet2!PivotTable7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Empolyee</a:t>
            </a:r>
            <a:r>
              <a:rPr lang="en-US" baseline="0"/>
              <a:t> performance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9.1803149606299206E-2"/>
          <c:y val="0.22161818314377399"/>
          <c:w val="0.62555796150481202"/>
          <c:h val="0.4631805920093319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'[sivaram n.xlsx]Sheet2'!$B$3:$B$4</c:f>
              <c:strCache>
                <c:ptCount val="1"/>
                <c:pt idx="0">
                  <c:v>Fully Meets</c:v>
                </c:pt>
              </c:strCache>
            </c:strRef>
          </c:tx>
          <c:spPr>
            <a:solidFill>
              <a:schemeClr val="tx2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rgbClr val="00B0F0"/>
              </a:solidFill>
              <a:ln>
                <a:noFill/>
              </a:ln>
              <a:effectLst/>
              <a:sp3d/>
            </c:spPr>
          </c:dPt>
          <c:dPt>
            <c:idx val="2"/>
            <c:invertIfNegative val="0"/>
            <c:bubble3D val="0"/>
            <c:spPr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  <a:effectLst/>
              <a:sp3d/>
            </c:spPr>
          </c:dPt>
          <c:dPt>
            <c:idx val="3"/>
            <c:invertIfNegative val="0"/>
            <c:bubble3D val="0"/>
            <c:spPr>
              <a:solidFill>
                <a:srgbClr val="FFC000"/>
              </a:solidFill>
              <a:ln>
                <a:noFill/>
              </a:ln>
              <a:effectLst/>
              <a:sp3d/>
            </c:spPr>
          </c:dPt>
          <c:dPt>
            <c:idx val="4"/>
            <c:invertIfNegative val="0"/>
            <c:bubble3D val="0"/>
            <c:spPr>
              <a:solidFill>
                <a:srgbClr val="0070C0"/>
              </a:solidFill>
              <a:ln>
                <a:noFill/>
              </a:ln>
              <a:effectLst/>
              <a:sp3d/>
            </c:spPr>
          </c:dPt>
          <c:dPt>
            <c:idx val="5"/>
            <c:invertIfNegative val="0"/>
            <c:bubble3D val="0"/>
            <c:spPr>
              <a:solidFill>
                <a:schemeClr val="tx2">
                  <a:lumMod val="50000"/>
                  <a:lumOff val="50000"/>
                </a:schemeClr>
              </a:solidFill>
              <a:ln>
                <a:noFill/>
              </a:ln>
              <a:effectLst/>
              <a:sp3d/>
            </c:spPr>
          </c:dPt>
          <c:dPt>
            <c:idx val="6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  <a:sp3d/>
            </c:spPr>
          </c:dPt>
          <c:dPt>
            <c:idx val="7"/>
            <c:invertIfNegative val="0"/>
            <c:bubble3D val="0"/>
            <c:spPr>
              <a:solidFill>
                <a:schemeClr val="accent6">
                  <a:lumMod val="75000"/>
                </a:schemeClr>
              </a:solidFill>
              <a:ln>
                <a:noFill/>
              </a:ln>
              <a:effectLst/>
              <a:sp3d/>
            </c:spPr>
          </c:dPt>
          <c:dPt>
            <c:idx val="8"/>
            <c:invertIfNegative val="0"/>
            <c:bubble3D val="0"/>
            <c:spPr>
              <a:solidFill>
                <a:schemeClr val="bg2">
                  <a:lumMod val="50000"/>
                </a:schemeClr>
              </a:solidFill>
              <a:ln>
                <a:noFill/>
              </a:ln>
              <a:effectLst/>
              <a:sp3d/>
            </c:spPr>
          </c:dPt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movingAvg"/>
            <c:period val="2"/>
            <c:dispRSqr val="0"/>
            <c:dispEq val="0"/>
          </c:trendline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'[sivaram n.xlsx]Sheet2'!$A$5:$A$15</c:f>
              <c:strCache>
                <c:ptCount val="10"/>
                <c:pt idx="0">
                  <c:v>Aspen</c:v>
                </c:pt>
                <c:pt idx="1">
                  <c:v>Cohen</c:v>
                </c:pt>
                <c:pt idx="2">
                  <c:v>Devyn</c:v>
                </c:pt>
                <c:pt idx="3">
                  <c:v>Hugo</c:v>
                </c:pt>
                <c:pt idx="4">
                  <c:v>Kimora</c:v>
                </c:pt>
                <c:pt idx="5">
                  <c:v>Lennon</c:v>
                </c:pt>
                <c:pt idx="6">
                  <c:v>Tia</c:v>
                </c:pt>
                <c:pt idx="7">
                  <c:v>Vicente</c:v>
                </c:pt>
                <c:pt idx="8">
                  <c:v>Weston</c:v>
                </c:pt>
                <c:pt idx="9">
                  <c:v>Willie</c:v>
                </c:pt>
              </c:strCache>
            </c:strRef>
          </c:cat>
          <c:val>
            <c:numRef>
              <c:f>'[sivaram n.xlsx]Sheet2'!$B$5:$B$15</c:f>
              <c:numCache>
                <c:formatCode>General</c:formatCode>
                <c:ptCount val="10"/>
                <c:pt idx="0">
                  <c:v>3496</c:v>
                </c:pt>
                <c:pt idx="1">
                  <c:v>3494</c:v>
                </c:pt>
                <c:pt idx="2">
                  <c:v>3489</c:v>
                </c:pt>
                <c:pt idx="3">
                  <c:v>3493</c:v>
                </c:pt>
                <c:pt idx="4">
                  <c:v>3487</c:v>
                </c:pt>
                <c:pt idx="5">
                  <c:v>3491</c:v>
                </c:pt>
                <c:pt idx="6">
                  <c:v>3495</c:v>
                </c:pt>
                <c:pt idx="7">
                  <c:v>3492</c:v>
                </c:pt>
                <c:pt idx="8">
                  <c:v>3490</c:v>
                </c:pt>
                <c:pt idx="9">
                  <c:v>3488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75832272"/>
        <c:axId val="375830312"/>
      </c:barChart>
      <c:catAx>
        <c:axId val="3758322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5830312"/>
        <c:crosses val="autoZero"/>
        <c:auto val="1"/>
        <c:lblAlgn val="ctr"/>
        <c:lblOffset val="100"/>
        <c:noMultiLvlLbl val="0"/>
      </c:catAx>
      <c:valAx>
        <c:axId val="37583031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58322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CBEB532-9F71-4EC7-A9E3-779BF93FF0A6}" type="doc">
      <dgm:prSet loTypeId="urn:microsoft.com/office/officeart/2005/8/layout/vList5" loCatId="list" qsTypeId="urn:microsoft.com/office/officeart/2005/8/quickstyle/simple1#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62410D27-D913-4F54-A3CC-133F95876F10}">
      <dgm:prSet/>
      <dgm:spPr/>
      <dgm:t>
        <a:bodyPr/>
        <a:lstStyle/>
        <a:p>
          <a:r>
            <a:rPr lang="en-US" dirty="0"/>
            <a:t>Employee Attrition Analysis Using Excel Dashboards </a:t>
          </a:r>
        </a:p>
      </dgm:t>
    </dgm:pt>
    <dgm:pt modelId="{5AA1B2E2-99DE-4531-91B8-22650CE7E710}" type="parTrans" cxnId="{F13A9F8F-8B04-4510-A437-18CFD2532AFC}">
      <dgm:prSet/>
      <dgm:spPr/>
      <dgm:t>
        <a:bodyPr/>
        <a:lstStyle/>
        <a:p>
          <a:endParaRPr lang="en-US"/>
        </a:p>
      </dgm:t>
    </dgm:pt>
    <dgm:pt modelId="{25B6003C-14DE-4C81-90EA-428425B9D014}" type="sibTrans" cxnId="{F13A9F8F-8B04-4510-A437-18CFD2532AFC}">
      <dgm:prSet/>
      <dgm:spPr/>
      <dgm:t>
        <a:bodyPr/>
        <a:lstStyle/>
        <a:p>
          <a:endParaRPr lang="en-US"/>
        </a:p>
      </dgm:t>
    </dgm:pt>
    <dgm:pt modelId="{8313F615-FCFA-4DCE-A118-7D46DA6257C4}">
      <dgm:prSet/>
      <dgm:spPr/>
      <dgm:t>
        <a:bodyPr/>
        <a:lstStyle/>
        <a:p>
          <a:r>
            <a:rPr lang="en-US" dirty="0"/>
            <a:t>Creating an Employee Performance  Scorecard in Excel</a:t>
          </a:r>
        </a:p>
      </dgm:t>
    </dgm:pt>
    <dgm:pt modelId="{99A03139-0B2A-4248-813F-ACDEC4E9D69C}" type="parTrans" cxnId="{2606A22F-C0F7-4F29-920F-2B3878981534}">
      <dgm:prSet/>
      <dgm:spPr/>
      <dgm:t>
        <a:bodyPr/>
        <a:lstStyle/>
        <a:p>
          <a:endParaRPr lang="en-US"/>
        </a:p>
      </dgm:t>
    </dgm:pt>
    <dgm:pt modelId="{653D2549-EC1D-4D74-B5D5-1A3114FB7F52}" type="sibTrans" cxnId="{2606A22F-C0F7-4F29-920F-2B3878981534}">
      <dgm:prSet/>
      <dgm:spPr/>
      <dgm:t>
        <a:bodyPr/>
        <a:lstStyle/>
        <a:p>
          <a:endParaRPr lang="en-US"/>
        </a:p>
      </dgm:t>
    </dgm:pt>
    <dgm:pt modelId="{70581E58-7468-47CD-A8EC-EF8002E95FC7}">
      <dgm:prSet/>
      <dgm:spPr/>
      <dgm:t>
        <a:bodyPr/>
        <a:lstStyle/>
        <a:p>
          <a:r>
            <a:rPr lang="en-US" dirty="0"/>
            <a:t>Using Pivot Tables for Employee Turnover Analysis </a:t>
          </a:r>
        </a:p>
      </dgm:t>
    </dgm:pt>
    <dgm:pt modelId="{81CE2BA7-FBC9-41B2-B071-47107FE5FCC4}" type="parTrans" cxnId="{BEF14E05-0C20-4C85-951D-3D723DE55486}">
      <dgm:prSet/>
      <dgm:spPr/>
      <dgm:t>
        <a:bodyPr/>
        <a:lstStyle/>
        <a:p>
          <a:endParaRPr lang="en-US"/>
        </a:p>
      </dgm:t>
    </dgm:pt>
    <dgm:pt modelId="{64872D31-A3E3-4096-962F-E505E7B7E6C8}" type="sibTrans" cxnId="{BEF14E05-0C20-4C85-951D-3D723DE55486}">
      <dgm:prSet/>
      <dgm:spPr/>
      <dgm:t>
        <a:bodyPr/>
        <a:lstStyle/>
        <a:p>
          <a:endParaRPr lang="en-US"/>
        </a:p>
      </dgm:t>
    </dgm:pt>
    <dgm:pt modelId="{319563BF-F25B-4D85-8566-93A5A8B607C9}">
      <dgm:prSet/>
      <dgm:spPr/>
      <dgm:t>
        <a:bodyPr/>
        <a:lstStyle/>
        <a:p>
          <a:r>
            <a:rPr lang="en-US" dirty="0"/>
            <a:t>Visualizing Employee Attendance Trends with Excel Charts </a:t>
          </a:r>
        </a:p>
      </dgm:t>
    </dgm:pt>
    <dgm:pt modelId="{CBD9A85B-08E7-4409-9EF7-6EF34EE38949}" type="parTrans" cxnId="{9779CFE7-C985-46E8-AC3E-7F1B4CC39BF0}">
      <dgm:prSet/>
      <dgm:spPr/>
      <dgm:t>
        <a:bodyPr/>
        <a:lstStyle/>
        <a:p>
          <a:endParaRPr lang="en-US"/>
        </a:p>
      </dgm:t>
    </dgm:pt>
    <dgm:pt modelId="{ECE6B411-D2CA-45A6-82B3-813C224A154C}" type="sibTrans" cxnId="{9779CFE7-C985-46E8-AC3E-7F1B4CC39BF0}">
      <dgm:prSet/>
      <dgm:spPr/>
      <dgm:t>
        <a:bodyPr/>
        <a:lstStyle/>
        <a:p>
          <a:endParaRPr lang="en-US"/>
        </a:p>
      </dgm:t>
    </dgm:pt>
    <dgm:pt modelId="{3CAA4478-38F5-4815-A010-A2B1FFFFB766}">
      <dgm:prSet/>
      <dgm:spPr/>
      <dgm:t>
        <a:bodyPr/>
        <a:lstStyle/>
        <a:p>
          <a:r>
            <a:rPr lang="en-US" dirty="0"/>
            <a:t>Salary and Compensation Analysis Through Excel Data Modeling</a:t>
          </a:r>
        </a:p>
      </dgm:t>
    </dgm:pt>
    <dgm:pt modelId="{4BD59977-327E-4745-BBE3-3591F7FFB69E}" type="parTrans" cxnId="{37E0B128-DD59-44BB-955C-9B5C3BA5BCEB}">
      <dgm:prSet/>
      <dgm:spPr/>
      <dgm:t>
        <a:bodyPr/>
        <a:lstStyle/>
        <a:p>
          <a:endParaRPr lang="en-US"/>
        </a:p>
      </dgm:t>
    </dgm:pt>
    <dgm:pt modelId="{2C089D30-BB71-407E-81C4-86017B0A56EE}" type="sibTrans" cxnId="{37E0B128-DD59-44BB-955C-9B5C3BA5BCEB}">
      <dgm:prSet/>
      <dgm:spPr/>
      <dgm:t>
        <a:bodyPr/>
        <a:lstStyle/>
        <a:p>
          <a:endParaRPr lang="en-US"/>
        </a:p>
      </dgm:t>
    </dgm:pt>
    <dgm:pt modelId="{6C14D67A-EAC9-4633-A5F8-159E390E31BB}">
      <dgm:prSet/>
      <dgm:spPr/>
      <dgm:t>
        <a:bodyPr/>
        <a:lstStyle/>
        <a:p>
          <a:r>
            <a:rPr lang="en-US" dirty="0"/>
            <a:t>Data Manipulation Techniques, Conditional Formatting, Pivot Table, Functions and Formulas, Power Query, Charts and Graphs</a:t>
          </a:r>
        </a:p>
      </dgm:t>
    </dgm:pt>
    <dgm:pt modelId="{1B90A396-1154-49F9-9767-4990D07B40FB}" type="parTrans" cxnId="{9C13E485-84FD-4AAD-8C5D-408FBA83E414}">
      <dgm:prSet/>
      <dgm:spPr/>
      <dgm:t>
        <a:bodyPr/>
        <a:lstStyle/>
        <a:p>
          <a:endParaRPr lang="en-US"/>
        </a:p>
      </dgm:t>
    </dgm:pt>
    <dgm:pt modelId="{8D026572-F7BC-4458-BC7B-774FBAAE4421}" type="sibTrans" cxnId="{9C13E485-84FD-4AAD-8C5D-408FBA83E414}">
      <dgm:prSet/>
      <dgm:spPr/>
      <dgm:t>
        <a:bodyPr/>
        <a:lstStyle/>
        <a:p>
          <a:endParaRPr lang="en-US"/>
        </a:p>
      </dgm:t>
    </dgm:pt>
    <dgm:pt modelId="{7C0BAA3B-8A13-43AD-909E-4348D01B1195}" type="pres">
      <dgm:prSet presAssocID="{2CBEB532-9F71-4EC7-A9E3-779BF93FF0A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31AA3DCE-5242-472B-8DC9-52E64C1F1C32}" type="pres">
      <dgm:prSet presAssocID="{62410D27-D913-4F54-A3CC-133F95876F10}" presName="linNode" presStyleCnt="0"/>
      <dgm:spPr/>
      <dgm:t>
        <a:bodyPr/>
        <a:lstStyle/>
        <a:p>
          <a:endParaRPr lang="en-IN"/>
        </a:p>
      </dgm:t>
    </dgm:pt>
    <dgm:pt modelId="{7F1DE23E-D253-4256-8A8F-61A279B9FE1B}" type="pres">
      <dgm:prSet presAssocID="{62410D27-D913-4F54-A3CC-133F95876F10}" presName="parentText" presStyleLbl="node1" presStyleIdx="0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D92EF2F0-2C2E-4BDE-8900-4024B0D2656F}" type="pres">
      <dgm:prSet presAssocID="{25B6003C-14DE-4C81-90EA-428425B9D014}" presName="sp" presStyleCnt="0"/>
      <dgm:spPr/>
      <dgm:t>
        <a:bodyPr/>
        <a:lstStyle/>
        <a:p>
          <a:endParaRPr lang="en-IN"/>
        </a:p>
      </dgm:t>
    </dgm:pt>
    <dgm:pt modelId="{F2F3CECB-1780-40F8-84B0-0C7BFD4ADC78}" type="pres">
      <dgm:prSet presAssocID="{8313F615-FCFA-4DCE-A118-7D46DA6257C4}" presName="linNode" presStyleCnt="0"/>
      <dgm:spPr/>
      <dgm:t>
        <a:bodyPr/>
        <a:lstStyle/>
        <a:p>
          <a:endParaRPr lang="en-IN"/>
        </a:p>
      </dgm:t>
    </dgm:pt>
    <dgm:pt modelId="{F4D2C693-2534-430F-B6A0-1431B8A34141}" type="pres">
      <dgm:prSet presAssocID="{8313F615-FCFA-4DCE-A118-7D46DA6257C4}" presName="parentText" presStyleLbl="node1" presStyleIdx="1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1E6009A5-FBDA-4EA1-A40F-C49394925E07}" type="pres">
      <dgm:prSet presAssocID="{653D2549-EC1D-4D74-B5D5-1A3114FB7F52}" presName="sp" presStyleCnt="0"/>
      <dgm:spPr/>
      <dgm:t>
        <a:bodyPr/>
        <a:lstStyle/>
        <a:p>
          <a:endParaRPr lang="en-IN"/>
        </a:p>
      </dgm:t>
    </dgm:pt>
    <dgm:pt modelId="{CD33D260-6BFF-4CE2-BD73-DABA96E9942D}" type="pres">
      <dgm:prSet presAssocID="{70581E58-7468-47CD-A8EC-EF8002E95FC7}" presName="linNode" presStyleCnt="0"/>
      <dgm:spPr/>
      <dgm:t>
        <a:bodyPr/>
        <a:lstStyle/>
        <a:p>
          <a:endParaRPr lang="en-IN"/>
        </a:p>
      </dgm:t>
    </dgm:pt>
    <dgm:pt modelId="{78F201D8-5E3E-4574-A599-E47C6819514B}" type="pres">
      <dgm:prSet presAssocID="{70581E58-7468-47CD-A8EC-EF8002E95FC7}" presName="parentText" presStyleLbl="node1" presStyleIdx="2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6AC1707B-0779-415A-BF05-0E751DF1FF75}" type="pres">
      <dgm:prSet presAssocID="{64872D31-A3E3-4096-962F-E505E7B7E6C8}" presName="sp" presStyleCnt="0"/>
      <dgm:spPr/>
      <dgm:t>
        <a:bodyPr/>
        <a:lstStyle/>
        <a:p>
          <a:endParaRPr lang="en-IN"/>
        </a:p>
      </dgm:t>
    </dgm:pt>
    <dgm:pt modelId="{13340A7B-92B8-4FB3-BE44-B4C629DA9AFE}" type="pres">
      <dgm:prSet presAssocID="{319563BF-F25B-4D85-8566-93A5A8B607C9}" presName="linNode" presStyleCnt="0"/>
      <dgm:spPr/>
      <dgm:t>
        <a:bodyPr/>
        <a:lstStyle/>
        <a:p>
          <a:endParaRPr lang="en-IN"/>
        </a:p>
      </dgm:t>
    </dgm:pt>
    <dgm:pt modelId="{AFD8AE89-D541-4DAE-B037-C23247CDF4E9}" type="pres">
      <dgm:prSet presAssocID="{319563BF-F25B-4D85-8566-93A5A8B607C9}" presName="parentText" presStyleLbl="node1" presStyleIdx="3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4BD07E44-A961-40C3-9F60-CE3E9A246DE7}" type="pres">
      <dgm:prSet presAssocID="{ECE6B411-D2CA-45A6-82B3-813C224A154C}" presName="sp" presStyleCnt="0"/>
      <dgm:spPr/>
      <dgm:t>
        <a:bodyPr/>
        <a:lstStyle/>
        <a:p>
          <a:endParaRPr lang="en-IN"/>
        </a:p>
      </dgm:t>
    </dgm:pt>
    <dgm:pt modelId="{984BB23F-7770-405C-A880-B2A76885283B}" type="pres">
      <dgm:prSet presAssocID="{3CAA4478-38F5-4815-A010-A2B1FFFFB766}" presName="linNode" presStyleCnt="0"/>
      <dgm:spPr/>
      <dgm:t>
        <a:bodyPr/>
        <a:lstStyle/>
        <a:p>
          <a:endParaRPr lang="en-IN"/>
        </a:p>
      </dgm:t>
    </dgm:pt>
    <dgm:pt modelId="{7101BF26-5A93-4612-AA86-E3FC9B5C4746}" type="pres">
      <dgm:prSet presAssocID="{3CAA4478-38F5-4815-A010-A2B1FFFFB766}" presName="parentText" presStyleLbl="node1" presStyleIdx="4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CEECE83B-79CB-4971-B43D-4A7780A1C912}" type="pres">
      <dgm:prSet presAssocID="{2C089D30-BB71-407E-81C4-86017B0A56EE}" presName="sp" presStyleCnt="0"/>
      <dgm:spPr/>
      <dgm:t>
        <a:bodyPr/>
        <a:lstStyle/>
        <a:p>
          <a:endParaRPr lang="en-IN"/>
        </a:p>
      </dgm:t>
    </dgm:pt>
    <dgm:pt modelId="{56AD22F3-61C1-4177-8A0C-88A0946B69AE}" type="pres">
      <dgm:prSet presAssocID="{6C14D67A-EAC9-4633-A5F8-159E390E31BB}" presName="linNode" presStyleCnt="0"/>
      <dgm:spPr/>
      <dgm:t>
        <a:bodyPr/>
        <a:lstStyle/>
        <a:p>
          <a:endParaRPr lang="en-IN"/>
        </a:p>
      </dgm:t>
    </dgm:pt>
    <dgm:pt modelId="{AF510432-3336-452C-93AD-DBEBE78EF6B8}" type="pres">
      <dgm:prSet presAssocID="{6C14D67A-EAC9-4633-A5F8-159E390E31BB}" presName="parentText" presStyleLbl="node1" presStyleIdx="5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37E0B128-DD59-44BB-955C-9B5C3BA5BCEB}" srcId="{2CBEB532-9F71-4EC7-A9E3-779BF93FF0A6}" destId="{3CAA4478-38F5-4815-A010-A2B1FFFFB766}" srcOrd="4" destOrd="0" parTransId="{4BD59977-327E-4745-BBE3-3591F7FFB69E}" sibTransId="{2C089D30-BB71-407E-81C4-86017B0A56EE}"/>
    <dgm:cxn modelId="{DAC1C413-93DE-4E43-B7B7-3BE96F7FA01E}" type="presOf" srcId="{62410D27-D913-4F54-A3CC-133F95876F10}" destId="{7F1DE23E-D253-4256-8A8F-61A279B9FE1B}" srcOrd="0" destOrd="0" presId="urn:microsoft.com/office/officeart/2005/8/layout/vList5"/>
    <dgm:cxn modelId="{9779CFE7-C985-46E8-AC3E-7F1B4CC39BF0}" srcId="{2CBEB532-9F71-4EC7-A9E3-779BF93FF0A6}" destId="{319563BF-F25B-4D85-8566-93A5A8B607C9}" srcOrd="3" destOrd="0" parTransId="{CBD9A85B-08E7-4409-9EF7-6EF34EE38949}" sibTransId="{ECE6B411-D2CA-45A6-82B3-813C224A154C}"/>
    <dgm:cxn modelId="{EFB3226B-4414-4B64-A4F1-D88F679774C3}" type="presOf" srcId="{70581E58-7468-47CD-A8EC-EF8002E95FC7}" destId="{78F201D8-5E3E-4574-A599-E47C6819514B}" srcOrd="0" destOrd="0" presId="urn:microsoft.com/office/officeart/2005/8/layout/vList5"/>
    <dgm:cxn modelId="{2606A22F-C0F7-4F29-920F-2B3878981534}" srcId="{2CBEB532-9F71-4EC7-A9E3-779BF93FF0A6}" destId="{8313F615-FCFA-4DCE-A118-7D46DA6257C4}" srcOrd="1" destOrd="0" parTransId="{99A03139-0B2A-4248-813F-ACDEC4E9D69C}" sibTransId="{653D2549-EC1D-4D74-B5D5-1A3114FB7F52}"/>
    <dgm:cxn modelId="{BD0DCEC8-D038-437C-A964-0D69324B082E}" type="presOf" srcId="{6C14D67A-EAC9-4633-A5F8-159E390E31BB}" destId="{AF510432-3336-452C-93AD-DBEBE78EF6B8}" srcOrd="0" destOrd="0" presId="urn:microsoft.com/office/officeart/2005/8/layout/vList5"/>
    <dgm:cxn modelId="{BEF14E05-0C20-4C85-951D-3D723DE55486}" srcId="{2CBEB532-9F71-4EC7-A9E3-779BF93FF0A6}" destId="{70581E58-7468-47CD-A8EC-EF8002E95FC7}" srcOrd="2" destOrd="0" parTransId="{81CE2BA7-FBC9-41B2-B071-47107FE5FCC4}" sibTransId="{64872D31-A3E3-4096-962F-E505E7B7E6C8}"/>
    <dgm:cxn modelId="{8072AC78-644B-45D9-98F1-93CBFA6648C0}" type="presOf" srcId="{319563BF-F25B-4D85-8566-93A5A8B607C9}" destId="{AFD8AE89-D541-4DAE-B037-C23247CDF4E9}" srcOrd="0" destOrd="0" presId="urn:microsoft.com/office/officeart/2005/8/layout/vList5"/>
    <dgm:cxn modelId="{F13A9F8F-8B04-4510-A437-18CFD2532AFC}" srcId="{2CBEB532-9F71-4EC7-A9E3-779BF93FF0A6}" destId="{62410D27-D913-4F54-A3CC-133F95876F10}" srcOrd="0" destOrd="0" parTransId="{5AA1B2E2-99DE-4531-91B8-22650CE7E710}" sibTransId="{25B6003C-14DE-4C81-90EA-428425B9D014}"/>
    <dgm:cxn modelId="{9C13E485-84FD-4AAD-8C5D-408FBA83E414}" srcId="{2CBEB532-9F71-4EC7-A9E3-779BF93FF0A6}" destId="{6C14D67A-EAC9-4633-A5F8-159E390E31BB}" srcOrd="5" destOrd="0" parTransId="{1B90A396-1154-49F9-9767-4990D07B40FB}" sibTransId="{8D026572-F7BC-4458-BC7B-774FBAAE4421}"/>
    <dgm:cxn modelId="{68DB65FA-4365-4E7F-B391-35A6B3747683}" type="presOf" srcId="{3CAA4478-38F5-4815-A010-A2B1FFFFB766}" destId="{7101BF26-5A93-4612-AA86-E3FC9B5C4746}" srcOrd="0" destOrd="0" presId="urn:microsoft.com/office/officeart/2005/8/layout/vList5"/>
    <dgm:cxn modelId="{E80C972A-22D1-489C-B09C-76714A86E335}" type="presOf" srcId="{2CBEB532-9F71-4EC7-A9E3-779BF93FF0A6}" destId="{7C0BAA3B-8A13-43AD-909E-4348D01B1195}" srcOrd="0" destOrd="0" presId="urn:microsoft.com/office/officeart/2005/8/layout/vList5"/>
    <dgm:cxn modelId="{C3AA8536-4AEC-47F2-877A-CFE97AA749DF}" type="presOf" srcId="{8313F615-FCFA-4DCE-A118-7D46DA6257C4}" destId="{F4D2C693-2534-430F-B6A0-1431B8A34141}" srcOrd="0" destOrd="0" presId="urn:microsoft.com/office/officeart/2005/8/layout/vList5"/>
    <dgm:cxn modelId="{F66806D5-E4EE-4BC5-834D-AEA091F3F67A}" type="presParOf" srcId="{7C0BAA3B-8A13-43AD-909E-4348D01B1195}" destId="{31AA3DCE-5242-472B-8DC9-52E64C1F1C32}" srcOrd="0" destOrd="0" presId="urn:microsoft.com/office/officeart/2005/8/layout/vList5"/>
    <dgm:cxn modelId="{6DD29C27-A587-44D7-9566-02332819D201}" type="presParOf" srcId="{31AA3DCE-5242-472B-8DC9-52E64C1F1C32}" destId="{7F1DE23E-D253-4256-8A8F-61A279B9FE1B}" srcOrd="0" destOrd="0" presId="urn:microsoft.com/office/officeart/2005/8/layout/vList5"/>
    <dgm:cxn modelId="{E441FB65-6379-40D1-99A5-F959A187ED72}" type="presParOf" srcId="{7C0BAA3B-8A13-43AD-909E-4348D01B1195}" destId="{D92EF2F0-2C2E-4BDE-8900-4024B0D2656F}" srcOrd="1" destOrd="0" presId="urn:microsoft.com/office/officeart/2005/8/layout/vList5"/>
    <dgm:cxn modelId="{D4CBED62-6ED5-44ED-B456-5F42DAECFEB7}" type="presParOf" srcId="{7C0BAA3B-8A13-43AD-909E-4348D01B1195}" destId="{F2F3CECB-1780-40F8-84B0-0C7BFD4ADC78}" srcOrd="2" destOrd="0" presId="urn:microsoft.com/office/officeart/2005/8/layout/vList5"/>
    <dgm:cxn modelId="{82B20988-E751-4884-B7D4-AE194D48C54D}" type="presParOf" srcId="{F2F3CECB-1780-40F8-84B0-0C7BFD4ADC78}" destId="{F4D2C693-2534-430F-B6A0-1431B8A34141}" srcOrd="0" destOrd="0" presId="urn:microsoft.com/office/officeart/2005/8/layout/vList5"/>
    <dgm:cxn modelId="{0BE475C3-B298-47D0-BD63-4A9A8650FC90}" type="presParOf" srcId="{7C0BAA3B-8A13-43AD-909E-4348D01B1195}" destId="{1E6009A5-FBDA-4EA1-A40F-C49394925E07}" srcOrd="3" destOrd="0" presId="urn:microsoft.com/office/officeart/2005/8/layout/vList5"/>
    <dgm:cxn modelId="{619E4DA5-6BF6-4D83-9E07-D9FEF80AD105}" type="presParOf" srcId="{7C0BAA3B-8A13-43AD-909E-4348D01B1195}" destId="{CD33D260-6BFF-4CE2-BD73-DABA96E9942D}" srcOrd="4" destOrd="0" presId="urn:microsoft.com/office/officeart/2005/8/layout/vList5"/>
    <dgm:cxn modelId="{79D6EFE6-786B-449A-AEA6-CFEBB261A3FC}" type="presParOf" srcId="{CD33D260-6BFF-4CE2-BD73-DABA96E9942D}" destId="{78F201D8-5E3E-4574-A599-E47C6819514B}" srcOrd="0" destOrd="0" presId="urn:microsoft.com/office/officeart/2005/8/layout/vList5"/>
    <dgm:cxn modelId="{82D7E0CF-129F-4ED5-A84F-747E625ABACD}" type="presParOf" srcId="{7C0BAA3B-8A13-43AD-909E-4348D01B1195}" destId="{6AC1707B-0779-415A-BF05-0E751DF1FF75}" srcOrd="5" destOrd="0" presId="urn:microsoft.com/office/officeart/2005/8/layout/vList5"/>
    <dgm:cxn modelId="{2FAF2B25-0060-4B69-9587-CDF831A8A494}" type="presParOf" srcId="{7C0BAA3B-8A13-43AD-909E-4348D01B1195}" destId="{13340A7B-92B8-4FB3-BE44-B4C629DA9AFE}" srcOrd="6" destOrd="0" presId="urn:microsoft.com/office/officeart/2005/8/layout/vList5"/>
    <dgm:cxn modelId="{B4E7A8CD-2830-4220-B215-984CE3B2BE42}" type="presParOf" srcId="{13340A7B-92B8-4FB3-BE44-B4C629DA9AFE}" destId="{AFD8AE89-D541-4DAE-B037-C23247CDF4E9}" srcOrd="0" destOrd="0" presId="urn:microsoft.com/office/officeart/2005/8/layout/vList5"/>
    <dgm:cxn modelId="{9575F6E3-A2C3-49AD-AF34-DCB7BE200D70}" type="presParOf" srcId="{7C0BAA3B-8A13-43AD-909E-4348D01B1195}" destId="{4BD07E44-A961-40C3-9F60-CE3E9A246DE7}" srcOrd="7" destOrd="0" presId="urn:microsoft.com/office/officeart/2005/8/layout/vList5"/>
    <dgm:cxn modelId="{12E8643B-19E4-4360-96CA-827E3C854CF4}" type="presParOf" srcId="{7C0BAA3B-8A13-43AD-909E-4348D01B1195}" destId="{984BB23F-7770-405C-A880-B2A76885283B}" srcOrd="8" destOrd="0" presId="urn:microsoft.com/office/officeart/2005/8/layout/vList5"/>
    <dgm:cxn modelId="{DDE176C9-078C-4EE1-95D9-1C3F536664CE}" type="presParOf" srcId="{984BB23F-7770-405C-A880-B2A76885283B}" destId="{7101BF26-5A93-4612-AA86-E3FC9B5C4746}" srcOrd="0" destOrd="0" presId="urn:microsoft.com/office/officeart/2005/8/layout/vList5"/>
    <dgm:cxn modelId="{BEE46B01-EE06-46ED-8AF6-2096C34F88E1}" type="presParOf" srcId="{7C0BAA3B-8A13-43AD-909E-4348D01B1195}" destId="{CEECE83B-79CB-4971-B43D-4A7780A1C912}" srcOrd="9" destOrd="0" presId="urn:microsoft.com/office/officeart/2005/8/layout/vList5"/>
    <dgm:cxn modelId="{BE1EE2DB-3AB2-4211-946C-5D0BEFAD3CC5}" type="presParOf" srcId="{7C0BAA3B-8A13-43AD-909E-4348D01B1195}" destId="{56AD22F3-61C1-4177-8A0C-88A0946B69AE}" srcOrd="10" destOrd="0" presId="urn:microsoft.com/office/officeart/2005/8/layout/vList5"/>
    <dgm:cxn modelId="{95C47C21-B3F2-4383-8FD9-25D5E4592C2E}" type="presParOf" srcId="{56AD22F3-61C1-4177-8A0C-88A0946B69AE}" destId="{AF510432-3336-452C-93AD-DBEBE78EF6B8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58CD5FA-649D-409A-AB13-5590FFB290F1}" type="doc">
      <dgm:prSet loTypeId="urn:microsoft.com/office/officeart/2008/layout/LinedList" loCatId="hierarchy" qsTypeId="urn:microsoft.com/office/officeart/2005/8/quickstyle/simple4#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A866F0C3-EE89-4A00-9F86-DE76FA9C32F5}">
      <dgm:prSet/>
      <dgm:spPr/>
      <dgm:t>
        <a:bodyPr/>
        <a:lstStyle/>
        <a:p>
          <a:r>
            <a:rPr lang="en-US" dirty="0"/>
            <a:t>Human Resources (HR) Department  </a:t>
          </a:r>
        </a:p>
      </dgm:t>
    </dgm:pt>
    <dgm:pt modelId="{62BDF331-94DF-485C-BC5C-916C3905C7F2}" type="parTrans" cxnId="{04C3CC0C-CC39-4DCC-B31A-9C514DA9E01C}">
      <dgm:prSet/>
      <dgm:spPr/>
      <dgm:t>
        <a:bodyPr/>
        <a:lstStyle/>
        <a:p>
          <a:endParaRPr lang="en-US"/>
        </a:p>
      </dgm:t>
    </dgm:pt>
    <dgm:pt modelId="{C41F2E6E-50FC-41EC-AC54-A3C1CB5EB4A4}" type="sibTrans" cxnId="{04C3CC0C-CC39-4DCC-B31A-9C514DA9E01C}">
      <dgm:prSet/>
      <dgm:spPr/>
      <dgm:t>
        <a:bodyPr/>
        <a:lstStyle/>
        <a:p>
          <a:endParaRPr lang="en-US"/>
        </a:p>
      </dgm:t>
    </dgm:pt>
    <dgm:pt modelId="{1D244653-2238-4EA4-82F4-89DE61AD31BC}">
      <dgm:prSet/>
      <dgm:spPr/>
      <dgm:t>
        <a:bodyPr/>
        <a:lstStyle/>
        <a:p>
          <a:r>
            <a:rPr lang="en-US"/>
            <a:t>Department Managers (Sales &amp; Production)</a:t>
          </a:r>
        </a:p>
      </dgm:t>
    </dgm:pt>
    <dgm:pt modelId="{5153D895-3A1D-4D89-8A6C-394F2E5AFB08}" type="parTrans" cxnId="{AF62C59F-C9AB-4575-A5C9-0C85D4686674}">
      <dgm:prSet/>
      <dgm:spPr/>
      <dgm:t>
        <a:bodyPr/>
        <a:lstStyle/>
        <a:p>
          <a:endParaRPr lang="en-US"/>
        </a:p>
      </dgm:t>
    </dgm:pt>
    <dgm:pt modelId="{FA03C3EB-97DE-4D3A-873A-2775DEB4C561}" type="sibTrans" cxnId="{AF62C59F-C9AB-4575-A5C9-0C85D4686674}">
      <dgm:prSet/>
      <dgm:spPr/>
      <dgm:t>
        <a:bodyPr/>
        <a:lstStyle/>
        <a:p>
          <a:endParaRPr lang="en-US"/>
        </a:p>
      </dgm:t>
    </dgm:pt>
    <dgm:pt modelId="{FD41BEA5-4598-4803-B3D4-E724E987CACC}">
      <dgm:prSet/>
      <dgm:spPr/>
      <dgm:t>
        <a:bodyPr/>
        <a:lstStyle/>
        <a:p>
          <a:r>
            <a:rPr lang="en-US" dirty="0"/>
            <a:t>Senior Leadership/Executives</a:t>
          </a:r>
        </a:p>
      </dgm:t>
    </dgm:pt>
    <dgm:pt modelId="{B23E819B-5FA2-45C5-8FE4-17AB0D221F30}" type="parTrans" cxnId="{276476E9-938F-4116-96B7-BACAC8E8526E}">
      <dgm:prSet/>
      <dgm:spPr/>
      <dgm:t>
        <a:bodyPr/>
        <a:lstStyle/>
        <a:p>
          <a:endParaRPr lang="en-US"/>
        </a:p>
      </dgm:t>
    </dgm:pt>
    <dgm:pt modelId="{7932AE51-4A74-4458-BB40-3DA7A739400A}" type="sibTrans" cxnId="{276476E9-938F-4116-96B7-BACAC8E8526E}">
      <dgm:prSet/>
      <dgm:spPr/>
      <dgm:t>
        <a:bodyPr/>
        <a:lstStyle/>
        <a:p>
          <a:endParaRPr lang="en-US"/>
        </a:p>
      </dgm:t>
    </dgm:pt>
    <dgm:pt modelId="{38731D6D-5C8D-443E-A8A3-65A9E3716F3E}">
      <dgm:prSet/>
      <dgm:spPr/>
      <dgm:t>
        <a:bodyPr/>
        <a:lstStyle/>
        <a:p>
          <a:r>
            <a:rPr lang="en-US"/>
            <a:t>Employees</a:t>
          </a:r>
        </a:p>
      </dgm:t>
    </dgm:pt>
    <dgm:pt modelId="{DF36BC72-E341-4A43-8E0F-050A19CA0110}" type="parTrans" cxnId="{2E9293FF-BA3E-4C12-82D7-A8A2E8EA30A0}">
      <dgm:prSet/>
      <dgm:spPr/>
      <dgm:t>
        <a:bodyPr/>
        <a:lstStyle/>
        <a:p>
          <a:endParaRPr lang="en-US"/>
        </a:p>
      </dgm:t>
    </dgm:pt>
    <dgm:pt modelId="{A3B5EDA5-CFC0-476C-B16C-1EA19363EB90}" type="sibTrans" cxnId="{2E9293FF-BA3E-4C12-82D7-A8A2E8EA30A0}">
      <dgm:prSet/>
      <dgm:spPr/>
      <dgm:t>
        <a:bodyPr/>
        <a:lstStyle/>
        <a:p>
          <a:endParaRPr lang="en-US"/>
        </a:p>
      </dgm:t>
    </dgm:pt>
    <dgm:pt modelId="{F38AD4C5-235E-4450-BFD9-70E9C2CE6F84}">
      <dgm:prSet/>
      <dgm:spPr/>
      <dgm:t>
        <a:bodyPr/>
        <a:lstStyle/>
        <a:p>
          <a:r>
            <a:rPr lang="en-US"/>
            <a:t>Finance/Compensation Teams</a:t>
          </a:r>
        </a:p>
      </dgm:t>
    </dgm:pt>
    <dgm:pt modelId="{7B210181-429E-4DFD-9A75-5E75432756A9}" type="parTrans" cxnId="{59067D15-73B1-48AB-8F95-7CBE19997F41}">
      <dgm:prSet/>
      <dgm:spPr/>
      <dgm:t>
        <a:bodyPr/>
        <a:lstStyle/>
        <a:p>
          <a:endParaRPr lang="en-US"/>
        </a:p>
      </dgm:t>
    </dgm:pt>
    <dgm:pt modelId="{5F8ECA51-A9D8-41DE-A532-81DAECCDD3D2}" type="sibTrans" cxnId="{59067D15-73B1-48AB-8F95-7CBE19997F41}">
      <dgm:prSet/>
      <dgm:spPr/>
      <dgm:t>
        <a:bodyPr/>
        <a:lstStyle/>
        <a:p>
          <a:endParaRPr lang="en-US"/>
        </a:p>
      </dgm:t>
    </dgm:pt>
    <dgm:pt modelId="{176E492A-96E2-4047-AAAF-AAADFC74A380}" type="pres">
      <dgm:prSet presAssocID="{658CD5FA-649D-409A-AB13-5590FFB290F1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C25F5CB0-180D-4925-AAA4-19D4E80FDD0A}" type="pres">
      <dgm:prSet presAssocID="{A866F0C3-EE89-4A00-9F86-DE76FA9C32F5}" presName="thickLine" presStyleLbl="alignNode1" presStyleIdx="0" presStyleCnt="5"/>
      <dgm:spPr/>
      <dgm:t>
        <a:bodyPr/>
        <a:lstStyle/>
        <a:p>
          <a:endParaRPr lang="en-IN"/>
        </a:p>
      </dgm:t>
    </dgm:pt>
    <dgm:pt modelId="{14403C4F-99F1-43C4-85B3-A8A28428AD17}" type="pres">
      <dgm:prSet presAssocID="{A866F0C3-EE89-4A00-9F86-DE76FA9C32F5}" presName="horz1" presStyleCnt="0"/>
      <dgm:spPr/>
      <dgm:t>
        <a:bodyPr/>
        <a:lstStyle/>
        <a:p>
          <a:endParaRPr lang="en-IN"/>
        </a:p>
      </dgm:t>
    </dgm:pt>
    <dgm:pt modelId="{E0CAF013-EBB7-4764-A0B9-A0039DDED886}" type="pres">
      <dgm:prSet presAssocID="{A866F0C3-EE89-4A00-9F86-DE76FA9C32F5}" presName="tx1" presStyleLbl="revTx" presStyleIdx="0" presStyleCnt="5"/>
      <dgm:spPr/>
      <dgm:t>
        <a:bodyPr/>
        <a:lstStyle/>
        <a:p>
          <a:endParaRPr lang="en-US"/>
        </a:p>
      </dgm:t>
    </dgm:pt>
    <dgm:pt modelId="{A237B16B-B342-4198-97B1-B54F4FF5D8AD}" type="pres">
      <dgm:prSet presAssocID="{A866F0C3-EE89-4A00-9F86-DE76FA9C32F5}" presName="vert1" presStyleCnt="0"/>
      <dgm:spPr/>
      <dgm:t>
        <a:bodyPr/>
        <a:lstStyle/>
        <a:p>
          <a:endParaRPr lang="en-IN"/>
        </a:p>
      </dgm:t>
    </dgm:pt>
    <dgm:pt modelId="{90314EC2-48E8-4A09-AE03-A7FE242C110F}" type="pres">
      <dgm:prSet presAssocID="{1D244653-2238-4EA4-82F4-89DE61AD31BC}" presName="thickLine" presStyleLbl="alignNode1" presStyleIdx="1" presStyleCnt="5"/>
      <dgm:spPr/>
      <dgm:t>
        <a:bodyPr/>
        <a:lstStyle/>
        <a:p>
          <a:endParaRPr lang="en-IN"/>
        </a:p>
      </dgm:t>
    </dgm:pt>
    <dgm:pt modelId="{7A8D7C5D-0DD0-4D2C-AD53-786057ECCB9C}" type="pres">
      <dgm:prSet presAssocID="{1D244653-2238-4EA4-82F4-89DE61AD31BC}" presName="horz1" presStyleCnt="0"/>
      <dgm:spPr/>
      <dgm:t>
        <a:bodyPr/>
        <a:lstStyle/>
        <a:p>
          <a:endParaRPr lang="en-IN"/>
        </a:p>
      </dgm:t>
    </dgm:pt>
    <dgm:pt modelId="{18F51A64-6925-49FB-9C96-9339037A1EA0}" type="pres">
      <dgm:prSet presAssocID="{1D244653-2238-4EA4-82F4-89DE61AD31BC}" presName="tx1" presStyleLbl="revTx" presStyleIdx="1" presStyleCnt="5"/>
      <dgm:spPr/>
      <dgm:t>
        <a:bodyPr/>
        <a:lstStyle/>
        <a:p>
          <a:endParaRPr lang="en-US"/>
        </a:p>
      </dgm:t>
    </dgm:pt>
    <dgm:pt modelId="{7CD40E40-3C52-44D3-AD5F-C5C1CDBF8052}" type="pres">
      <dgm:prSet presAssocID="{1D244653-2238-4EA4-82F4-89DE61AD31BC}" presName="vert1" presStyleCnt="0"/>
      <dgm:spPr/>
      <dgm:t>
        <a:bodyPr/>
        <a:lstStyle/>
        <a:p>
          <a:endParaRPr lang="en-IN"/>
        </a:p>
      </dgm:t>
    </dgm:pt>
    <dgm:pt modelId="{C0708572-4A5B-471F-B526-FB016C5AF597}" type="pres">
      <dgm:prSet presAssocID="{FD41BEA5-4598-4803-B3D4-E724E987CACC}" presName="thickLine" presStyleLbl="alignNode1" presStyleIdx="2" presStyleCnt="5"/>
      <dgm:spPr/>
      <dgm:t>
        <a:bodyPr/>
        <a:lstStyle/>
        <a:p>
          <a:endParaRPr lang="en-IN"/>
        </a:p>
      </dgm:t>
    </dgm:pt>
    <dgm:pt modelId="{2A96684B-7DC3-4CDE-8141-74C9EB20C671}" type="pres">
      <dgm:prSet presAssocID="{FD41BEA5-4598-4803-B3D4-E724E987CACC}" presName="horz1" presStyleCnt="0"/>
      <dgm:spPr/>
      <dgm:t>
        <a:bodyPr/>
        <a:lstStyle/>
        <a:p>
          <a:endParaRPr lang="en-IN"/>
        </a:p>
      </dgm:t>
    </dgm:pt>
    <dgm:pt modelId="{944CED8E-DAE5-4008-B4ED-A0634A78B707}" type="pres">
      <dgm:prSet presAssocID="{FD41BEA5-4598-4803-B3D4-E724E987CACC}" presName="tx1" presStyleLbl="revTx" presStyleIdx="2" presStyleCnt="5"/>
      <dgm:spPr/>
      <dgm:t>
        <a:bodyPr/>
        <a:lstStyle/>
        <a:p>
          <a:endParaRPr lang="en-US"/>
        </a:p>
      </dgm:t>
    </dgm:pt>
    <dgm:pt modelId="{C5B40EBC-70CF-4B2A-981D-CD4645DCD015}" type="pres">
      <dgm:prSet presAssocID="{FD41BEA5-4598-4803-B3D4-E724E987CACC}" presName="vert1" presStyleCnt="0"/>
      <dgm:spPr/>
      <dgm:t>
        <a:bodyPr/>
        <a:lstStyle/>
        <a:p>
          <a:endParaRPr lang="en-IN"/>
        </a:p>
      </dgm:t>
    </dgm:pt>
    <dgm:pt modelId="{342CF03F-B9F4-4FE9-9F67-4047A4AF8E16}" type="pres">
      <dgm:prSet presAssocID="{38731D6D-5C8D-443E-A8A3-65A9E3716F3E}" presName="thickLine" presStyleLbl="alignNode1" presStyleIdx="3" presStyleCnt="5"/>
      <dgm:spPr/>
      <dgm:t>
        <a:bodyPr/>
        <a:lstStyle/>
        <a:p>
          <a:endParaRPr lang="en-IN"/>
        </a:p>
      </dgm:t>
    </dgm:pt>
    <dgm:pt modelId="{84223857-5AAE-4E92-88CD-6A9258B60E09}" type="pres">
      <dgm:prSet presAssocID="{38731D6D-5C8D-443E-A8A3-65A9E3716F3E}" presName="horz1" presStyleCnt="0"/>
      <dgm:spPr/>
      <dgm:t>
        <a:bodyPr/>
        <a:lstStyle/>
        <a:p>
          <a:endParaRPr lang="en-IN"/>
        </a:p>
      </dgm:t>
    </dgm:pt>
    <dgm:pt modelId="{670FC6BC-35CD-4577-BF47-93C08D86E382}" type="pres">
      <dgm:prSet presAssocID="{38731D6D-5C8D-443E-A8A3-65A9E3716F3E}" presName="tx1" presStyleLbl="revTx" presStyleIdx="3" presStyleCnt="5"/>
      <dgm:spPr/>
      <dgm:t>
        <a:bodyPr/>
        <a:lstStyle/>
        <a:p>
          <a:endParaRPr lang="en-US"/>
        </a:p>
      </dgm:t>
    </dgm:pt>
    <dgm:pt modelId="{DDD2E4CB-48C7-429E-893A-67FC266F81F5}" type="pres">
      <dgm:prSet presAssocID="{38731D6D-5C8D-443E-A8A3-65A9E3716F3E}" presName="vert1" presStyleCnt="0"/>
      <dgm:spPr/>
      <dgm:t>
        <a:bodyPr/>
        <a:lstStyle/>
        <a:p>
          <a:endParaRPr lang="en-IN"/>
        </a:p>
      </dgm:t>
    </dgm:pt>
    <dgm:pt modelId="{05678E64-53A8-47E0-B34F-F8AA9E90B03D}" type="pres">
      <dgm:prSet presAssocID="{F38AD4C5-235E-4450-BFD9-70E9C2CE6F84}" presName="thickLine" presStyleLbl="alignNode1" presStyleIdx="4" presStyleCnt="5"/>
      <dgm:spPr/>
      <dgm:t>
        <a:bodyPr/>
        <a:lstStyle/>
        <a:p>
          <a:endParaRPr lang="en-IN"/>
        </a:p>
      </dgm:t>
    </dgm:pt>
    <dgm:pt modelId="{84BF2649-E29A-488A-97A6-C8976980AA7D}" type="pres">
      <dgm:prSet presAssocID="{F38AD4C5-235E-4450-BFD9-70E9C2CE6F84}" presName="horz1" presStyleCnt="0"/>
      <dgm:spPr/>
      <dgm:t>
        <a:bodyPr/>
        <a:lstStyle/>
        <a:p>
          <a:endParaRPr lang="en-IN"/>
        </a:p>
      </dgm:t>
    </dgm:pt>
    <dgm:pt modelId="{10FC10D3-9275-4A24-8D7F-D7B995CECF3D}" type="pres">
      <dgm:prSet presAssocID="{F38AD4C5-235E-4450-BFD9-70E9C2CE6F84}" presName="tx1" presStyleLbl="revTx" presStyleIdx="4" presStyleCnt="5"/>
      <dgm:spPr/>
      <dgm:t>
        <a:bodyPr/>
        <a:lstStyle/>
        <a:p>
          <a:endParaRPr lang="en-US"/>
        </a:p>
      </dgm:t>
    </dgm:pt>
    <dgm:pt modelId="{DAC96C20-D7FE-4005-8011-FC6D07F1D831}" type="pres">
      <dgm:prSet presAssocID="{F38AD4C5-235E-4450-BFD9-70E9C2CE6F84}" presName="vert1" presStyleCnt="0"/>
      <dgm:spPr/>
      <dgm:t>
        <a:bodyPr/>
        <a:lstStyle/>
        <a:p>
          <a:endParaRPr lang="en-IN"/>
        </a:p>
      </dgm:t>
    </dgm:pt>
  </dgm:ptLst>
  <dgm:cxnLst>
    <dgm:cxn modelId="{28DF7899-77C6-4769-B1DF-E578E281A542}" type="presOf" srcId="{1D244653-2238-4EA4-82F4-89DE61AD31BC}" destId="{18F51A64-6925-49FB-9C96-9339037A1EA0}" srcOrd="0" destOrd="0" presId="urn:microsoft.com/office/officeart/2008/layout/LinedList"/>
    <dgm:cxn modelId="{59067D15-73B1-48AB-8F95-7CBE19997F41}" srcId="{658CD5FA-649D-409A-AB13-5590FFB290F1}" destId="{F38AD4C5-235E-4450-BFD9-70E9C2CE6F84}" srcOrd="4" destOrd="0" parTransId="{7B210181-429E-4DFD-9A75-5E75432756A9}" sibTransId="{5F8ECA51-A9D8-41DE-A532-81DAECCDD3D2}"/>
    <dgm:cxn modelId="{7A9218E0-9101-4D7B-A811-F288DD243448}" type="presOf" srcId="{A866F0C3-EE89-4A00-9F86-DE76FA9C32F5}" destId="{E0CAF013-EBB7-4764-A0B9-A0039DDED886}" srcOrd="0" destOrd="0" presId="urn:microsoft.com/office/officeart/2008/layout/LinedList"/>
    <dgm:cxn modelId="{AF62C59F-C9AB-4575-A5C9-0C85D4686674}" srcId="{658CD5FA-649D-409A-AB13-5590FFB290F1}" destId="{1D244653-2238-4EA4-82F4-89DE61AD31BC}" srcOrd="1" destOrd="0" parTransId="{5153D895-3A1D-4D89-8A6C-394F2E5AFB08}" sibTransId="{FA03C3EB-97DE-4D3A-873A-2775DEB4C561}"/>
    <dgm:cxn modelId="{2E9293FF-BA3E-4C12-82D7-A8A2E8EA30A0}" srcId="{658CD5FA-649D-409A-AB13-5590FFB290F1}" destId="{38731D6D-5C8D-443E-A8A3-65A9E3716F3E}" srcOrd="3" destOrd="0" parTransId="{DF36BC72-E341-4A43-8E0F-050A19CA0110}" sibTransId="{A3B5EDA5-CFC0-476C-B16C-1EA19363EB90}"/>
    <dgm:cxn modelId="{761F6D86-1C85-4186-9546-FD3581185979}" type="presOf" srcId="{FD41BEA5-4598-4803-B3D4-E724E987CACC}" destId="{944CED8E-DAE5-4008-B4ED-A0634A78B707}" srcOrd="0" destOrd="0" presId="urn:microsoft.com/office/officeart/2008/layout/LinedList"/>
    <dgm:cxn modelId="{734D0AE3-F169-4068-B1A3-662874FCD250}" type="presOf" srcId="{F38AD4C5-235E-4450-BFD9-70E9C2CE6F84}" destId="{10FC10D3-9275-4A24-8D7F-D7B995CECF3D}" srcOrd="0" destOrd="0" presId="urn:microsoft.com/office/officeart/2008/layout/LinedList"/>
    <dgm:cxn modelId="{04C3CC0C-CC39-4DCC-B31A-9C514DA9E01C}" srcId="{658CD5FA-649D-409A-AB13-5590FFB290F1}" destId="{A866F0C3-EE89-4A00-9F86-DE76FA9C32F5}" srcOrd="0" destOrd="0" parTransId="{62BDF331-94DF-485C-BC5C-916C3905C7F2}" sibTransId="{C41F2E6E-50FC-41EC-AC54-A3C1CB5EB4A4}"/>
    <dgm:cxn modelId="{9D982042-7493-40C8-94B7-9912B36D4C6C}" type="presOf" srcId="{658CD5FA-649D-409A-AB13-5590FFB290F1}" destId="{176E492A-96E2-4047-AAAF-AAADFC74A380}" srcOrd="0" destOrd="0" presId="urn:microsoft.com/office/officeart/2008/layout/LinedList"/>
    <dgm:cxn modelId="{4A3551E6-3A55-4532-8B8E-0DF2A665BCA4}" type="presOf" srcId="{38731D6D-5C8D-443E-A8A3-65A9E3716F3E}" destId="{670FC6BC-35CD-4577-BF47-93C08D86E382}" srcOrd="0" destOrd="0" presId="urn:microsoft.com/office/officeart/2008/layout/LinedList"/>
    <dgm:cxn modelId="{276476E9-938F-4116-96B7-BACAC8E8526E}" srcId="{658CD5FA-649D-409A-AB13-5590FFB290F1}" destId="{FD41BEA5-4598-4803-B3D4-E724E987CACC}" srcOrd="2" destOrd="0" parTransId="{B23E819B-5FA2-45C5-8FE4-17AB0D221F30}" sibTransId="{7932AE51-4A74-4458-BB40-3DA7A739400A}"/>
    <dgm:cxn modelId="{AD584744-C2EA-484F-93E7-3CE0AF0EE293}" type="presParOf" srcId="{176E492A-96E2-4047-AAAF-AAADFC74A380}" destId="{C25F5CB0-180D-4925-AAA4-19D4E80FDD0A}" srcOrd="0" destOrd="0" presId="urn:microsoft.com/office/officeart/2008/layout/LinedList"/>
    <dgm:cxn modelId="{C9731AF1-672F-4CAE-BC67-A8D89ACBD36E}" type="presParOf" srcId="{176E492A-96E2-4047-AAAF-AAADFC74A380}" destId="{14403C4F-99F1-43C4-85B3-A8A28428AD17}" srcOrd="1" destOrd="0" presId="urn:microsoft.com/office/officeart/2008/layout/LinedList"/>
    <dgm:cxn modelId="{1B26D6BA-5D41-466B-865D-7D5990014229}" type="presParOf" srcId="{14403C4F-99F1-43C4-85B3-A8A28428AD17}" destId="{E0CAF013-EBB7-4764-A0B9-A0039DDED886}" srcOrd="0" destOrd="0" presId="urn:microsoft.com/office/officeart/2008/layout/LinedList"/>
    <dgm:cxn modelId="{08C220B4-FBE2-4631-A521-2895CE08F878}" type="presParOf" srcId="{14403C4F-99F1-43C4-85B3-A8A28428AD17}" destId="{A237B16B-B342-4198-97B1-B54F4FF5D8AD}" srcOrd="1" destOrd="0" presId="urn:microsoft.com/office/officeart/2008/layout/LinedList"/>
    <dgm:cxn modelId="{B0119B1A-EE4E-4D9F-82DA-2E50892E9F87}" type="presParOf" srcId="{176E492A-96E2-4047-AAAF-AAADFC74A380}" destId="{90314EC2-48E8-4A09-AE03-A7FE242C110F}" srcOrd="2" destOrd="0" presId="urn:microsoft.com/office/officeart/2008/layout/LinedList"/>
    <dgm:cxn modelId="{EC334874-A273-4C12-ACA3-C044AB6DF7E3}" type="presParOf" srcId="{176E492A-96E2-4047-AAAF-AAADFC74A380}" destId="{7A8D7C5D-0DD0-4D2C-AD53-786057ECCB9C}" srcOrd="3" destOrd="0" presId="urn:microsoft.com/office/officeart/2008/layout/LinedList"/>
    <dgm:cxn modelId="{2DC398C6-671E-48D8-B405-52CE80ABE450}" type="presParOf" srcId="{7A8D7C5D-0DD0-4D2C-AD53-786057ECCB9C}" destId="{18F51A64-6925-49FB-9C96-9339037A1EA0}" srcOrd="0" destOrd="0" presId="urn:microsoft.com/office/officeart/2008/layout/LinedList"/>
    <dgm:cxn modelId="{D88AEF95-CA1A-46A0-93EB-06C00B939B08}" type="presParOf" srcId="{7A8D7C5D-0DD0-4D2C-AD53-786057ECCB9C}" destId="{7CD40E40-3C52-44D3-AD5F-C5C1CDBF8052}" srcOrd="1" destOrd="0" presId="urn:microsoft.com/office/officeart/2008/layout/LinedList"/>
    <dgm:cxn modelId="{734B982B-F58B-4532-AF2F-E7395E63E349}" type="presParOf" srcId="{176E492A-96E2-4047-AAAF-AAADFC74A380}" destId="{C0708572-4A5B-471F-B526-FB016C5AF597}" srcOrd="4" destOrd="0" presId="urn:microsoft.com/office/officeart/2008/layout/LinedList"/>
    <dgm:cxn modelId="{2815027E-DE19-4A33-B791-875792743987}" type="presParOf" srcId="{176E492A-96E2-4047-AAAF-AAADFC74A380}" destId="{2A96684B-7DC3-4CDE-8141-74C9EB20C671}" srcOrd="5" destOrd="0" presId="urn:microsoft.com/office/officeart/2008/layout/LinedList"/>
    <dgm:cxn modelId="{C470E098-A2E1-4CED-961C-51D8A0BA9933}" type="presParOf" srcId="{2A96684B-7DC3-4CDE-8141-74C9EB20C671}" destId="{944CED8E-DAE5-4008-B4ED-A0634A78B707}" srcOrd="0" destOrd="0" presId="urn:microsoft.com/office/officeart/2008/layout/LinedList"/>
    <dgm:cxn modelId="{F44D73E9-3C31-4634-9FC6-1AF5AB8647B5}" type="presParOf" srcId="{2A96684B-7DC3-4CDE-8141-74C9EB20C671}" destId="{C5B40EBC-70CF-4B2A-981D-CD4645DCD015}" srcOrd="1" destOrd="0" presId="urn:microsoft.com/office/officeart/2008/layout/LinedList"/>
    <dgm:cxn modelId="{EA5CC25A-D8D3-44DD-9AB4-168174BF83E5}" type="presParOf" srcId="{176E492A-96E2-4047-AAAF-AAADFC74A380}" destId="{342CF03F-B9F4-4FE9-9F67-4047A4AF8E16}" srcOrd="6" destOrd="0" presId="urn:microsoft.com/office/officeart/2008/layout/LinedList"/>
    <dgm:cxn modelId="{4CA10E3C-2E4C-4BA0-8991-2CD921D337E6}" type="presParOf" srcId="{176E492A-96E2-4047-AAAF-AAADFC74A380}" destId="{84223857-5AAE-4E92-88CD-6A9258B60E09}" srcOrd="7" destOrd="0" presId="urn:microsoft.com/office/officeart/2008/layout/LinedList"/>
    <dgm:cxn modelId="{1C2F2F88-B183-4565-9AF1-37DBDDFF315B}" type="presParOf" srcId="{84223857-5AAE-4E92-88CD-6A9258B60E09}" destId="{670FC6BC-35CD-4577-BF47-93C08D86E382}" srcOrd="0" destOrd="0" presId="urn:microsoft.com/office/officeart/2008/layout/LinedList"/>
    <dgm:cxn modelId="{900F3EBC-0D2C-470C-9ADC-970A120B975D}" type="presParOf" srcId="{84223857-5AAE-4E92-88CD-6A9258B60E09}" destId="{DDD2E4CB-48C7-429E-893A-67FC266F81F5}" srcOrd="1" destOrd="0" presId="urn:microsoft.com/office/officeart/2008/layout/LinedList"/>
    <dgm:cxn modelId="{76CCE09D-7502-48AD-B5F4-761754735880}" type="presParOf" srcId="{176E492A-96E2-4047-AAAF-AAADFC74A380}" destId="{05678E64-53A8-47E0-B34F-F8AA9E90B03D}" srcOrd="8" destOrd="0" presId="urn:microsoft.com/office/officeart/2008/layout/LinedList"/>
    <dgm:cxn modelId="{C59EF685-FC4B-4506-9B1D-F675FC9628D5}" type="presParOf" srcId="{176E492A-96E2-4047-AAAF-AAADFC74A380}" destId="{84BF2649-E29A-488A-97A6-C8976980AA7D}" srcOrd="9" destOrd="0" presId="urn:microsoft.com/office/officeart/2008/layout/LinedList"/>
    <dgm:cxn modelId="{4B248A6A-B77D-4EB0-8959-3BFE0CB18939}" type="presParOf" srcId="{84BF2649-E29A-488A-97A6-C8976980AA7D}" destId="{10FC10D3-9275-4A24-8D7F-D7B995CECF3D}" srcOrd="0" destOrd="0" presId="urn:microsoft.com/office/officeart/2008/layout/LinedList"/>
    <dgm:cxn modelId="{151C8D44-6655-4D8E-A1D1-4C83925103A9}" type="presParOf" srcId="{84BF2649-E29A-488A-97A6-C8976980AA7D}" destId="{DAC96C20-D7FE-4005-8011-FC6D07F1D83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1DE23E-D253-4256-8A8F-61A279B9FE1B}">
      <dsp:nvSpPr>
        <dsp:cNvPr id="0" name=""/>
        <dsp:cNvSpPr/>
      </dsp:nvSpPr>
      <dsp:spPr>
        <a:xfrm>
          <a:off x="3074567" y="1217"/>
          <a:ext cx="3458888" cy="709102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/>
            <a:t>Employee Attrition Analysis Using Excel Dashboards </a:t>
          </a:r>
        </a:p>
      </dsp:txBody>
      <dsp:txXfrm>
        <a:off x="3109183" y="35833"/>
        <a:ext cx="3389656" cy="639870"/>
      </dsp:txXfrm>
    </dsp:sp>
    <dsp:sp modelId="{F4D2C693-2534-430F-B6A0-1431B8A34141}">
      <dsp:nvSpPr>
        <dsp:cNvPr id="0" name=""/>
        <dsp:cNvSpPr/>
      </dsp:nvSpPr>
      <dsp:spPr>
        <a:xfrm>
          <a:off x="3074567" y="745775"/>
          <a:ext cx="3458888" cy="709102"/>
        </a:xfrm>
        <a:prstGeom prst="roundRect">
          <a:avLst/>
        </a:prstGeom>
        <a:solidFill>
          <a:schemeClr val="accent2">
            <a:hueOff val="-542490"/>
            <a:satOff val="-331"/>
            <a:lumOff val="1294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/>
            <a:t>Creating an Employee Performance  Scorecard in Excel</a:t>
          </a:r>
        </a:p>
      </dsp:txBody>
      <dsp:txXfrm>
        <a:off x="3109183" y="780391"/>
        <a:ext cx="3389656" cy="639870"/>
      </dsp:txXfrm>
    </dsp:sp>
    <dsp:sp modelId="{78F201D8-5E3E-4574-A599-E47C6819514B}">
      <dsp:nvSpPr>
        <dsp:cNvPr id="0" name=""/>
        <dsp:cNvSpPr/>
      </dsp:nvSpPr>
      <dsp:spPr>
        <a:xfrm>
          <a:off x="3074567" y="1490333"/>
          <a:ext cx="3458888" cy="709102"/>
        </a:xfrm>
        <a:prstGeom prst="roundRect">
          <a:avLst/>
        </a:prstGeom>
        <a:solidFill>
          <a:schemeClr val="accent2">
            <a:hueOff val="-1084980"/>
            <a:satOff val="-662"/>
            <a:lumOff val="2588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/>
            <a:t>Using Pivot Tables for Employee Turnover Analysis </a:t>
          </a:r>
        </a:p>
      </dsp:txBody>
      <dsp:txXfrm>
        <a:off x="3109183" y="1524949"/>
        <a:ext cx="3389656" cy="639870"/>
      </dsp:txXfrm>
    </dsp:sp>
    <dsp:sp modelId="{AFD8AE89-D541-4DAE-B037-C23247CDF4E9}">
      <dsp:nvSpPr>
        <dsp:cNvPr id="0" name=""/>
        <dsp:cNvSpPr/>
      </dsp:nvSpPr>
      <dsp:spPr>
        <a:xfrm>
          <a:off x="3074567" y="2234891"/>
          <a:ext cx="3458888" cy="709102"/>
        </a:xfrm>
        <a:prstGeom prst="roundRect">
          <a:avLst/>
        </a:prstGeom>
        <a:solidFill>
          <a:schemeClr val="accent2">
            <a:hueOff val="-1627470"/>
            <a:satOff val="-994"/>
            <a:lumOff val="3883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/>
            <a:t>Visualizing Employee Attendance Trends with Excel Charts </a:t>
          </a:r>
        </a:p>
      </dsp:txBody>
      <dsp:txXfrm>
        <a:off x="3109183" y="2269507"/>
        <a:ext cx="3389656" cy="639870"/>
      </dsp:txXfrm>
    </dsp:sp>
    <dsp:sp modelId="{7101BF26-5A93-4612-AA86-E3FC9B5C4746}">
      <dsp:nvSpPr>
        <dsp:cNvPr id="0" name=""/>
        <dsp:cNvSpPr/>
      </dsp:nvSpPr>
      <dsp:spPr>
        <a:xfrm>
          <a:off x="3074567" y="2979449"/>
          <a:ext cx="3458888" cy="709102"/>
        </a:xfrm>
        <a:prstGeom prst="roundRect">
          <a:avLst/>
        </a:prstGeom>
        <a:solidFill>
          <a:schemeClr val="accent2">
            <a:hueOff val="-2169960"/>
            <a:satOff val="-1325"/>
            <a:lumOff val="5177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/>
            <a:t>Salary and Compensation Analysis Through Excel Data Modeling</a:t>
          </a:r>
        </a:p>
      </dsp:txBody>
      <dsp:txXfrm>
        <a:off x="3109183" y="3014065"/>
        <a:ext cx="3389656" cy="639870"/>
      </dsp:txXfrm>
    </dsp:sp>
    <dsp:sp modelId="{AF510432-3336-452C-93AD-DBEBE78EF6B8}">
      <dsp:nvSpPr>
        <dsp:cNvPr id="0" name=""/>
        <dsp:cNvSpPr/>
      </dsp:nvSpPr>
      <dsp:spPr>
        <a:xfrm>
          <a:off x="3074567" y="3724007"/>
          <a:ext cx="3458888" cy="709102"/>
        </a:xfrm>
        <a:prstGeom prst="roundRect">
          <a:avLst/>
        </a:prstGeom>
        <a:solidFill>
          <a:schemeClr val="accent2">
            <a:hueOff val="-2712450"/>
            <a:satOff val="-1656"/>
            <a:lumOff val="6471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/>
            <a:t>Data Manipulation Techniques, Conditional Formatting, Pivot Table, Functions and Formulas, Power Query, Charts and Graphs</a:t>
          </a:r>
        </a:p>
      </dsp:txBody>
      <dsp:txXfrm>
        <a:off x="3109183" y="3758623"/>
        <a:ext cx="3389656" cy="63987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5F5CB0-180D-4925-AAA4-19D4E80FDD0A}">
      <dsp:nvSpPr>
        <dsp:cNvPr id="0" name=""/>
        <dsp:cNvSpPr/>
      </dsp:nvSpPr>
      <dsp:spPr>
        <a:xfrm>
          <a:off x="0" y="315"/>
          <a:ext cx="7368208" cy="0"/>
        </a:xfrm>
        <a:prstGeom prst="lin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l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0CAF013-EBB7-4764-A0B9-A0039DDED886}">
      <dsp:nvSpPr>
        <dsp:cNvPr id="0" name=""/>
        <dsp:cNvSpPr/>
      </dsp:nvSpPr>
      <dsp:spPr>
        <a:xfrm>
          <a:off x="0" y="315"/>
          <a:ext cx="7368208" cy="5169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/>
            <a:t>Human Resources (HR) Department  </a:t>
          </a:r>
        </a:p>
      </dsp:txBody>
      <dsp:txXfrm>
        <a:off x="0" y="315"/>
        <a:ext cx="7368208" cy="516938"/>
      </dsp:txXfrm>
    </dsp:sp>
    <dsp:sp modelId="{90314EC2-48E8-4A09-AE03-A7FE242C110F}">
      <dsp:nvSpPr>
        <dsp:cNvPr id="0" name=""/>
        <dsp:cNvSpPr/>
      </dsp:nvSpPr>
      <dsp:spPr>
        <a:xfrm>
          <a:off x="0" y="517253"/>
          <a:ext cx="7368208" cy="0"/>
        </a:xfrm>
        <a:prstGeom prst="lin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l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8F51A64-6925-49FB-9C96-9339037A1EA0}">
      <dsp:nvSpPr>
        <dsp:cNvPr id="0" name=""/>
        <dsp:cNvSpPr/>
      </dsp:nvSpPr>
      <dsp:spPr>
        <a:xfrm>
          <a:off x="0" y="517253"/>
          <a:ext cx="7368208" cy="5169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/>
            <a:t>Department Managers (Sales &amp; Production)</a:t>
          </a:r>
        </a:p>
      </dsp:txBody>
      <dsp:txXfrm>
        <a:off x="0" y="517253"/>
        <a:ext cx="7368208" cy="516938"/>
      </dsp:txXfrm>
    </dsp:sp>
    <dsp:sp modelId="{C0708572-4A5B-471F-B526-FB016C5AF597}">
      <dsp:nvSpPr>
        <dsp:cNvPr id="0" name=""/>
        <dsp:cNvSpPr/>
      </dsp:nvSpPr>
      <dsp:spPr>
        <a:xfrm>
          <a:off x="0" y="1034192"/>
          <a:ext cx="7368208" cy="0"/>
        </a:xfrm>
        <a:prstGeom prst="lin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l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44CED8E-DAE5-4008-B4ED-A0634A78B707}">
      <dsp:nvSpPr>
        <dsp:cNvPr id="0" name=""/>
        <dsp:cNvSpPr/>
      </dsp:nvSpPr>
      <dsp:spPr>
        <a:xfrm>
          <a:off x="0" y="1034192"/>
          <a:ext cx="7368208" cy="5169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/>
            <a:t>Senior Leadership/Executives</a:t>
          </a:r>
        </a:p>
      </dsp:txBody>
      <dsp:txXfrm>
        <a:off x="0" y="1034192"/>
        <a:ext cx="7368208" cy="516938"/>
      </dsp:txXfrm>
    </dsp:sp>
    <dsp:sp modelId="{342CF03F-B9F4-4FE9-9F67-4047A4AF8E16}">
      <dsp:nvSpPr>
        <dsp:cNvPr id="0" name=""/>
        <dsp:cNvSpPr/>
      </dsp:nvSpPr>
      <dsp:spPr>
        <a:xfrm>
          <a:off x="0" y="1551130"/>
          <a:ext cx="7368208" cy="0"/>
        </a:xfrm>
        <a:prstGeom prst="lin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l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70FC6BC-35CD-4577-BF47-93C08D86E382}">
      <dsp:nvSpPr>
        <dsp:cNvPr id="0" name=""/>
        <dsp:cNvSpPr/>
      </dsp:nvSpPr>
      <dsp:spPr>
        <a:xfrm>
          <a:off x="0" y="1551130"/>
          <a:ext cx="7368208" cy="5169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/>
            <a:t>Employees</a:t>
          </a:r>
        </a:p>
      </dsp:txBody>
      <dsp:txXfrm>
        <a:off x="0" y="1551130"/>
        <a:ext cx="7368208" cy="516938"/>
      </dsp:txXfrm>
    </dsp:sp>
    <dsp:sp modelId="{05678E64-53A8-47E0-B34F-F8AA9E90B03D}">
      <dsp:nvSpPr>
        <dsp:cNvPr id="0" name=""/>
        <dsp:cNvSpPr/>
      </dsp:nvSpPr>
      <dsp:spPr>
        <a:xfrm>
          <a:off x="0" y="2068069"/>
          <a:ext cx="7368208" cy="0"/>
        </a:xfrm>
        <a:prstGeom prst="lin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l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0FC10D3-9275-4A24-8D7F-D7B995CECF3D}">
      <dsp:nvSpPr>
        <dsp:cNvPr id="0" name=""/>
        <dsp:cNvSpPr/>
      </dsp:nvSpPr>
      <dsp:spPr>
        <a:xfrm>
          <a:off x="0" y="2068069"/>
          <a:ext cx="7368208" cy="5169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/>
            <a:t>Finance/Compensation Teams</a:t>
          </a:r>
        </a:p>
      </dsp:txBody>
      <dsp:txXfrm>
        <a:off x="0" y="2068069"/>
        <a:ext cx="7368208" cy="5169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#1">
  <dgm:title val=""/>
  <dgm:desc val=""/>
  <dgm:catLst>
    <dgm:cat type="simple" pri="104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8/27/2024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8/27/2024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8/27/2024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8/27/2024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8/27/2024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8/27/2024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8/27/2024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8/27/2024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8/27/2024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8/27/2024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8/27/2024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8/27/2024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0965" indent="0">
              <a:buNone/>
              <a:defRPr sz="1000"/>
            </a:lvl4pPr>
            <a:lvl5pPr marL="1828165" indent="0">
              <a:buNone/>
              <a:defRPr sz="1000"/>
            </a:lvl5pPr>
            <a:lvl6pPr marL="2285365" indent="0">
              <a:buNone/>
              <a:defRPr sz="1000"/>
            </a:lvl6pPr>
            <a:lvl7pPr marL="2742565" indent="0">
              <a:buNone/>
              <a:defRPr sz="1000"/>
            </a:lvl7pPr>
            <a:lvl8pPr marL="3199130" indent="0">
              <a:buNone/>
              <a:defRPr sz="1000"/>
            </a:lvl8pPr>
            <a:lvl9pPr marL="365633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8/27/2024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t>8/27/2024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75763" y="549229"/>
            <a:ext cx="7766936" cy="1646302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Employee Performance Analysis Using Excel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36104" y="3452191"/>
            <a:ext cx="10588487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PRESENTED BY:  SIVARAM. M</a:t>
            </a:r>
          </a:p>
          <a:p>
            <a:r>
              <a:rPr lang="en-US" sz="2400" dirty="0"/>
              <a:t>REGISTER NO.:  </a:t>
            </a:r>
            <a:r>
              <a:rPr lang="en-US" sz="2400" dirty="0" smtClean="0"/>
              <a:t>312204532</a:t>
            </a:r>
            <a:endParaRPr lang="en-US" sz="2400" dirty="0"/>
          </a:p>
          <a:p>
            <a:r>
              <a:rPr lang="en-US" sz="2400" dirty="0"/>
              <a:t>DEPARTMENT:    COMMERCE</a:t>
            </a:r>
          </a:p>
          <a:p>
            <a:r>
              <a:rPr lang="en-US" sz="2400" dirty="0"/>
              <a:t>COLLEGE:          K.C.S KASI NADAR COLLEGE OF ARTS AND SCIENCE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83095" y="598509"/>
            <a:ext cx="69441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RESULTS</a:t>
            </a:r>
          </a:p>
        </p:txBody>
      </p:sp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3270717416"/>
              </p:ext>
            </p:extLst>
          </p:nvPr>
        </p:nvGraphicFramePr>
        <p:xfrm>
          <a:off x="629865" y="1922098"/>
          <a:ext cx="6897370" cy="40030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Table 3"/>
          <p:cNvGraphicFramePr/>
          <p:nvPr/>
        </p:nvGraphicFramePr>
        <p:xfrm>
          <a:off x="3867150" y="2303145"/>
          <a:ext cx="685800" cy="1831340"/>
        </p:xfrm>
        <a:graphic>
          <a:graphicData uri="http://schemas.openxmlformats.org/drawingml/2006/table">
            <a:tbl>
              <a:tblPr/>
              <a:tblGrid>
                <a:gridCol w="685800"/>
              </a:tblGrid>
              <a:tr h="183134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sz="1100" b="0">
                        <a:solidFill>
                          <a:srgbClr val="000000"/>
                        </a:solidFill>
                        <a:latin typeface="Aptos Narrow" charset="-122"/>
                      </a:endParaRPr>
                    </a:p>
                  </a:txBody>
                  <a:tcPr marL="12700" marR="12700" marT="12700" anchor="b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96348" y="437321"/>
            <a:ext cx="56586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CONCLUSION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96348" y="1711698"/>
            <a:ext cx="9872869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 project focuses on improving employee performance and aligning compensation through data analysis and strategic interventions. Using Excel as a primary tool provides an accessible, cost-effective, and flexible solution for analyzing employee performance, Pay Zones, and departmental efficiency.</a:t>
            </a:r>
          </a:p>
          <a:p>
            <a:endParaRPr lang="en-US" sz="2000" dirty="0"/>
          </a:p>
          <a:p>
            <a:r>
              <a:rPr lang="en-US" sz="2000" dirty="0"/>
              <a:t> By identifying performance gaps, creating targeted improvement plans, and adjusting compensation strategies, the company can:</a:t>
            </a:r>
          </a:p>
          <a:p>
            <a:pPr marL="342900" indent="-342900">
              <a:buFontTx/>
              <a:buChar char="-"/>
            </a:pPr>
            <a:r>
              <a:rPr lang="en-US" sz="2000" dirty="0"/>
              <a:t> Boost overall productivity.</a:t>
            </a:r>
          </a:p>
          <a:p>
            <a:pPr marL="342900" indent="-342900">
              <a:buFontTx/>
              <a:buChar char="-"/>
            </a:pPr>
            <a:r>
              <a:rPr lang="en-US" sz="2000" dirty="0"/>
              <a:t> Increase employee satisfaction and retention.-</a:t>
            </a:r>
          </a:p>
          <a:p>
            <a:pPr marL="342900" indent="-342900">
              <a:buFontTx/>
              <a:buChar char="-"/>
            </a:pPr>
            <a:r>
              <a:rPr lang="en-US" sz="2000" dirty="0"/>
              <a:t> Ensure fair and equitable compensation across Pay Zones.</a:t>
            </a:r>
          </a:p>
          <a:p>
            <a:pPr marL="342900" indent="-342900">
              <a:buFontTx/>
              <a:buChar char="-"/>
            </a:pPr>
            <a:endParaRPr lang="en-US" sz="2000" dirty="0"/>
          </a:p>
          <a:p>
            <a:endParaRPr lang="en-US" sz="20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sz="20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This framework provides a structured approach to sales performance optimization, enabling businesses to unlock significant revenue growth, improve sales efficiency, and achieve sustainable </a:t>
            </a:r>
            <a:r>
              <a:rPr lang="en-US" sz="2000" dirty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success</a:t>
            </a:r>
            <a:r>
              <a:rPr lang="en-US" sz="2000" dirty="0"/>
              <a:t>.</a:t>
            </a:r>
            <a:endParaRPr lang="en-IN" sz="200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48139" y="834887"/>
            <a:ext cx="54996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REFERENCE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39" y="1758217"/>
            <a:ext cx="6629231" cy="408402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"/>
          <p:cNvSpPr txBox="1">
            <a:spLocks noGrp="1"/>
          </p:cNvSpPr>
          <p:nvPr>
            <p:ph type="title"/>
          </p:nvPr>
        </p:nvSpPr>
        <p:spPr>
          <a:xfrm>
            <a:off x="452047" y="715617"/>
            <a:ext cx="8596800" cy="8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rebuchet MS"/>
              <a:buNone/>
            </a:pPr>
            <a:r>
              <a:rPr lang="en-US" sz="5400">
                <a:solidFill>
                  <a:schemeClr val="dk1"/>
                </a:solidFill>
              </a:rPr>
              <a:t>PROJECT TITLE</a:t>
            </a:r>
            <a:endParaRPr sz="5400">
              <a:solidFill>
                <a:schemeClr val="dk1"/>
              </a:solidFill>
            </a:endParaRPr>
          </a:p>
        </p:txBody>
      </p:sp>
      <p:grpSp>
        <p:nvGrpSpPr>
          <p:cNvPr id="48" name="Google Shape;48;p1"/>
          <p:cNvGrpSpPr/>
          <p:nvPr/>
        </p:nvGrpSpPr>
        <p:grpSpPr>
          <a:xfrm>
            <a:off x="928560" y="3072293"/>
            <a:ext cx="7643773" cy="2072914"/>
            <a:chOff x="0" y="-1610298"/>
            <a:chExt cx="7368063" cy="4657748"/>
          </a:xfrm>
        </p:grpSpPr>
        <p:sp>
          <p:nvSpPr>
            <p:cNvPr id="49" name="Google Shape;49;p1"/>
            <p:cNvSpPr/>
            <p:nvPr/>
          </p:nvSpPr>
          <p:spPr>
            <a:xfrm>
              <a:off x="0" y="-1610298"/>
              <a:ext cx="4420800" cy="4420800"/>
            </a:xfrm>
            <a:prstGeom prst="pie">
              <a:avLst>
                <a:gd name="adj1" fmla="val 5400000"/>
                <a:gd name="adj2" fmla="val 16200000"/>
              </a:avLst>
            </a:prstGeom>
            <a:solidFill>
              <a:schemeClr val="accent1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1"/>
            <p:cNvSpPr txBox="1"/>
            <p:nvPr/>
          </p:nvSpPr>
          <p:spPr>
            <a:xfrm>
              <a:off x="0" y="-1610298"/>
              <a:ext cx="4420800" cy="442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1"/>
            <p:cNvSpPr/>
            <p:nvPr/>
          </p:nvSpPr>
          <p:spPr>
            <a:xfrm>
              <a:off x="2210463" y="-1610298"/>
              <a:ext cx="5157600" cy="4420800"/>
            </a:xfrm>
            <a:prstGeom prst="rect">
              <a:avLst/>
            </a:prstGeom>
            <a:solidFill>
              <a:schemeClr val="lt1">
                <a:alpha val="89800"/>
              </a:schemeClr>
            </a:solidFill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1"/>
            <p:cNvSpPr txBox="1"/>
            <p:nvPr/>
          </p:nvSpPr>
          <p:spPr>
            <a:xfrm>
              <a:off x="2558279" y="-1373350"/>
              <a:ext cx="4809784" cy="442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43825" tIns="243825" rIns="243825" bIns="2438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dirty="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Employee Performance Analysis Using Excel</a:t>
              </a:r>
              <a:endParaRPr sz="28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805" y="795130"/>
            <a:ext cx="8596668" cy="962613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chemeClr val="tx1"/>
                </a:solidFill>
              </a:rPr>
              <a:t>AGENDA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4546" y="2168561"/>
            <a:ext cx="5551186" cy="3715404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1.Problem Statement</a:t>
            </a:r>
          </a:p>
          <a:p>
            <a:r>
              <a:rPr lang="en-US" b="1" dirty="0">
                <a:solidFill>
                  <a:schemeClr val="tx1"/>
                </a:solidFill>
              </a:rPr>
              <a:t>2. Project Overview</a:t>
            </a:r>
          </a:p>
          <a:p>
            <a:r>
              <a:rPr lang="en-US" b="1" dirty="0">
                <a:solidFill>
                  <a:schemeClr val="tx1"/>
                </a:solidFill>
              </a:rPr>
              <a:t>3.End Users</a:t>
            </a:r>
          </a:p>
          <a:p>
            <a:r>
              <a:rPr lang="en-US" b="1" dirty="0">
                <a:solidFill>
                  <a:schemeClr val="tx1"/>
                </a:solidFill>
              </a:rPr>
              <a:t>4.Our Solution and Proposition</a:t>
            </a:r>
          </a:p>
          <a:p>
            <a:r>
              <a:rPr lang="en-US" b="1" dirty="0">
                <a:solidFill>
                  <a:schemeClr val="tx1"/>
                </a:solidFill>
              </a:rPr>
              <a:t>5. Dataset Description</a:t>
            </a:r>
          </a:p>
          <a:p>
            <a:r>
              <a:rPr lang="en-US" b="1" dirty="0">
                <a:solidFill>
                  <a:schemeClr val="tx1"/>
                </a:solidFill>
              </a:rPr>
              <a:t>6. Modelling Approach</a:t>
            </a:r>
          </a:p>
          <a:p>
            <a:r>
              <a:rPr lang="en-US" b="1" dirty="0">
                <a:solidFill>
                  <a:schemeClr val="tx1"/>
                </a:solidFill>
              </a:rPr>
              <a:t>7. Results and Discussion</a:t>
            </a:r>
          </a:p>
          <a:p>
            <a:r>
              <a:rPr lang="en-US" b="1" dirty="0">
                <a:solidFill>
                  <a:schemeClr val="tx1"/>
                </a:solidFill>
              </a:rPr>
              <a:t>8.Conclusion</a:t>
            </a: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1789043" y="1963151"/>
            <a:ext cx="4717774" cy="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1789043" y="5773151"/>
            <a:ext cx="4717774" cy="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789043" y="1963151"/>
            <a:ext cx="0" cy="38100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506817" y="1963151"/>
            <a:ext cx="0" cy="38100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796" y="609752"/>
            <a:ext cx="8596668" cy="860400"/>
          </a:xfrm>
        </p:spPr>
        <p:txBody>
          <a:bodyPr>
            <a:noAutofit/>
          </a:bodyPr>
          <a:lstStyle/>
          <a:p>
            <a:r>
              <a:rPr lang="en-US" sz="5400" dirty="0">
                <a:solidFill>
                  <a:schemeClr val="tx1"/>
                </a:solidFill>
              </a:rPr>
              <a:t>PROBLEM</a:t>
            </a:r>
            <a:r>
              <a:rPr lang="en-US" sz="5400" b="1" dirty="0">
                <a:solidFill>
                  <a:schemeClr val="tx1"/>
                </a:solidFill>
              </a:rPr>
              <a:t> </a:t>
            </a:r>
            <a:r>
              <a:rPr lang="en-US" sz="5400" dirty="0">
                <a:solidFill>
                  <a:schemeClr val="tx1"/>
                </a:solidFill>
              </a:rPr>
              <a:t>STATEMENT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412" y="2107096"/>
            <a:ext cx="9382959" cy="4445952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1. Imbalanced Ratings in Departments</a:t>
            </a:r>
          </a:p>
          <a:p>
            <a:r>
              <a:rPr lang="en-US" dirty="0">
                <a:solidFill>
                  <a:schemeClr val="tx1"/>
                </a:solidFill>
              </a:rPr>
              <a:t>2. Rating Discrepancies within Pay Zones</a:t>
            </a:r>
          </a:p>
          <a:p>
            <a:r>
              <a:rPr lang="en-US" dirty="0">
                <a:solidFill>
                  <a:schemeClr val="tx1"/>
                </a:solidFill>
              </a:rPr>
              <a:t>3. Departmental Distribution and Size</a:t>
            </a:r>
          </a:p>
          <a:p>
            <a:r>
              <a:rPr lang="en-US" dirty="0">
                <a:solidFill>
                  <a:schemeClr val="tx1"/>
                </a:solidFill>
              </a:rPr>
              <a:t>4. Employee Development Needs</a:t>
            </a:r>
          </a:p>
          <a:p>
            <a:r>
              <a:rPr lang="en-US" dirty="0">
                <a:solidFill>
                  <a:schemeClr val="tx1"/>
                </a:solidFill>
              </a:rPr>
              <a:t>5. Employee Satisfaction and Retention </a:t>
            </a:r>
            <a:r>
              <a:rPr lang="en-US" dirty="0" smtClean="0">
                <a:solidFill>
                  <a:schemeClr val="tx1"/>
                </a:solidFill>
              </a:rPr>
              <a:t>Risk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6.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pivot graph reveals untapped sales potential in certain regions and product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 categories</a:t>
            </a:r>
            <a:endParaRPr lang="en-IN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1182" y="272240"/>
            <a:ext cx="71429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PROJECT OVERVIEW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97565" y="1084085"/>
            <a:ext cx="7235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[Employee Performance Improvement and Pay Zone Optimization]</a:t>
            </a: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588425935"/>
              </p:ext>
            </p:extLst>
          </p:nvPr>
        </p:nvGraphicFramePr>
        <p:xfrm>
          <a:off x="0" y="2007415"/>
          <a:ext cx="9608024" cy="44343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5287" y="463826"/>
            <a:ext cx="88657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WHO ARE THE END USERS?</a:t>
            </a: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734329086"/>
              </p:ext>
            </p:extLst>
          </p:nvPr>
        </p:nvGraphicFramePr>
        <p:xfrm>
          <a:off x="609601" y="2063017"/>
          <a:ext cx="7368208" cy="25853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5287" y="291548"/>
            <a:ext cx="903798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OUR SOLUTION AND ITS VALUE PROPOSITION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96035" y="1566849"/>
            <a:ext cx="8256106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Filtering -</a:t>
            </a:r>
            <a:r>
              <a:rPr lang="en-US" sz="2000" dirty="0"/>
              <a:t> Remove missing values.</a:t>
            </a:r>
          </a:p>
          <a:p>
            <a:endParaRPr lang="en-US" sz="2000" dirty="0"/>
          </a:p>
          <a:p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Conditional</a:t>
            </a:r>
            <a:r>
              <a:rPr lang="en-US" sz="2000" dirty="0"/>
              <a:t> 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Formatting -</a:t>
            </a:r>
            <a:r>
              <a:rPr lang="en-US" sz="2000" dirty="0"/>
              <a:t> Blanks,</a:t>
            </a:r>
            <a:r>
              <a:rPr lang="en-US" dirty="0"/>
              <a:t> Background Color Shading, Data Bars, Values.</a:t>
            </a:r>
          </a:p>
          <a:p>
            <a:endParaRPr lang="en-US" dirty="0"/>
          </a:p>
          <a:p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Filtering and Sorting - </a:t>
            </a:r>
            <a:r>
              <a:rPr lang="en-US" sz="2000" dirty="0"/>
              <a:t>Identify specific employee groups, such as those with low or high performance ratings</a:t>
            </a:r>
          </a:p>
          <a:p>
            <a:endParaRPr lang="en-US" sz="2000" dirty="0"/>
          </a:p>
          <a:p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Pivot</a:t>
            </a:r>
            <a:r>
              <a:rPr lang="en-US" sz="2000" dirty="0"/>
              <a:t> 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 -</a:t>
            </a:r>
            <a:r>
              <a:rPr lang="en-US" sz="2000" dirty="0"/>
              <a:t> Summary of employee performance under their current rating .</a:t>
            </a:r>
          </a:p>
          <a:p>
            <a:endParaRPr lang="en-US" sz="2000" dirty="0"/>
          </a:p>
          <a:p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Graphs -</a:t>
            </a:r>
            <a:r>
              <a:rPr lang="en-US" sz="2000" dirty="0"/>
              <a:t> FINAL REPORT.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90330" y="397565"/>
            <a:ext cx="80043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DATASET DESCRIPTION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95130" y="1603513"/>
            <a:ext cx="769951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EMPLOYEE ID</a:t>
            </a:r>
            <a:r>
              <a:rPr lang="en-US" sz="2000" dirty="0"/>
              <a:t>: Unique identifier for each employee in the    organization.</a:t>
            </a:r>
          </a:p>
          <a:p>
            <a:endParaRPr lang="en-US" sz="2000" dirty="0"/>
          </a:p>
          <a:p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FIRST NAME</a:t>
            </a:r>
            <a:r>
              <a:rPr lang="en-US" sz="2000" dirty="0"/>
              <a:t>: The first name of the employee.</a:t>
            </a:r>
          </a:p>
          <a:p>
            <a:endParaRPr lang="en-US" sz="2000" dirty="0"/>
          </a:p>
          <a:p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PAY ZONE</a:t>
            </a:r>
            <a:r>
              <a:rPr lang="en-US" sz="2000" dirty="0"/>
              <a:t>: The pay zone or salary band to which the employee's compensation falls.</a:t>
            </a:r>
          </a:p>
          <a:p>
            <a:endParaRPr lang="en-US" sz="2000" dirty="0"/>
          </a:p>
          <a:p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DEPARTMENT TYPE</a:t>
            </a:r>
            <a:r>
              <a:rPr lang="en-US" sz="2000" dirty="0"/>
              <a:t>: The broader category or type of department the employee's work is associated with.</a:t>
            </a:r>
          </a:p>
          <a:p>
            <a:endParaRPr lang="en-US" sz="2000" dirty="0"/>
          </a:p>
          <a:p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CURRENT EMPLOYEE RATING</a:t>
            </a:r>
            <a:r>
              <a:rPr lang="en-US" sz="2000" dirty="0"/>
              <a:t>: The current rating or evaluation of the employee's overall performance.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43338" y="320213"/>
            <a:ext cx="65200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MODELLING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55374" y="1868557"/>
            <a:ext cx="895846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SET</a:t>
            </a:r>
            <a:r>
              <a:rPr lang="en-US" sz="2000" dirty="0"/>
              <a:t>: Kaggle, Employee dataset.</a:t>
            </a:r>
          </a:p>
          <a:p>
            <a:endParaRPr lang="en-US" sz="2000" dirty="0"/>
          </a:p>
          <a:p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FEATURE SELECTION</a:t>
            </a:r>
            <a:r>
              <a:rPr lang="en-US" sz="2000" dirty="0"/>
              <a:t>: Slicer, Conditional Formatting, Designing.</a:t>
            </a:r>
          </a:p>
          <a:p>
            <a:endParaRPr lang="en-US" sz="2000" dirty="0"/>
          </a:p>
          <a:p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CLEANING</a:t>
            </a:r>
            <a:r>
              <a:rPr lang="en-US" sz="2000" dirty="0"/>
              <a:t>: Missing values, Irrelevant data, Correct Errors, Remove Unnecessary Columns and Rows. </a:t>
            </a:r>
          </a:p>
          <a:p>
            <a:endParaRPr lang="en-US" sz="2000" dirty="0"/>
          </a:p>
          <a:p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PIVOT TABLE</a:t>
            </a:r>
            <a:r>
              <a:rPr lang="en-US" sz="2000" dirty="0"/>
              <a:t>: Employee ID, First Name, Pay zone, Department Type, Current Employee Rating.  </a:t>
            </a:r>
          </a:p>
          <a:p>
            <a:endParaRPr lang="en-US" sz="2000" dirty="0"/>
          </a:p>
          <a:p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CHART</a:t>
            </a:r>
            <a:r>
              <a:rPr lang="en-US" sz="2000" dirty="0"/>
              <a:t>: Report of Employee Performance based on their Current Ratings is resented as Column Chart.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526</Words>
  <Application>Microsoft Office PowerPoint</Application>
  <PresentationFormat>Widescreen</PresentationFormat>
  <Paragraphs>80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Aptos Narrow</vt:lpstr>
      <vt:lpstr>Arial</vt:lpstr>
      <vt:lpstr>Trebuchet MS</vt:lpstr>
      <vt:lpstr>Wingdings 3</vt:lpstr>
      <vt:lpstr>Facet</vt:lpstr>
      <vt:lpstr>Employee Performance Analysis Using Excel</vt:lpstr>
      <vt:lpstr>PROJECT TITLE</vt:lpstr>
      <vt:lpstr>AGENDA</vt:lpstr>
      <vt:lpstr>PROBLEM STATEMENT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Performance Analysis Using Excel</dc:title>
  <dc:creator>admin</dc:creator>
  <cp:lastModifiedBy>admin</cp:lastModifiedBy>
  <cp:revision>2</cp:revision>
  <dcterms:modified xsi:type="dcterms:W3CDTF">2024-08-27T08:36:30Z</dcterms:modified>
</cp:coreProperties>
</file>