
<file path=[Content_Types].xml><?xml version="1.0" encoding="utf-8"?>
<Types xmlns="http://schemas.openxmlformats.org/package/2006/content-types">
  <Default Extension="xml" ContentType="application/vnd.openxmlformats-package.core-properties+xml"/>
  <Default Extension="jpeg" ContentType="image/jpeg"/>
  <Default Extension="png" ContentType="image/png"/>
  <Default Extension="tmp" ContentType="image/png"/>
  <Default Extension="rels" ContentType="application/vnd.openxmlformats-package.relationships+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7.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viewProps.xml" ContentType="application/vnd.openxmlformats-officedocument.presentationml.viewProps+xml"/>
  <Override PartName="/ppt/slides/slide6.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slides/slide1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revisionInfo.xml" ContentType="application/vnd.ms-powerpoint.revisioninfo+xml"/>
  <Override PartName="/ppt/slides/slide4.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slides/slide9.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32"/>
  </p:notesMasterIdLst>
  <p:sldIdLst>
    <p:sldId id="259" r:id="rId5"/>
    <p:sldId id="276" r:id="rId6"/>
    <p:sldId id="260" r:id="rId7"/>
    <p:sldId id="261" r:id="rId8"/>
    <p:sldId id="262" r:id="rId9"/>
    <p:sldId id="265" r:id="rId10"/>
    <p:sldId id="266" r:id="rId11"/>
    <p:sldId id="267" r:id="rId12"/>
    <p:sldId id="268" r:id="rId13"/>
    <p:sldId id="269" r:id="rId14"/>
    <p:sldId id="270" r:id="rId15"/>
    <p:sldId id="264"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B3670-908A-4E18-8D72-7161894CDC8E}" v="2126" dt="2024-04-01T06:10:57.1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ppt/slides/slide12.xml" Id="rId13" /><Relationship Type="http://schemas.openxmlformats.org/officeDocument/2006/relationships/slide" Target="/ppt/slides/slide17.xml" Id="rId18" /><Relationship Type="http://schemas.openxmlformats.org/officeDocument/2006/relationships/slide" Target="/ppt/slides/slide25.xml" Id="rId26" /><Relationship Type="http://schemas.openxmlformats.org/officeDocument/2006/relationships/slide" Target="/ppt/slides/slide20.xml" Id="rId21" /><Relationship Type="http://schemas.openxmlformats.org/officeDocument/2006/relationships/viewProps" Target="/ppt/viewProps.xml" Id="rId34" /><Relationship Type="http://schemas.openxmlformats.org/officeDocument/2006/relationships/slide" Target="/ppt/slides/slide6.xml" Id="rId7" /><Relationship Type="http://schemas.openxmlformats.org/officeDocument/2006/relationships/slide" Target="/ppt/slides/slide11.xml" Id="rId12" /><Relationship Type="http://schemas.openxmlformats.org/officeDocument/2006/relationships/slide" Target="/ppt/slides/slide16.xml" Id="rId17" /><Relationship Type="http://schemas.openxmlformats.org/officeDocument/2006/relationships/slide" Target="/ppt/slides/slide24.xml" Id="rId25" /><Relationship Type="http://schemas.openxmlformats.org/officeDocument/2006/relationships/presProps" Target="/ppt/presProps.xml" Id="rId33" /><Relationship Type="http://schemas.openxmlformats.org/officeDocument/2006/relationships/slide" Target="/ppt/slides/slide15.xml" Id="rId16" /><Relationship Type="http://schemas.openxmlformats.org/officeDocument/2006/relationships/slide" Target="/ppt/slides/slide19.xml" Id="rId20" /><Relationship Type="http://schemas.openxmlformats.org/officeDocument/2006/relationships/slide" Target="/ppt/slides/slide28.xml" Id="rId29" /><Relationship Type="http://schemas.openxmlformats.org/officeDocument/2006/relationships/slideMaster" Target="/ppt/slideMasters/slideMaster1.xml" Id="rId1" /><Relationship Type="http://schemas.openxmlformats.org/officeDocument/2006/relationships/slide" Target="/ppt/slides/slide5.xml" Id="rId6" /><Relationship Type="http://schemas.openxmlformats.org/officeDocument/2006/relationships/slide" Target="/ppt/slides/slide10.xml" Id="rId11" /><Relationship Type="http://schemas.openxmlformats.org/officeDocument/2006/relationships/slide" Target="/ppt/slides/slide23.xml" Id="rId24" /><Relationship Type="http://schemas.openxmlformats.org/officeDocument/2006/relationships/notesMaster" Target="/ppt/notesMasters/notesMaster1.xml" Id="rId32" /><Relationship Type="http://schemas.microsoft.com/office/2015/10/relationships/revisionInfo" Target="/ppt/revisionInfo.xml" Id="rId37" /><Relationship Type="http://schemas.openxmlformats.org/officeDocument/2006/relationships/slide" Target="/ppt/slides/slide4.xml" Id="rId5" /><Relationship Type="http://schemas.openxmlformats.org/officeDocument/2006/relationships/slide" Target="/ppt/slides/slide14.xml" Id="rId15" /><Relationship Type="http://schemas.openxmlformats.org/officeDocument/2006/relationships/slide" Target="/ppt/slides/slide22.xml" Id="rId23" /><Relationship Type="http://schemas.openxmlformats.org/officeDocument/2006/relationships/slide" Target="/ppt/slides/slide27.xml" Id="rId28" /><Relationship Type="http://schemas.openxmlformats.org/officeDocument/2006/relationships/tableStyles" Target="/ppt/tableStyles.xml" Id="rId36" /><Relationship Type="http://schemas.openxmlformats.org/officeDocument/2006/relationships/slide" Target="/ppt/slides/slide9.xml" Id="rId10" /><Relationship Type="http://schemas.openxmlformats.org/officeDocument/2006/relationships/slide" Target="/ppt/slides/slide18.xml" Id="rId19" /><Relationship Type="http://schemas.openxmlformats.org/officeDocument/2006/relationships/slide" Target="/ppt/slides/slide30.xml" Id="rId31" /><Relationship Type="http://schemas.openxmlformats.org/officeDocument/2006/relationships/slide" Target="/ppt/slides/slide8.xml" Id="rId9" /><Relationship Type="http://schemas.openxmlformats.org/officeDocument/2006/relationships/slide" Target="/ppt/slides/slide13.xml" Id="rId14" /><Relationship Type="http://schemas.openxmlformats.org/officeDocument/2006/relationships/slide" Target="/ppt/slides/slide21.xml" Id="rId22" /><Relationship Type="http://schemas.openxmlformats.org/officeDocument/2006/relationships/slide" Target="/ppt/slides/slide26.xml" Id="rId27" /><Relationship Type="http://schemas.openxmlformats.org/officeDocument/2006/relationships/slide" Target="/ppt/slides/slide29.xml" Id="rId30" /><Relationship Type="http://schemas.openxmlformats.org/officeDocument/2006/relationships/theme" Target="/ppt/theme/theme1.xml" Id="rId35" /><Relationship Type="http://schemas.openxmlformats.org/officeDocument/2006/relationships/slide" Target="/ppt/slides/slide7.xml" Id="rId8" /></Relationships>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0F86D-EEB2-44A1-960D-7DDA28F8A30F}"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8D8F0-6025-4CB0-AFE7-30D461EF7D88}" type="slidenum">
              <a:rPr lang="en-IN" smtClean="0"/>
              <a:t>‹#›</a:t>
            </a:fld>
            <a:endParaRPr lang="en-IN"/>
          </a:p>
        </p:txBody>
      </p:sp>
    </p:spTree>
    <p:extLst>
      <p:ext uri="{BB962C8B-B14F-4D97-AF65-F5344CB8AC3E}">
        <p14:creationId xmlns:p14="http://schemas.microsoft.com/office/powerpoint/2010/main" val="3683370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F51136-B096-4756-89A0-650E95A95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4127665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51136-B096-4756-89A0-650E95A95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4255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51136-B096-4756-89A0-650E95A95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679E0-5D16-4C89-B4CA-47A09AF483E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060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51136-B096-4756-89A0-650E95A95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4058784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51136-B096-4756-89A0-650E95A95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679E0-5D16-4C89-B4CA-47A09AF483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5952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51136-B096-4756-89A0-650E95A95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2934076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51136-B096-4756-89A0-650E95A95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3559950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51136-B096-4756-89A0-650E95A95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484007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F51136-B096-4756-89A0-650E95A95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3293420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51136-B096-4756-89A0-650E95A95AF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198471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F51136-B096-4756-89A0-650E95A95AF5}"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56368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51136-B096-4756-89A0-650E95A95AF5}"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204279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F51136-B096-4756-89A0-650E95A95AF5}"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4039541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51136-B096-4756-89A0-650E95A95AF5}" type="datetimeFigureOut">
              <a:rPr lang="en-IN" smtClean="0"/>
              <a:t>01-04-2024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405076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F51136-B096-4756-89A0-650E95A95AF5}"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3292984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51136-B096-4756-89A0-650E95A95AF5}"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0679E0-5D16-4C89-B4CA-47A09AF483E9}" type="slidenum">
              <a:rPr lang="en-IN" smtClean="0"/>
              <a:t>‹#›</a:t>
            </a:fld>
            <a:endParaRPr lang="en-IN"/>
          </a:p>
        </p:txBody>
      </p:sp>
    </p:spTree>
    <p:extLst>
      <p:ext uri="{BB962C8B-B14F-4D97-AF65-F5344CB8AC3E}">
        <p14:creationId xmlns:p14="http://schemas.microsoft.com/office/powerpoint/2010/main" val="2522337134"/>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8.xml" Id="rId8" /><Relationship Type="http://schemas.openxmlformats.org/officeDocument/2006/relationships/slideLayout" Target="/ppt/slideLayouts/slideLayout13.xml" Id="rId13" /><Relationship Type="http://schemas.openxmlformats.org/officeDocument/2006/relationships/slideLayout" Target="/ppt/slideLayouts/slideLayout3.xml" Id="rId3" /><Relationship Type="http://schemas.openxmlformats.org/officeDocument/2006/relationships/slideLayout" Target="/ppt/slideLayouts/slideLayout7.xml" Id="rId7" /><Relationship Type="http://schemas.openxmlformats.org/officeDocument/2006/relationships/slideLayout" Target="/ppt/slideLayouts/slideLayout12.xml" Id="rId12" /><Relationship Type="http://schemas.openxmlformats.org/officeDocument/2006/relationships/theme" Target="/ppt/theme/theme1.xml" Id="rId17" /><Relationship Type="http://schemas.openxmlformats.org/officeDocument/2006/relationships/slideLayout" Target="/ppt/slideLayouts/slideLayout2.xml" Id="rId2" /><Relationship Type="http://schemas.openxmlformats.org/officeDocument/2006/relationships/slideLayout" Target="/ppt/slideLayouts/slideLayout16.xml" Id="rId16" /><Relationship Type="http://schemas.openxmlformats.org/officeDocument/2006/relationships/slideLayout" Target="/ppt/slideLayouts/slideLayout1.xml" Id="rId1" /><Relationship Type="http://schemas.openxmlformats.org/officeDocument/2006/relationships/slideLayout" Target="/ppt/slideLayouts/slideLayout6.xml" Id="rId6" /><Relationship Type="http://schemas.openxmlformats.org/officeDocument/2006/relationships/slideLayout" Target="/ppt/slideLayouts/slideLayout11.xml" Id="rId11" /><Relationship Type="http://schemas.openxmlformats.org/officeDocument/2006/relationships/slideLayout" Target="/ppt/slideLayouts/slideLayout5.xml" Id="rId5" /><Relationship Type="http://schemas.openxmlformats.org/officeDocument/2006/relationships/slideLayout" Target="/ppt/slideLayouts/slideLayout15.xml" Id="rId15" /><Relationship Type="http://schemas.openxmlformats.org/officeDocument/2006/relationships/slideLayout" Target="/ppt/slideLayouts/slideLayout10.xml" Id="rId10" /><Relationship Type="http://schemas.openxmlformats.org/officeDocument/2006/relationships/slideLayout" Target="/ppt/slideLayouts/slideLayout4.xml" Id="rId4" /><Relationship Type="http://schemas.openxmlformats.org/officeDocument/2006/relationships/slideLayout" Target="/ppt/slideLayouts/slideLayout9.xml" Id="rId9" /><Relationship Type="http://schemas.openxmlformats.org/officeDocument/2006/relationships/slideLayout" Target="/ppt/slideLayouts/slideLayout14.xml" Id="rId14"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F51136-B096-4756-89A0-650E95A95AF5}" type="datetimeFigureOut">
              <a:rPr lang="en-IN" smtClean="0"/>
              <a:t>01-04-2024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0679E0-5D16-4C89-B4CA-47A09AF483E9}" type="slidenum">
              <a:rPr lang="en-IN" smtClean="0"/>
              <a:t>‹#›</a:t>
            </a:fld>
            <a:endParaRPr lang="en-IN"/>
          </a:p>
        </p:txBody>
      </p:sp>
    </p:spTree>
    <p:extLst>
      <p:ext uri="{BB962C8B-B14F-4D97-AF65-F5344CB8AC3E}">
        <p14:creationId xmlns:p14="http://schemas.microsoft.com/office/powerpoint/2010/main" val="52555732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0.xml.rels>&#65279;<?xml version="1.0" encoding="utf-8"?><Relationships xmlns="http://schemas.openxmlformats.org/package/2006/relationships"><Relationship Type="http://schemas.openxmlformats.org/officeDocument/2006/relationships/image" Target="/ppt/media/image5.png" Id="rId2" /><Relationship Type="http://schemas.openxmlformats.org/officeDocument/2006/relationships/slideLayout" Target="/ppt/slideLayouts/slideLayout7.xml" Id="rId1" /></Relationships>
</file>

<file path=ppt/slides/_rels/slide11.xml.rels>&#65279;<?xml version="1.0" encoding="utf-8"?><Relationships xmlns="http://schemas.openxmlformats.org/package/2006/relationships"><Relationship Type="http://schemas.openxmlformats.org/officeDocument/2006/relationships/image" Target="/ppt/media/image6.png" Id="rId2" /><Relationship Type="http://schemas.openxmlformats.org/officeDocument/2006/relationships/slideLayout" Target="/ppt/slideLayouts/slideLayout7.xml" Id="rId1" /></Relationships>
</file>

<file path=ppt/slides/_rels/slide12.xml.rels>&#65279;<?xml version="1.0" encoding="utf-8"?><Relationships xmlns="http://schemas.openxmlformats.org/package/2006/relationships"><Relationship Type="http://schemas.openxmlformats.org/officeDocument/2006/relationships/image" Target="/ppt/media/image7.png" Id="rId2" /><Relationship Type="http://schemas.openxmlformats.org/officeDocument/2006/relationships/slideLayout" Target="/ppt/slideLayouts/slideLayout7.xml" Id="rId1" /></Relationships>
</file>

<file path=ppt/slides/_rels/slide13.xml.rels>&#65279;<?xml version="1.0" encoding="utf-8"?><Relationships xmlns="http://schemas.openxmlformats.org/package/2006/relationships"><Relationship Type="http://schemas.openxmlformats.org/officeDocument/2006/relationships/image" Target="/ppt/media/image8.png" Id="rId2" /><Relationship Type="http://schemas.openxmlformats.org/officeDocument/2006/relationships/slideLayout" Target="/ppt/slideLayouts/slideLayout7.xml" Id="rId1" /></Relationships>
</file>

<file path=ppt/slides/_rels/slide14.xml.rels>&#65279;<?xml version="1.0" encoding="utf-8"?><Relationships xmlns="http://schemas.openxmlformats.org/package/2006/relationships"><Relationship Type="http://schemas.openxmlformats.org/officeDocument/2006/relationships/image" Target="/ppt/media/image9.png" Id="rId2" /><Relationship Type="http://schemas.openxmlformats.org/officeDocument/2006/relationships/slideLayout" Target="/ppt/slideLayouts/slideLayout7.xml" Id="rId1" /></Relationships>
</file>

<file path=ppt/slides/_rels/slide15.xml.rels>&#65279;<?xml version="1.0" encoding="utf-8"?><Relationships xmlns="http://schemas.openxmlformats.org/package/2006/relationships"><Relationship Type="http://schemas.openxmlformats.org/officeDocument/2006/relationships/image" Target="/ppt/media/image10.png" Id="rId3" /><Relationship Type="http://schemas.openxmlformats.org/officeDocument/2006/relationships/image" Target="/ppt/media/image1.tmp" Id="rId2" /><Relationship Type="http://schemas.openxmlformats.org/officeDocument/2006/relationships/slideLayout" Target="/ppt/slideLayouts/slideLayout7.xml" Id="rId1" /></Relationships>
</file>

<file path=ppt/slides/_rels/slide16.xml.rels>&#65279;<?xml version="1.0" encoding="utf-8"?><Relationships xmlns="http://schemas.openxmlformats.org/package/2006/relationships"><Relationship Type="http://schemas.openxmlformats.org/officeDocument/2006/relationships/image" Target="/ppt/media/image3.tmp" Id="rId3" /><Relationship Type="http://schemas.openxmlformats.org/officeDocument/2006/relationships/image" Target="/ppt/media/image2.tmp" Id="rId2" /><Relationship Type="http://schemas.openxmlformats.org/officeDocument/2006/relationships/slideLayout" Target="/ppt/slideLayouts/slideLayout7.xml" Id="rId1" /></Relationships>
</file>

<file path=ppt/slides/_rels/slide17.xml.rels>&#65279;<?xml version="1.0" encoding="utf-8"?><Relationships xmlns="http://schemas.openxmlformats.org/package/2006/relationships"><Relationship Type="http://schemas.openxmlformats.org/officeDocument/2006/relationships/image" Target="/ppt/media/image5.tmp" Id="rId3" /><Relationship Type="http://schemas.openxmlformats.org/officeDocument/2006/relationships/image" Target="/ppt/media/image4.tmp" Id="rId2" /><Relationship Type="http://schemas.openxmlformats.org/officeDocument/2006/relationships/slideLayout" Target="/ppt/slideLayouts/slideLayout7.xml" Id="rId1" /></Relationships>
</file>

<file path=ppt/slides/_rels/slide18.xml.rels>&#65279;<?xml version="1.0" encoding="utf-8"?><Relationships xmlns="http://schemas.openxmlformats.org/package/2006/relationships"><Relationship Type="http://schemas.openxmlformats.org/officeDocument/2006/relationships/image" Target="/ppt/media/image6.tmp" Id="rId2" /><Relationship Type="http://schemas.openxmlformats.org/officeDocument/2006/relationships/slideLayout" Target="/ppt/slideLayouts/slideLayout7.xml" Id="rId1" /></Relationships>
</file>

<file path=ppt/slides/_rels/slide19.xml.rels>&#65279;<?xml version="1.0" encoding="utf-8"?><Relationships xmlns="http://schemas.openxmlformats.org/package/2006/relationships"><Relationship Type="http://schemas.openxmlformats.org/officeDocument/2006/relationships/image" Target="/ppt/media/image8.tmp" Id="rId3" /><Relationship Type="http://schemas.openxmlformats.org/officeDocument/2006/relationships/image" Target="/ppt/media/image7.tmp" Id="rId2" /><Relationship Type="http://schemas.openxmlformats.org/officeDocument/2006/relationships/slideLayout" Target="/ppt/slideLayouts/slideLayout7.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1.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5.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6.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7.xml.rels>&#65279;<?xml version="1.0" encoding="utf-8"?><Relationships xmlns="http://schemas.openxmlformats.org/package/2006/relationships"><Relationship Type="http://schemas.openxmlformats.org/officeDocument/2006/relationships/image" Target="/ppt/media/image18.png" Id="rId2" /><Relationship Type="http://schemas.openxmlformats.org/officeDocument/2006/relationships/slideLayout" Target="/ppt/slideLayouts/slideLayout7.xml" Id="rId1" /></Relationships>
</file>

<file path=ppt/slides/_rels/slide28.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9.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30.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6.xml.rels>&#65279;<?xml version="1.0" encoding="utf-8"?><Relationships xmlns="http://schemas.openxmlformats.org/package/2006/relationships"><Relationship Type="http://schemas.openxmlformats.org/officeDocument/2006/relationships/image" Target="/ppt/media/image1.png" Id="rId2" /><Relationship Type="http://schemas.openxmlformats.org/officeDocument/2006/relationships/slideLayout" Target="/ppt/slideLayouts/slideLayout7.xml" Id="rId1" /></Relationships>
</file>

<file path=ppt/slides/_rels/slide7.xml.rels>&#65279;<?xml version="1.0" encoding="utf-8"?><Relationships xmlns="http://schemas.openxmlformats.org/package/2006/relationships"><Relationship Type="http://schemas.openxmlformats.org/officeDocument/2006/relationships/image" Target="/ppt/media/image2.png" Id="rId2" /><Relationship Type="http://schemas.openxmlformats.org/officeDocument/2006/relationships/slideLayout" Target="/ppt/slideLayouts/slideLayout7.xml" Id="rId1" /></Relationships>
</file>

<file path=ppt/slides/_rels/slide8.xml.rels>&#65279;<?xml version="1.0" encoding="utf-8"?><Relationships xmlns="http://schemas.openxmlformats.org/package/2006/relationships"><Relationship Type="http://schemas.openxmlformats.org/officeDocument/2006/relationships/image" Target="/ppt/media/image3.png" Id="rId2" /><Relationship Type="http://schemas.openxmlformats.org/officeDocument/2006/relationships/slideLayout" Target="/ppt/slideLayouts/slideLayout7.xml" Id="rId1" /></Relationships>
</file>

<file path=ppt/slides/_rels/slide9.xml.rels>&#65279;<?xml version="1.0" encoding="utf-8"?><Relationships xmlns="http://schemas.openxmlformats.org/package/2006/relationships"><Relationship Type="http://schemas.openxmlformats.org/officeDocument/2006/relationships/image" Target="/ppt/media/image4.png" Id="rId2" /><Relationship Type="http://schemas.openxmlformats.org/officeDocument/2006/relationships/slideLayout" Target="/ppt/slideLayouts/slideLayout7.xml" Id="rId1" /></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5A7B39B-38A5-DC5F-2482-9A4AE6D7C888}"/>
                  </a:ext>
                </a:extLst>
              </p:cNvPr>
              <p:cNvSpPr txBox="1"/>
              <p:nvPr/>
            </p:nvSpPr>
            <p:spPr>
              <a:xfrm>
                <a:off x="535021" y="661481"/>
                <a:ext cx="9494196" cy="6524094"/>
              </a:xfrm>
              <a:prstGeom prst="rect">
                <a:avLst/>
              </a:prstGeom>
              <a:noFill/>
            </p:spPr>
            <p:txBody>
              <a:bodyPr wrap="square" rtlCol="0">
                <a:spAutoFit/>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STEP3:</a:t>
                </a:r>
              </a:p>
              <a:p>
                <a:pPr>
                  <a:lnSpc>
                    <a:spcPct val="150000"/>
                  </a:lnSpc>
                </a:pPr>
                <a:r>
                  <a:rPr lang="en-IN" sz="1600" b="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Convert the element of triangular fuzzy number matrix into its membership function as follows: </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Membership function of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m:t>
                        </m:r>
                      </m:sub>
                    </m:sSub>
                  </m:oMath>
                </a14:m>
                <a:r>
                  <a:rPr lang="en-IN"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𝑖𝑗𝐿</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𝑖𝑗𝑀</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𝑖𝑗𝑈</m:t>
                        </m:r>
                      </m:sub>
                    </m:sSub>
                    <m:r>
                      <a:rPr lang="en-IN" b="0" i="1" smtClean="0">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𝑖𝑠</m:t>
                    </m:r>
                    <m:r>
                      <a:rPr lang="en-IN" b="0" i="1" smtClean="0">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𝑑𝑒𝑓𝑖𝑛𝑒𝑑</m:t>
                    </m:r>
                    <m:r>
                      <a:rPr lang="en-IN" b="0" i="1" smtClean="0">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𝑎𝑠</m:t>
                    </m:r>
                    <m:r>
                      <a:rPr lang="en-IN" b="0" i="1" smtClean="0">
                        <a:latin typeface="Cambria Math" panose="02040503050406030204" pitchFamily="18" charset="0"/>
                        <a:cs typeface="Times New Roman" panose="02020603050405020304" pitchFamily="18" charset="0"/>
                      </a:rPr>
                      <m:t>   </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IN" b="0" i="1" smtClean="0">
                            <a:latin typeface="Cambria Math" panose="02040503050406030204" pitchFamily="18" charset="0"/>
                            <a:cs typeface="Times New Roman" panose="02020603050405020304" pitchFamily="18" charset="0"/>
                          </a:rPr>
                          <m:t>𝑎𝑖𝑗</m:t>
                        </m:r>
                      </m:sub>
                    </m:sSub>
                  </m:oMath>
                </a14:m>
                <a:r>
                  <a:rPr lang="en-IN"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f>
                      <m:fPr>
                        <m:ctrlPr>
                          <a:rPr lang="en-IN" i="1" dirty="0" smtClean="0">
                            <a:latin typeface="Cambria Math" panose="02040503050406030204" pitchFamily="18" charset="0"/>
                            <a:cs typeface="Times New Roman" panose="02020603050405020304" pitchFamily="18" charset="0"/>
                          </a:rPr>
                        </m:ctrlPr>
                      </m:fPr>
                      <m:num>
                        <m:sSub>
                          <m:sSubPr>
                            <m:ctrlPr>
                              <a:rPr lang="en-IN"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𝑎</m:t>
                            </m:r>
                          </m:e>
                          <m:sub>
                            <m:r>
                              <a:rPr lang="en-IN" b="0" i="1" dirty="0" smtClean="0">
                                <a:latin typeface="Cambria Math" panose="02040503050406030204" pitchFamily="18" charset="0"/>
                                <a:cs typeface="Times New Roman" panose="02020603050405020304" pitchFamily="18" charset="0"/>
                              </a:rPr>
                              <m:t>𝑖𝑗𝐿</m:t>
                            </m:r>
                          </m:sub>
                        </m:sSub>
                      </m:num>
                      <m:den>
                        <m:r>
                          <a:rPr lang="en-IN" b="0" i="1" dirty="0" smtClean="0">
                            <a:latin typeface="Cambria Math" panose="02040503050406030204" pitchFamily="18" charset="0"/>
                            <a:cs typeface="Times New Roman" panose="02020603050405020304" pitchFamily="18" charset="0"/>
                          </a:rPr>
                          <m:t>10</m:t>
                        </m:r>
                      </m:den>
                    </m:f>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i="1" dirty="0"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IN" b="0" i="1" dirty="0" smtClean="0">
                                <a:latin typeface="Cambria Math" panose="02040503050406030204" pitchFamily="18" charset="0"/>
                                <a:ea typeface="Cambria Math" panose="02040503050406030204" pitchFamily="18" charset="0"/>
                                <a:cs typeface="Times New Roman" panose="02020603050405020304" pitchFamily="18" charset="0"/>
                              </a:rPr>
                              <m:t>𝑖𝑗𝑀</m:t>
                            </m:r>
                          </m:sub>
                        </m:sSub>
                      </m:num>
                      <m:den>
                        <m:r>
                          <a:rPr lang="en-IN" b="0" i="1" dirty="0" smtClean="0">
                            <a:latin typeface="Cambria Math" panose="02040503050406030204" pitchFamily="18" charset="0"/>
                            <a:ea typeface="Cambria Math" panose="02040503050406030204" pitchFamily="18" charset="0"/>
                            <a:cs typeface="Times New Roman" panose="02020603050405020304" pitchFamily="18" charset="0"/>
                          </a:rPr>
                          <m:t>10</m:t>
                        </m:r>
                      </m:den>
                    </m:f>
                    <m:r>
                      <a:rPr lang="en-IN" i="1" dirty="0"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i="1" dirty="0"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IN" b="0" i="1" dirty="0" smtClean="0">
                                <a:latin typeface="Cambria Math" panose="02040503050406030204" pitchFamily="18" charset="0"/>
                                <a:ea typeface="Cambria Math" panose="02040503050406030204" pitchFamily="18" charset="0"/>
                                <a:cs typeface="Times New Roman" panose="02020603050405020304" pitchFamily="18" charset="0"/>
                              </a:rPr>
                              <m:t>𝑖𝑗𝑈</m:t>
                            </m:r>
                          </m:sub>
                        </m:sSub>
                      </m:num>
                      <m:den>
                        <m:r>
                          <a:rPr lang="en-IN" b="0" i="1" dirty="0" smtClean="0">
                            <a:latin typeface="Cambria Math" panose="02040503050406030204" pitchFamily="18" charset="0"/>
                            <a:ea typeface="Cambria Math" panose="02040503050406030204" pitchFamily="18" charset="0"/>
                            <a:cs typeface="Times New Roman" panose="02020603050405020304" pitchFamily="18" charset="0"/>
                          </a:rPr>
                          <m:t>10</m:t>
                        </m:r>
                      </m:den>
                    </m:f>
                  </m:oMath>
                </a14:m>
                <a:r>
                  <a:rPr lang="en-IN" dirty="0">
                    <a:latin typeface="Calibri" panose="020F0502020204030204" pitchFamily="34" charset="0"/>
                    <a:ea typeface="Calibri" panose="020F0502020204030204" pitchFamily="34" charset="0"/>
                    <a:cs typeface="Calibri" panose="020F0502020204030204" pitchFamily="34" charset="0"/>
                  </a:rPr>
                  <a:t>) , if   </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0</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𝑖𝑗𝐿</m:t>
                        </m:r>
                      </m:sub>
                    </m:sSub>
                    <m:r>
                      <a:rPr lang="en-I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𝑖𝑗𝑀</m:t>
                        </m:r>
                      </m:sub>
                    </m:sSub>
                    <m:r>
                      <a:rPr lang="en-I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𝑖𝑗𝑈</m:t>
                        </m:r>
                      </m:sub>
                    </m:sSub>
                    <m:r>
                      <a:rPr lang="en-IN"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10 ,</m:t>
                    </m:r>
                  </m:oMath>
                </a14:m>
                <a:r>
                  <a:rPr lang="en-IN" dirty="0">
                    <a:latin typeface="Calibri" panose="020F0502020204030204" pitchFamily="34" charset="0"/>
                    <a:ea typeface="Calibri" panose="020F0502020204030204" pitchFamily="34" charset="0"/>
                    <a:cs typeface="Calibri" panose="020F0502020204030204" pitchFamily="34" charset="0"/>
                  </a:rPr>
                  <a:t> where 0 </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𝑖𝑗𝑀</m:t>
                            </m:r>
                          </m:sub>
                        </m:sSub>
                      </m:num>
                      <m:den>
                        <m:r>
                          <a:rPr lang="en-IN" b="0" i="1" smtClean="0">
                            <a:latin typeface="Cambria Math" panose="02040503050406030204" pitchFamily="18" charset="0"/>
                            <a:ea typeface="Cambria Math" panose="02040503050406030204" pitchFamily="18" charset="0"/>
                            <a:cs typeface="Times New Roman" panose="02020603050405020304" pitchFamily="18" charset="0"/>
                          </a:rPr>
                          <m:t>10</m:t>
                        </m:r>
                      </m:den>
                    </m:f>
                    <m:r>
                      <a:rPr lang="en-IN"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𝑖𝑗𝑀</m:t>
                            </m:r>
                          </m:sub>
                        </m:sSub>
                      </m:num>
                      <m:den>
                        <m:r>
                          <a:rPr lang="en-IN" b="0" i="1" smtClean="0">
                            <a:latin typeface="Cambria Math" panose="02040503050406030204" pitchFamily="18" charset="0"/>
                            <a:ea typeface="Cambria Math" panose="02040503050406030204" pitchFamily="18" charset="0"/>
                            <a:cs typeface="Times New Roman" panose="02020603050405020304" pitchFamily="18" charset="0"/>
                          </a:rPr>
                          <m:t>10</m:t>
                        </m:r>
                      </m:den>
                    </m:f>
                    <m:r>
                      <a:rPr lang="en-IN"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𝑖𝑗𝑈</m:t>
                            </m:r>
                          </m:sub>
                        </m:sSub>
                      </m:num>
                      <m:den>
                        <m:r>
                          <a:rPr lang="en-IN" b="0" i="1" smtClean="0">
                            <a:latin typeface="Cambria Math" panose="02040503050406030204" pitchFamily="18" charset="0"/>
                            <a:ea typeface="Cambria Math" panose="02040503050406030204" pitchFamily="18" charset="0"/>
                            <a:cs typeface="Times New Roman" panose="02020603050405020304" pitchFamily="18" charset="0"/>
                          </a:rPr>
                          <m:t>10</m:t>
                        </m:r>
                      </m:den>
                    </m:f>
                    <m:r>
                      <a:rPr lang="en-IN"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Now the matrix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𝑜</m:t>
                        </m:r>
                        <m:r>
                          <a:rPr lang="en-IN" b="0" i="1" smtClean="0">
                            <a:latin typeface="Cambria Math" panose="02040503050406030204" pitchFamily="18" charset="0"/>
                            <a:cs typeface="Times New Roman" panose="02020603050405020304" pitchFamily="18" charset="0"/>
                          </a:rPr>
                          <m:t> </m:t>
                        </m:r>
                      </m:sub>
                    </m:sSub>
                  </m:oMath>
                </a14:m>
                <a:r>
                  <a:rPr lang="en-IN" dirty="0">
                    <a:latin typeface="Calibri" panose="020F0502020204030204" pitchFamily="34" charset="0"/>
                    <a:ea typeface="Calibri" panose="020F0502020204030204" pitchFamily="34" charset="0"/>
                    <a:cs typeface="Calibri" panose="020F0502020204030204" pitchFamily="34" charset="0"/>
                  </a:rPr>
                  <a:t>and </a:t>
                </a:r>
                <a14:m>
                  <m:oMath xmlns:m="http://schemas.openxmlformats.org/officeDocument/2006/math">
                    <m:sSub>
                      <m:sSubPr>
                        <m:ctrlPr>
                          <a:rPr lang="en-IN"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𝐺</m:t>
                        </m:r>
                      </m:e>
                      <m:sub>
                        <m:r>
                          <a:rPr lang="en-IN" b="0" i="1" dirty="0" smtClean="0">
                            <a:latin typeface="Cambria Math" panose="02040503050406030204" pitchFamily="18" charset="0"/>
                            <a:cs typeface="Times New Roman" panose="02020603050405020304" pitchFamily="18" charset="0"/>
                          </a:rPr>
                          <m:t>𝑠</m:t>
                        </m:r>
                      </m:sub>
                    </m:sSub>
                  </m:oMath>
                </a14:m>
                <a:r>
                  <a:rPr lang="en-IN" dirty="0">
                    <a:latin typeface="Calibri" panose="020F0502020204030204" pitchFamily="34" charset="0"/>
                    <a:ea typeface="Calibri" panose="020F0502020204030204" pitchFamily="34" charset="0"/>
                    <a:cs typeface="Calibri" panose="020F0502020204030204" pitchFamily="34" charset="0"/>
                  </a:rPr>
                  <a:t> are converted into triangular fuzzy membership matrices namely</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𝑜</m:t>
                        </m:r>
                      </m:sub>
                    </m:sSub>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𝑚𝑒𝑚</m:t>
                    </m:r>
                    <m:r>
                      <a:rPr lang="en-IN" b="0" i="1" smtClean="0">
                        <a:latin typeface="Cambria Math" panose="02040503050406030204" pitchFamily="18" charset="0"/>
                        <a:cs typeface="Times New Roman" panose="02020603050405020304" pitchFamily="18" charset="0"/>
                      </a:rPr>
                      <m:t> </m:t>
                    </m:r>
                  </m:oMath>
                </a14:m>
                <a:r>
                  <a:rPr lang="en-IN"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𝑠</m:t>
                        </m:r>
                      </m:sub>
                    </m:sSub>
                  </m:oMath>
                </a14:m>
                <a:r>
                  <a:rPr lang="en-IN" dirty="0">
                    <a:latin typeface="Calibri" panose="020F0502020204030204" pitchFamily="34" charset="0"/>
                    <a:ea typeface="Calibri" panose="020F0502020204030204" pitchFamily="34" charset="0"/>
                    <a:cs typeface="Calibri" panose="020F0502020204030204" pitchFamily="34" charset="0"/>
                  </a:rPr>
                  <a:t> ) mem</a:t>
                </a:r>
              </a:p>
              <a:p>
                <a:pPr>
                  <a:lnSpc>
                    <a:spcPct val="150000"/>
                  </a:lnSpc>
                </a:pP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b="1" dirty="0">
                    <a:latin typeface="Calibri" panose="020F0502020204030204" pitchFamily="34" charset="0"/>
                    <a:ea typeface="Calibri" panose="020F0502020204030204" pitchFamily="34" charset="0"/>
                    <a:cs typeface="Calibri" panose="020F0502020204030204" pitchFamily="34" charset="0"/>
                  </a:rPr>
                  <a:t>STEP 4:</a:t>
                </a:r>
              </a:p>
              <a:p>
                <a:pPr>
                  <a:lnSpc>
                    <a:spcPct val="150000"/>
                  </a:lnSpc>
                </a:pPr>
                <a:r>
                  <a:rPr lang="en-IN" b="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compute the following relation matrices:</a:t>
                </a:r>
              </a:p>
              <a:p>
                <a:pPr>
                  <a:lnSpc>
                    <a:spcPct val="150000"/>
                  </a:lnSpc>
                </a:pPr>
                <a:r>
                  <a:rPr lang="en-IN" b="1"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b="1" i="1" smtClean="0">
                            <a:latin typeface="Cambria Math" panose="02040503050406030204" pitchFamily="18" charset="0"/>
                            <a:cs typeface="Times New Roman" panose="02020603050405020304" pitchFamily="18" charset="0"/>
                          </a:rPr>
                        </m:ctrlPr>
                      </m:sSubPr>
                      <m:e>
                        <m:r>
                          <m:rPr>
                            <m:sty m:val="p"/>
                          </m:rPr>
                          <a:rPr lang="en-IN" b="0" i="0" smtClean="0">
                            <a:latin typeface="Cambria Math" panose="02040503050406030204" pitchFamily="18" charset="0"/>
                            <a:cs typeface="Times New Roman" panose="02020603050405020304" pitchFamily="18" charset="0"/>
                          </a:rPr>
                          <m:t>G</m:t>
                        </m:r>
                      </m:e>
                      <m:sub>
                        <m:r>
                          <a:rPr lang="en-IN" b="1" i="1" smtClean="0">
                            <a:latin typeface="Cambria Math" panose="02040503050406030204" pitchFamily="18" charset="0"/>
                            <a:cs typeface="Times New Roman" panose="02020603050405020304" pitchFamily="18" charset="0"/>
                          </a:rPr>
                          <m:t>𝟏</m:t>
                        </m:r>
                      </m:sub>
                    </m:sSub>
                  </m:oMath>
                </a14:m>
                <a:r>
                  <a:rPr lang="en-IN" b="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𝑠</m:t>
                        </m:r>
                      </m:sub>
                    </m:sSub>
                  </m:oMath>
                </a14:m>
                <a:r>
                  <a:rPr lang="en-IN" b="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mem (⦁) (</a:t>
                </a:r>
                <a14:m>
                  <m:oMath xmlns:m="http://schemas.openxmlformats.org/officeDocument/2006/math">
                    <m:sSub>
                      <m:sSubPr>
                        <m:ctrlPr>
                          <a:rPr lang="en-IN" i="1" smtClean="0">
                            <a:latin typeface="Cambria Math" panose="02040503050406030204" pitchFamily="18" charset="0"/>
                            <a:ea typeface="Calibri" panose="020F0502020204030204" pitchFamily="34" charset="0"/>
                            <a:cs typeface="Calibri" panose="020F0502020204030204" pitchFamily="34" charset="0"/>
                          </a:rPr>
                        </m:ctrlPr>
                      </m:sSubPr>
                      <m:e>
                        <m:r>
                          <a:rPr lang="en-IN" b="0" i="1" smtClean="0">
                            <a:latin typeface="Cambria Math" panose="02040503050406030204" pitchFamily="18" charset="0"/>
                            <a:ea typeface="Calibri" panose="020F0502020204030204" pitchFamily="34" charset="0"/>
                            <a:cs typeface="Calibri" panose="020F0502020204030204" pitchFamily="34" charset="0"/>
                          </a:rPr>
                          <m:t>𝐺</m:t>
                        </m:r>
                      </m:e>
                      <m:sub>
                        <m:r>
                          <a:rPr lang="en-IN" b="0" i="1" smtClean="0">
                            <a:latin typeface="Cambria Math" panose="02040503050406030204" pitchFamily="18" charset="0"/>
                            <a:ea typeface="Calibri" panose="020F0502020204030204" pitchFamily="34" charset="0"/>
                            <a:cs typeface="Calibri" panose="020F0502020204030204" pitchFamily="34" charset="0"/>
                          </a:rPr>
                          <m:t>𝑜</m:t>
                        </m:r>
                      </m:sub>
                    </m:sSub>
                  </m:oMath>
                </a14:m>
                <a:r>
                  <a:rPr lang="en-IN" b="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mem it is calculated using definition [maximum operation on triangular fuzzy number] .</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a:t>
                </a:r>
              </a:p>
              <a:p>
                <a:pPr>
                  <a:lnSpc>
                    <a:spcPct val="150000"/>
                  </a:lnSpc>
                </a:pPr>
                <a:r>
                  <a:rPr lang="en-IN" b="1" dirty="0">
                    <a:latin typeface="Calibri" panose="020F0502020204030204" pitchFamily="34" charset="0"/>
                    <a:ea typeface="Calibri" panose="020F0502020204030204" pitchFamily="34" charset="0"/>
                    <a:cs typeface="Calibri" panose="020F0502020204030204" pitchFamily="34" charset="0"/>
                  </a:rPr>
                  <a:t>   </a:t>
                </a:r>
              </a:p>
              <a:p>
                <a:endParaRPr lang="en-IN" dirty="0">
                  <a:latin typeface="Times New Roman" panose="02020603050405020304" pitchFamily="18" charset="0"/>
                  <a:cs typeface="Times New Roman" panose="02020603050405020304" pitchFamily="18" charset="0"/>
                </a:endParaRPr>
              </a:p>
              <a:p>
                <a:endParaRPr lang="en-IN" dirty="0"/>
              </a:p>
            </p:txBody>
          </p:sp>
        </mc:Choice>
        <mc:Fallback xmlns="">
          <p:sp>
            <p:nvSpPr>
              <p:cNvPr id="2" name="TextBox 1">
                <a:extLst>
                  <a:ext uri="{FF2B5EF4-FFF2-40B4-BE49-F238E27FC236}">
                    <a16:creationId xmlns:a16="http://schemas.microsoft.com/office/drawing/2014/main" id="{95A7B39B-38A5-DC5F-2482-9A4AE6D7C888}"/>
                  </a:ext>
                </a:extLst>
              </p:cNvPr>
              <p:cNvSpPr txBox="1">
                <a:spLocks noRot="1" noChangeAspect="1" noMove="1" noResize="1" noEditPoints="1" noAdjustHandles="1" noChangeArrowheads="1" noChangeShapeType="1" noTextEdit="1"/>
              </p:cNvSpPr>
              <p:nvPr/>
            </p:nvSpPr>
            <p:spPr>
              <a:xfrm>
                <a:off x="535021" y="661481"/>
                <a:ext cx="9494196" cy="6524094"/>
              </a:xfrm>
              <a:prstGeom prst="rect">
                <a:avLst/>
              </a:prstGeom>
              <a:blipFill>
                <a:blip r:embed="rId2"/>
                <a:stretch>
                  <a:fillRect l="-578" r="-193"/>
                </a:stretch>
              </a:blipFill>
            </p:spPr>
            <p:txBody>
              <a:bodyPr/>
              <a:lstStyle/>
              <a:p>
                <a:r>
                  <a:rPr lang="en-IN">
                    <a:noFill/>
                  </a:rPr>
                  <a:t> </a:t>
                </a:r>
              </a:p>
            </p:txBody>
          </p:sp>
        </mc:Fallback>
      </mc:AlternateContent>
    </p:spTree>
    <p:extLst>
      <p:ext uri="{BB962C8B-B14F-4D97-AF65-F5344CB8AC3E}">
        <p14:creationId xmlns:p14="http://schemas.microsoft.com/office/powerpoint/2010/main" val="1139378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FCD36F-58A5-87F0-4EFA-0CB173F8922E}"/>
                  </a:ext>
                </a:extLst>
              </p:cNvPr>
              <p:cNvSpPr txBox="1"/>
              <p:nvPr/>
            </p:nvSpPr>
            <p:spPr>
              <a:xfrm>
                <a:off x="634481" y="998375"/>
                <a:ext cx="8864081" cy="6945748"/>
              </a:xfrm>
              <a:prstGeom prst="rect">
                <a:avLst/>
              </a:prstGeom>
              <a:noFill/>
            </p:spPr>
            <p:txBody>
              <a:bodyPr wrap="square" rtlCol="0">
                <a:spAutoFit/>
              </a:bodyPr>
              <a:lstStyle/>
              <a:p>
                <a:pPr>
                  <a:lnSpc>
                    <a:spcPct val="150000"/>
                  </a:lnSpc>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𝐺</m:t>
                        </m:r>
                      </m:e>
                      <m:sub>
                        <m:r>
                          <a:rPr lang="en-IN" b="0" i="1" smtClean="0">
                            <a:latin typeface="Cambria Math" panose="02040503050406030204" pitchFamily="18" charset="0"/>
                          </a:rPr>
                          <m:t>2</m:t>
                        </m:r>
                      </m:sub>
                    </m:sSub>
                  </m:oMath>
                </a14:m>
                <a:r>
                  <a:rPr lang="en-IN" dirty="0"/>
                  <a:t> </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t>
                </a:r>
                <a14:m>
                  <m:oMath xmlns:m="http://schemas.openxmlformats.org/officeDocument/2006/math">
                    <m:sSub>
                      <m:sSubPr>
                        <m:ctrlPr>
                          <a:rPr lang="en-IN" i="1" smtClean="0">
                            <a:latin typeface="Cambria Math" panose="02040503050406030204" pitchFamily="18" charset="0"/>
                            <a:ea typeface="Calibri" panose="020F0502020204030204" pitchFamily="34" charset="0"/>
                            <a:cs typeface="Calibri" panose="020F0502020204030204" pitchFamily="34" charset="0"/>
                          </a:rPr>
                        </m:ctrlPr>
                      </m:sSubPr>
                      <m:e>
                        <m:r>
                          <m:rPr>
                            <m:sty m:val="p"/>
                          </m:rPr>
                          <a:rPr lang="en-IN" b="0" i="0" smtClean="0">
                            <a:latin typeface="Cambria Math" panose="02040503050406030204" pitchFamily="18" charset="0"/>
                            <a:ea typeface="Calibri" panose="020F0502020204030204" pitchFamily="34" charset="0"/>
                            <a:cs typeface="Calibri" panose="020F0502020204030204" pitchFamily="34" charset="0"/>
                          </a:rPr>
                          <m:t>G</m:t>
                        </m:r>
                      </m:e>
                      <m:sub>
                        <m:r>
                          <a:rPr lang="en-IN" b="0" i="1" smtClean="0">
                            <a:latin typeface="Cambria Math" panose="02040503050406030204" pitchFamily="18" charset="0"/>
                            <a:ea typeface="Calibri" panose="020F0502020204030204" pitchFamily="34" charset="0"/>
                            <a:cs typeface="Calibri" panose="020F0502020204030204" pitchFamily="34" charset="0"/>
                          </a:rPr>
                          <m:t>𝑠</m:t>
                        </m:r>
                      </m:sub>
                    </m:sSub>
                  </m:oMath>
                </a14:m>
                <a:r>
                  <a:rPr lang="en-IN"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ea typeface="Calibri" panose="020F0502020204030204" pitchFamily="34" charset="0"/>
                    <a:cs typeface="Times New Roman" panose="02020603050405020304" pitchFamily="18" charset="0"/>
                  </a:rPr>
                  <a:t>mem </a:t>
                </a:r>
                <a14:m>
                  <m:oMath xmlns:m="http://schemas.openxmlformats.org/officeDocument/2006/math">
                    <m:d>
                      <m:dPr>
                        <m:ctrlPr>
                          <a:rPr lang="en-IN" i="1">
                            <a:latin typeface="Cambria Math" panose="02040503050406030204" pitchFamily="18" charset="0"/>
                            <a:ea typeface="Cambria Math" panose="02040503050406030204" pitchFamily="18" charset="0"/>
                            <a:cs typeface="Calibri" panose="020F0502020204030204" pitchFamily="34" charset="0"/>
                          </a:rPr>
                        </m:ctrlPr>
                      </m:dPr>
                      <m:e>
                        <m:r>
                          <a:rPr lang="en-IN" i="1">
                            <a:latin typeface="Cambria Math" panose="02040503050406030204" pitchFamily="18" charset="0"/>
                            <a:ea typeface="Cambria Math" panose="02040503050406030204" pitchFamily="18" charset="0"/>
                            <a:cs typeface="Calibri" panose="020F0502020204030204" pitchFamily="34" charset="0"/>
                          </a:rPr>
                          <m:t>⦁</m:t>
                        </m:r>
                      </m:e>
                    </m:d>
                    <m:r>
                      <a:rPr lang="en-IN" b="0" i="1" smtClean="0">
                        <a:latin typeface="Cambria Math" panose="02040503050406030204" pitchFamily="18" charset="0"/>
                        <a:ea typeface="Cambria Math" panose="02040503050406030204" pitchFamily="18" charset="0"/>
                        <a:cs typeface="Calibri" panose="020F0502020204030204" pitchFamily="34" charset="0"/>
                      </a:rPr>
                      <m:t> </m:t>
                    </m:r>
                    <m:d>
                      <m:dPr>
                        <m:ctrlPr>
                          <a:rPr lang="en-IN" b="0" i="1" smtClean="0">
                            <a:latin typeface="Cambria Math" panose="02040503050406030204" pitchFamily="18" charset="0"/>
                            <a:ea typeface="Cambria Math" panose="02040503050406030204" pitchFamily="18" charset="0"/>
                            <a:cs typeface="Calibri" panose="020F0502020204030204" pitchFamily="34" charset="0"/>
                          </a:rPr>
                        </m:ctrlPr>
                      </m:dPr>
                      <m:e>
                        <m:r>
                          <a:rPr lang="en-IN" b="0" i="1" smtClean="0">
                            <a:latin typeface="Cambria Math" panose="02040503050406030204" pitchFamily="18" charset="0"/>
                            <a:ea typeface="Cambria Math" panose="02040503050406030204" pitchFamily="18" charset="0"/>
                            <a:cs typeface="Calibri" panose="020F0502020204030204" pitchFamily="34" charset="0"/>
                          </a:rPr>
                          <m:t> </m:t>
                        </m:r>
                        <m:r>
                          <a:rPr lang="en-IN" b="0" i="1" smtClean="0">
                            <a:latin typeface="Cambria Math" panose="02040503050406030204" pitchFamily="18" charset="0"/>
                            <a:ea typeface="Cambria Math" panose="02040503050406030204" pitchFamily="18" charset="0"/>
                            <a:cs typeface="Calibri" panose="020F0502020204030204" pitchFamily="34" charset="0"/>
                          </a:rPr>
                          <m:t>𝐽</m:t>
                        </m:r>
                        <m:d>
                          <m:dPr>
                            <m:ctrlPr>
                              <a:rPr lang="en-IN" b="0" i="1" smtClean="0">
                                <a:latin typeface="Cambria Math" panose="02040503050406030204" pitchFamily="18" charset="0"/>
                                <a:ea typeface="Cambria Math" panose="02040503050406030204" pitchFamily="18" charset="0"/>
                                <a:cs typeface="Calibri" panose="020F0502020204030204" pitchFamily="34" charset="0"/>
                              </a:rPr>
                            </m:ctrlPr>
                          </m:dPr>
                          <m:e>
                            <m:r>
                              <a:rPr lang="en-IN" b="0" i="1" smtClean="0">
                                <a:latin typeface="Cambria Math" panose="02040503050406030204" pitchFamily="18" charset="0"/>
                                <a:ea typeface="Cambria Math" panose="02040503050406030204" pitchFamily="18" charset="0"/>
                                <a:cs typeface="Calibri" panose="020F0502020204030204" pitchFamily="34" charset="0"/>
                              </a:rPr>
                              <m:t>−</m:t>
                            </m:r>
                          </m:e>
                        </m:d>
                        <m:d>
                          <m:dPr>
                            <m:ctrlPr>
                              <a:rPr lang="en-IN" b="0" i="1" smtClean="0">
                                <a:latin typeface="Cambria Math" panose="02040503050406030204" pitchFamily="18" charset="0"/>
                                <a:ea typeface="Cambria Math" panose="02040503050406030204" pitchFamily="18" charset="0"/>
                                <a:cs typeface="Calibri" panose="020F0502020204030204" pitchFamily="34" charset="0"/>
                              </a:rPr>
                            </m:ctrlPr>
                          </m:dPr>
                          <m:e>
                            <m:sSub>
                              <m:sSubPr>
                                <m:ctrlPr>
                                  <a:rPr lang="en-IN" b="0" i="1" smtClean="0">
                                    <a:latin typeface="Cambria Math" panose="02040503050406030204" pitchFamily="18" charset="0"/>
                                    <a:ea typeface="Cambria Math" panose="02040503050406030204" pitchFamily="18" charset="0"/>
                                    <a:cs typeface="Calibri" panose="020F0502020204030204" pitchFamily="34" charset="0"/>
                                  </a:rPr>
                                </m:ctrlPr>
                              </m:sSubPr>
                              <m:e>
                                <m:r>
                                  <a:rPr lang="en-IN" b="0" i="1" smtClean="0">
                                    <a:latin typeface="Cambria Math" panose="02040503050406030204" pitchFamily="18" charset="0"/>
                                    <a:ea typeface="Cambria Math" panose="02040503050406030204" pitchFamily="18" charset="0"/>
                                    <a:cs typeface="Calibri" panose="020F0502020204030204" pitchFamily="34" charset="0"/>
                                  </a:rPr>
                                  <m:t>𝐺</m:t>
                                </m:r>
                              </m:e>
                              <m:sub>
                                <m:r>
                                  <a:rPr lang="en-IN" b="0" i="1" smtClean="0">
                                    <a:latin typeface="Cambria Math" panose="02040503050406030204" pitchFamily="18" charset="0"/>
                                    <a:ea typeface="Cambria Math" panose="02040503050406030204" pitchFamily="18" charset="0"/>
                                    <a:cs typeface="Calibri" panose="020F0502020204030204" pitchFamily="34" charset="0"/>
                                  </a:rPr>
                                  <m:t>𝑜</m:t>
                                </m:r>
                              </m:sub>
                            </m:sSub>
                            <m:r>
                              <a:rPr lang="en-IN" b="0" i="1" smtClean="0">
                                <a:latin typeface="Cambria Math" panose="02040503050406030204" pitchFamily="18" charset="0"/>
                                <a:ea typeface="Cambria Math" panose="02040503050406030204" pitchFamily="18" charset="0"/>
                                <a:cs typeface="Calibri" panose="020F0502020204030204" pitchFamily="34" charset="0"/>
                              </a:rPr>
                              <m:t> </m:t>
                            </m:r>
                          </m:e>
                        </m:d>
                        <m:r>
                          <a:rPr lang="en-IN" b="0" i="1" smtClean="0">
                            <a:latin typeface="Cambria Math" panose="02040503050406030204" pitchFamily="18" charset="0"/>
                            <a:ea typeface="Cambria Math" panose="02040503050406030204" pitchFamily="18" charset="0"/>
                            <a:cs typeface="Calibri" panose="020F0502020204030204" pitchFamily="34" charset="0"/>
                          </a:rPr>
                          <m:t>𝑚𝑒𝑚</m:t>
                        </m:r>
                      </m:e>
                    </m:d>
                    <m:r>
                      <a:rPr lang="en-IN" b="0" i="1" smtClean="0">
                        <a:latin typeface="Cambria Math" panose="02040503050406030204" pitchFamily="18" charset="0"/>
                        <a:ea typeface="Cambria Math" panose="02040503050406030204" pitchFamily="18" charset="0"/>
                        <a:cs typeface="Calibri" panose="020F0502020204030204" pitchFamily="34" charset="0"/>
                      </a:rPr>
                      <m:t> ,</m:t>
                    </m:r>
                  </m:oMath>
                </a14:m>
                <a:r>
                  <a:rPr lang="en-IN" dirty="0">
                    <a:latin typeface="Times New Roman" panose="02020603050405020304" pitchFamily="18" charset="0"/>
                    <a:cs typeface="Times New Roman" panose="02020603050405020304" pitchFamily="18" charset="0"/>
                  </a:rPr>
                  <a:t> where J is the triangular fuzzy membership matrix in which all entries are (1,1,1). (J(-)(</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𝑜</m:t>
                        </m:r>
                      </m:sub>
                    </m:sSub>
                    <m:r>
                      <a:rPr lang="en-IN" b="0" i="1"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mem) is the complement of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𝑜</m:t>
                        </m:r>
                      </m:sub>
                    </m:sSub>
                    <m:r>
                      <a:rPr lang="en-IN" b="0" i="1" smtClean="0">
                        <a:latin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mem and it is called as non manifestation-Illness triangular fuzzy membership matrix.</a:t>
                </a:r>
              </a:p>
              <a:p>
                <a:pPr>
                  <a:lnSpc>
                    <a:spcPct val="150000"/>
                  </a:lnSpc>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3</m:t>
                        </m:r>
                      </m:sub>
                    </m:sSub>
                    <m:r>
                      <a:rPr lang="en-IN" b="0" i="1" smtClean="0">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=(J(-)(</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𝑠</m:t>
                        </m:r>
                      </m:sub>
                    </m:sSub>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𝑚𝑒𝑚</m:t>
                    </m:r>
                    <m:r>
                      <a:rPr lang="en-IN" b="0" i="1" smtClean="0">
                        <a:latin typeface="Cambria Math" panose="02040503050406030204" pitchFamily="18" charset="0"/>
                        <a:cs typeface="Times New Roman" panose="02020603050405020304" pitchFamily="18" charset="0"/>
                      </a:rPr>
                      <m:t>)</m:t>
                    </m:r>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ea typeface="Cambria Math" panose="02040503050406030204" pitchFamily="18" charset="0"/>
                            <a:cs typeface="Times New Roman" panose="02020603050405020304" pitchFamily="18" charset="0"/>
                          </a:rPr>
                          <m:t>⦁</m:t>
                        </m:r>
                      </m:e>
                    </m:d>
                    <m:d>
                      <m:dPr>
                        <m:ctrlPr>
                          <a:rPr lang="en-IN" b="0" i="1" smtClean="0">
                            <a:latin typeface="Cambria Math" panose="02040503050406030204" pitchFamily="18" charset="0"/>
                            <a:cs typeface="Times New Roman" panose="02020603050405020304" pitchFamily="18" charset="0"/>
                          </a:rPr>
                        </m:ctrlPr>
                      </m:dPr>
                      <m:e>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𝑜</m:t>
                            </m:r>
                          </m:sub>
                        </m:sSub>
                      </m:e>
                    </m:d>
                    <m:r>
                      <a:rPr lang="en-IN" b="0" i="1" smtClean="0">
                        <a:latin typeface="Cambria Math" panose="02040503050406030204" pitchFamily="18" charset="0"/>
                        <a:cs typeface="Times New Roman" panose="02020603050405020304" pitchFamily="18" charset="0"/>
                      </a:rPr>
                      <m:t>𝑚𝑒𝑚</m:t>
                    </m:r>
                  </m:oMath>
                </a14:m>
                <a:r>
                  <a:rPr lang="en-IN" dirty="0">
                    <a:latin typeface="Times New Roman" panose="02020603050405020304" pitchFamily="18" charset="0"/>
                    <a:cs typeface="Times New Roman" panose="02020603050405020304" pitchFamily="18" charset="0"/>
                  </a:rPr>
                  <a:t> ,where(J(-)(</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𝑠</m:t>
                        </m:r>
                      </m:sub>
                    </m:sSub>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𝑚𝑒𝑚</m:t>
                    </m:r>
                  </m:oMath>
                </a14:m>
                <a:r>
                  <a:rPr lang="en-IN" dirty="0">
                    <a:latin typeface="Times New Roman" panose="02020603050405020304" pitchFamily="18" charset="0"/>
                    <a:cs typeface="Times New Roman" panose="02020603050405020304" pitchFamily="18" charset="0"/>
                  </a:rPr>
                  <a:t>) is the complement of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𝑠</m:t>
                        </m:r>
                      </m:sub>
                    </m:sSub>
                  </m:oMath>
                </a14:m>
                <a:r>
                  <a:rPr lang="en-IN" dirty="0">
                    <a:latin typeface="Times New Roman" panose="02020603050405020304" pitchFamily="18" charset="0"/>
                    <a:cs typeface="Times New Roman" panose="02020603050405020304" pitchFamily="18" charset="0"/>
                  </a:rPr>
                  <a:t> and it is called as non cases-manifestation triangular fuzzy membership matrix.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2</m:t>
                        </m:r>
                      </m:sub>
                    </m:sSub>
                    <m:r>
                      <a:rPr lang="en-IN" b="0" i="1" smtClean="0">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IN"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𝐺</m:t>
                        </m:r>
                      </m:e>
                      <m:sub>
                        <m:r>
                          <a:rPr lang="en-IN" b="0" i="1" dirty="0" smtClean="0">
                            <a:latin typeface="Cambria Math" panose="02040503050406030204" pitchFamily="18" charset="0"/>
                            <a:cs typeface="Times New Roman" panose="02020603050405020304" pitchFamily="18" charset="0"/>
                          </a:rPr>
                          <m:t>3</m:t>
                        </m:r>
                      </m:sub>
                    </m:sSub>
                  </m:oMath>
                </a14:m>
                <a:r>
                  <a:rPr lang="en-IN" dirty="0">
                    <a:latin typeface="Times New Roman" panose="02020603050405020304" pitchFamily="18" charset="0"/>
                    <a:cs typeface="Times New Roman" panose="02020603050405020304" pitchFamily="18" charset="0"/>
                  </a:rPr>
                  <a:t>  are calculated using subtraction  operation and definition [maximum operation on triangular fuzzy number].</a:t>
                </a:r>
              </a:p>
              <a:p>
                <a:pPr>
                  <a:lnSpc>
                    <a:spcPct val="150000"/>
                  </a:lnSpc>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4</m:t>
                        </m:r>
                      </m:sub>
                    </m:sSub>
                  </m:oMath>
                </a14:m>
                <a:r>
                  <a:rPr lang="en-IN" dirty="0">
                    <a:latin typeface="Times New Roman" panose="02020603050405020304" pitchFamily="18" charset="0"/>
                    <a:cs typeface="Times New Roman" panose="02020603050405020304" pitchFamily="18" charset="0"/>
                  </a:rPr>
                  <a:t> =max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2</m:t>
                        </m:r>
                      </m:sub>
                    </m:sSub>
                    <m:r>
                      <a:rPr lang="en-IN" b="0" i="1" smtClean="0">
                        <a:latin typeface="Cambria Math" panose="02040503050406030204" pitchFamily="18" charset="0"/>
                        <a:cs typeface="Times New Roman" panose="02020603050405020304" pitchFamily="18" charset="0"/>
                      </a:rPr>
                      <m:t> ;</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3</m:t>
                        </m:r>
                      </m:sub>
                    </m:sSub>
                    <m:r>
                      <a:rPr lang="en-IN" b="0" i="1" smtClean="0">
                        <a:latin typeface="Cambria Math" panose="02040503050406030204" pitchFamily="18" charset="0"/>
                        <a:cs typeface="Times New Roman" panose="02020603050405020304" pitchFamily="18" charset="0"/>
                      </a:rPr>
                      <m:t>}.  </m:t>
                    </m:r>
                    <m:r>
                      <m:rPr>
                        <m:sty m:val="p"/>
                      </m:rPr>
                      <a:rPr lang="en-IN" b="0" i="0" smtClean="0">
                        <a:latin typeface="Cambria Math" panose="02040503050406030204" pitchFamily="18" charset="0"/>
                        <a:cs typeface="Times New Roman" panose="02020603050405020304" pitchFamily="18" charset="0"/>
                      </a:rPr>
                      <m:t>It</m:t>
                    </m:r>
                  </m:oMath>
                </a14:m>
                <a:r>
                  <a:rPr lang="en-IN" dirty="0">
                    <a:latin typeface="Times New Roman" panose="02020603050405020304" pitchFamily="18" charset="0"/>
                    <a:cs typeface="Times New Roman" panose="02020603050405020304" pitchFamily="18" charset="0"/>
                  </a:rPr>
                  <a:t> is calculated using definition [arithmetic mean].The element of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1</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2</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3</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𝐺</m:t>
                        </m:r>
                      </m:e>
                      <m:sub>
                        <m:r>
                          <a:rPr lang="en-IN" b="0" i="1" dirty="0" smtClean="0">
                            <a:latin typeface="Cambria Math" panose="02040503050406030204" pitchFamily="18" charset="0"/>
                            <a:cs typeface="Times New Roman" panose="02020603050405020304" pitchFamily="18" charset="0"/>
                          </a:rPr>
                          <m:t>4</m:t>
                        </m:r>
                      </m:sub>
                    </m:sSub>
                  </m:oMath>
                </a14:m>
                <a:r>
                  <a:rPr lang="en-IN" dirty="0">
                    <a:latin typeface="Times New Roman" panose="02020603050405020304" pitchFamily="18" charset="0"/>
                    <a:cs typeface="Times New Roman" panose="02020603050405020304" pitchFamily="18" charset="0"/>
                  </a:rPr>
                  <a:t> is of the form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𝑌</m:t>
                        </m:r>
                      </m:e>
                      <m:sub>
                        <m:r>
                          <a:rPr lang="en-IN" b="0" i="1" smtClean="0">
                            <a:latin typeface="Cambria Math" panose="02040503050406030204" pitchFamily="18" charset="0"/>
                            <a:cs typeface="Times New Roman" panose="02020603050405020304" pitchFamily="18" charset="0"/>
                          </a:rPr>
                          <m:t>𝑖𝑗</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𝑦</m:t>
                        </m:r>
                      </m:e>
                      <m:sub>
                        <m:r>
                          <a:rPr lang="en-IN" b="0" i="1" smtClean="0">
                            <a:latin typeface="Cambria Math" panose="02040503050406030204" pitchFamily="18" charset="0"/>
                            <a:cs typeface="Times New Roman" panose="02020603050405020304" pitchFamily="18" charset="0"/>
                          </a:rPr>
                          <m:t>𝑖𝑗𝐿</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𝑦</m:t>
                        </m:r>
                      </m:e>
                      <m:sub>
                        <m:r>
                          <a:rPr lang="en-IN" b="0" i="1" dirty="0" smtClean="0">
                            <a:latin typeface="Cambria Math" panose="02040503050406030204" pitchFamily="18" charset="0"/>
                            <a:cs typeface="Times New Roman" panose="02020603050405020304" pitchFamily="18" charset="0"/>
                          </a:rPr>
                          <m:t>𝑖𝑗𝑀</m:t>
                        </m:r>
                      </m:sub>
                    </m:sSub>
                    <m:r>
                      <a:rPr lang="en-IN" b="0" i="1" dirty="0" smtClean="0">
                        <a:latin typeface="Cambria Math" panose="02040503050406030204" pitchFamily="18" charset="0"/>
                        <a:cs typeface="Times New Roman" panose="02020603050405020304" pitchFamily="18" charset="0"/>
                      </a:rPr>
                      <m:t>,</m:t>
                    </m:r>
                    <m:sSub>
                      <m:sSubPr>
                        <m:ctrlPr>
                          <a:rPr lang="en-IN" b="0"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𝑦</m:t>
                        </m:r>
                      </m:e>
                      <m:sub>
                        <m:r>
                          <a:rPr lang="en-IN" b="0" i="1" dirty="0" smtClean="0">
                            <a:latin typeface="Cambria Math" panose="02040503050406030204" pitchFamily="18" charset="0"/>
                            <a:cs typeface="Times New Roman" panose="02020603050405020304" pitchFamily="18" charset="0"/>
                          </a:rPr>
                          <m:t>𝑖𝑗𝑈</m:t>
                        </m:r>
                      </m:sub>
                    </m:sSub>
                  </m:oMath>
                </a14:m>
                <a:r>
                  <a:rPr lang="en-IN" dirty="0">
                    <a:latin typeface="Times New Roman" panose="02020603050405020304" pitchFamily="18" charset="0"/>
                    <a:cs typeface="Times New Roman" panose="02020603050405020304" pitchFamily="18" charset="0"/>
                  </a:rPr>
                  <a:t>) where 0</a:t>
                </a:r>
                <a14:m>
                  <m:oMath xmlns:m="http://schemas.openxmlformats.org/officeDocument/2006/math">
                    <m:r>
                      <a:rPr lang="en-I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𝑖𝑗𝐿</m:t>
                        </m:r>
                      </m:sub>
                    </m:sSub>
                    <m:r>
                      <a:rPr lang="en-I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𝑖𝑗𝑀</m:t>
                        </m:r>
                      </m:sub>
                    </m:sSub>
                    <m:r>
                      <a:rPr lang="en-I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𝑖𝑗𝑈</m:t>
                        </m:r>
                      </m:sub>
                    </m:sSub>
                    <m:r>
                      <a:rPr lang="en-IN"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en-IN" dirty="0">
                    <a:latin typeface="Times New Roman" panose="02020603050405020304" pitchFamily="18" charset="0"/>
                    <a:cs typeface="Times New Roman" panose="02020603050405020304" pitchFamily="18" charset="0"/>
                  </a:rPr>
                  <a:t>.</a:t>
                </a:r>
              </a:p>
              <a:p>
                <a:pPr>
                  <a:lnSpc>
                    <a:spcPct val="150000"/>
                  </a:lnSpc>
                </a:pP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5</m:t>
                        </m:r>
                      </m:sub>
                    </m:sSub>
                    <m:r>
                      <a:rPr lang="en-IN" b="0" i="1" smtClean="0">
                        <a:latin typeface="Cambria Math" panose="02040503050406030204" pitchFamily="18" charset="0"/>
                        <a:cs typeface="Times New Roman" panose="02020603050405020304" pitchFamily="18" charset="0"/>
                      </a:rPr>
                      <m:t> </m:t>
                    </m:r>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1</m:t>
                        </m:r>
                      </m:sub>
                    </m:sSub>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𝐺</m:t>
                        </m:r>
                      </m:e>
                      <m:sub>
                        <m:r>
                          <a:rPr lang="en-IN" b="0" i="1" dirty="0" smtClean="0">
                            <a:latin typeface="Cambria Math" panose="02040503050406030204" pitchFamily="18" charset="0"/>
                            <a:cs typeface="Times New Roman" panose="02020603050405020304" pitchFamily="18" charset="0"/>
                          </a:rPr>
                          <m:t>4</m:t>
                        </m:r>
                      </m:sub>
                    </m:sSub>
                  </m:oMath>
                </a14:m>
                <a:r>
                  <a:rPr lang="en-IN" dirty="0">
                    <a:latin typeface="Times New Roman" panose="02020603050405020304" pitchFamily="18" charset="0"/>
                    <a:cs typeface="Times New Roman" panose="02020603050405020304" pitchFamily="18" charset="0"/>
                  </a:rPr>
                  <a:t>.It is calculated using subtraction operation. The elements of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5</m:t>
                        </m:r>
                      </m:sub>
                    </m:sSub>
                  </m:oMath>
                </a14:m>
                <a:r>
                  <a:rPr lang="en-IN" dirty="0">
                    <a:latin typeface="Times New Roman" panose="02020603050405020304" pitchFamily="18" charset="0"/>
                    <a:cs typeface="Times New Roman" panose="02020603050405020304" pitchFamily="18" charset="0"/>
                  </a:rPr>
                  <a:t> is of the form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𝑍</m:t>
                        </m:r>
                      </m:e>
                      <m:sub>
                        <m:r>
                          <a:rPr lang="en-IN" b="0" i="1" smtClean="0">
                            <a:latin typeface="Cambria Math" panose="02040503050406030204" pitchFamily="18" charset="0"/>
                            <a:cs typeface="Times New Roman" panose="02020603050405020304" pitchFamily="18" charset="0"/>
                          </a:rPr>
                          <m:t>𝑖𝑗</m:t>
                        </m:r>
                      </m:sub>
                    </m:sSub>
                  </m:oMath>
                </a14:m>
                <a:r>
                  <a:rPr lang="en-I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𝑍</m:t>
                        </m:r>
                      </m:e>
                      <m:sub>
                        <m:r>
                          <a:rPr lang="en-IN" b="0" i="1" dirty="0" smtClean="0">
                            <a:latin typeface="Cambria Math" panose="02040503050406030204" pitchFamily="18" charset="0"/>
                            <a:cs typeface="Times New Roman" panose="02020603050405020304" pitchFamily="18" charset="0"/>
                          </a:rPr>
                          <m:t>𝑖𝑗𝐿</m:t>
                        </m:r>
                      </m:sub>
                    </m:sSub>
                    <m:r>
                      <a:rPr lang="en-IN" b="0" i="1" dirty="0" smtClean="0">
                        <a:latin typeface="Cambria Math" panose="02040503050406030204" pitchFamily="18" charset="0"/>
                        <a:cs typeface="Times New Roman" panose="02020603050405020304" pitchFamily="18" charset="0"/>
                      </a:rPr>
                      <m:t>,</m:t>
                    </m:r>
                    <m:sSub>
                      <m:sSubPr>
                        <m:ctrlPr>
                          <a:rPr lang="en-IN" b="0"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𝑍</m:t>
                        </m:r>
                      </m:e>
                      <m:sub>
                        <m:r>
                          <a:rPr lang="en-IN" b="0" i="1" dirty="0" smtClean="0">
                            <a:latin typeface="Cambria Math" panose="02040503050406030204" pitchFamily="18" charset="0"/>
                            <a:cs typeface="Times New Roman" panose="02020603050405020304" pitchFamily="18" charset="0"/>
                          </a:rPr>
                          <m:t>𝑖𝑗𝑀</m:t>
                        </m:r>
                      </m:sub>
                    </m:sSub>
                    <m:r>
                      <a:rPr lang="en-IN" b="0" i="1" dirty="0" smtClean="0">
                        <a:latin typeface="Cambria Math" panose="02040503050406030204" pitchFamily="18" charset="0"/>
                        <a:cs typeface="Times New Roman" panose="02020603050405020304" pitchFamily="18" charset="0"/>
                      </a:rPr>
                      <m:t>,</m:t>
                    </m:r>
                    <m:sSub>
                      <m:sSubPr>
                        <m:ctrlPr>
                          <a:rPr lang="en-IN" b="0"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𝑍</m:t>
                        </m:r>
                      </m:e>
                      <m:sub>
                        <m:r>
                          <a:rPr lang="en-IN" b="0" i="1" dirty="0" smtClean="0">
                            <a:latin typeface="Cambria Math" panose="02040503050406030204" pitchFamily="18" charset="0"/>
                            <a:cs typeface="Times New Roman" panose="02020603050405020304" pitchFamily="18" charset="0"/>
                          </a:rPr>
                          <m:t>𝑖𝑗𝑈</m:t>
                        </m:r>
                      </m:sub>
                    </m:sSub>
                    <m:r>
                      <a:rPr lang="en-IN" b="0" i="1" dirty="0" smtClean="0">
                        <a:latin typeface="Cambria Math" panose="02040503050406030204" pitchFamily="18" charset="0"/>
                        <a:cs typeface="Times New Roman" panose="02020603050405020304" pitchFamily="18" charset="0"/>
                      </a:rPr>
                      <m:t>)</m:t>
                    </m:r>
                    <m:r>
                      <a:rPr lang="en-IN" b="0" i="1" dirty="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dirty="0">
                    <a:latin typeface="Times New Roman" panose="02020603050405020304" pitchFamily="18" charset="0"/>
                    <a:cs typeface="Times New Roman" panose="02020603050405020304" pitchFamily="18" charset="0"/>
                  </a:rPr>
                  <a:t> [-1,1] where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𝑍</m:t>
                        </m:r>
                      </m:e>
                      <m:sub>
                        <m:r>
                          <a:rPr lang="en-IN" b="0" i="1" smtClean="0">
                            <a:latin typeface="Cambria Math" panose="02040503050406030204" pitchFamily="18" charset="0"/>
                            <a:cs typeface="Times New Roman" panose="02020603050405020304" pitchFamily="18" charset="0"/>
                          </a:rPr>
                          <m:t>𝑖𝑗𝐿</m:t>
                        </m:r>
                      </m:sub>
                    </m:sSub>
                    <m:r>
                      <a:rPr lang="en-I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𝑍</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𝑖𝑗𝑀</m:t>
                        </m:r>
                      </m:sub>
                    </m:sSub>
                    <m:r>
                      <a:rPr lang="en-I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𝑍</m:t>
                        </m:r>
                      </m:e>
                      <m:sub>
                        <m:r>
                          <a:rPr lang="en-IN" b="0" i="1" smtClean="0">
                            <a:latin typeface="Cambria Math" panose="02040503050406030204" pitchFamily="18" charset="0"/>
                            <a:ea typeface="Cambria Math" panose="02040503050406030204" pitchFamily="18" charset="0"/>
                            <a:cs typeface="Times New Roman" panose="02020603050405020304" pitchFamily="18" charset="0"/>
                          </a:rPr>
                          <m:t>𝑖𝑗𝑈</m:t>
                        </m:r>
                      </m:sub>
                    </m:sSub>
                    <m:r>
                      <a:rPr lang="en-IN" b="0" i="1" smtClean="0">
                        <a:latin typeface="Cambria Math" panose="02040503050406030204" pitchFamily="18" charset="0"/>
                        <a:ea typeface="Cambria Math" panose="02040503050406030204" pitchFamily="18" charset="0"/>
                        <a:cs typeface="Times New Roman" panose="02020603050405020304" pitchFamily="18" charset="0"/>
                      </a:rPr>
                      <m:t> .</m:t>
                    </m:r>
                  </m:oMath>
                </a14:m>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96FCD36F-58A5-87F0-4EFA-0CB173F8922E}"/>
                  </a:ext>
                </a:extLst>
              </p:cNvPr>
              <p:cNvSpPr txBox="1">
                <a:spLocks noRot="1" noChangeAspect="1" noMove="1" noResize="1" noEditPoints="1" noAdjustHandles="1" noChangeArrowheads="1" noChangeShapeType="1" noTextEdit="1"/>
              </p:cNvSpPr>
              <p:nvPr/>
            </p:nvSpPr>
            <p:spPr>
              <a:xfrm>
                <a:off x="634481" y="998375"/>
                <a:ext cx="8864081" cy="6945748"/>
              </a:xfrm>
              <a:prstGeom prst="rect">
                <a:avLst/>
              </a:prstGeom>
              <a:blipFill>
                <a:blip r:embed="rId2"/>
                <a:stretch>
                  <a:fillRect l="-550" r="-825"/>
                </a:stretch>
              </a:blipFill>
            </p:spPr>
            <p:txBody>
              <a:bodyPr/>
              <a:lstStyle/>
              <a:p>
                <a:r>
                  <a:rPr lang="en-IN">
                    <a:noFill/>
                  </a:rPr>
                  <a:t> </a:t>
                </a:r>
              </a:p>
            </p:txBody>
          </p:sp>
        </mc:Fallback>
      </mc:AlternateContent>
    </p:spTree>
    <p:extLst>
      <p:ext uri="{BB962C8B-B14F-4D97-AF65-F5344CB8AC3E}">
        <p14:creationId xmlns:p14="http://schemas.microsoft.com/office/powerpoint/2010/main" val="287976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B3297AF-D672-F308-E79A-8AB424100FE4}"/>
                  </a:ext>
                </a:extLst>
              </p:cNvPr>
              <p:cNvSpPr txBox="1"/>
              <p:nvPr/>
            </p:nvSpPr>
            <p:spPr>
              <a:xfrm>
                <a:off x="867747" y="961053"/>
                <a:ext cx="8238931" cy="126714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STEP 5:</a:t>
                </a:r>
              </a:p>
              <a:p>
                <a:r>
                  <a:rPr lang="en-IN" b="1"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Calculate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6</m:t>
                        </m:r>
                      </m:sub>
                    </m:sSub>
                    <m:r>
                      <a:rPr lang="en-IN" b="0" i="1" smtClean="0">
                        <a:latin typeface="Cambria Math" panose="02040503050406030204" pitchFamily="18" charset="0"/>
                        <a:cs typeface="Times New Roman" panose="02020603050405020304" pitchFamily="18" charset="0"/>
                      </a:rPr>
                      <m:t>=</m:t>
                    </m:r>
                    <m:r>
                      <m:rPr>
                        <m:sty m:val="p"/>
                      </m:rPr>
                      <a:rPr lang="en-IN" b="0" i="0" smtClean="0">
                        <a:latin typeface="Cambria Math" panose="02040503050406030204" pitchFamily="18" charset="0"/>
                        <a:cs typeface="Times New Roman" panose="02020603050405020304" pitchFamily="18" charset="0"/>
                      </a:rPr>
                      <m:t>AM</m:t>
                    </m:r>
                  </m:oMath>
                </a14:m>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i="1" dirty="0" smtClean="0">
                            <a:latin typeface="Cambria Math" panose="02040503050406030204" pitchFamily="18" charset="0"/>
                            <a:cs typeface="Times New Roman" panose="02020603050405020304" pitchFamily="18" charset="0"/>
                          </a:rPr>
                        </m:ctrlPr>
                      </m:sSubPr>
                      <m:e>
                        <m:r>
                          <a:rPr lang="en-IN" b="0" i="1" dirty="0" smtClean="0">
                            <a:latin typeface="Cambria Math" panose="02040503050406030204" pitchFamily="18" charset="0"/>
                            <a:cs typeface="Times New Roman" panose="02020603050405020304" pitchFamily="18" charset="0"/>
                          </a:rPr>
                          <m:t>𝑍</m:t>
                        </m:r>
                      </m:e>
                      <m:sub>
                        <m:r>
                          <a:rPr lang="en-IN" b="0" i="1" dirty="0" smtClean="0">
                            <a:latin typeface="Cambria Math" panose="02040503050406030204" pitchFamily="18" charset="0"/>
                            <a:cs typeface="Times New Roman" panose="02020603050405020304" pitchFamily="18" charset="0"/>
                          </a:rPr>
                          <m:t>𝑖𝑗</m:t>
                        </m:r>
                      </m:sub>
                    </m:sSub>
                    <m:r>
                      <a:rPr lang="en-IN" b="0" i="1" dirty="0" smtClean="0">
                        <a:latin typeface="Cambria Math" panose="02040503050406030204" pitchFamily="18" charset="0"/>
                        <a:cs typeface="Times New Roman" panose="02020603050405020304" pitchFamily="18" charset="0"/>
                      </a:rPr>
                      <m:t>)</m:t>
                    </m:r>
                  </m:oMath>
                </a14:m>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and  Row</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m:t>
                        </m:r>
                      </m:e>
                      <m:sub>
                        <m:r>
                          <a:rPr lang="en-IN" b="0" i="1" smtClean="0">
                            <a:latin typeface="Cambria Math" panose="02040503050406030204" pitchFamily="18" charset="0"/>
                            <a:cs typeface="Times New Roman" panose="02020603050405020304" pitchFamily="18" charset="0"/>
                          </a:rPr>
                          <m:t>𝑖</m:t>
                        </m:r>
                      </m:sub>
                    </m:sSub>
                  </m:oMath>
                </a14:m>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Maximum of   </a:t>
                </a:r>
                <a14:m>
                  <m:oMath xmlns:m="http://schemas.openxmlformats.org/officeDocument/2006/math">
                    <m:sSup>
                      <m:sSupPr>
                        <m:ctrlPr>
                          <a:rPr lang="en-IN"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𝑖</m:t>
                        </m:r>
                      </m:e>
                      <m:sup>
                        <m:r>
                          <a:rPr lang="en-IN" b="0" i="1" smtClean="0">
                            <a:latin typeface="Cambria Math" panose="02040503050406030204" pitchFamily="18" charset="0"/>
                            <a:cs typeface="Times New Roman" panose="02020603050405020304" pitchFamily="18" charset="0"/>
                          </a:rPr>
                          <m:t>𝑡h</m:t>
                        </m:r>
                      </m:sup>
                    </m:sSup>
                  </m:oMath>
                </a14:m>
                <a:r>
                  <a:rPr lang="en-IN"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IN" b="0" i="0" smtClean="0">
                        <a:latin typeface="Cambria Math" panose="02040503050406030204" pitchFamily="18" charset="0"/>
                        <a:cs typeface="Times New Roman" panose="02020603050405020304" pitchFamily="18" charset="0"/>
                      </a:rPr>
                      <m:t>row</m:t>
                    </m:r>
                    <m:r>
                      <a:rPr lang="en-IN" b="0" i="0" smtClean="0">
                        <a:latin typeface="Cambria Math" panose="02040503050406030204" pitchFamily="18" charset="0"/>
                        <a:cs typeface="Times New Roman" panose="02020603050405020304" pitchFamily="18" charset="0"/>
                      </a:rPr>
                      <m:t> </m:t>
                    </m:r>
                    <m:r>
                      <m:rPr>
                        <m:sty m:val="p"/>
                      </m:rPr>
                      <a:rPr lang="en-IN" b="0" i="0" smtClean="0">
                        <a:latin typeface="Cambria Math" panose="02040503050406030204" pitchFamily="18" charset="0"/>
                        <a:cs typeface="Times New Roman" panose="02020603050405020304" pitchFamily="18" charset="0"/>
                      </a:rPr>
                      <m:t>which</m:t>
                    </m:r>
                    <m:r>
                      <a:rPr lang="en-IN" b="0" i="0" smtClean="0">
                        <a:latin typeface="Cambria Math" panose="02040503050406030204" pitchFamily="18" charset="0"/>
                        <a:cs typeface="Times New Roman" panose="02020603050405020304" pitchFamily="18" charset="0"/>
                      </a:rPr>
                      <m:t> </m:t>
                    </m:r>
                    <m:r>
                      <m:rPr>
                        <m:sty m:val="p"/>
                      </m:rPr>
                      <a:rPr lang="en-IN" b="0" i="0" smtClean="0">
                        <a:latin typeface="Cambria Math" panose="02040503050406030204" pitchFamily="18" charset="0"/>
                        <a:cs typeface="Times New Roman" panose="02020603050405020304" pitchFamily="18" charset="0"/>
                      </a:rPr>
                      <m:t>helps</m:t>
                    </m:r>
                    <m:r>
                      <a:rPr lang="en-IN" b="0" i="0" smtClean="0">
                        <a:latin typeface="Cambria Math" panose="02040503050406030204" pitchFamily="18" charset="0"/>
                        <a:cs typeface="Times New Roman" panose="02020603050405020304" pitchFamily="18" charset="0"/>
                      </a:rPr>
                      <m:t> </m:t>
                    </m:r>
                    <m:r>
                      <m:rPr>
                        <m:sty m:val="p"/>
                      </m:rPr>
                      <a:rPr lang="en-IN" b="0" i="0" smtClean="0">
                        <a:latin typeface="Cambria Math" panose="02040503050406030204" pitchFamily="18" charset="0"/>
                        <a:cs typeface="Times New Roman" panose="02020603050405020304" pitchFamily="18" charset="0"/>
                      </a:rPr>
                      <m:t>the</m:t>
                    </m:r>
                    <m:r>
                      <a:rPr lang="en-IN" b="0" i="0" smtClean="0">
                        <a:latin typeface="Cambria Math" panose="02040503050406030204" pitchFamily="18" charset="0"/>
                        <a:cs typeface="Times New Roman" panose="02020603050405020304" pitchFamily="18" charset="0"/>
                      </a:rPr>
                      <m:t> </m:t>
                    </m:r>
                    <m:r>
                      <m:rPr>
                        <m:sty m:val="p"/>
                      </m:rPr>
                      <a:rPr lang="en-IN" b="0" i="0" smtClean="0">
                        <a:latin typeface="Cambria Math" panose="02040503050406030204" pitchFamily="18" charset="0"/>
                        <a:cs typeface="Times New Roman" panose="02020603050405020304" pitchFamily="18" charset="0"/>
                      </a:rPr>
                      <m:t>decision</m:t>
                    </m:r>
                  </m:oMath>
                </a14:m>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maker to strongly confirm the diseases for the patient.</a:t>
                </a:r>
                <a:endParaRPr lang="en-IN" b="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7B3297AF-D672-F308-E79A-8AB424100FE4}"/>
                  </a:ext>
                </a:extLst>
              </p:cNvPr>
              <p:cNvSpPr txBox="1">
                <a:spLocks noRot="1" noChangeAspect="1" noMove="1" noResize="1" noEditPoints="1" noAdjustHandles="1" noChangeArrowheads="1" noChangeShapeType="1" noTextEdit="1"/>
              </p:cNvSpPr>
              <p:nvPr/>
            </p:nvSpPr>
            <p:spPr>
              <a:xfrm>
                <a:off x="867747" y="961053"/>
                <a:ext cx="8238931" cy="1267142"/>
              </a:xfrm>
              <a:prstGeom prst="rect">
                <a:avLst/>
              </a:prstGeom>
              <a:blipFill>
                <a:blip r:embed="rId2"/>
                <a:stretch>
                  <a:fillRect l="-592" t="-2885" b="-3365"/>
                </a:stretch>
              </a:blipFill>
            </p:spPr>
            <p:txBody>
              <a:bodyPr/>
              <a:lstStyle/>
              <a:p>
                <a:r>
                  <a:rPr lang="en-IN">
                    <a:noFill/>
                  </a:rPr>
                  <a:t> </a:t>
                </a:r>
              </a:p>
            </p:txBody>
          </p:sp>
        </mc:Fallback>
      </mc:AlternateContent>
    </p:spTree>
    <p:extLst>
      <p:ext uri="{BB962C8B-B14F-4D97-AF65-F5344CB8AC3E}">
        <p14:creationId xmlns:p14="http://schemas.microsoft.com/office/powerpoint/2010/main" val="235872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5C0EB18-B8D3-D37D-1D92-5058ABB239D9}"/>
                  </a:ext>
                </a:extLst>
              </p:cNvPr>
              <p:cNvSpPr txBox="1"/>
              <p:nvPr/>
            </p:nvSpPr>
            <p:spPr>
              <a:xfrm>
                <a:off x="681135" y="662473"/>
                <a:ext cx="9741159" cy="10023257"/>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4</a:t>
                </a:r>
                <a:r>
                  <a:rPr lang="en-IN" dirty="0">
                    <a:latin typeface="Times New Roman" panose="02020603050405020304" pitchFamily="18" charset="0"/>
                    <a:cs typeface="Times New Roman" panose="02020603050405020304" pitchFamily="18" charset="0"/>
                  </a:rPr>
                  <a:t>.</a:t>
                </a: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CASE STUDY ABOUT DIABETES AND HYPERTENSION CASES BY USING FUZZY MATRIX MODEL</a:t>
                </a:r>
              </a:p>
              <a:p>
                <a:pPr algn="ct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tabLst>
                    <a:tab pos="5731510" algn="r"/>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CASE STUDY</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5731510" algn="r"/>
                  </a:tabLs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Consider three cases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admitted  in a hospital with Manifestation of Headache, Blurred vision, Chest pain, Lack of energy. Suppose possible Illness with these Manifestation be Diabetes and Hypertension.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5731510" algn="r"/>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We assume that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𝑎𝑛𝑑</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represents the Manifestation Headache, Blurred vision, Chest pain, Lack of energy respectively. Assume that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represents the Illness Diabetes and Hypertension respectively. Let   M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4</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and     I =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be the parameter set representing the manifestation and Illness respectively.  Also let C =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i="1" kern="100" dirty="0">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IN" sz="1800" i="1" kern="100" dirty="0">
                    <a:effectLst/>
                    <a:latin typeface="Cambria Math" panose="020405030504060302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be the set of cases.</a:t>
                </a:r>
                <a:r>
                  <a:rPr lang="en-IN" sz="1800" i="1" kern="100" dirty="0">
                    <a:effectLst/>
                    <a:latin typeface="Cambria Math" panose="020405030504060302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5731510" algn="r"/>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5731510" algn="r"/>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A5C0EB18-B8D3-D37D-1D92-5058ABB239D9}"/>
                  </a:ext>
                </a:extLst>
              </p:cNvPr>
              <p:cNvSpPr txBox="1">
                <a:spLocks noRot="1" noChangeAspect="1" noMove="1" noResize="1" noEditPoints="1" noAdjustHandles="1" noChangeArrowheads="1" noChangeShapeType="1" noTextEdit="1"/>
              </p:cNvSpPr>
              <p:nvPr/>
            </p:nvSpPr>
            <p:spPr>
              <a:xfrm>
                <a:off x="681135" y="662473"/>
                <a:ext cx="9741159" cy="10023257"/>
              </a:xfrm>
              <a:prstGeom prst="rect">
                <a:avLst/>
              </a:prstGeom>
              <a:blipFill>
                <a:blip r:embed="rId2"/>
                <a:stretch>
                  <a:fillRect l="-563" t="-365" r="-313"/>
                </a:stretch>
              </a:blipFill>
            </p:spPr>
            <p:txBody>
              <a:bodyPr/>
              <a:lstStyle/>
              <a:p>
                <a:r>
                  <a:rPr lang="en-IN">
                    <a:noFill/>
                  </a:rPr>
                  <a:t> </a:t>
                </a:r>
              </a:p>
            </p:txBody>
          </p:sp>
        </mc:Fallback>
      </mc:AlternateContent>
    </p:spTree>
    <p:extLst>
      <p:ext uri="{BB962C8B-B14F-4D97-AF65-F5344CB8AC3E}">
        <p14:creationId xmlns:p14="http://schemas.microsoft.com/office/powerpoint/2010/main" val="157016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1E5449-96ED-4ADE-83D4-8A7675B0DE50}"/>
                  </a:ext>
                </a:extLst>
              </p:cNvPr>
              <p:cNvSpPr txBox="1"/>
              <p:nvPr/>
            </p:nvSpPr>
            <p:spPr>
              <a:xfrm>
                <a:off x="475861" y="382555"/>
                <a:ext cx="9629192" cy="6332824"/>
              </a:xfrm>
              <a:prstGeom prst="rect">
                <a:avLst/>
              </a:prstGeom>
              <a:noFill/>
            </p:spPr>
            <p:txBody>
              <a:bodyPr wrap="square" rtlCol="0">
                <a:spAutoFit/>
              </a:bodyPr>
              <a:lstStyle/>
              <a:p>
                <a:pPr>
                  <a:lnSpc>
                    <a:spcPct val="150000"/>
                  </a:lnSpc>
                  <a:spcAft>
                    <a:spcPts val="800"/>
                  </a:spcAft>
                  <a:tabLst>
                    <a:tab pos="5731510" algn="r"/>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Step:1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Let us consider the set M = {</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m:t>
                        </m:r>
                      </m:sub>
                    </m:sSub>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4</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as a universal set. There are represent the manifestation of   Headache, Blurred vision, Chest pain, Lack of energy.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set C = {</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𝑐</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represents the parameters diabetes and hypertension respectively.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 (</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[&lt;</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(7,8.5,10)&gt;, &lt;</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(3,4.5,6)&gt;, &lt;</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3</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(7,7.5,8)&gt;, &lt;</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4</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(4,5,6)&gt;]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 (</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[&lt;</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(7,7.5,8)&gt;, &lt;</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(6,7,8)&gt;, &lt;</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4</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(5,6.5,8)&gt;, &lt;</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5</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(7,8,9)&gt;]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Triangular fuzzy number matrix (F, I) is parameterized family (F(</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F(</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of all triangular fuzzy number matrix over the set M are determined from expert medical documentation. Triangular fuzzy number matrix (F, I) represent a relation matrix </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gives approximation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description of the triangular fuzzy number matrix medical knowledge of two diseases are there symptoms 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p>
            </p:txBody>
          </p:sp>
        </mc:Choice>
        <mc:Fallback xmlns="">
          <p:sp>
            <p:nvSpPr>
              <p:cNvPr id="2" name="TextBox 1">
                <a:extLst>
                  <a:ext uri="{FF2B5EF4-FFF2-40B4-BE49-F238E27FC236}">
                    <a16:creationId xmlns:a16="http://schemas.microsoft.com/office/drawing/2014/main" id="{381E5449-96ED-4ADE-83D4-8A7675B0DE50}"/>
                  </a:ext>
                </a:extLst>
              </p:cNvPr>
              <p:cNvSpPr txBox="1">
                <a:spLocks noRot="1" noChangeAspect="1" noMove="1" noResize="1" noEditPoints="1" noAdjustHandles="1" noChangeArrowheads="1" noChangeShapeType="1" noTextEdit="1"/>
              </p:cNvSpPr>
              <p:nvPr/>
            </p:nvSpPr>
            <p:spPr>
              <a:xfrm>
                <a:off x="475861" y="382555"/>
                <a:ext cx="9629192" cy="6332824"/>
              </a:xfrm>
              <a:prstGeom prst="rect">
                <a:avLst/>
              </a:prstGeom>
              <a:blipFill>
                <a:blip r:embed="rId2"/>
                <a:stretch>
                  <a:fillRect l="-506"/>
                </a:stretch>
              </a:blipFill>
            </p:spPr>
            <p:txBody>
              <a:bodyPr/>
              <a:lstStyle/>
              <a:p>
                <a:r>
                  <a:rPr lang="en-IN">
                    <a:noFill/>
                  </a:rPr>
                  <a:t> </a:t>
                </a:r>
              </a:p>
            </p:txBody>
          </p:sp>
        </mc:Fallback>
      </mc:AlternateContent>
    </p:spTree>
    <p:extLst>
      <p:ext uri="{BB962C8B-B14F-4D97-AF65-F5344CB8AC3E}">
        <p14:creationId xmlns:p14="http://schemas.microsoft.com/office/powerpoint/2010/main" val="18678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p:cNvSpPr>
            <a:spLocks noChangeArrowheads="1"/>
          </p:cNvSpPr>
          <p:nvPr/>
        </p:nvSpPr>
        <p:spPr bwMode="auto">
          <a:xfrm>
            <a:off x="1901952" y="2049965"/>
            <a:ext cx="16850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endParaRPr>
          </a:p>
        </p:txBody>
      </p:sp>
      <p:sp>
        <p:nvSpPr>
          <p:cNvPr id="7" name="Rectangle 5"/>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p:cNvSpPr>
            <a:spLocks noChangeArrowheads="1"/>
          </p:cNvSpPr>
          <p:nvPr/>
        </p:nvSpPr>
        <p:spPr bwMode="auto">
          <a:xfrm>
            <a:off x="2744490" y="1527567"/>
            <a:ext cx="24657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100" b="0" i="0" u="none" strike="noStrike" cap="none" normalizeH="0" baseline="0" dirty="0">
              <a:ln>
                <a:noFill/>
              </a:ln>
              <a:solidFill>
                <a:schemeClr val="tx1"/>
              </a:solidFill>
              <a:effectLst/>
            </a:endParaRPr>
          </a:p>
        </p:txBody>
      </p:sp>
      <p:pic>
        <p:nvPicPr>
          <p:cNvPr id="11" name="Picture 10" descr="FUZZY_PROJECT[1] - Word (Product Activation Failed)"/>
          <p:cNvPicPr>
            <a:picLocks noChangeAspect="1"/>
          </p:cNvPicPr>
          <p:nvPr/>
        </p:nvPicPr>
        <p:blipFill rotWithShape="1">
          <a:blip r:embed="rId2">
            <a:extLst>
              <a:ext uri="{28A0092B-C50C-407E-A947-70E740481C1C}">
                <a14:useLocalDpi xmlns:a14="http://schemas.microsoft.com/office/drawing/2010/main" val="0"/>
              </a:ext>
            </a:extLst>
          </a:blip>
          <a:srcRect l="37500" t="46861" r="44212" b="12818"/>
          <a:stretch/>
        </p:blipFill>
        <p:spPr>
          <a:xfrm>
            <a:off x="1291772" y="-57024"/>
            <a:ext cx="4963885" cy="3003423"/>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899886" y="2554005"/>
                <a:ext cx="7736114" cy="3970318"/>
              </a:xfrm>
              <a:prstGeom prst="rect">
                <a:avLst/>
              </a:prstGeom>
              <a:noFill/>
            </p:spPr>
            <p:txBody>
              <a:bodyPr wrap="square" rtlCol="0">
                <a:spAutoFit/>
              </a:bodyPr>
              <a:lstStyle/>
              <a:p>
                <a:r>
                  <a:rPr lang="en-US" b="1" dirty="0"/>
                  <a:t>Step 2:</a:t>
                </a:r>
                <a:endParaRPr lang="en-IN" dirty="0"/>
              </a:p>
              <a:p>
                <a:r>
                  <a:rPr lang="en-US" dirty="0"/>
                  <a:t>	We take C =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3</m:t>
                        </m:r>
                      </m:sub>
                    </m:sSub>
                  </m:oMath>
                </a14:m>
                <a:r>
                  <a:rPr lang="en-US" dirty="0"/>
                  <a:t>} as the universal set where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2 </m:t>
                        </m:r>
                      </m:sub>
                    </m:sSub>
                    <m:r>
                      <a:rPr lang="en-US" i="1">
                        <a:latin typeface="Cambria Math" panose="02040503050406030204" pitchFamily="18" charset="0"/>
                      </a:rPr>
                      <m:t>𝑎𝑛𝑑</m:t>
                    </m:r>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3</m:t>
                        </m:r>
                      </m:sub>
                    </m:sSub>
                    <m:r>
                      <a:rPr lang="en-US" i="1">
                        <a:latin typeface="Cambria Math" panose="02040503050406030204" pitchFamily="18" charset="0"/>
                      </a:rPr>
                      <m:t>  </m:t>
                    </m:r>
                  </m:oMath>
                </a14:m>
                <a:r>
                  <a:rPr lang="en-US" dirty="0"/>
                  <a:t>represent cases respectively and M =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IN"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IN"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oMath>
                </a14:m>
                <a:r>
                  <a:rPr lang="en-US" dirty="0"/>
                  <a:t>}as the set of parameters.</a:t>
                </a:r>
                <a:endParaRPr lang="en-IN" dirty="0"/>
              </a:p>
              <a:p>
                <a:r>
                  <a:rPr lang="en-US" dirty="0"/>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oMath>
                </a14:m>
                <a:r>
                  <a:rPr lang="en-US" dirty="0"/>
                  <a:t>) = [&lt;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 </m:t>
                    </m:r>
                  </m:oMath>
                </a14:m>
                <a:r>
                  <a:rPr lang="en-US" dirty="0"/>
                  <a:t>(7,7.5,8)&gt; ;&lt;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i="1">
                        <a:latin typeface="Cambria Math" panose="02040503050406030204" pitchFamily="18" charset="0"/>
                      </a:rPr>
                      <m:t>,</m:t>
                    </m:r>
                  </m:oMath>
                </a14:m>
                <a:r>
                  <a:rPr lang="en-US" dirty="0"/>
                  <a:t> (4,5,6)&gt; ;&lt;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3</m:t>
                        </m:r>
                      </m:sub>
                    </m:sSub>
                    <m:r>
                      <a:rPr lang="en-US" i="1">
                        <a:latin typeface="Cambria Math" panose="02040503050406030204" pitchFamily="18" charset="0"/>
                      </a:rPr>
                      <m:t>, (7,8,9)</m:t>
                    </m:r>
                  </m:oMath>
                </a14:m>
                <a:r>
                  <a:rPr lang="en-US" dirty="0"/>
                  <a:t>&gt;]</a:t>
                </a:r>
                <a:endParaRPr lang="en-IN" dirty="0"/>
              </a:p>
              <a:p>
                <a:r>
                  <a:rPr lang="en-US" dirty="0"/>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2</m:t>
                        </m:r>
                      </m:sub>
                    </m:sSub>
                  </m:oMath>
                </a14:m>
                <a:r>
                  <a:rPr lang="en-US" dirty="0"/>
                  <a:t>) = [&lt;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 </m:t>
                    </m:r>
                    <m:d>
                      <m:dPr>
                        <m:ctrlPr>
                          <a:rPr lang="en-IN" i="1">
                            <a:latin typeface="Cambria Math" panose="02040503050406030204" pitchFamily="18" charset="0"/>
                          </a:rPr>
                        </m:ctrlPr>
                      </m:dPr>
                      <m:e>
                        <m:r>
                          <a:rPr lang="en-US" i="1">
                            <a:latin typeface="Cambria Math" panose="02040503050406030204" pitchFamily="18" charset="0"/>
                          </a:rPr>
                          <m:t>5,6,7</m:t>
                        </m:r>
                      </m:e>
                    </m:d>
                    <m:r>
                      <a:rPr lang="en-US" i="1">
                        <a:latin typeface="Cambria Math" panose="02040503050406030204" pitchFamily="18" charset="0"/>
                      </a:rPr>
                      <m:t>&gt;;&lt;, </m:t>
                    </m:r>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oMath>
                </a14:m>
                <a:r>
                  <a:rPr lang="en-US" dirty="0"/>
                  <a:t> (5,7,9)&gt;; &lt;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3</m:t>
                        </m:r>
                      </m:sub>
                    </m:sSub>
                    <m:r>
                      <a:rPr lang="en-US" i="1">
                        <a:latin typeface="Cambria Math" panose="02040503050406030204" pitchFamily="18" charset="0"/>
                      </a:rPr>
                      <m:t>,</m:t>
                    </m:r>
                  </m:oMath>
                </a14:m>
                <a:r>
                  <a:rPr lang="en-US" dirty="0"/>
                  <a:t> (4,6,8)]</a:t>
                </a:r>
                <a:endParaRPr lang="en-IN" dirty="0"/>
              </a:p>
              <a:p>
                <a:r>
                  <a:rPr lang="en-US" dirty="0"/>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3</m:t>
                        </m:r>
                      </m:sub>
                    </m:sSub>
                  </m:oMath>
                </a14:m>
                <a:r>
                  <a:rPr lang="en-US" dirty="0"/>
                  <a:t>) = [&lt;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oMath>
                </a14:m>
                <a:r>
                  <a:rPr lang="en-US" dirty="0"/>
                  <a:t>, (7,8,9)&gt; ;&lt;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oMath>
                </a14:m>
                <a:r>
                  <a:rPr lang="en-US" dirty="0"/>
                  <a:t>, (4,5,6)&gt; ;&lt;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3</m:t>
                        </m:r>
                      </m:sub>
                    </m:sSub>
                  </m:oMath>
                </a14:m>
                <a:r>
                  <a:rPr lang="en-US" dirty="0"/>
                  <a:t>, (7,8,9)]</a:t>
                </a:r>
                <a:endParaRPr lang="en-IN" dirty="0"/>
              </a:p>
              <a:p>
                <a:r>
                  <a:rPr lang="en-US" dirty="0"/>
                  <a:t>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1</m:t>
                        </m:r>
                      </m:sub>
                    </m:sSub>
                  </m:oMath>
                </a14:m>
                <a:r>
                  <a:rPr lang="en-US" dirty="0"/>
                  <a: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4</m:t>
                        </m:r>
                      </m:sub>
                    </m:sSub>
                  </m:oMath>
                </a14:m>
                <a:r>
                  <a:rPr lang="en-US" dirty="0"/>
                  <a:t>) = [&lt;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oMath>
                </a14:m>
                <a:r>
                  <a:rPr lang="en-US" dirty="0"/>
                  <a:t>, (6,7.5,9)&gt;; &lt;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oMath>
                </a14:m>
                <a:r>
                  <a:rPr lang="en-US" dirty="0"/>
                  <a:t>, (5,6,7)&gt; ;&lt;</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3</m:t>
                        </m:r>
                      </m:sub>
                    </m:sSub>
                  </m:oMath>
                </a14:m>
                <a:r>
                  <a:rPr lang="en-US" dirty="0"/>
                  <a:t>, (4,5.5,7)</a:t>
                </a:r>
                <a14:m>
                  <m:oMath xmlns:m="http://schemas.openxmlformats.org/officeDocument/2006/math">
                    <m:r>
                      <a:rPr lang="en-US" i="1">
                        <a:latin typeface="Cambria Math" panose="02040503050406030204" pitchFamily="18" charset="0"/>
                      </a:rPr>
                      <m:t>]</m:t>
                    </m:r>
                  </m:oMath>
                </a14:m>
                <a:endParaRPr lang="en-IN" dirty="0"/>
              </a:p>
              <a:p>
                <a:r>
                  <a:rPr lang="en-US" dirty="0"/>
                  <a:t>	Triangular fuzzy number matrix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1</m:t>
                        </m:r>
                      </m:sub>
                    </m:sSub>
                  </m:oMath>
                </a14:m>
                <a:r>
                  <a:rPr lang="en-US" dirty="0"/>
                  <a:t>,M) is another parameterized family of triangular fuzzy number matrix and gives a collection of approximate description of the cases-manifestations in the hospital.  The triangular fuzzy number matrix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1</m:t>
                        </m:r>
                      </m:sub>
                    </m:sSub>
                  </m:oMath>
                </a14:m>
                <a:r>
                  <a:rPr lang="en-US" dirty="0"/>
                  <a:t>, M) represent a relation matrix </a:t>
                </a:r>
                <a14:m>
                  <m:oMath xmlns:m="http://schemas.openxmlformats.org/officeDocument/2006/math">
                    <m:sSub>
                      <m:sSubPr>
                        <m:ctrlPr>
                          <a:rPr lang="en-IN"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𝑠</m:t>
                        </m:r>
                      </m:sub>
                    </m:sSub>
                  </m:oMath>
                </a14:m>
                <a:r>
                  <a:rPr lang="en-US" dirty="0"/>
                  <a:t> called cases-manifestation matrix given by</a:t>
                </a:r>
                <a:endParaRPr lang="en-IN" dirty="0"/>
              </a:p>
              <a:p>
                <a:endParaRPr lang="en-IN" dirty="0"/>
              </a:p>
            </p:txBody>
          </p:sp>
        </mc:Choice>
        <mc:Fallback xmlns="">
          <p:sp>
            <p:nvSpPr>
              <p:cNvPr id="12" name="TextBox 11"/>
              <p:cNvSpPr txBox="1">
                <a:spLocks noRot="1" noChangeAspect="1" noMove="1" noResize="1" noEditPoints="1" noAdjustHandles="1" noChangeArrowheads="1" noChangeShapeType="1" noTextEdit="1"/>
              </p:cNvSpPr>
              <p:nvPr/>
            </p:nvSpPr>
            <p:spPr>
              <a:xfrm>
                <a:off x="899886" y="2554005"/>
                <a:ext cx="7736114" cy="3970318"/>
              </a:xfrm>
              <a:prstGeom prst="rect">
                <a:avLst/>
              </a:prstGeom>
              <a:blipFill>
                <a:blip r:embed="rId3"/>
                <a:stretch>
                  <a:fillRect l="-709" t="-1075" r="-1340"/>
                </a:stretch>
              </a:blipFill>
            </p:spPr>
            <p:txBody>
              <a:bodyPr/>
              <a:lstStyle/>
              <a:p>
                <a:r>
                  <a:rPr lang="en-IN">
                    <a:noFill/>
                  </a:rPr>
                  <a:t> </a:t>
                </a:r>
              </a:p>
            </p:txBody>
          </p:sp>
        </mc:Fallback>
      </mc:AlternateContent>
    </p:spTree>
    <p:extLst>
      <p:ext uri="{BB962C8B-B14F-4D97-AF65-F5344CB8AC3E}">
        <p14:creationId xmlns:p14="http://schemas.microsoft.com/office/powerpoint/2010/main" val="455363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UZZY_PROJECT[1] - Word (Product Activation Failed)"/>
          <p:cNvPicPr>
            <a:picLocks noChangeAspect="1"/>
          </p:cNvPicPr>
          <p:nvPr/>
        </p:nvPicPr>
        <p:blipFill rotWithShape="1">
          <a:blip r:embed="rId2">
            <a:extLst>
              <a:ext uri="{28A0092B-C50C-407E-A947-70E740481C1C}">
                <a14:useLocalDpi xmlns:a14="http://schemas.microsoft.com/office/drawing/2010/main" val="0"/>
              </a:ext>
            </a:extLst>
          </a:blip>
          <a:srcRect l="25238" t="28932" r="26428" b="20325"/>
          <a:stretch/>
        </p:blipFill>
        <p:spPr>
          <a:xfrm>
            <a:off x="420915" y="1741714"/>
            <a:ext cx="8636000" cy="5116286"/>
          </a:xfrm>
          <a:prstGeom prst="rect">
            <a:avLst/>
          </a:prstGeom>
        </p:spPr>
      </p:pic>
      <p:pic>
        <p:nvPicPr>
          <p:cNvPr id="4" name="Picture 3" descr="FUZZY_PROJECT[1] - Word (Product Activation Failed)"/>
          <p:cNvPicPr>
            <a:picLocks noChangeAspect="1"/>
          </p:cNvPicPr>
          <p:nvPr/>
        </p:nvPicPr>
        <p:blipFill rotWithShape="1">
          <a:blip r:embed="rId3">
            <a:extLst>
              <a:ext uri="{28A0092B-C50C-407E-A947-70E740481C1C}">
                <a14:useLocalDpi xmlns:a14="http://schemas.microsoft.com/office/drawing/2010/main" val="0"/>
              </a:ext>
            </a:extLst>
          </a:blip>
          <a:srcRect l="35715" t="78333" r="38452" b="6019"/>
          <a:stretch/>
        </p:blipFill>
        <p:spPr>
          <a:xfrm>
            <a:off x="1756229" y="1"/>
            <a:ext cx="5167085" cy="1611086"/>
          </a:xfrm>
          <a:prstGeom prst="rect">
            <a:avLst/>
          </a:prstGeom>
        </p:spPr>
      </p:pic>
    </p:spTree>
    <p:extLst>
      <p:ext uri="{BB962C8B-B14F-4D97-AF65-F5344CB8AC3E}">
        <p14:creationId xmlns:p14="http://schemas.microsoft.com/office/powerpoint/2010/main" val="1739773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2514" y="682171"/>
            <a:ext cx="8374743" cy="1477328"/>
          </a:xfrm>
          <a:prstGeom prst="rect">
            <a:avLst/>
          </a:prstGeom>
          <a:noFill/>
        </p:spPr>
        <p:txBody>
          <a:bodyPr wrap="square" rtlCol="0">
            <a:spAutoFit/>
          </a:bodyPr>
          <a:lstStyle/>
          <a:p>
            <a:r>
              <a:rPr lang="en-US" b="1"/>
              <a:t>Step 4:</a:t>
            </a:r>
            <a:endParaRPr lang="en-IN"/>
          </a:p>
          <a:p>
            <a:r>
              <a:rPr lang="en-US"/>
              <a:t>	Computing the following relation matrices. </a:t>
            </a:r>
            <a:r>
              <a:rPr lang="en-US" dirty="0"/>
              <a:t>Now we find the Triangular membership function. So, we use the mini max formula.</a:t>
            </a:r>
            <a:endParaRPr lang="en-IN"/>
          </a:p>
          <a:p>
            <a:r>
              <a:rPr lang="en-US"/>
              <a:t> </a:t>
            </a:r>
            <a:endParaRPr lang="en-IN"/>
          </a:p>
          <a:p>
            <a:endParaRPr lang="en-IN" dirty="0"/>
          </a:p>
        </p:txBody>
      </p:sp>
      <p:pic>
        <p:nvPicPr>
          <p:cNvPr id="4" name="Picture 3" descr="FUZZY_PROJECT[1] - Word (Product Activation Failed)"/>
          <p:cNvPicPr>
            <a:picLocks noChangeAspect="1"/>
          </p:cNvPicPr>
          <p:nvPr/>
        </p:nvPicPr>
        <p:blipFill rotWithShape="1">
          <a:blip r:embed="rId2">
            <a:extLst>
              <a:ext uri="{28A0092B-C50C-407E-A947-70E740481C1C}">
                <a14:useLocalDpi xmlns:a14="http://schemas.microsoft.com/office/drawing/2010/main" val="0"/>
              </a:ext>
            </a:extLst>
          </a:blip>
          <a:srcRect l="27976" t="39438" r="37262" b="41561"/>
          <a:stretch/>
        </p:blipFill>
        <p:spPr>
          <a:xfrm>
            <a:off x="522513" y="1770743"/>
            <a:ext cx="7329715" cy="2090057"/>
          </a:xfrm>
          <a:prstGeom prst="rect">
            <a:avLst/>
          </a:prstGeom>
        </p:spPr>
      </p:pic>
      <p:pic>
        <p:nvPicPr>
          <p:cNvPr id="6" name="Picture 5" descr="FUZZY_PROJECT[1] - Word (Product Activation Failed)"/>
          <p:cNvPicPr>
            <a:picLocks noChangeAspect="1"/>
          </p:cNvPicPr>
          <p:nvPr/>
        </p:nvPicPr>
        <p:blipFill rotWithShape="1">
          <a:blip r:embed="rId3">
            <a:extLst>
              <a:ext uri="{28A0092B-C50C-407E-A947-70E740481C1C}">
                <a14:useLocalDpi xmlns:a14="http://schemas.microsoft.com/office/drawing/2010/main" val="0"/>
              </a:ext>
            </a:extLst>
          </a:blip>
          <a:srcRect l="27262" t="56203" r="36190" b="21220"/>
          <a:stretch/>
        </p:blipFill>
        <p:spPr>
          <a:xfrm>
            <a:off x="333829" y="3643086"/>
            <a:ext cx="7387771" cy="2728685"/>
          </a:xfrm>
          <a:prstGeom prst="rect">
            <a:avLst/>
          </a:prstGeom>
        </p:spPr>
      </p:pic>
    </p:spTree>
    <p:extLst>
      <p:ext uri="{BB962C8B-B14F-4D97-AF65-F5344CB8AC3E}">
        <p14:creationId xmlns:p14="http://schemas.microsoft.com/office/powerpoint/2010/main" val="122691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UZZY_PROJECT[1] - Word (Product Activation Failed)"/>
          <p:cNvPicPr>
            <a:picLocks noChangeAspect="1"/>
          </p:cNvPicPr>
          <p:nvPr/>
        </p:nvPicPr>
        <p:blipFill rotWithShape="1">
          <a:blip r:embed="rId2">
            <a:extLst>
              <a:ext uri="{28A0092B-C50C-407E-A947-70E740481C1C}">
                <a14:useLocalDpi xmlns:a14="http://schemas.microsoft.com/office/drawing/2010/main" val="0"/>
              </a:ext>
            </a:extLst>
          </a:blip>
          <a:srcRect l="25833" t="29602" r="35476" b="17866"/>
          <a:stretch/>
        </p:blipFill>
        <p:spPr>
          <a:xfrm>
            <a:off x="914401" y="406401"/>
            <a:ext cx="8011885" cy="6125028"/>
          </a:xfrm>
          <a:prstGeom prst="rect">
            <a:avLst/>
          </a:prstGeom>
        </p:spPr>
      </p:pic>
    </p:spTree>
    <p:extLst>
      <p:ext uri="{BB962C8B-B14F-4D97-AF65-F5344CB8AC3E}">
        <p14:creationId xmlns:p14="http://schemas.microsoft.com/office/powerpoint/2010/main" val="131649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UZZY_PROJECT[1] - Word (Product Activation Failed)"/>
          <p:cNvPicPr>
            <a:picLocks noChangeAspect="1"/>
          </p:cNvPicPr>
          <p:nvPr/>
        </p:nvPicPr>
        <p:blipFill rotWithShape="1">
          <a:blip r:embed="rId2">
            <a:extLst>
              <a:ext uri="{28A0092B-C50C-407E-A947-70E740481C1C}">
                <a14:useLocalDpi xmlns:a14="http://schemas.microsoft.com/office/drawing/2010/main" val="0"/>
              </a:ext>
            </a:extLst>
          </a:blip>
          <a:srcRect l="25714" t="51431" r="42381" b="20996"/>
          <a:stretch/>
        </p:blipFill>
        <p:spPr>
          <a:xfrm>
            <a:off x="362857" y="130630"/>
            <a:ext cx="7837714" cy="2278741"/>
          </a:xfrm>
          <a:prstGeom prst="rect">
            <a:avLst/>
          </a:prstGeom>
        </p:spPr>
      </p:pic>
      <p:pic>
        <p:nvPicPr>
          <p:cNvPr id="24" name="Picture 23" descr="FUZZY_PROJECT[1] - Word (Product Activation Failed)"/>
          <p:cNvPicPr>
            <a:picLocks noChangeAspect="1"/>
          </p:cNvPicPr>
          <p:nvPr/>
        </p:nvPicPr>
        <p:blipFill rotWithShape="1">
          <a:blip r:embed="rId3">
            <a:extLst>
              <a:ext uri="{28A0092B-C50C-407E-A947-70E740481C1C}">
                <a14:useLocalDpi xmlns:a14="http://schemas.microsoft.com/office/drawing/2010/main" val="0"/>
              </a:ext>
            </a:extLst>
          </a:blip>
          <a:srcRect l="27143" t="36085" r="29881" b="13843"/>
          <a:stretch/>
        </p:blipFill>
        <p:spPr>
          <a:xfrm>
            <a:off x="754743" y="2235201"/>
            <a:ext cx="7968343" cy="4470400"/>
          </a:xfrm>
          <a:prstGeom prst="rect">
            <a:avLst/>
          </a:prstGeom>
        </p:spPr>
      </p:pic>
    </p:spTree>
    <p:extLst>
      <p:ext uri="{BB962C8B-B14F-4D97-AF65-F5344CB8AC3E}">
        <p14:creationId xmlns:p14="http://schemas.microsoft.com/office/powerpoint/2010/main" val="4281209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565ED-C6EA-F354-A562-354D5AF0E7F4}"/>
              </a:ext>
            </a:extLst>
          </p:cNvPr>
          <p:cNvSpPr txBox="1"/>
          <p:nvPr/>
        </p:nvSpPr>
        <p:spPr>
          <a:xfrm>
            <a:off x="904240" y="843280"/>
            <a:ext cx="8656320" cy="1615827"/>
          </a:xfrm>
          <a:prstGeom prst="rect">
            <a:avLst/>
          </a:prstGeom>
          <a:noFill/>
        </p:spPr>
        <p:txBody>
          <a:bodyPr wrap="square" rtlCol="0">
            <a:spAutoFit/>
          </a:bodyPr>
          <a:lstStyle/>
          <a:p>
            <a:pPr>
              <a:lnSpc>
                <a:spcPct val="150000"/>
              </a:lnSpc>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the above graph network, nodes and vertices denote the cases and illness, lengths and edges denote the assumption of illness to the cases.  The darken edges denote the strong confirmation of illness to the cases.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623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A14CF0-78BF-0DE5-C351-AA962F4AC7F0}"/>
              </a:ext>
            </a:extLst>
          </p:cNvPr>
          <p:cNvSpPr txBox="1"/>
          <p:nvPr/>
        </p:nvSpPr>
        <p:spPr>
          <a:xfrm>
            <a:off x="436880" y="406400"/>
            <a:ext cx="9845040" cy="5970865"/>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5.</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APPLICATIONS ON FUZZY SYSTEM IN MEDICAL DIAGONSIS</a:t>
            </a:r>
          </a:p>
          <a:p>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In the medical field, fuzzy logic is used in the following areas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Medical diagnostic support system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Control of arterial pressure during anesthesia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Multivariable control of anesthesia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Modeling of neuropathological findings in Alzheimer’s patients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Radiology diagnoses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Fuzzy inference diagnoses of diabetes and prostate cancer</a:t>
            </a:r>
          </a:p>
          <a:p>
            <a:pPr>
              <a:lnSpc>
                <a:spcPct val="150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Psychology Field: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In psychology, fuzzy logic is used in the following areas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Fuzzy logic based analysis of human behavior</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rPr>
              <a:t>Criminal investigation and prevention based on fuzzy logic reasoning</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506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0088FC-292A-3F47-EDEB-C5F64F6C657F}"/>
              </a:ext>
            </a:extLst>
          </p:cNvPr>
          <p:cNvSpPr txBox="1"/>
          <p:nvPr/>
        </p:nvSpPr>
        <p:spPr>
          <a:xfrm>
            <a:off x="494522" y="167951"/>
            <a:ext cx="9834466" cy="5760551"/>
          </a:xfrm>
          <a:prstGeom prst="rect">
            <a:avLst/>
          </a:prstGeom>
          <a:noFill/>
        </p:spPr>
        <p:txBody>
          <a:bodyPr wrap="square" rtlCol="0">
            <a:spAutoFit/>
          </a:bodyPr>
          <a:lstStyle/>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spcAft>
                <a:spcPts val="800"/>
              </a:spcAft>
            </a:pPr>
            <a:r>
              <a:rPr lang="en-US"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Fuzzy logic in Medical Field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Fuzzy logic with Asthma Disease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Asthma is a persistent lung issues influencing lungs because of restricted         aviation routes.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is a sort of hazardous sickness making breathing issues a person.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framework to determine asthma by allotting boundaries to have fuzzy logic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Fuzzy logic with Diabetes Disease: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is a kind of sickness coming about high blood glucose level in body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 lot of sugar level in the body leads different issues like harming kidney and nerves.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6833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C39EF9-C80D-D927-0602-9377E4251157}"/>
              </a:ext>
            </a:extLst>
          </p:cNvPr>
          <p:cNvSpPr txBox="1"/>
          <p:nvPr/>
        </p:nvSpPr>
        <p:spPr>
          <a:xfrm>
            <a:off x="270588" y="475861"/>
            <a:ext cx="10254343" cy="6591548"/>
          </a:xfrm>
          <a:prstGeom prst="rect">
            <a:avLst/>
          </a:prstGeom>
          <a:noFill/>
        </p:spPr>
        <p:txBody>
          <a:bodyPr wrap="square" rtlCol="0">
            <a:spAutoFit/>
          </a:bodyPr>
          <a:lstStyle/>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Fuzzy logic with Cholera Disease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Cholera is a bacterial disease mostly occurred after consumption of drinking contaminated water.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is a type of disease that can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lead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to dehydration, diarrhea and up to death if not tackle at right time.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Fuzzy logic with Breast Cancer: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Breast cancer is a kind of sickness caused because of irregularities found in bosom that shapes the cells.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infection viewed as the second generally deadliest in ladies when contrasted with cellular breakdown in the lungs.</a:t>
            </a: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Fuzzy logic with Liver Disease: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is a sort of hepatic illness that makes liver forestall working and its working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Most of variables of liver infection are because of alcoholic or hereditary nature.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most well-known kinds of liver infection are greasy liver.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869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D23768-C91B-DB71-0E8E-DF281C25B36C}"/>
              </a:ext>
            </a:extLst>
          </p:cNvPr>
          <p:cNvSpPr txBox="1"/>
          <p:nvPr/>
        </p:nvSpPr>
        <p:spPr>
          <a:xfrm>
            <a:off x="503853" y="438538"/>
            <a:ext cx="9601200" cy="6283771"/>
          </a:xfrm>
          <a:prstGeom prst="rect">
            <a:avLst/>
          </a:prstGeom>
          <a:noFill/>
        </p:spPr>
        <p:txBody>
          <a:bodyPr wrap="square" rtlCol="0">
            <a:spAutoFit/>
          </a:bodyPr>
          <a:lstStyle/>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Fuzzy logic with Dental Disease: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is a kind of sickness that tainting encompassing teeth as tooth rot, periodontal infection, gum disease, dental plaque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goal of utilizing fuzzy logic dependent on 164 fuzzy principals as fuzzy extraction with 5 informative factors.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2014 proposed a model of consolidating three distinct infections shrouded in one fuzzy master approach.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Fuzzy logic with Heart Disease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is a kind of sickness caused because of harm or blockage of veins in heart influencing less supplement and oxygen supply to heart organ.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Various kind of heart illness are normal like vein issue, heart failure, cardiovascular breakdown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89811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10FD3E-799C-8299-0C91-7E94EA9E467D}"/>
              </a:ext>
            </a:extLst>
          </p:cNvPr>
          <p:cNvSpPr txBox="1"/>
          <p:nvPr/>
        </p:nvSpPr>
        <p:spPr>
          <a:xfrm>
            <a:off x="709127" y="466527"/>
            <a:ext cx="10086391" cy="6694140"/>
          </a:xfrm>
          <a:prstGeom prst="rect">
            <a:avLst/>
          </a:prstGeom>
          <a:noFill/>
        </p:spPr>
        <p:txBody>
          <a:bodyPr wrap="square" rtlCol="0">
            <a:spAutoFit/>
          </a:bodyPr>
          <a:lstStyle/>
          <a:p>
            <a:pPr algn="ctr">
              <a:lnSpc>
                <a:spcPct val="150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Applications of hypertension in medical field: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Data Science Transformation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Precision medicine data revolution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Creation of precision cohorts to decipher heterogeneous treatment effect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Artificial intelligent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Digital Transformation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Enable home blood pressure measurement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Promote healthy behaviors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Population Science Transformation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Cross-sector approach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Health in all policies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31038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F1CED1-CB62-1855-3AD2-81B8CD7D6217}"/>
              </a:ext>
            </a:extLst>
          </p:cNvPr>
          <p:cNvSpPr txBox="1"/>
          <p:nvPr/>
        </p:nvSpPr>
        <p:spPr>
          <a:xfrm>
            <a:off x="1063690" y="531845"/>
            <a:ext cx="7716416" cy="6381234"/>
          </a:xfrm>
          <a:prstGeom prst="rect">
            <a:avLst/>
          </a:prstGeom>
          <a:noFill/>
        </p:spPr>
        <p:txBody>
          <a:bodyPr wrap="square" rtlCol="0">
            <a:spAutoFit/>
          </a:bodyPr>
          <a:lstStyle/>
          <a:p>
            <a:pPr>
              <a:lnSpc>
                <a:spcPct val="150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Health Care Deliver Transformation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Better access to diagnosis and effective treatment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Dissemination of standardized evidence based-treatment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Coordinated, team-based care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Bio Medical Transformation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Novel RNA, DNA cell-based therapies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     RNAi</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     Gene editing</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     Regenerative medicine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nSpc>
                <a:spcPct val="150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tabLst>
                <a:tab pos="5731510" algn="r"/>
              </a:tabLst>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43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6C5AE46-AC7C-89FF-D3DB-B716DF8FBA0A}"/>
                  </a:ext>
                </a:extLst>
              </p:cNvPr>
              <p:cNvSpPr txBox="1"/>
              <p:nvPr/>
            </p:nvSpPr>
            <p:spPr>
              <a:xfrm>
                <a:off x="494522" y="65314"/>
                <a:ext cx="10347649" cy="6283771"/>
              </a:xfrm>
              <a:prstGeom prst="rect">
                <a:avLst/>
              </a:prstGeom>
              <a:noFill/>
            </p:spPr>
            <p:txBody>
              <a:bodyPr wrap="square" rtlCol="0">
                <a:spAutoFit/>
              </a:bodyPr>
              <a:lstStyle/>
              <a:p>
                <a:pPr algn="ctr">
                  <a:lnSpc>
                    <a:spcPct val="150000"/>
                  </a:lnSpc>
                  <a:spcAft>
                    <a:spcPts val="800"/>
                  </a:spcAft>
                  <a:tabLst>
                    <a:tab pos="5731510" algn="r"/>
                  </a:tabLs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5731510" algn="r"/>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5731510" algn="r"/>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our work we have defined medicine is one of the widely field in which the applicability if fuzzy logic theory was recognized quite early on natural language and also uses method instead of a specific algorithm and with more applications has flexibility in our knowledge.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5731510" algn="r"/>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paper brings out and overview and reflection based on the literature on the fuzzy membership function in medical diagnosis and gives an insight are for further study to build and design different matrix models and methods of diagnosing the illness with fuzzy statistical distribution.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5731510" algn="r"/>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By the doctor knowledge we gather about the cases from the past 4 years of history and investigate above more cases with diabetes and hypertension. The knowledge provided by each of these sources carries with it varying degrees of and certainty. Hence in this paper we have analysis that the cases </a:t>
                </a:r>
                <a14:m>
                  <m:oMath xmlns:m="http://schemas.openxmlformats.org/officeDocument/2006/math">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𝑎𝑛𝑑</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suffer from diabetes whereas the cases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faces hypertension further our work is supported by a decision-making problem in medical diagnosis.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2" name="TextBox 1">
                <a:extLst>
                  <a:ext uri="{FF2B5EF4-FFF2-40B4-BE49-F238E27FC236}">
                    <a16:creationId xmlns:a16="http://schemas.microsoft.com/office/drawing/2014/main" id="{E6C5AE46-AC7C-89FF-D3DB-B716DF8FBA0A}"/>
                  </a:ext>
                </a:extLst>
              </p:cNvPr>
              <p:cNvSpPr txBox="1">
                <a:spLocks noRot="1" noChangeAspect="1" noMove="1" noResize="1" noEditPoints="1" noAdjustHandles="1" noChangeArrowheads="1" noChangeShapeType="1" noTextEdit="1"/>
              </p:cNvSpPr>
              <p:nvPr/>
            </p:nvSpPr>
            <p:spPr>
              <a:xfrm>
                <a:off x="494522" y="65314"/>
                <a:ext cx="10347649" cy="6283771"/>
              </a:xfrm>
              <a:prstGeom prst="rect">
                <a:avLst/>
              </a:prstGeom>
              <a:blipFill>
                <a:blip r:embed="rId2"/>
                <a:stretch>
                  <a:fillRect l="-471" r="-766"/>
                </a:stretch>
              </a:blipFill>
            </p:spPr>
            <p:txBody>
              <a:bodyPr/>
              <a:lstStyle/>
              <a:p>
                <a:r>
                  <a:rPr lang="en-IN">
                    <a:noFill/>
                  </a:rPr>
                  <a:t> </a:t>
                </a:r>
              </a:p>
            </p:txBody>
          </p:sp>
        </mc:Fallback>
      </mc:AlternateContent>
    </p:spTree>
    <p:extLst>
      <p:ext uri="{BB962C8B-B14F-4D97-AF65-F5344CB8AC3E}">
        <p14:creationId xmlns:p14="http://schemas.microsoft.com/office/powerpoint/2010/main" val="119257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1AB011-4BF7-83B9-BBE9-249858125E2F}"/>
              </a:ext>
            </a:extLst>
          </p:cNvPr>
          <p:cNvSpPr txBox="1"/>
          <p:nvPr/>
        </p:nvSpPr>
        <p:spPr>
          <a:xfrm>
            <a:off x="419878" y="270588"/>
            <a:ext cx="9060024" cy="6114238"/>
          </a:xfrm>
          <a:prstGeom prst="rect">
            <a:avLst/>
          </a:prstGeom>
          <a:noFill/>
        </p:spPr>
        <p:txBody>
          <a:bodyPr wrap="square" rtlCol="0">
            <a:spAutoFit/>
          </a:bodyPr>
          <a:lstStyle/>
          <a:p>
            <a:pPr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 K. Baruah</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towards forming a field of fuzzy sets, International Journal of Energy, Information and communications, 2(1) (2011) 16 – 20.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 K. Baruah, The theory of fuzzy sets: beliefs and realities, International Journal of Energy, Information and Communications, 2(2) (2011) 1 – 22.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 Bellman and L. A. Zadie, Decision Making in a fuzzy environment, Management Science, 17 (1970) B144-B164.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Edward Samuel and M. Balamurugan, Application of intuitionistic fuzzy sets in medical diagnosis, Proceeding of the International Conference on Mathematical Modelling and Applied Soft Computing, 1 (2012) 189-194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 Sophia Porch Elvi, 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Selvavathi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R. Vanitha, An Application of Fuzzy Matrices in Medical Diagnosis.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A.O.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Esogbue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R. C. Elder, Fuzzy diagnosis decision models, Fuzzy sets and systems, 3 (1980) 1-9.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R. Meenakshi, Fuzzy Matrix theory and applications, MJP publishers, 2008.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 R. Meenakshi and M.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Kalairaja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 application of interval valued fuzzy matrices in medical diagnosis, International Journal of Mathematical Analysis, 5 (36) (2011) 1791-1802.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23154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72293E-C650-3AD3-F446-AA5121E18C76}"/>
              </a:ext>
            </a:extLst>
          </p:cNvPr>
          <p:cNvSpPr txBox="1"/>
          <p:nvPr/>
        </p:nvSpPr>
        <p:spPr>
          <a:xfrm>
            <a:off x="419879" y="419878"/>
            <a:ext cx="9116008" cy="4848956"/>
          </a:xfrm>
          <a:prstGeom prst="rect">
            <a:avLst/>
          </a:prstGeom>
          <a:noFill/>
        </p:spPr>
        <p:txBody>
          <a:bodyPr wrap="square" rtlCol="0">
            <a:spAutoFit/>
          </a:bodyPr>
          <a:lstStyle/>
          <a:p>
            <a:pPr lvl="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lvl="0">
              <a:lnSpc>
                <a:spcPct val="107000"/>
              </a:lnSpc>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9. T. J.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Neog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D.  K. Sut, Theory of fuzzy soft sets from a new perspective, International                            Journal of Latest Trends in Computing, 2(3) (2011) 439-450.</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10.</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 Sanchez, Resolution of composite fuzzy relation equations, Information and Control,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30(1976) 38-48.</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11.</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 Chen, E. C. C., Tsang, D.S. Yeung and X. Wang, The Parameterization reduction of    soft sets and its applications, Computers and Mathematics with Applications 49 (2005) 757-763.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12.P. K. Maji and A. R. Roy, soft set Theory, Computers and Mathematics with Applications 45 (2003) 555-562.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tabLst>
                <a:tab pos="5731510" algn="r"/>
              </a:tabLst>
            </a:pPr>
            <a:r>
              <a:rPr lang="en-IN" sz="1800" kern="100" baseline="-25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9525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743E14-521A-BCB2-007B-204247A80A10}"/>
              </a:ext>
            </a:extLst>
          </p:cNvPr>
          <p:cNvSpPr/>
          <p:nvPr/>
        </p:nvSpPr>
        <p:spPr>
          <a:xfrm rot="21436827">
            <a:off x="2985797" y="2724739"/>
            <a:ext cx="4889240" cy="923330"/>
          </a:xfrm>
          <a:prstGeom prst="rect">
            <a:avLst/>
          </a:prstGeom>
          <a:noFill/>
          <a:ln>
            <a:noFill/>
          </a:ln>
          <a:effectLst>
            <a:outerShdw blurRad="107950" dist="12700" dir="5400000" algn="ctr">
              <a:srgbClr val="000000"/>
            </a:outerShdw>
            <a:reflection blurRad="6350" stA="50000" endA="300" endPos="90000" dist="508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91440" tIns="45720" rIns="91440" bIns="45720">
            <a:spAutoFit/>
          </a:bodyPr>
          <a:lstStyle/>
          <a:p>
            <a:pPr algn="ctr"/>
            <a:r>
              <a:rPr lang="en-IN"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116415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4"/>
                                        </p:tgtEl>
                                      </p:cBhvr>
                                    </p:animEffect>
                                    <p:anim calcmode="lin" valueType="num">
                                      <p:cBhvr>
                                        <p:cTn id="7" dur="1822" tmFilter="0,0; 0.14,0.31; 0.43,0.73; 0.71,0.91; 1.0,1.0">
                                          <p:stCondLst>
                                            <p:cond delay="0"/>
                                          </p:stCondLst>
                                        </p:cTn>
                                        <p:tgtEl>
                                          <p:spTgt spid="4"/>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4"/>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4"/>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4"/>
                                        </p:tgtEl>
                                        <p:attrNameLst>
                                          <p:attrName>ppt_y</p:attrName>
                                        </p:attrNameLst>
                                      </p:cBhvr>
                                      <p:tavLst>
                                        <p:tav tm="0">
                                          <p:val>
                                            <p:strVal val="ppt_y"/>
                                          </p:val>
                                        </p:tav>
                                        <p:tav tm="100000">
                                          <p:val>
                                            <p:strVal val="ppt_y+ppt_h"/>
                                          </p:val>
                                        </p:tav>
                                      </p:tavLst>
                                    </p:anim>
                                    <p:animScale>
                                      <p:cBhvr>
                                        <p:cTn id="14" dur="26">
                                          <p:stCondLst>
                                            <p:cond delay="620"/>
                                          </p:stCondLst>
                                        </p:cTn>
                                        <p:tgtEl>
                                          <p:spTgt spid="4"/>
                                        </p:tgtEl>
                                      </p:cBhvr>
                                      <p:to x="100000" y="60000"/>
                                    </p:animScale>
                                    <p:animScale>
                                      <p:cBhvr>
                                        <p:cTn id="15" dur="166" decel="50000">
                                          <p:stCondLst>
                                            <p:cond delay="646"/>
                                          </p:stCondLst>
                                        </p:cTn>
                                        <p:tgtEl>
                                          <p:spTgt spid="4"/>
                                        </p:tgtEl>
                                      </p:cBhvr>
                                      <p:to x="100000" y="100000"/>
                                    </p:animScale>
                                    <p:animScale>
                                      <p:cBhvr>
                                        <p:cTn id="16" dur="26">
                                          <p:stCondLst>
                                            <p:cond delay="1312"/>
                                          </p:stCondLst>
                                        </p:cTn>
                                        <p:tgtEl>
                                          <p:spTgt spid="4"/>
                                        </p:tgtEl>
                                      </p:cBhvr>
                                      <p:to x="100000" y="80000"/>
                                    </p:animScale>
                                    <p:animScale>
                                      <p:cBhvr>
                                        <p:cTn id="17" dur="166" decel="50000">
                                          <p:stCondLst>
                                            <p:cond delay="1338"/>
                                          </p:stCondLst>
                                        </p:cTn>
                                        <p:tgtEl>
                                          <p:spTgt spid="4"/>
                                        </p:tgtEl>
                                      </p:cBhvr>
                                      <p:to x="100000" y="100000"/>
                                    </p:animScale>
                                    <p:animScale>
                                      <p:cBhvr>
                                        <p:cTn id="18" dur="26">
                                          <p:stCondLst>
                                            <p:cond delay="1642"/>
                                          </p:stCondLst>
                                        </p:cTn>
                                        <p:tgtEl>
                                          <p:spTgt spid="4"/>
                                        </p:tgtEl>
                                      </p:cBhvr>
                                      <p:to x="100000" y="90000"/>
                                    </p:animScale>
                                    <p:animScale>
                                      <p:cBhvr>
                                        <p:cTn id="19" dur="166" decel="50000">
                                          <p:stCondLst>
                                            <p:cond delay="1668"/>
                                          </p:stCondLst>
                                        </p:cTn>
                                        <p:tgtEl>
                                          <p:spTgt spid="4"/>
                                        </p:tgtEl>
                                      </p:cBhvr>
                                      <p:to x="100000" y="100000"/>
                                    </p:animScale>
                                    <p:animScale>
                                      <p:cBhvr>
                                        <p:cTn id="20" dur="26">
                                          <p:stCondLst>
                                            <p:cond delay="1808"/>
                                          </p:stCondLst>
                                        </p:cTn>
                                        <p:tgtEl>
                                          <p:spTgt spid="4"/>
                                        </p:tgtEl>
                                      </p:cBhvr>
                                      <p:to x="100000" y="95000"/>
                                    </p:animScale>
                                    <p:animScale>
                                      <p:cBhvr>
                                        <p:cTn id="21" dur="166" decel="50000">
                                          <p:stCondLst>
                                            <p:cond delay="1834"/>
                                          </p:stCondLst>
                                        </p:cTn>
                                        <p:tgtEl>
                                          <p:spTgt spid="4"/>
                                        </p:tgtEl>
                                      </p:cBhvr>
                                      <p:to x="100000" y="100000"/>
                                    </p:animScale>
                                    <p:set>
                                      <p:cBhvr>
                                        <p:cTn id="22"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992CDF-F1CA-7E85-EEB1-54C8EB00C073}"/>
              </a:ext>
            </a:extLst>
          </p:cNvPr>
          <p:cNvSpPr txBox="1"/>
          <p:nvPr/>
        </p:nvSpPr>
        <p:spPr>
          <a:xfrm>
            <a:off x="1155407" y="480720"/>
            <a:ext cx="5046994" cy="646331"/>
          </a:xfrm>
          <a:prstGeom prst="rect">
            <a:avLst/>
          </a:prstGeom>
          <a:noFill/>
        </p:spPr>
        <p:txBody>
          <a:bodyPr wrap="square" rtlCol="0">
            <a:spAutoFit/>
          </a:bodyPr>
          <a:lstStyle/>
          <a:p>
            <a:pPr algn="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r"/>
            <a:endParaRPr lang="en-IN" dirty="0"/>
          </a:p>
        </p:txBody>
      </p:sp>
      <p:sp>
        <p:nvSpPr>
          <p:cNvPr id="3" name="TextBox 2">
            <a:extLst>
              <a:ext uri="{FF2B5EF4-FFF2-40B4-BE49-F238E27FC236}">
                <a16:creationId xmlns:a16="http://schemas.microsoft.com/office/drawing/2014/main" id="{492A0E8D-5596-5660-97AB-B99D5A49D832}"/>
              </a:ext>
            </a:extLst>
          </p:cNvPr>
          <p:cNvSpPr txBox="1"/>
          <p:nvPr/>
        </p:nvSpPr>
        <p:spPr>
          <a:xfrm>
            <a:off x="829340" y="1127051"/>
            <a:ext cx="8782493" cy="5033879"/>
          </a:xfrm>
          <a:prstGeom prst="rect">
            <a:avLst/>
          </a:prstGeom>
          <a:noFill/>
        </p:spPr>
        <p:txBody>
          <a:bodyPr wrap="square" rtlCol="0">
            <a:spAutoFit/>
          </a:bodyPr>
          <a:lstStyle/>
          <a:p>
            <a:pPr>
              <a:lnSpc>
                <a:spcPct val="150000"/>
              </a:lnSpc>
            </a:pPr>
            <a:r>
              <a:rPr lang="en-IN" sz="1800" dirty="0">
                <a:effectLst/>
                <a:latin typeface="Times New Roman" panose="02020603050405020304" pitchFamily="18" charset="0"/>
                <a:ea typeface="Calibri" panose="020F0502020204030204" pitchFamily="34" charset="0"/>
              </a:rPr>
              <a:t>	 Fuzzy matrix theory was first introduced by Michael G. Thomson in 1977 as a branch of fuzzy set theory, which was developed by L.A. Zadeh twelve years prior.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They have also introduced the arithmetic mean matrix of an interval valued fuzzy matrix and directly applied Sanchez’s method of medical diagnosis on </a:t>
            </a:r>
            <a:r>
              <a:rPr lang="en-IN" kern="100" dirty="0">
                <a:latin typeface="Times New Roman" panose="02020603050405020304" pitchFamily="18" charset="0"/>
                <a:ea typeface="Calibri" panose="020F0502020204030204" pitchFamily="34" charset="0"/>
                <a:cs typeface="Times New Roman" panose="02020603050405020304" pitchFamily="18" charset="0"/>
              </a:rPr>
              <a:t>it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50000"/>
              </a:lnSpc>
            </a:pP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Fuzzy set theory also plays a vital role in the field of decision making. Decision Making is a most important scientific, Social and economic endeavour. Fuzzy matrices (FMs) are currently very rich modelling issues in Science, automata theory, binary connection logic, medical diagnosis, etc…….. </a:t>
            </a:r>
          </a:p>
          <a:p>
            <a:pPr>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field of medicine is one of the most fruitful and interesting areas of applications for fuzzy set theory. Sanchez formulated the diagnostic models involving fuzzy matrices representing the medical knowledge between symptoms and diseases.</a:t>
            </a:r>
            <a:r>
              <a:rPr lang="en-IN" sz="1800" dirty="0">
                <a:effectLst/>
                <a:latin typeface="Times New Roman" panose="02020603050405020304" pitchFamily="18" charset="0"/>
                <a:ea typeface="Calibri" panose="020F0502020204030204" pitchFamily="34" charset="0"/>
              </a:rPr>
              <a:t> The field of medicine is one of the most fruitful and interesting areas of applications for fuzzy set theory</a:t>
            </a:r>
            <a:r>
              <a:rPr lang="en-IN" dirty="0">
                <a:latin typeface="Times New Roman" panose="02020603050405020304" pitchFamily="18" charset="0"/>
                <a:ea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893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7F1166-E862-6D14-62CD-AEAC51BC7170}"/>
              </a:ext>
            </a:extLst>
          </p:cNvPr>
          <p:cNvSpPr txBox="1"/>
          <p:nvPr/>
        </p:nvSpPr>
        <p:spPr>
          <a:xfrm>
            <a:off x="301557" y="515566"/>
            <a:ext cx="9669294" cy="2535374"/>
          </a:xfrm>
          <a:prstGeom prst="rect">
            <a:avLst/>
          </a:prstGeom>
          <a:noFill/>
        </p:spPr>
        <p:txBody>
          <a:bodyPr wrap="square" rtlCol="0">
            <a:spAutoFit/>
          </a:bodyPr>
          <a:lstStyle/>
          <a:p>
            <a:pPr>
              <a:lnSpc>
                <a:spcPct val="150000"/>
              </a:lnSpc>
            </a:pPr>
            <a:r>
              <a:rPr lang="en-IN" sz="1800" dirty="0">
                <a:effectLst/>
                <a:latin typeface="Times New Roman" panose="02020603050405020304" pitchFamily="18" charset="0"/>
                <a:ea typeface="Calibri" panose="020F0502020204030204" pitchFamily="34" charset="0"/>
              </a:rPr>
              <a:t>		Fuzzy set theory has already been used in some medical expert systems. In </a:t>
            </a:r>
            <a:r>
              <a:rPr lang="en-IN" dirty="0">
                <a:latin typeface="Times New Roman" panose="02020603050405020304" pitchFamily="18" charset="0"/>
                <a:ea typeface="Calibri" panose="020F0502020204030204" pitchFamily="34" charset="0"/>
              </a:rPr>
              <a:t>this paper, we would like to discuss how fuzzy set theory and fuzzy logic can be used for developing knowledge based systems in medicine. Some basic definitions of fuzzy set theory has been discussed in section 2.In section 3,a study approach is presented for medical diagnosis which is also an extension of Sanchez’s approach with modified procedure using triangular fuzzy matrices and its new membership function. Some conclusion are given in section 4.</a:t>
            </a:r>
            <a:endParaRPr lang="en-IN" dirty="0"/>
          </a:p>
        </p:txBody>
      </p:sp>
    </p:spTree>
    <p:extLst>
      <p:ext uri="{BB962C8B-B14F-4D97-AF65-F5344CB8AC3E}">
        <p14:creationId xmlns:p14="http://schemas.microsoft.com/office/powerpoint/2010/main" val="123580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E24BA-5AE6-9308-EC6F-236AFB4EA80E}"/>
              </a:ext>
            </a:extLst>
          </p:cNvPr>
          <p:cNvSpPr txBox="1"/>
          <p:nvPr/>
        </p:nvSpPr>
        <p:spPr>
          <a:xfrm>
            <a:off x="2296633" y="340242"/>
            <a:ext cx="6060558" cy="369332"/>
          </a:xfrm>
          <a:prstGeom prst="rect">
            <a:avLst/>
          </a:prstGeom>
          <a:noFill/>
        </p:spPr>
        <p:txBody>
          <a:bodyPr wrap="square" rtlCol="0">
            <a:spAutoFit/>
          </a:bodyPr>
          <a:lstStyle/>
          <a:p>
            <a:pPr algn="ctr"/>
            <a:r>
              <a:rPr lang="en-IN" sz="1800" b="1" dirty="0">
                <a:effectLst/>
                <a:latin typeface="Times New Roman" panose="02020603050405020304" pitchFamily="18" charset="0"/>
                <a:ea typeface="Calibri" panose="020F0502020204030204" pitchFamily="34" charset="0"/>
              </a:rPr>
              <a:t>2. PRELIMINARIES</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9CDB24-8894-AADF-88CE-5864A40794F5}"/>
                  </a:ext>
                </a:extLst>
              </p:cNvPr>
              <p:cNvSpPr txBox="1"/>
              <p:nvPr/>
            </p:nvSpPr>
            <p:spPr>
              <a:xfrm>
                <a:off x="754912" y="709574"/>
                <a:ext cx="9016409" cy="6401111"/>
              </a:xfrm>
              <a:prstGeom prst="rect">
                <a:avLst/>
              </a:prstGeom>
              <a:noFill/>
            </p:spPr>
            <p:txBody>
              <a:bodyPr wrap="square" rtlCol="0">
                <a:spAutoFit/>
              </a:bodyPr>
              <a:lstStyle/>
              <a:p>
                <a:pPr algn="just">
                  <a:lnSpc>
                    <a:spcPct val="107000"/>
                  </a:lnSpc>
                  <a:spcAft>
                    <a:spcPts val="800"/>
                  </a:spcAft>
                  <a:tabLst>
                    <a:tab pos="3138170" algn="l"/>
                  </a:tabLst>
                </a:pPr>
                <a:endPar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q"/>
                  <a:tabLst>
                    <a:tab pos="3138170" algn="l"/>
                  </a:tabLs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ARITHMETIC MEAN (TFMF)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Let R =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be a triangular fuzzy number then arithmetic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Mean (R) = </a:t>
                </a:r>
                <a14:m>
                  <m:oMath xmlns:m="http://schemas.openxmlformats.org/officeDocument/2006/math">
                    <m:f>
                      <m:f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3</m:t>
                        </m:r>
                      </m:den>
                    </m:f>
                  </m:oMath>
                </a14:m>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50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q"/>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ADDITION OPERATION ON TFMF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Assume </a:t>
                </a:r>
                <a14:m>
                  <m:oMath xmlns:m="http://schemas.openxmlformats.org/officeDocument/2006/math">
                    <m:acc>
                      <m:accPr>
                        <m:chr m:val="̅"/>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acc>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𝑆</m:t>
                        </m:r>
                      </m:e>
                    </m:acc>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be a triangular fuzzy number of same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order matrices . Then </a:t>
                </a:r>
                <a14:m>
                  <m:oMath xmlns:m="http://schemas.openxmlformats.org/officeDocument/2006/math">
                    <m:acc>
                      <m:accPr>
                        <m:chr m:val="̅"/>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acc>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e>
                    </m:d>
                    <m:acc>
                      <m:accPr>
                        <m:chr m:val="̅"/>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𝑆</m:t>
                        </m:r>
                      </m:e>
                    </m:acc>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where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𝑖𝑗𝐿</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𝑖𝑗𝑈</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𝑖𝑗𝑀</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𝑖𝑗𝐿</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𝑖𝑗𝑈</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𝑖𝑗𝑀</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is the </a:t>
                </a:r>
                <a14:m>
                  <m:oMath xmlns:m="http://schemas.openxmlformats.org/officeDocument/2006/math">
                    <m:sSup>
                      <m:sSup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e>
                      <m:sup>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𝑡h</m:t>
                        </m:r>
                      </m:sup>
                    </m:sSup>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of </a:t>
                </a:r>
                <a14:m>
                  <m:oMath xmlns:m="http://schemas.openxmlformats.org/officeDocument/2006/math">
                    <m:acc>
                      <m:accPr>
                        <m:chr m:val="̅"/>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acc>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acc>
                      <m:accPr>
                        <m:chr m:val="̅"/>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𝑆</m:t>
                        </m:r>
                      </m:e>
                    </m:acc>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FE9CDB24-8894-AADF-88CE-5864A40794F5}"/>
                  </a:ext>
                </a:extLst>
              </p:cNvPr>
              <p:cNvSpPr txBox="1">
                <a:spLocks noRot="1" noChangeAspect="1" noMove="1" noResize="1" noEditPoints="1" noAdjustHandles="1" noChangeArrowheads="1" noChangeShapeType="1" noTextEdit="1"/>
              </p:cNvSpPr>
              <p:nvPr/>
            </p:nvSpPr>
            <p:spPr>
              <a:xfrm>
                <a:off x="754912" y="709574"/>
                <a:ext cx="9016409" cy="6401111"/>
              </a:xfrm>
              <a:prstGeom prst="rect">
                <a:avLst/>
              </a:prstGeom>
              <a:blipFill>
                <a:blip r:embed="rId2"/>
                <a:stretch>
                  <a:fillRect l="-609"/>
                </a:stretch>
              </a:blipFill>
            </p:spPr>
            <p:txBody>
              <a:bodyPr/>
              <a:lstStyle/>
              <a:p>
                <a:r>
                  <a:rPr lang="en-IN">
                    <a:noFill/>
                  </a:rPr>
                  <a:t> </a:t>
                </a:r>
              </a:p>
            </p:txBody>
          </p:sp>
        </mc:Fallback>
      </mc:AlternateContent>
    </p:spTree>
    <p:extLst>
      <p:ext uri="{BB962C8B-B14F-4D97-AF65-F5344CB8AC3E}">
        <p14:creationId xmlns:p14="http://schemas.microsoft.com/office/powerpoint/2010/main" val="88327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BD4279F-2F58-8E12-AC9C-13566FF3377E}"/>
                  </a:ext>
                </a:extLst>
              </p:cNvPr>
              <p:cNvSpPr txBox="1"/>
              <p:nvPr/>
            </p:nvSpPr>
            <p:spPr>
              <a:xfrm>
                <a:off x="744279" y="765544"/>
                <a:ext cx="8272130" cy="6098721"/>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q"/>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MULTIPLICATION OPERATION ON TFMF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Assume </a:t>
                </a:r>
                <a14:m>
                  <m:oMath xmlns:m="http://schemas.openxmlformats.org/officeDocument/2006/math">
                    <m:acc>
                      <m:accPr>
                        <m:chr m:val="̅"/>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acc>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acc>
                      <m:accPr>
                        <m:chr m:val="̅"/>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𝑆</m:t>
                        </m:r>
                      </m:e>
                    </m:acc>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be two triangular fuzzy number matrix.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Then the multiplication operation R(.)S =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where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𝑐</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nary>
                      <m:naryPr>
                        <m:chr m:val="∑"/>
                        <m:limLoc m:val="undOv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𝑘</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𝑝</m:t>
                        </m:r>
                      </m:sup>
                      <m:e>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𝑅</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𝑖𝑘</m:t>
                            </m:r>
                          </m:sub>
                        </m:sSub>
                      </m:e>
                    </m:nary>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𝑗𝑘</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for </a:t>
                </a:r>
                <a:r>
                  <a:rPr lang="en-IN" sz="1800" kern="1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1,2,3……..m and j =1,2,3……..n .</a:t>
                </a:r>
                <a:r>
                  <a:rPr lang="en-IN" b="1" dirty="0"/>
                  <a:t> </a:t>
                </a:r>
              </a:p>
              <a:p>
                <a:r>
                  <a:rPr lang="en-IN" b="1" dirty="0"/>
                  <a:t> </a:t>
                </a:r>
              </a:p>
              <a:p>
                <a:endParaRPr lang="en-IN" b="1" dirty="0"/>
              </a:p>
              <a:p>
                <a:endParaRPr lang="en-IN" b="1" dirty="0"/>
              </a:p>
              <a:p>
                <a:pPr marL="285750" indent="-285750" algn="just">
                  <a:lnSpc>
                    <a:spcPct val="107000"/>
                  </a:lnSpc>
                  <a:spcAft>
                    <a:spcPts val="800"/>
                  </a:spcAft>
                  <a:buFont typeface="Wingdings" panose="05000000000000000000" pitchFamily="2" charset="2"/>
                  <a:buChar char="q"/>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MAX-MIN COMPOSITION ON FMVM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Let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𝑚𝑛</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denote the set of all m</a:t>
                </a:r>
                <a14:m>
                  <m:oMath xmlns:m="http://schemas.openxmlformats.org/officeDocument/2006/math">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n matrices over F. Element of</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𝑚𝑛</m:t>
                        </m:r>
                      </m:sub>
                    </m:sSub>
                  </m:oMath>
                </a14:m>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Are called as fuzzy membership value matrices.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5731510" algn="r"/>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For R=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𝐹</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𝑆</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𝐹</m:t>
                    </m:r>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the max -min product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5731510" algn="r"/>
                  </a:tabLs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R(.)S = (sup [{inf {</a:t>
                </a:r>
                <a14:m>
                  <m:oMath xmlns:m="http://schemas.openxmlformats.org/officeDocument/2006/math">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𝑖𝑘</m:t>
                        </m:r>
                      </m:sub>
                    </m:s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𝑘𝑗</m:t>
                        </m:r>
                      </m:sub>
                    </m:sSub>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r>
                      <a:rPr lang="en-IN" sz="1800" i="1" kern="100">
                        <a:effectLst/>
                        <a:latin typeface="Cambria Math" panose="02040503050406030204" pitchFamily="18" charset="0"/>
                        <a:ea typeface="Times New Roman" panose="02020603050405020304" pitchFamily="18" charset="0"/>
                        <a:cs typeface="Times New Roman" panose="02020603050405020304" pitchFamily="18" charset="0"/>
                      </a:rPr>
                      <m:t> ∈ </m:t>
                    </m:r>
                  </m:oMath>
                </a14:m>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F</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2" name="TextBox 1">
                <a:extLst>
                  <a:ext uri="{FF2B5EF4-FFF2-40B4-BE49-F238E27FC236}">
                    <a16:creationId xmlns:a16="http://schemas.microsoft.com/office/drawing/2014/main" id="{7BD4279F-2F58-8E12-AC9C-13566FF3377E}"/>
                  </a:ext>
                </a:extLst>
              </p:cNvPr>
              <p:cNvSpPr txBox="1">
                <a:spLocks noRot="1" noChangeAspect="1" noMove="1" noResize="1" noEditPoints="1" noAdjustHandles="1" noChangeArrowheads="1" noChangeShapeType="1" noTextEdit="1"/>
              </p:cNvSpPr>
              <p:nvPr/>
            </p:nvSpPr>
            <p:spPr>
              <a:xfrm>
                <a:off x="744279" y="765544"/>
                <a:ext cx="8272130" cy="6098721"/>
              </a:xfrm>
              <a:prstGeom prst="rect">
                <a:avLst/>
              </a:prstGeom>
              <a:blipFill>
                <a:blip r:embed="rId2"/>
                <a:stretch>
                  <a:fillRect l="-590" t="-600" r="-663"/>
                </a:stretch>
              </a:blipFill>
            </p:spPr>
            <p:txBody>
              <a:bodyPr/>
              <a:lstStyle/>
              <a:p>
                <a:r>
                  <a:rPr lang="en-IN">
                    <a:noFill/>
                  </a:rPr>
                  <a:t> </a:t>
                </a:r>
              </a:p>
            </p:txBody>
          </p:sp>
        </mc:Fallback>
      </mc:AlternateContent>
    </p:spTree>
    <p:extLst>
      <p:ext uri="{BB962C8B-B14F-4D97-AF65-F5344CB8AC3E}">
        <p14:creationId xmlns:p14="http://schemas.microsoft.com/office/powerpoint/2010/main" val="307337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940A55C-0BE2-7217-F59D-BECE5C9BE849}"/>
                  </a:ext>
                </a:extLst>
              </p:cNvPr>
              <p:cNvSpPr txBox="1"/>
              <p:nvPr/>
            </p:nvSpPr>
            <p:spPr>
              <a:xfrm>
                <a:off x="765544" y="701749"/>
                <a:ext cx="8070112" cy="5421612"/>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q"/>
                  <a:tabLst>
                    <a:tab pos="5731510" algn="r"/>
                  </a:tabLst>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MAXIMUM OPERATION ON TFM</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5731510" algn="r"/>
                  </a:tabLst>
                </a:pPr>
                <a:r>
                  <a:rPr lang="en-IN"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Let R = (</a:t>
                </a:r>
                <a14:m>
                  <m:oMath xmlns:m="http://schemas.openxmlformats.org/officeDocument/2006/math">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where</a:t>
                </a:r>
                <a14:m>
                  <m:oMath xmlns:m="http://schemas.openxmlformats.org/officeDocument/2006/math">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𝑖𝑗𝐿</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𝑖𝑗𝑀</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𝑖𝑗𝑈</m:t>
                        </m:r>
                      </m:sub>
                    </m:sSub>
                  </m:oMath>
                </a14:m>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and S = (</a:t>
                </a:r>
                <a14:m>
                  <m:oMath xmlns:m="http://schemas.openxmlformats.org/officeDocument/2006/math">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tabLst>
                    <a:tab pos="5731510" algn="r"/>
                  </a:tabLst>
                </a:pPr>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𝑖𝑗𝐿</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𝑖𝑗𝑀</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𝑖𝑗𝑈</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be two triangular fuzzy number matrices of same order . Then The maximum operation on it is given by </a:t>
                </a:r>
                <a14:m>
                  <m:oMath xmlns:m="http://schemas.openxmlformats.org/officeDocument/2006/math">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max (R, S) = (sup {</a:t>
                </a:r>
                <a14:m>
                  <m:oMath xmlns:m="http://schemas.openxmlformats.org/officeDocument/2006/math">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where Sup {</a:t>
                </a:r>
                <a14:m>
                  <m:oMath xmlns:m="http://schemas.openxmlformats.org/officeDocument/2006/math">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oMath>
                </a14:m>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 (sup (</a:t>
                </a:r>
                <a14:m>
                  <m:oMath xmlns:m="http://schemas.openxmlformats.org/officeDocument/2006/math">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𝑖𝑗𝐿</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𝑖𝑗𝐿</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kern="100">
                            <a:effectLst/>
                            <a:latin typeface="Cambria Math" panose="02040503050406030204" pitchFamily="18" charset="0"/>
                            <a:ea typeface="Times New Roman" panose="02020603050405020304" pitchFamily="18" charset="0"/>
                            <a:cs typeface="Times New Roman" panose="02020603050405020304" pitchFamily="18" charset="0"/>
                          </a:rPr>
                          <m:t>sup</m:t>
                        </m:r>
                      </m:fName>
                      <m:e>
                        <m:d>
                          <m:d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𝑖𝑗𝑀</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𝑖𝑗𝑀</m:t>
                                </m:r>
                              </m:sub>
                            </m:sSub>
                          </m:e>
                        </m:d>
                      </m:e>
                    </m:func>
                    <m:r>
                      <m:rPr>
                        <m:sty m:val="p"/>
                      </m:rPr>
                      <a:rPr lang="en-IN" kern="100">
                        <a:effectLst/>
                        <a:latin typeface="Cambria Math" panose="02040503050406030204" pitchFamily="18" charset="0"/>
                        <a:ea typeface="Times New Roman" panose="02020603050405020304" pitchFamily="18" charset="0"/>
                        <a:cs typeface="Times New Roman" panose="02020603050405020304" pitchFamily="18" charset="0"/>
                      </a:rPr>
                      <m:t>sup</m:t>
                    </m:r>
                    <m:r>
                      <a:rPr lang="en-IN"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𝑖𝑗𝑈</m:t>
                        </m:r>
                      </m:sub>
                    </m:s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𝑠</m:t>
                        </m:r>
                      </m:e>
                      <m:sub>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𝑖𝑗𝑈</m:t>
                        </m:r>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m:t>
                        </m:r>
                      </m:sub>
                    </m:sSub>
                  </m:oMath>
                </a14:m>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 ) is the</a:t>
                </a:r>
                <a14:m>
                  <m:oMath xmlns:m="http://schemas.openxmlformats.org/officeDocument/2006/math">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IN"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𝑖𝑗</m:t>
                        </m:r>
                      </m:e>
                      <m:sup>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𝑡h</m:t>
                        </m:r>
                      </m:sup>
                    </m:sSup>
                    <m:r>
                      <a:rPr lang="en-IN" i="1" kern="1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IN" kern="100" dirty="0">
                    <a:effectLst/>
                    <a:latin typeface="Times New Roman" panose="02020603050405020304" pitchFamily="18" charset="0"/>
                    <a:ea typeface="Times New Roman" panose="02020603050405020304" pitchFamily="18" charset="0"/>
                    <a:cs typeface="Times New Roman" panose="02020603050405020304" pitchFamily="18" charset="0"/>
                  </a:rPr>
                  <a:t>element of max </a:t>
                </a:r>
                <a:r>
                  <a:rPr lang="en-IN" kern="100" dirty="0">
                    <a:latin typeface="Times New Roman" panose="02020603050405020304" pitchFamily="18" charset="0"/>
                    <a:ea typeface="Times New Roman" panose="02020603050405020304" pitchFamily="18" charset="0"/>
                    <a:cs typeface="Times New Roman" panose="02020603050405020304" pitchFamily="18" charset="0"/>
                  </a:rPr>
                  <a:t>(R, 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TRIANGULAR FUZZY NUMBER MATRIX:</a:t>
                </a:r>
              </a:p>
              <a:p>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						T</a:t>
                </a:r>
                <a:r>
                  <a:rPr lang="en-IN" dirty="0">
                    <a:latin typeface="Times New Roman" panose="02020603050405020304" pitchFamily="18" charset="0"/>
                    <a:cs typeface="Times New Roman" panose="02020603050405020304" pitchFamily="18" charset="0"/>
                  </a:rPr>
                  <a:t>riangular fuzzy number matrix of order  </a:t>
                </a:r>
                <a:r>
                  <a:rPr lang="en-IN" dirty="0" err="1">
                    <a:latin typeface="Times New Roman" panose="02020603050405020304" pitchFamily="18" charset="0"/>
                    <a:cs typeface="Times New Roman" panose="02020603050405020304" pitchFamily="18" charset="0"/>
                  </a:rPr>
                  <a:t>mxn</a:t>
                </a:r>
                <a:r>
                  <a:rPr lang="en-IN" dirty="0">
                    <a:latin typeface="Times New Roman" panose="02020603050405020304" pitchFamily="18" charset="0"/>
                    <a:cs typeface="Times New Roman" panose="02020603050405020304" pitchFamily="18" charset="0"/>
                  </a:rPr>
                  <a:t> is defined as A =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m:t>
                            </m:r>
                          </m:sub>
                        </m:sSub>
                        <m:r>
                          <a:rPr lang="en-IN" b="0" i="1" smtClean="0">
                            <a:latin typeface="Cambria Math" panose="02040503050406030204" pitchFamily="18" charset="0"/>
                            <a:cs typeface="Times New Roman" panose="02020603050405020304" pitchFamily="18" charset="0"/>
                          </a:rPr>
                          <m:t>)</m:t>
                        </m:r>
                      </m:e>
                      <m:sub>
                        <m:r>
                          <a:rPr lang="en-IN" b="0" i="1" smtClean="0">
                            <a:latin typeface="Cambria Math" panose="02040503050406030204" pitchFamily="18" charset="0"/>
                            <a:cs typeface="Times New Roman" panose="02020603050405020304" pitchFamily="18" charset="0"/>
                          </a:rPr>
                          <m:t>𝑚𝑥𝑛</m:t>
                        </m:r>
                      </m:sub>
                    </m:sSub>
                  </m:oMath>
                </a14:m>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m:t>
                        </m:r>
                      </m:sub>
                    </m:sSub>
                  </m:oMath>
                </a14:m>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𝑖𝑗𝐿</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𝑖𝑗𝑀</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𝑖𝑗𝑈</m:t>
                        </m:r>
                      </m:sub>
                    </m:sSub>
                  </m:oMath>
                </a14:m>
                <a:r>
                  <a:rPr lang="en-IN" dirty="0">
                    <a:latin typeface="Times New Roman" panose="02020603050405020304" pitchFamily="18" charset="0"/>
                    <a:cs typeface="Times New Roman" panose="02020603050405020304" pitchFamily="18" charset="0"/>
                  </a:rPr>
                  <a:t>) is the </a:t>
                </a:r>
                <a14:m>
                  <m:oMath xmlns:m="http://schemas.openxmlformats.org/officeDocument/2006/math">
                    <m:sSup>
                      <m:sSupPr>
                        <m:ctrlPr>
                          <a:rPr lang="en-IN"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𝑖𝑗</m:t>
                        </m:r>
                      </m:e>
                      <m:sup>
                        <m:r>
                          <a:rPr lang="en-IN" b="0" i="1" smtClean="0">
                            <a:latin typeface="Cambria Math" panose="02040503050406030204" pitchFamily="18" charset="0"/>
                            <a:cs typeface="Times New Roman" panose="02020603050405020304" pitchFamily="18" charset="0"/>
                          </a:rPr>
                          <m:t>𝑡h</m:t>
                        </m:r>
                      </m:sup>
                    </m:sSup>
                  </m:oMath>
                </a14:m>
                <a:r>
                  <a:rPr lang="en-IN" dirty="0">
                    <a:latin typeface="Times New Roman" panose="02020603050405020304" pitchFamily="18" charset="0"/>
                    <a:cs typeface="Times New Roman" panose="02020603050405020304" pitchFamily="18" charset="0"/>
                  </a:rPr>
                  <a:t> element of A.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𝑖𝑗𝐿</m:t>
                        </m:r>
                      </m:sub>
                    </m:sSub>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𝑖𝑗𝑈</m:t>
                        </m:r>
                      </m:sub>
                    </m:sSub>
                  </m:oMath>
                </a14:m>
                <a:r>
                  <a:rPr lang="en-IN" dirty="0">
                    <a:latin typeface="Times New Roman" panose="02020603050405020304" pitchFamily="18" charset="0"/>
                    <a:cs typeface="Times New Roman" panose="02020603050405020304" pitchFamily="18" charset="0"/>
                  </a:rPr>
                  <a:t>  are the left and right spreads of</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m:t>
                        </m:r>
                      </m:sub>
                    </m:sSub>
                  </m:oMath>
                </a14:m>
                <a:r>
                  <a:rPr lang="en-IN" dirty="0">
                    <a:latin typeface="Times New Roman" panose="02020603050405020304" pitchFamily="18" charset="0"/>
                    <a:cs typeface="Times New Roman" panose="02020603050405020304" pitchFamily="18" charset="0"/>
                  </a:rPr>
                  <a:t> respectively and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𝑎</m:t>
                        </m:r>
                      </m:e>
                      <m:sub>
                        <m:r>
                          <a:rPr lang="en-IN" b="0" i="1" smtClean="0">
                            <a:latin typeface="Cambria Math" panose="02040503050406030204" pitchFamily="18" charset="0"/>
                            <a:cs typeface="Times New Roman" panose="02020603050405020304" pitchFamily="18" charset="0"/>
                          </a:rPr>
                          <m:t>𝑖𝑗𝑀</m:t>
                        </m:r>
                      </m:sub>
                    </m:sSub>
                  </m:oMath>
                </a14:m>
                <a:r>
                  <a:rPr lang="en-IN" dirty="0">
                    <a:latin typeface="Times New Roman" panose="02020603050405020304" pitchFamily="18" charset="0"/>
                    <a:cs typeface="Times New Roman" panose="02020603050405020304" pitchFamily="18" charset="0"/>
                  </a:rPr>
                  <a:t> is the mean value.</a:t>
                </a:r>
              </a:p>
              <a:p>
                <a:pPr>
                  <a:lnSpc>
                    <a:spcPct val="150000"/>
                  </a:lnSpc>
                </a:pPr>
                <a:r>
                  <a:rPr lang="en-IN" dirty="0">
                    <a:latin typeface="Times New Roman" panose="02020603050405020304" pitchFamily="18" charset="0"/>
                    <a:cs typeface="Times New Roman" panose="02020603050405020304" pitchFamily="18" charset="0"/>
                  </a:rPr>
                  <a:t> </a:t>
                </a:r>
              </a:p>
            </p:txBody>
          </p:sp>
        </mc:Choice>
        <mc:Fallback xmlns="">
          <p:sp>
            <p:nvSpPr>
              <p:cNvPr id="2" name="TextBox 1">
                <a:extLst>
                  <a:ext uri="{FF2B5EF4-FFF2-40B4-BE49-F238E27FC236}">
                    <a16:creationId xmlns:a16="http://schemas.microsoft.com/office/drawing/2014/main" id="{D940A55C-0BE2-7217-F59D-BECE5C9BE849}"/>
                  </a:ext>
                </a:extLst>
              </p:cNvPr>
              <p:cNvSpPr txBox="1">
                <a:spLocks noRot="1" noChangeAspect="1" noMove="1" noResize="1" noEditPoints="1" noAdjustHandles="1" noChangeArrowheads="1" noChangeShapeType="1" noTextEdit="1"/>
              </p:cNvSpPr>
              <p:nvPr/>
            </p:nvSpPr>
            <p:spPr>
              <a:xfrm>
                <a:off x="765544" y="701749"/>
                <a:ext cx="8070112" cy="5421612"/>
              </a:xfrm>
              <a:prstGeom prst="rect">
                <a:avLst/>
              </a:prstGeom>
              <a:blipFill>
                <a:blip r:embed="rId2"/>
                <a:stretch>
                  <a:fillRect l="-680" t="-562" r="-680"/>
                </a:stretch>
              </a:blipFill>
            </p:spPr>
            <p:txBody>
              <a:bodyPr/>
              <a:lstStyle/>
              <a:p>
                <a:r>
                  <a:rPr lang="en-IN">
                    <a:noFill/>
                  </a:rPr>
                  <a:t> </a:t>
                </a:r>
              </a:p>
            </p:txBody>
          </p:sp>
        </mc:Fallback>
      </mc:AlternateContent>
    </p:spTree>
    <p:extLst>
      <p:ext uri="{BB962C8B-B14F-4D97-AF65-F5344CB8AC3E}">
        <p14:creationId xmlns:p14="http://schemas.microsoft.com/office/powerpoint/2010/main" val="2939976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B3F14D0-67F4-AF4E-0A63-6ABD20C6026C}"/>
              </a:ext>
            </a:extLst>
          </p:cNvPr>
          <p:cNvSpPr txBox="1"/>
          <p:nvPr/>
        </p:nvSpPr>
        <p:spPr>
          <a:xfrm>
            <a:off x="894945" y="350196"/>
            <a:ext cx="9941668" cy="646331"/>
          </a:xfrm>
          <a:prstGeom prst="rect">
            <a:avLst/>
          </a:prstGeom>
          <a:noFill/>
        </p:spPr>
        <p:txBody>
          <a:bodyPr wrap="square" rtlCol="0">
            <a:spAutoFit/>
          </a:bodyPr>
          <a:lstStyle/>
          <a:p>
            <a:pPr algn="ct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3.ALGORITHM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r"/>
            <a:endParaRPr lang="en-IN" dirty="0"/>
          </a:p>
        </p:txBody>
      </p:sp>
      <p:sp>
        <p:nvSpPr>
          <p:cNvPr id="18" name="Rectangle 11">
            <a:extLst>
              <a:ext uri="{FF2B5EF4-FFF2-40B4-BE49-F238E27FC236}">
                <a16:creationId xmlns:a16="http://schemas.microsoft.com/office/drawing/2014/main" id="{3AA7A668-D48F-C25A-FAAF-6FF1FB0B6D9B}"/>
              </a:ext>
            </a:extLst>
          </p:cNvPr>
          <p:cNvSpPr>
            <a:spLocks noChangeArrowheads="1"/>
          </p:cNvSpPr>
          <p:nvPr/>
        </p:nvSpPr>
        <p:spPr bwMode="auto">
          <a:xfrm>
            <a:off x="91399" y="1442326"/>
            <a:ext cx="31005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ea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B521E92-B8CC-A08E-A749-054FE2020F5B}"/>
                  </a:ext>
                </a:extLst>
              </p:cNvPr>
              <p:cNvSpPr txBox="1"/>
              <p:nvPr/>
            </p:nvSpPr>
            <p:spPr>
              <a:xfrm>
                <a:off x="377195" y="-608339"/>
                <a:ext cx="9776298" cy="6742936"/>
              </a:xfrm>
              <a:prstGeom prst="rect">
                <a:avLst/>
              </a:prstGeom>
              <a:noFill/>
            </p:spPr>
            <p:txBody>
              <a:bodyPr wrap="square" rtlCol="0">
                <a:spAutoFit/>
              </a:bodyPr>
              <a:lstStyle/>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STEP 1:</a:t>
                </a:r>
              </a:p>
              <a:p>
                <a:pPr>
                  <a:lnSpc>
                    <a:spcPct val="150000"/>
                  </a:lnSpc>
                </a:pPr>
                <a:r>
                  <a:rPr lang="en-IN" b="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 Construct a triangular fuzzy number matrix (F,I) over M, where F is mapping given by</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 F:I        </a:t>
                </a:r>
                <a14:m>
                  <m:oMath xmlns:m="http://schemas.openxmlformats.org/officeDocument/2006/math">
                    <m:acc>
                      <m:accPr>
                        <m:chr m:val="̌"/>
                        <m:ctrlPr>
                          <a:rPr lang="en-IN" i="1" smtClean="0">
                            <a:latin typeface="Cambria Math" panose="02040503050406030204" pitchFamily="18" charset="0"/>
                            <a:cs typeface="Times New Roman" panose="02020603050405020304" pitchFamily="18" charset="0"/>
                          </a:rPr>
                        </m:ctrlPr>
                      </m:accPr>
                      <m:e>
                        <m:r>
                          <a:rPr lang="en-IN" b="0" i="1" smtClean="0">
                            <a:latin typeface="Cambria Math" panose="02040503050406030204" pitchFamily="18" charset="0"/>
                            <a:cs typeface="Times New Roman" panose="02020603050405020304" pitchFamily="18" charset="0"/>
                          </a:rPr>
                          <m:t>𝐹</m:t>
                        </m:r>
                      </m:e>
                    </m:acc>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𝑀</m:t>
                        </m:r>
                      </m:e>
                    </m:d>
                    <m:r>
                      <a:rPr lang="en-IN" b="0" i="1" smtClean="0">
                        <a:latin typeface="Cambria Math" panose="02040503050406030204" pitchFamily="18" charset="0"/>
                        <a:cs typeface="Times New Roman" panose="02020603050405020304" pitchFamily="18" charset="0"/>
                      </a:rPr>
                      <m:t> ,</m:t>
                    </m:r>
                    <m:acc>
                      <m:accPr>
                        <m:chr m:val="̌"/>
                        <m:ctrlPr>
                          <a:rPr lang="en-IN" b="0" i="1" smtClean="0">
                            <a:latin typeface="Cambria Math" panose="02040503050406030204" pitchFamily="18" charset="0"/>
                            <a:cs typeface="Times New Roman" panose="02020603050405020304" pitchFamily="18" charset="0"/>
                          </a:rPr>
                        </m:ctrlPr>
                      </m:accPr>
                      <m:e>
                        <m:r>
                          <a:rPr lang="en-IN" b="0" i="1" smtClean="0">
                            <a:latin typeface="Cambria Math" panose="02040503050406030204" pitchFamily="18" charset="0"/>
                            <a:cs typeface="Times New Roman" panose="02020603050405020304" pitchFamily="18" charset="0"/>
                          </a:rPr>
                          <m:t>𝐹</m:t>
                        </m:r>
                      </m:e>
                    </m:acc>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𝑀</m:t>
                        </m:r>
                      </m:e>
                    </m:d>
                  </m:oMath>
                </a14:m>
                <a:r>
                  <a:rPr lang="en-IN" b="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is a set of all triangular fuzzy sets of M. This matrix is denoted by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𝐺</m:t>
                        </m:r>
                      </m:e>
                      <m:sub>
                        <m:r>
                          <a:rPr lang="en-IN" b="0" i="1" smtClean="0">
                            <a:latin typeface="Cambria Math" panose="02040503050406030204" pitchFamily="18" charset="0"/>
                            <a:cs typeface="Times New Roman" panose="02020603050405020304" pitchFamily="18" charset="0"/>
                          </a:rPr>
                          <m:t>𝑜</m:t>
                        </m:r>
                      </m:sub>
                    </m:sSub>
                  </m:oMath>
                </a14:m>
                <a:r>
                  <a:rPr lang="en-IN" b="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which is the occurrence matrix or manifestation –Illness triangular fuzzy number matrix.</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rPr>
                  <a:t>STEP 2:</a:t>
                </a:r>
                <a:br>
                  <a:rPr lang="en-IN" b="1" dirty="0">
                    <a:latin typeface="Times New Roman" panose="02020603050405020304" pitchFamily="18" charset="0"/>
                    <a:cs typeface="Times New Roman" panose="02020603050405020304" pitchFamily="18" charset="0"/>
                  </a:rPr>
                </a:br>
                <a:r>
                  <a:rPr lang="en-IN" b="1"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Construct  another triangular fuzzy number matrix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𝐹</m:t>
                        </m:r>
                      </m:e>
                      <m:sub>
                        <m:r>
                          <a:rPr lang="en-IN" b="0" i="1" smtClean="0">
                            <a:latin typeface="Cambria Math" panose="02040503050406030204" pitchFamily="18" charset="0"/>
                            <a:cs typeface="Times New Roman" panose="02020603050405020304" pitchFamily="18" charset="0"/>
                          </a:rPr>
                          <m:t>1</m:t>
                        </m:r>
                      </m:sub>
                    </m:sSub>
                  </m:oMath>
                </a14:m>
                <a:r>
                  <a:rPr lang="en-IN" dirty="0">
                    <a:latin typeface="Calibri" panose="020F0502020204030204" pitchFamily="34" charset="0"/>
                    <a:ea typeface="Calibri" panose="020F0502020204030204" pitchFamily="34" charset="0"/>
                    <a:cs typeface="Calibri" panose="020F0502020204030204" pitchFamily="34" charset="0"/>
                  </a:rPr>
                  <a:t> ,M) over C, where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𝐹</m:t>
                        </m:r>
                      </m:e>
                      <m:sub>
                        <m:r>
                          <a:rPr lang="en-IN" b="0" i="1" smtClean="0">
                            <a:latin typeface="Cambria Math" panose="02040503050406030204" pitchFamily="18" charset="0"/>
                            <a:cs typeface="Times New Roman" panose="02020603050405020304" pitchFamily="18" charset="0"/>
                          </a:rPr>
                          <m:t>1</m:t>
                        </m:r>
                      </m:sub>
                    </m:sSub>
                  </m:oMath>
                </a14:m>
                <a:r>
                  <a:rPr lang="en-IN" dirty="0">
                    <a:latin typeface="Calibri" panose="020F0502020204030204" pitchFamily="34" charset="0"/>
                    <a:ea typeface="Calibri" panose="020F0502020204030204" pitchFamily="34" charset="0"/>
                    <a:cs typeface="Calibri" panose="020F0502020204030204" pitchFamily="34" charset="0"/>
                  </a:rPr>
                  <a:t>  is a  mapping given by </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𝐹</m:t>
                        </m:r>
                      </m:e>
                      <m:sub>
                        <m:r>
                          <a:rPr lang="en-IN" b="0" i="1" smtClean="0">
                            <a:latin typeface="Cambria Math" panose="02040503050406030204" pitchFamily="18" charset="0"/>
                            <a:cs typeface="Times New Roman" panose="02020603050405020304" pitchFamily="18" charset="0"/>
                          </a:rPr>
                          <m:t>1</m:t>
                        </m:r>
                      </m:sub>
                    </m:sSub>
                    <m:r>
                      <a:rPr lang="en-IN" b="0" i="1" smtClean="0">
                        <a:latin typeface="Cambria Math" panose="02040503050406030204" pitchFamily="18" charset="0"/>
                        <a:cs typeface="Times New Roman" panose="02020603050405020304" pitchFamily="18" charset="0"/>
                      </a:rPr>
                      <m:t>: </m:t>
                    </m:r>
                  </m:oMath>
                </a14:m>
                <a:r>
                  <a:rPr lang="en-IN" dirty="0">
                    <a:latin typeface="Calibri" panose="020F0502020204030204" pitchFamily="34" charset="0"/>
                    <a:ea typeface="Calibri" panose="020F0502020204030204" pitchFamily="34" charset="0"/>
                    <a:cs typeface="Calibri" panose="020F0502020204030204" pitchFamily="34" charset="0"/>
                  </a:rPr>
                  <a:t>S     F(P). This matrix is denoted by</a:t>
                </a:r>
                <a14:m>
                  <m:oMath xmlns:m="http://schemas.openxmlformats.org/officeDocument/2006/math">
                    <m:sSub>
                      <m:sSubPr>
                        <m:ctrlPr>
                          <a:rPr lang="en-IN"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𝐹</m:t>
                        </m:r>
                      </m:e>
                      <m:sub>
                        <m:r>
                          <a:rPr lang="en-IN" b="0" i="1" smtClean="0">
                            <a:latin typeface="Cambria Math" panose="02040503050406030204" pitchFamily="18" charset="0"/>
                            <a:cs typeface="Times New Roman" panose="02020603050405020304" pitchFamily="18" charset="0"/>
                          </a:rPr>
                          <m:t>𝑝</m:t>
                        </m:r>
                      </m:sub>
                    </m:sSub>
                  </m:oMath>
                </a14:m>
                <a:r>
                  <a:rPr lang="en-IN" dirty="0">
                    <a:latin typeface="Calibri" panose="020F0502020204030204" pitchFamily="34" charset="0"/>
                    <a:ea typeface="Calibri" panose="020F0502020204030204" pitchFamily="34" charset="0"/>
                    <a:cs typeface="Calibri" panose="020F0502020204030204" pitchFamily="34" charset="0"/>
                  </a:rPr>
                  <a:t> which is the patient-symptom triangular fuzzy number matrix.</a:t>
                </a:r>
                <a14:m>
                  <m:oMath xmlns:m="http://schemas.openxmlformats.org/officeDocument/2006/math">
                    <m:r>
                      <a:rPr lang="en-IN"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IN"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IN"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Box 22">
                <a:extLst>
                  <a:ext uri="{FF2B5EF4-FFF2-40B4-BE49-F238E27FC236}">
                    <a16:creationId xmlns:a16="http://schemas.microsoft.com/office/drawing/2014/main" id="{1B521E92-B8CC-A08E-A749-054FE2020F5B}"/>
                  </a:ext>
                </a:extLst>
              </p:cNvPr>
              <p:cNvSpPr txBox="1">
                <a:spLocks noRot="1" noChangeAspect="1" noMove="1" noResize="1" noEditPoints="1" noAdjustHandles="1" noChangeArrowheads="1" noChangeShapeType="1" noTextEdit="1"/>
              </p:cNvSpPr>
              <p:nvPr/>
            </p:nvSpPr>
            <p:spPr>
              <a:xfrm>
                <a:off x="377195" y="-608339"/>
                <a:ext cx="9776298" cy="6742936"/>
              </a:xfrm>
              <a:prstGeom prst="rect">
                <a:avLst/>
              </a:prstGeom>
              <a:blipFill>
                <a:blip r:embed="rId2"/>
                <a:stretch>
                  <a:fillRect l="-561"/>
                </a:stretch>
              </a:blipFill>
            </p:spPr>
            <p:txBody>
              <a:bodyPr/>
              <a:lstStyle/>
              <a:p>
                <a:r>
                  <a:rPr lang="en-IN">
                    <a:noFill/>
                  </a:rPr>
                  <a:t> </a:t>
                </a:r>
              </a:p>
            </p:txBody>
          </p:sp>
        </mc:Fallback>
      </mc:AlternateContent>
    </p:spTree>
    <p:extLst>
      <p:ext uri="{BB962C8B-B14F-4D97-AF65-F5344CB8AC3E}">
        <p14:creationId xmlns:p14="http://schemas.microsoft.com/office/powerpoint/2010/main" val="2987583797"/>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2046</TotalTime>
  <Words>2792</Words>
  <Application>Microsoft Office PowerPoint</Application>
  <PresentationFormat>Widescreen</PresentationFormat>
  <Paragraphs>213</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Cambria Math</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radhirajasekaranr74@gmail.com</dc:creator>
  <cp:lastModifiedBy>radhirajasekaranr74@gmail.com</cp:lastModifiedBy>
  <cp:revision>10</cp:revision>
  <dcterms:created xsi:type="dcterms:W3CDTF">2024-03-28T02:01:05Z</dcterms:created>
  <dcterms:modified xsi:type="dcterms:W3CDTF">2024-04-01T13:01:33Z</dcterms:modified>
</cp:coreProperties>
</file>