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0" r:id="rId7"/>
    <p:sldId id="261" r:id="rId8"/>
    <p:sldId id="262" r:id="rId9"/>
    <p:sldId id="264" r:id="rId10"/>
    <p:sldId id="268" r:id="rId11"/>
    <p:sldId id="265" r:id="rId12"/>
    <p:sldId id="267" r:id="rId13"/>
    <p:sldId id="266" r:id="rId14"/>
    <p:sldId id="269" r:id="rId15"/>
    <p:sldId id="259" r:id="rId16"/>
  </p:sldIdLst>
  <p:sldSz cx="12192000" cy="6858000"/>
  <p:notesSz cx="6858000" cy="9144000"/>
  <p:embeddedFontLst>
    <p:embeddedFont>
      <p:font typeface="Calibri" panose="020F0502020204030204"/>
      <p:regular r:id="rId20"/>
    </p:embeddedFont>
    <p:embeddedFont>
      <p:font typeface="Lato Black" panose="020F0802020204030203"/>
      <p:bold r:id="rId21"/>
      <p:boldItalic r:id="rId22"/>
    </p:embeddedFont>
    <p:embeddedFont>
      <p:font typeface="Libre Baskerville" panose="0200000000000000000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b="58717"/>
          <a:stretch>
            <a:fillRect/>
          </a:stretch>
        </p:blipFill>
        <p:spPr>
          <a:xfrm>
            <a:off x="0" y="-314960"/>
            <a:ext cx="12190815" cy="2763520"/>
          </a:xfrm>
          <a:prstGeom prst="rect">
            <a:avLst/>
          </a:prstGeom>
          <a:noFill/>
          <a:ln>
            <a:noFill/>
          </a:ln>
        </p:spPr>
      </p:pic>
      <p:sp>
        <p:nvSpPr>
          <p:cNvPr id="99" name="Google Shape;99;p1"/>
          <p:cNvSpPr txBox="1"/>
          <p:nvPr/>
        </p:nvSpPr>
        <p:spPr>
          <a:xfrm>
            <a:off x="2393950" y="2944495"/>
            <a:ext cx="7245985" cy="151193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tLang="en-US" sz="3200" b="1" dirty="0">
                <a:latin typeface="Times New Roman" panose="02020603050405020304" charset="0"/>
                <a:cs typeface="Times New Roman" panose="02020603050405020304" charset="0"/>
              </a:rPr>
              <a:t>Scraping the Surface of Beauty</a:t>
            </a:r>
            <a:endParaRPr lang="en-US" altLang="en-US" sz="2400" b="1"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altLang="en-US" sz="2400" b="1" dirty="0">
                <a:latin typeface="Times New Roman" panose="02020603050405020304" charset="0"/>
                <a:cs typeface="Times New Roman" panose="02020603050405020304" charset="0"/>
              </a:rPr>
              <a:t>EDA of Nykaa Products</a:t>
            </a:r>
            <a:endParaRPr lang="en-US" sz="2400" b="1"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226695"/>
            <a:ext cx="10515600" cy="1325563"/>
          </a:xfrm>
        </p:spPr>
        <p:txBody>
          <a:bodyPr/>
          <a:p>
            <a:r>
              <a:rPr lang="en-US" altLang="en-US" u="sng">
                <a:latin typeface="Times New Roman" panose="02020603050405020304" charset="0"/>
                <a:cs typeface="Times New Roman" panose="02020603050405020304" charset="0"/>
              </a:rPr>
              <a:t>Discount Distribution (Pie Chart)</a:t>
            </a:r>
            <a:endParaRPr lang="en-US" altLang="en-US" u="sng">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838200" y="4434205"/>
            <a:ext cx="10515600" cy="2095500"/>
          </a:xfrm>
        </p:spPr>
        <p:txBody>
          <a:bodyPr>
            <a:normAutofit/>
          </a:bodyPr>
          <a:p>
            <a:r>
              <a:rPr lang="en-US" altLang="en-US" sz="1600">
                <a:latin typeface="Times New Roman" panose="02020603050405020304" charset="0"/>
                <a:cs typeface="Times New Roman" panose="02020603050405020304" charset="0"/>
              </a:rPr>
              <a:t>25% of products have 0% discount, meaning a significant number are sold at full price, possibly indicating premium brands or exclusives.</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most common discount is 10% (17%), followed by 5% (13%), and 20% (12%) – suggesting small to moderate discounts dominate the platform.</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Only a small fraction (&lt;5%) of products receive very high discounts (≥30%).</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Indicates that Nykaa follows a modest discount strategy, preserving brand value while still offering some deals.</a:t>
            </a:r>
            <a:endParaRPr lang="en-US" altLang="en-US" sz="16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3010535" y="1188085"/>
            <a:ext cx="5640705" cy="31388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226695"/>
            <a:ext cx="10515600" cy="1325563"/>
          </a:xfrm>
        </p:spPr>
        <p:txBody>
          <a:bodyPr/>
          <a:p>
            <a:r>
              <a:rPr lang="en-US" altLang="en-US" u="sng">
                <a:latin typeface="Times New Roman" panose="02020603050405020304" charset="0"/>
                <a:cs typeface="Times New Roman" panose="02020603050405020304" charset="0"/>
              </a:rPr>
              <a:t>Product Count by Discount</a:t>
            </a:r>
            <a:endParaRPr lang="en-US" altLang="en-US" u="sng">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838200" y="1602105"/>
            <a:ext cx="4888865" cy="4927600"/>
          </a:xfrm>
        </p:spPr>
        <p:txBody>
          <a:bodyPr>
            <a:normAutofit/>
          </a:bodyPr>
          <a:p>
            <a:r>
              <a:rPr lang="en-US" altLang="en-US" sz="1600">
                <a:latin typeface="Times New Roman" panose="02020603050405020304" charset="0"/>
                <a:cs typeface="Times New Roman" panose="02020603050405020304" charset="0"/>
              </a:rPr>
              <a:t>0% discount dominates with ~120 products, confirming the earlier insight from the pie chart.</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Discounts of 10%, 5%, 20%, and 15% follow in popularity – showing that most products are priced attractively, not excessively discounted.</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Discounts beyond 25% are rare, and 50% Off is extremely rare, likely for clearance or less popular items.</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This graph also helps identify which discount brackets are used most frequently by sellers on Nykaa – valuable for marketing or pricing strategy.</a:t>
            </a:r>
            <a:endParaRPr lang="en-US" altLang="en-US" sz="1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5727700" y="1266190"/>
            <a:ext cx="6512560" cy="5591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226695"/>
            <a:ext cx="10515600" cy="1325563"/>
          </a:xfrm>
        </p:spPr>
        <p:txBody>
          <a:bodyPr/>
          <a:p>
            <a:r>
              <a:rPr lang="en-US" altLang="en-US" b="1" u="sng">
                <a:solidFill>
                  <a:srgbClr val="FF0000"/>
                </a:solidFill>
                <a:latin typeface="Times New Roman" panose="02020603050405020304" charset="0"/>
                <a:cs typeface="Times New Roman" panose="02020603050405020304" charset="0"/>
              </a:rPr>
              <a:t>Conclusion:</a:t>
            </a:r>
            <a:endParaRPr lang="en-US" altLang="en-US" b="1" u="sng">
              <a:solidFill>
                <a:srgbClr val="FF0000"/>
              </a:solidFill>
              <a:latin typeface="Times New Roman" panose="02020603050405020304" charset="0"/>
              <a:cs typeface="Times New Roman" panose="02020603050405020304" charset="0"/>
            </a:endParaRPr>
          </a:p>
        </p:txBody>
      </p:sp>
      <p:sp>
        <p:nvSpPr>
          <p:cNvPr id="4" name="Text Placeholder 3"/>
          <p:cNvSpPr/>
          <p:nvPr>
            <p:ph type="body" idx="1"/>
          </p:nvPr>
        </p:nvSpPr>
        <p:spPr>
          <a:xfrm>
            <a:off x="837565" y="1401445"/>
            <a:ext cx="10850245" cy="4568825"/>
          </a:xfrm>
        </p:spPr>
        <p:txBody>
          <a:bodyPr>
            <a:normAutofit fontScale="90000"/>
          </a:bodyPr>
          <a:p>
            <a:pPr algn="just"/>
            <a:r>
              <a:rPr lang="en-US" altLang="en-US" sz="2400">
                <a:latin typeface="Times New Roman" panose="02020603050405020304" charset="0"/>
                <a:cs typeface="Times New Roman" panose="02020603050405020304" charset="0"/>
              </a:rPr>
              <a:t>The analysis reveals a strong positive correlation between original and offer prices, indicating consistent discounting patterns.</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Majority of products are offered at discounted rates, especially in the ₹500–₹3000 range, catering to budget-conscious consumers.</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Nykaa likely offers value-based pricing where discounts maintain product pricing tiers while offering perceived savings.</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The presence of outliers shows that Nykaa also targets the premium market segment with higher-priced products.</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The pricing strategy reflects a balanced approach, offering value across different price segments while encouraging purchases through discounts.</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Overall, Nykaa’s pricing data shows strategic discounting and product positioning tailored to diverse customer segments.</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87755" y="1108075"/>
            <a:ext cx="5402580" cy="147383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400" b="1">
                <a:solidFill>
                  <a:schemeClr val="dk1"/>
                </a:solidFill>
                <a:latin typeface="Times New Roman" panose="02020603050405020304" charset="0"/>
                <a:ea typeface="Calibri" panose="020F0502020204030204"/>
                <a:cs typeface="Times New Roman" panose="02020603050405020304" charset="0"/>
                <a:sym typeface="Calibri" panose="020F0502020204030204"/>
              </a:rPr>
              <a:t>Name: M.V. Siva Teja</a:t>
            </a:r>
            <a:endParaRPr lang="en-US" sz="2400" b="1">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2400" b="1">
                <a:solidFill>
                  <a:schemeClr val="dk1"/>
                </a:solidFill>
                <a:latin typeface="Times New Roman" panose="02020603050405020304" charset="0"/>
                <a:ea typeface="Calibri" panose="020F0502020204030204"/>
                <a:cs typeface="Times New Roman" panose="02020603050405020304" charset="0"/>
                <a:sym typeface="Calibri" panose="020F0502020204030204"/>
              </a:rPr>
              <a:t>Degree: B.Tech (CSE)</a:t>
            </a:r>
            <a:endParaRPr lang="en-US" sz="2400" b="1">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2400" b="1">
                <a:solidFill>
                  <a:schemeClr val="dk1"/>
                </a:solidFill>
                <a:latin typeface="Times New Roman" panose="02020603050405020304" charset="0"/>
                <a:ea typeface="Calibri" panose="020F0502020204030204"/>
                <a:cs typeface="Times New Roman" panose="02020603050405020304" charset="0"/>
                <a:sym typeface="Calibri" panose="020F0502020204030204"/>
              </a:rPr>
              <a:t>College: Raghu Engineering College</a:t>
            </a:r>
            <a:endParaRPr lang="en-US" sz="2400" b="1">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105" name="Google Shape;105;p3"/>
          <p:cNvSpPr txBox="1"/>
          <p:nvPr/>
        </p:nvSpPr>
        <p:spPr>
          <a:xfrm>
            <a:off x="427656" y="416554"/>
            <a:ext cx="6099463" cy="48387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1" i="0" u="sng" strike="noStrike" cap="none">
                <a:solidFill>
                  <a:srgbClr val="FF0000"/>
                </a:solidFill>
                <a:latin typeface="Times New Roman" panose="02020603050405020304" charset="0"/>
                <a:ea typeface="Lato Black" panose="020F0802020204030203"/>
                <a:cs typeface="Times New Roman" panose="02020603050405020304" charset="0"/>
                <a:sym typeface="Lato Black" panose="020F0802020204030203"/>
              </a:rPr>
              <a:t>About me</a:t>
            </a:r>
            <a:endParaRPr sz="1800" b="1" i="0" u="sng" strike="noStrike" cap="none">
              <a:solidFill>
                <a:srgbClr val="FF0000"/>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3" name="Text Box 2"/>
          <p:cNvSpPr txBox="1"/>
          <p:nvPr/>
        </p:nvSpPr>
        <p:spPr>
          <a:xfrm>
            <a:off x="1203325" y="2509520"/>
            <a:ext cx="10723880" cy="2947670"/>
          </a:xfrm>
          <a:prstGeom prst="rect">
            <a:avLst/>
          </a:prstGeom>
        </p:spPr>
        <p:txBody>
          <a:bodyPr wrap="square">
            <a:noAutofit/>
          </a:bodyPr>
          <a:p>
            <a:pPr algn="just"/>
            <a:r>
              <a:rPr lang="en-US" altLang="zh-CN" sz="2000">
                <a:latin typeface="Times New Roman" panose="02020603050405020304" charset="0"/>
                <a:cs typeface="Times New Roman" panose="02020603050405020304" charset="0"/>
              </a:rPr>
              <a:t>Hello, my name is Siva Teja Mindaguditi. I am a final-year B.Tech student in the Computer Science and Engineering department at Raghu Engineering College. I have a strong interest in programming and data science, and I am currently enhancing my skills through a training program at Innomatics Research Labs. My technical skill set includes Python, SQL, Data Analysis, Web Scraping, Pandas, NumPy, Matplotlib, and Seaborn. I’m also comfortable using GitHub and working on real-world datasets. I am a quick learner, passionate about solving data-driven problems, and eager to contribute to dynamic and innovative projects.</a:t>
            </a:r>
            <a:endParaRPr lang="en-US" altLang="zh-CN" sz="20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Wingdings" panose="05000000000000000000" charset="0"/>
            </a:pPr>
            <a:r>
              <a:rPr lang="en-US" altLang="en-IN" b="1" u="sng">
                <a:solidFill>
                  <a:srgbClr val="FF0000"/>
                </a:solidFill>
                <a:latin typeface="Times New Roman" panose="02020603050405020304" charset="0"/>
                <a:cs typeface="Times New Roman" panose="02020603050405020304" charset="0"/>
              </a:rPr>
              <a:t>CaseStudy:</a:t>
            </a:r>
            <a:endParaRPr lang="en-US" altLang="en-IN" b="1" u="sng">
              <a:solidFill>
                <a:srgbClr val="FF0000"/>
              </a:solidFill>
              <a:latin typeface="Times New Roman" panose="02020603050405020304" charset="0"/>
              <a:cs typeface="Times New Roman" panose="02020603050405020304" charset="0"/>
            </a:endParaRPr>
          </a:p>
        </p:txBody>
      </p:sp>
      <p:sp>
        <p:nvSpPr>
          <p:cNvPr id="111" name="Google Shape;111;p4"/>
          <p:cNvSpPr txBox="1">
            <a:spLocks noGrp="1"/>
          </p:cNvSpPr>
          <p:nvPr>
            <p:ph type="body" idx="1"/>
          </p:nvPr>
        </p:nvSpPr>
        <p:spPr>
          <a:xfrm>
            <a:off x="632460" y="1213485"/>
            <a:ext cx="5133975" cy="5179695"/>
          </a:xfrm>
          <a:prstGeom prst="rect">
            <a:avLst/>
          </a:prstGeom>
          <a:noFill/>
          <a:ln>
            <a:noFill/>
          </a:ln>
        </p:spPr>
        <p:txBody>
          <a:bodyPr spcFirstLastPara="1" wrap="square" lIns="91425" tIns="45700" rIns="91425" bIns="45700" anchor="t" anchorCtr="0">
            <a:normAutofit/>
          </a:bodyPr>
          <a:lstStyle/>
          <a:p>
            <a:pPr marL="554990" lvl="0" indent="-457200" algn="just">
              <a:buSzPct val="100000"/>
              <a:buFont typeface="Wingdings" panose="05000000000000000000" charset="0"/>
              <a:buChar char="Ø"/>
            </a:pPr>
            <a:r>
              <a:rPr lang="en-US" altLang="en-US" sz="2000" dirty="0">
                <a:latin typeface="Times New Roman" panose="02020603050405020304" charset="0"/>
                <a:cs typeface="Times New Roman" panose="02020603050405020304" charset="0"/>
              </a:rPr>
              <a:t>This case study focuses on analyzing beauty products listed on the Nykaa website by collecting data through web scraping techniques. The objective is to extract key product attributes such as brand name, price, ratings, and category, and perform Exploratory Data Analysis (EDA) to identify patterns, pricing trends, and product popularity across different segments. The study provides data-driven insights that can be valuable for both consumers and businesses to understand the beauty market landscape better.</a:t>
            </a:r>
            <a:endParaRPr lang="en-US" altLang="en-US" sz="2000"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5960745" y="972820"/>
            <a:ext cx="5794375" cy="4819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1655" y="92710"/>
            <a:ext cx="10515600" cy="1325563"/>
          </a:xfrm>
        </p:spPr>
        <p:txBody>
          <a:bodyPr/>
          <a:p>
            <a:r>
              <a:rPr lang="en-US" altLang="en-US" b="1" u="sng">
                <a:solidFill>
                  <a:srgbClr val="FF0000"/>
                </a:solidFill>
                <a:latin typeface="Times New Roman" panose="02020603050405020304" charset="0"/>
                <a:cs typeface="Times New Roman" panose="02020603050405020304" charset="0"/>
              </a:rPr>
              <a:t>Data Acquisition Using Web Scraping:</a:t>
            </a:r>
            <a:endParaRPr lang="en-US" altLang="en-US" b="1" u="sng">
              <a:solidFill>
                <a:srgbClr val="FF0000"/>
              </a:solidFill>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541655" y="1378585"/>
            <a:ext cx="11365865" cy="5306060"/>
          </a:xfrm>
        </p:spPr>
        <p:txBody>
          <a:bodyPr>
            <a:normAutofit fontScale="90000" lnSpcReduction="20000"/>
          </a:bodyPr>
          <a:p>
            <a:pPr algn="just">
              <a:buFont typeface="Wingdings" panose="05000000000000000000" charset="0"/>
              <a:buChar char="Ø"/>
            </a:pPr>
            <a:r>
              <a:rPr lang="en-US" altLang="en-US" sz="2220">
                <a:latin typeface="Times New Roman" panose="02020603050405020304" charset="0"/>
                <a:cs typeface="Times New Roman" panose="02020603050405020304" charset="0"/>
              </a:rPr>
              <a:t>Data was extracted from the Nykaa website using web scraping techniques.</a:t>
            </a: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a:latin typeface="Times New Roman" panose="02020603050405020304" charset="0"/>
                <a:cs typeface="Times New Roman" panose="02020603050405020304" charset="0"/>
              </a:rPr>
              <a:t>Python and BeautifulSoup library were used to parse HTML content.</a:t>
            </a: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a:latin typeface="Times New Roman" panose="02020603050405020304" charset="0"/>
                <a:cs typeface="Times New Roman" panose="02020603050405020304" charset="0"/>
              </a:rPr>
              <a:t>Scraped key product attributes such as:</a:t>
            </a: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a:latin typeface="Times New Roman" panose="02020603050405020304" charset="0"/>
                <a:cs typeface="Times New Roman" panose="02020603050405020304" charset="0"/>
              </a:rPr>
              <a:t>Product_Name</a:t>
            </a: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a:latin typeface="Times New Roman" panose="02020603050405020304" charset="0"/>
                <a:cs typeface="Times New Roman" panose="02020603050405020304" charset="0"/>
              </a:rPr>
              <a:t>Original Price</a:t>
            </a: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a:latin typeface="Times New Roman" panose="02020603050405020304" charset="0"/>
                <a:cs typeface="Times New Roman" panose="02020603050405020304" charset="0"/>
              </a:rPr>
              <a:t>Offer Price</a:t>
            </a: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a:latin typeface="Times New Roman" panose="02020603050405020304" charset="0"/>
                <a:cs typeface="Times New Roman" panose="02020603050405020304" charset="0"/>
              </a:rPr>
              <a:t>Discount</a:t>
            </a: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a:latin typeface="Times New Roman" panose="02020603050405020304" charset="0"/>
                <a:cs typeface="Times New Roman" panose="02020603050405020304" charset="0"/>
              </a:rPr>
              <a:t>Reviews</a:t>
            </a: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r>
              <a:rPr lang="en-US" altLang="en-US" sz="2220">
                <a:latin typeface="Times New Roman" panose="02020603050405020304" charset="0"/>
                <a:cs typeface="Times New Roman" panose="02020603050405020304" charset="0"/>
              </a:rPr>
              <a:t>Offer</a:t>
            </a:r>
            <a:endParaRPr lang="en-US" altLang="en-US" sz="2220">
              <a:latin typeface="Times New Roman" panose="02020603050405020304" charset="0"/>
              <a:cs typeface="Times New Roman" panose="02020603050405020304" charset="0"/>
            </a:endParaRPr>
          </a:p>
          <a:p>
            <a:pPr marL="1943100" lvl="3" indent="-457200" algn="just">
              <a:buFont typeface="+mj-lt"/>
              <a:buAutoNum type="arabicPeriod"/>
            </a:pP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a:latin typeface="Times New Roman" panose="02020603050405020304" charset="0"/>
                <a:cs typeface="Times New Roman" panose="02020603050405020304" charset="0"/>
              </a:rPr>
              <a:t>Used requests library to fetch HTML pages.</a:t>
            </a: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a:latin typeface="Times New Roman" panose="02020603050405020304" charset="0"/>
                <a:cs typeface="Times New Roman" panose="02020603050405020304" charset="0"/>
              </a:rPr>
              <a:t>Handled pagination to collect data from multiple pages.</a:t>
            </a: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a:latin typeface="Times New Roman" panose="02020603050405020304" charset="0"/>
                <a:cs typeface="Times New Roman" panose="02020603050405020304" charset="0"/>
              </a:rPr>
              <a:t>Extracted over 200+ product entries from different beauty categories.</a:t>
            </a:r>
            <a:endParaRPr lang="en-US" altLang="en-US" sz="2220">
              <a:latin typeface="Times New Roman" panose="02020603050405020304" charset="0"/>
              <a:cs typeface="Times New Roman" panose="02020603050405020304" charset="0"/>
            </a:endParaRPr>
          </a:p>
          <a:p>
            <a:pPr algn="just">
              <a:buFont typeface="Wingdings" panose="05000000000000000000" charset="0"/>
              <a:buChar char="Ø"/>
            </a:pPr>
            <a:r>
              <a:rPr lang="en-US" altLang="en-US" sz="2220">
                <a:latin typeface="Times New Roman" panose="02020603050405020304" charset="0"/>
                <a:cs typeface="Times New Roman" panose="02020603050405020304" charset="0"/>
              </a:rPr>
              <a:t>Stored scraped data in a structured Pandas DataFrame for analysis.</a:t>
            </a:r>
            <a:endParaRPr lang="en-US" altLang="en-US" sz="2220">
              <a:latin typeface="Times New Roman" panose="02020603050405020304" charset="0"/>
              <a:cs typeface="Times New Roman" panose="02020603050405020304" charset="0"/>
            </a:endParaRPr>
          </a:p>
          <a:p>
            <a:pPr marL="114300" lvl="0" indent="0" algn="just">
              <a:buFont typeface="Wingdings" panose="05000000000000000000" charset="0"/>
              <a:buNone/>
            </a:pPr>
            <a:r>
              <a:rPr lang="en-US" sz="2220">
                <a:latin typeface="Times New Roman" panose="02020603050405020304" charset="0"/>
                <a:cs typeface="Times New Roman" panose="02020603050405020304" charset="0"/>
              </a:rPr>
              <a:t>                                       </a:t>
            </a:r>
            <a:endParaRPr lang="en-US" sz="2220">
              <a:latin typeface="Times New Roman" panose="02020603050405020304" charset="0"/>
              <a:cs typeface="Times New Roman" panose="02020603050405020304" charset="0"/>
            </a:endParaRPr>
          </a:p>
        </p:txBody>
      </p:sp>
      <p:sp>
        <p:nvSpPr>
          <p:cNvPr id="5" name="Text Box 4"/>
          <p:cNvSpPr txBox="1"/>
          <p:nvPr/>
        </p:nvSpPr>
        <p:spPr>
          <a:xfrm>
            <a:off x="4415790" y="5400675"/>
            <a:ext cx="4064000" cy="306705"/>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99770" y="216535"/>
            <a:ext cx="6249035" cy="1325880"/>
          </a:xfrm>
        </p:spPr>
        <p:txBody>
          <a:bodyPr/>
          <a:p>
            <a:r>
              <a:rPr lang="en-US" altLang="en-US" sz="3600" b="1" u="sng">
                <a:solidFill>
                  <a:srgbClr val="FF0000"/>
                </a:solidFill>
                <a:latin typeface="Times New Roman" panose="02020603050405020304" charset="0"/>
                <a:cs typeface="Times New Roman" panose="02020603050405020304" charset="0"/>
              </a:rPr>
              <a:t>Creating the DataFrame</a:t>
            </a:r>
            <a:endParaRPr lang="en-US" altLang="en-US" sz="3600" b="1" u="sng">
              <a:solidFill>
                <a:srgbClr val="FF0000"/>
              </a:solidFill>
              <a:latin typeface="Times New Roman" panose="02020603050405020304" charset="0"/>
              <a:cs typeface="Times New Roman" panose="02020603050405020304" charset="0"/>
            </a:endParaRPr>
          </a:p>
        </p:txBody>
      </p:sp>
      <p:sp>
        <p:nvSpPr>
          <p:cNvPr id="4" name="Text Placeholder 3"/>
          <p:cNvSpPr/>
          <p:nvPr>
            <p:ph type="body" idx="1"/>
          </p:nvPr>
        </p:nvSpPr>
        <p:spPr>
          <a:xfrm>
            <a:off x="699770" y="1563370"/>
            <a:ext cx="12030075" cy="1703070"/>
          </a:xfrm>
        </p:spPr>
        <p:txBody>
          <a:bodyPr/>
          <a:p>
            <a:pPr>
              <a:buFont typeface="Wingdings" panose="05000000000000000000" charset="0"/>
              <a:buChar char="Ø"/>
            </a:pPr>
            <a:r>
              <a:rPr lang="en-US" altLang="en-US" sz="2400">
                <a:latin typeface="Times New Roman" panose="02020603050405020304" charset="0"/>
                <a:cs typeface="Times New Roman" panose="02020603050405020304" charset="0"/>
              </a:rPr>
              <a:t>Collected raw data was organized into lists for each attribute (brand, name, price, etc.).</a:t>
            </a:r>
            <a:endParaRPr lang="en-US" altLang="en-US" sz="2400">
              <a:latin typeface="Times New Roman" panose="02020603050405020304" charset="0"/>
              <a:cs typeface="Times New Roman" panose="02020603050405020304" charset="0"/>
            </a:endParaRPr>
          </a:p>
          <a:p>
            <a:pPr>
              <a:buFont typeface="Wingdings" panose="05000000000000000000" charset="0"/>
              <a:buChar char="Ø"/>
            </a:pPr>
            <a:r>
              <a:rPr lang="en-US" altLang="en-US" sz="2400">
                <a:latin typeface="Times New Roman" panose="02020603050405020304" charset="0"/>
                <a:cs typeface="Times New Roman" panose="02020603050405020304" charset="0"/>
              </a:rPr>
              <a:t>Used Pandas library to create a structured DataFrame.</a:t>
            </a:r>
            <a:endParaRPr lang="en-US" altLang="en-US" sz="2400">
              <a:latin typeface="Times New Roman" panose="02020603050405020304" charset="0"/>
              <a:cs typeface="Times New Roman" panose="02020603050405020304" charset="0"/>
            </a:endParaRPr>
          </a:p>
          <a:p>
            <a:pPr>
              <a:buFont typeface="Wingdings" panose="05000000000000000000" charset="0"/>
              <a:buChar char="Ø"/>
            </a:pPr>
            <a:r>
              <a:rPr lang="en-US" altLang="en-US" sz="2400">
                <a:latin typeface="Times New Roman" panose="02020603050405020304" charset="0"/>
                <a:cs typeface="Times New Roman" panose="02020603050405020304" charset="0"/>
              </a:rPr>
              <a:t>Previewed the DataFrame using </a:t>
            </a:r>
            <a:r>
              <a:rPr lang="en-US" altLang="en-US" sz="2400" b="1">
                <a:latin typeface="Times New Roman" panose="02020603050405020304" charset="0"/>
                <a:cs typeface="Times New Roman" panose="02020603050405020304" charset="0"/>
              </a:rPr>
              <a:t>df.head()</a:t>
            </a:r>
            <a:r>
              <a:rPr lang="en-US" altLang="en-US" sz="2400">
                <a:latin typeface="Times New Roman" panose="02020603050405020304" charset="0"/>
                <a:cs typeface="Times New Roman" panose="02020603050405020304" charset="0"/>
              </a:rPr>
              <a:t> for initial inspection.</a:t>
            </a:r>
            <a:endParaRPr lang="en-US" altLang="en-US" sz="2400">
              <a:latin typeface="Times New Roman" panose="02020603050405020304" charset="0"/>
              <a:cs typeface="Times New Roman" panose="02020603050405020304" charset="0"/>
            </a:endParaRPr>
          </a:p>
        </p:txBody>
      </p:sp>
      <p:sp>
        <p:nvSpPr>
          <p:cNvPr id="3" name="Text Box 2"/>
          <p:cNvSpPr txBox="1"/>
          <p:nvPr/>
        </p:nvSpPr>
        <p:spPr>
          <a:xfrm>
            <a:off x="699770" y="3288030"/>
            <a:ext cx="6096000" cy="645160"/>
          </a:xfrm>
          <a:prstGeom prst="rect">
            <a:avLst/>
          </a:prstGeom>
          <a:noFill/>
        </p:spPr>
        <p:txBody>
          <a:bodyPr wrap="square" rtlCol="0" anchor="t">
            <a:spAutoFit/>
          </a:bodyPr>
          <a:p>
            <a:r>
              <a:rPr lang="en-US" altLang="en-US" sz="3600" b="1" u="sng">
                <a:solidFill>
                  <a:srgbClr val="FF0000"/>
                </a:solidFill>
                <a:latin typeface="Times New Roman" panose="02020603050405020304" charset="0"/>
                <a:cs typeface="Times New Roman" panose="02020603050405020304" charset="0"/>
                <a:sym typeface="+mn-ea"/>
              </a:rPr>
              <a:t>Exporting to CSV</a:t>
            </a:r>
            <a:endParaRPr lang="en-US" altLang="en-US" sz="3600" b="1" u="sng">
              <a:solidFill>
                <a:srgbClr val="FF0000"/>
              </a:solidFill>
              <a:latin typeface="Times New Roman" panose="02020603050405020304" charset="0"/>
              <a:cs typeface="Times New Roman" panose="02020603050405020304" charset="0"/>
              <a:sym typeface="+mn-ea"/>
            </a:endParaRPr>
          </a:p>
        </p:txBody>
      </p:sp>
      <p:sp>
        <p:nvSpPr>
          <p:cNvPr id="5" name="Text Box 4"/>
          <p:cNvSpPr txBox="1"/>
          <p:nvPr/>
        </p:nvSpPr>
        <p:spPr>
          <a:xfrm>
            <a:off x="832485" y="4358005"/>
            <a:ext cx="10870565" cy="829945"/>
          </a:xfrm>
          <a:prstGeom prst="rect">
            <a:avLst/>
          </a:prstGeom>
          <a:noFill/>
        </p:spPr>
        <p:txBody>
          <a:bodyPr wrap="square" rtlCol="0" anchor="t">
            <a:spAutoFit/>
          </a:bodyPr>
          <a:p>
            <a:pPr>
              <a:buFont typeface="Wingdings" panose="05000000000000000000" charset="0"/>
              <a:buChar char="Ø"/>
            </a:pPr>
            <a:r>
              <a:rPr lang="en-US" altLang="en-US" sz="2400">
                <a:latin typeface="Times New Roman" panose="02020603050405020304" charset="0"/>
                <a:cs typeface="Times New Roman" panose="02020603050405020304" charset="0"/>
                <a:sym typeface="+mn-ea"/>
              </a:rPr>
              <a:t>Final DataFrame was exported using to_csv() function.</a:t>
            </a:r>
            <a:endParaRPr lang="en-US" altLang="en-US" sz="2400">
              <a:latin typeface="Times New Roman" panose="02020603050405020304" charset="0"/>
              <a:cs typeface="Times New Roman" panose="02020603050405020304" charset="0"/>
              <a:sym typeface="+mn-ea"/>
            </a:endParaRPr>
          </a:p>
          <a:p>
            <a:pPr>
              <a:buFont typeface="Wingdings" panose="05000000000000000000" charset="0"/>
              <a:buChar char="Ø"/>
            </a:pPr>
            <a:r>
              <a:rPr lang="en-US" altLang="en-US" sz="2400">
                <a:latin typeface="Times New Roman" panose="02020603050405020304" charset="0"/>
                <a:cs typeface="Times New Roman" panose="02020603050405020304" charset="0"/>
                <a:sym typeface="+mn-ea"/>
              </a:rPr>
              <a:t>File saved as "</a:t>
            </a:r>
            <a:r>
              <a:rPr lang="en-US" altLang="en-US" sz="2400" b="1">
                <a:latin typeface="Times New Roman" panose="02020603050405020304" charset="0"/>
                <a:cs typeface="Times New Roman" panose="02020603050405020304" charset="0"/>
                <a:sym typeface="+mn-ea"/>
              </a:rPr>
              <a:t>nykaa_beauty_products.csv</a:t>
            </a:r>
            <a:r>
              <a:rPr lang="en-US" altLang="en-US" sz="2400">
                <a:latin typeface="Times New Roman" panose="02020603050405020304" charset="0"/>
                <a:cs typeface="Times New Roman" panose="02020603050405020304" charset="0"/>
                <a:sym typeface="+mn-ea"/>
              </a:rPr>
              <a:t>" for further analysis.</a:t>
            </a:r>
            <a:endParaRPr lang="en-US" altLang="en-US" sz="2400">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6880" y="140335"/>
            <a:ext cx="10515600" cy="1325563"/>
          </a:xfrm>
        </p:spPr>
        <p:txBody>
          <a:bodyPr/>
          <a:p>
            <a:r>
              <a:rPr lang="en-US" b="1" u="sng">
                <a:solidFill>
                  <a:srgbClr val="FF0000"/>
                </a:solidFill>
                <a:latin typeface="Times New Roman" panose="02020603050405020304" charset="0"/>
                <a:cs typeface="Times New Roman" panose="02020603050405020304" charset="0"/>
                <a:sym typeface="+mn-ea"/>
              </a:rPr>
              <a:t>Data-Cleaning:</a:t>
            </a:r>
            <a:endParaRPr lang="en-US" b="1" u="sng">
              <a:solidFill>
                <a:srgbClr val="FF0000"/>
              </a:solidFill>
              <a:latin typeface="Times New Roman" panose="02020603050405020304" charset="0"/>
              <a:cs typeface="Times New Roman" panose="02020603050405020304" charset="0"/>
              <a:sym typeface="+mn-ea"/>
            </a:endParaRPr>
          </a:p>
        </p:txBody>
      </p:sp>
      <p:sp>
        <p:nvSpPr>
          <p:cNvPr id="3" name="Text Placeholder 2"/>
          <p:cNvSpPr>
            <a:spLocks noGrp="1"/>
          </p:cNvSpPr>
          <p:nvPr>
            <p:ph type="body" idx="1"/>
          </p:nvPr>
        </p:nvSpPr>
        <p:spPr>
          <a:xfrm>
            <a:off x="881380" y="1300480"/>
            <a:ext cx="10515600" cy="5086985"/>
          </a:xfrm>
        </p:spPr>
        <p:txBody>
          <a:bodyPr>
            <a:normAutofit/>
          </a:bodyPr>
          <a:p>
            <a:r>
              <a:rPr lang="en-US" altLang="en-US" sz="2400">
                <a:latin typeface="Times New Roman" panose="02020603050405020304" charset="0"/>
                <a:cs typeface="Times New Roman" panose="02020603050405020304" charset="0"/>
              </a:rPr>
              <a:t>Checked for and removed any duplicate entries to ensure data uniqueness.</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Handled missing values using dropna() to maintain data quality.</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Filtered out irrelevant or incomplete product listings.</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Reset the DataFrame index after cleaning for consistency.</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Verified the shape and data types after cleaning using df.info() and df.shape.</a:t>
            </a:r>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p:txBody>
      </p:sp>
      <p:pic>
        <p:nvPicPr>
          <p:cNvPr id="5" name="Picture 4" descr="nykaa_cleaned_dataframe_preview"/>
          <p:cNvPicPr>
            <a:picLocks noChangeAspect="1"/>
          </p:cNvPicPr>
          <p:nvPr/>
        </p:nvPicPr>
        <p:blipFill>
          <a:blip r:embed="rId1"/>
          <a:stretch>
            <a:fillRect/>
          </a:stretch>
        </p:blipFill>
        <p:spPr>
          <a:xfrm>
            <a:off x="2362200" y="3761740"/>
            <a:ext cx="7466965" cy="24866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1630" y="250190"/>
            <a:ext cx="10515600" cy="1325563"/>
          </a:xfrm>
        </p:spPr>
        <p:txBody>
          <a:bodyPr/>
          <a:p>
            <a:r>
              <a:rPr lang="en-US" b="1" u="sng">
                <a:solidFill>
                  <a:srgbClr val="FF0000"/>
                </a:solidFill>
                <a:latin typeface="Times New Roman" panose="02020603050405020304" charset="0"/>
                <a:cs typeface="Times New Roman" panose="02020603050405020304" charset="0"/>
                <a:sym typeface="+mn-ea"/>
              </a:rPr>
              <a:t>VISUALIZATION and INSIGHTS</a:t>
            </a:r>
            <a:endParaRPr lang="en-US" b="1" u="sng">
              <a:solidFill>
                <a:srgbClr val="FF0000"/>
              </a:solidFill>
              <a:latin typeface="Times New Roman" panose="02020603050405020304" charset="0"/>
              <a:cs typeface="Times New Roman" panose="02020603050405020304" charset="0"/>
              <a:sym typeface="+mn-ea"/>
            </a:endParaRPr>
          </a:p>
        </p:txBody>
      </p:sp>
      <p:sp>
        <p:nvSpPr>
          <p:cNvPr id="3" name="Text Placeholder 2"/>
          <p:cNvSpPr>
            <a:spLocks noGrp="1"/>
          </p:cNvSpPr>
          <p:nvPr>
            <p:ph type="body" idx="1"/>
          </p:nvPr>
        </p:nvSpPr>
        <p:spPr>
          <a:xfrm>
            <a:off x="938530" y="2403475"/>
            <a:ext cx="5621020" cy="3728085"/>
          </a:xfrm>
        </p:spPr>
        <p:txBody>
          <a:bodyPr>
            <a:normAutofit/>
          </a:bodyPr>
          <a:p>
            <a:pPr algn="just"/>
            <a:r>
              <a:rPr lang="en-US" altLang="en-US" sz="1750">
                <a:latin typeface="Times New Roman" panose="02020603050405020304" charset="0"/>
                <a:cs typeface="Times New Roman" panose="02020603050405020304" charset="0"/>
              </a:rPr>
              <a:t>Insights from Average Price Comparison</a:t>
            </a:r>
            <a:endParaRPr lang="en-US" altLang="en-US" sz="1750">
              <a:latin typeface="Times New Roman" panose="02020603050405020304" charset="0"/>
              <a:cs typeface="Times New Roman" panose="02020603050405020304" charset="0"/>
            </a:endParaRPr>
          </a:p>
          <a:p>
            <a:pPr lvl="1" algn="just"/>
            <a:r>
              <a:rPr lang="en-US" altLang="en-US" sz="1750">
                <a:latin typeface="Times New Roman" panose="02020603050405020304" charset="0"/>
                <a:cs typeface="Times New Roman" panose="02020603050405020304" charset="0"/>
              </a:rPr>
              <a:t>Average Original Price: ₹993.73</a:t>
            </a:r>
            <a:endParaRPr lang="en-US" altLang="en-US" sz="1750">
              <a:latin typeface="Times New Roman" panose="02020603050405020304" charset="0"/>
              <a:cs typeface="Times New Roman" panose="02020603050405020304" charset="0"/>
            </a:endParaRPr>
          </a:p>
          <a:p>
            <a:pPr lvl="1" algn="just"/>
            <a:r>
              <a:rPr lang="en-US" altLang="en-US" sz="1750">
                <a:latin typeface="Times New Roman" panose="02020603050405020304" charset="0"/>
                <a:cs typeface="Times New Roman" panose="02020603050405020304" charset="0"/>
              </a:rPr>
              <a:t>Average Offer Price: ₹902.73</a:t>
            </a:r>
            <a:endParaRPr lang="en-US" altLang="en-US" sz="1750">
              <a:latin typeface="Times New Roman" panose="02020603050405020304" charset="0"/>
              <a:cs typeface="Times New Roman" panose="02020603050405020304" charset="0"/>
            </a:endParaRPr>
          </a:p>
          <a:p>
            <a:pPr lvl="1" algn="just"/>
            <a:r>
              <a:rPr lang="en-US" altLang="en-US" sz="1750">
                <a:latin typeface="Times New Roman" panose="02020603050405020304" charset="0"/>
                <a:cs typeface="Times New Roman" panose="02020603050405020304" charset="0"/>
              </a:rPr>
              <a:t>Average Discount: ₹91 per product</a:t>
            </a:r>
            <a:endParaRPr lang="en-US" altLang="en-US" sz="1750">
              <a:latin typeface="Times New Roman" panose="02020603050405020304" charset="0"/>
              <a:cs typeface="Times New Roman" panose="02020603050405020304" charset="0"/>
            </a:endParaRPr>
          </a:p>
          <a:p>
            <a:pPr algn="just"/>
            <a:r>
              <a:rPr lang="en-US" altLang="en-US" sz="1750">
                <a:latin typeface="Times New Roman" panose="02020603050405020304" charset="0"/>
                <a:cs typeface="Times New Roman" panose="02020603050405020304" charset="0"/>
              </a:rPr>
              <a:t>The average discount offered on Nykaa products is approximately 9.2%, indicating moderate price reductions.</a:t>
            </a:r>
            <a:endParaRPr lang="en-US" altLang="en-US" sz="1750">
              <a:latin typeface="Times New Roman" panose="02020603050405020304" charset="0"/>
              <a:cs typeface="Times New Roman" panose="02020603050405020304" charset="0"/>
            </a:endParaRPr>
          </a:p>
          <a:p>
            <a:pPr algn="just"/>
            <a:r>
              <a:rPr lang="en-US" altLang="en-US" sz="1750">
                <a:latin typeface="Times New Roman" panose="02020603050405020304" charset="0"/>
                <a:cs typeface="Times New Roman" panose="02020603050405020304" charset="0"/>
              </a:rPr>
              <a:t>This reflects a strong marketing strategy to attract price-sensitive customers without heavily compromising profit margins.</a:t>
            </a:r>
            <a:endParaRPr lang="en-US" altLang="en-US" sz="1750">
              <a:latin typeface="Times New Roman" panose="02020603050405020304" charset="0"/>
              <a:cs typeface="Times New Roman" panose="02020603050405020304" charset="0"/>
            </a:endParaRPr>
          </a:p>
          <a:p>
            <a:pPr algn="just"/>
            <a:r>
              <a:rPr lang="en-US" altLang="en-US" sz="1750">
                <a:latin typeface="Times New Roman" panose="02020603050405020304" charset="0"/>
                <a:cs typeface="Times New Roman" panose="02020603050405020304" charset="0"/>
              </a:rPr>
              <a:t>The consistency in price drop shows potential for seasonal analysis or identifying best times to purchase.</a:t>
            </a:r>
            <a:endParaRPr lang="en-US" altLang="en-US" sz="1750">
              <a:latin typeface="Times New Roman" panose="02020603050405020304" charset="0"/>
              <a:cs typeface="Times New Roman" panose="02020603050405020304" charset="0"/>
            </a:endParaRPr>
          </a:p>
        </p:txBody>
      </p:sp>
      <p:pic>
        <p:nvPicPr>
          <p:cNvPr id="7" name="Picture 6" descr="Data_Analytics_Project - Google Chrome 8_7_2025 8_10_36 PM"/>
          <p:cNvPicPr>
            <a:picLocks noChangeAspect="1"/>
          </p:cNvPicPr>
          <p:nvPr/>
        </p:nvPicPr>
        <p:blipFill>
          <a:blip r:embed="rId1"/>
          <a:stretch>
            <a:fillRect/>
          </a:stretch>
        </p:blipFill>
        <p:spPr>
          <a:xfrm>
            <a:off x="6615430" y="1383030"/>
            <a:ext cx="4854575" cy="5102860"/>
          </a:xfrm>
          <a:prstGeom prst="rect">
            <a:avLst/>
          </a:prstGeom>
        </p:spPr>
      </p:pic>
      <p:sp>
        <p:nvSpPr>
          <p:cNvPr id="8" name="Text Box 7"/>
          <p:cNvSpPr txBox="1"/>
          <p:nvPr/>
        </p:nvSpPr>
        <p:spPr>
          <a:xfrm>
            <a:off x="723900" y="1538605"/>
            <a:ext cx="5080000" cy="817245"/>
          </a:xfrm>
          <a:prstGeom prst="rect">
            <a:avLst/>
          </a:prstGeom>
        </p:spPr>
        <p:txBody>
          <a:bodyPr>
            <a:noAutofit/>
          </a:bodyPr>
          <a:p>
            <a:r>
              <a:rPr lang="en-US" altLang="zh-CN" sz="3600" b="1" u="sng">
                <a:latin typeface="Times New Roman" panose="02020603050405020304" charset="0"/>
                <a:cs typeface="Times New Roman" panose="02020603050405020304" charset="0"/>
              </a:rPr>
              <a:t>Pricing Trends:</a:t>
            </a:r>
            <a:endParaRPr lang="en-US" altLang="zh-CN" sz="3600" b="1" u="sng">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6690" y="-62865"/>
            <a:ext cx="10515600" cy="1325563"/>
          </a:xfrm>
        </p:spPr>
        <p:txBody>
          <a:bodyPr/>
          <a:p>
            <a:r>
              <a:rPr lang="en-US" altLang="en-US" b="1" u="sng">
                <a:latin typeface="Times New Roman" panose="02020603050405020304" charset="0"/>
                <a:cs typeface="Times New Roman" panose="02020603050405020304" charset="0"/>
              </a:rPr>
              <a:t>Original Price vs Offer Price</a:t>
            </a:r>
            <a:endParaRPr lang="en-US" altLang="en-US" b="1" u="sng">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160655" y="4363720"/>
            <a:ext cx="12031345" cy="1967230"/>
          </a:xfrm>
        </p:spPr>
        <p:txBody>
          <a:bodyPr>
            <a:normAutofit/>
          </a:bodyPr>
          <a:p>
            <a:r>
              <a:rPr lang="en-US" altLang="en-US" sz="1800">
                <a:latin typeface="Times New Roman" panose="02020603050405020304" charset="0"/>
                <a:cs typeface="Times New Roman" panose="02020603050405020304" charset="0"/>
              </a:rPr>
              <a:t>Strong positive correlation: As original price increases, offer price also increases, showing a strong linear relationship.</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Most products are discounted: Majority of points lie below the y = x line, indicating offer price is lower than original price.</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High density around mid-range prices: Most products are priced between ₹500–₹3000, targeting mass-market consumers.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Outliers exist: A few high-priced luxury products appear far from the main cluster</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Few products have equal prices: Some products lie near the y = x line, showing no discounts applied.</a:t>
            </a:r>
            <a:endParaRPr lang="en-US" altLang="en-US" sz="1800">
              <a:latin typeface="Times New Roman" panose="02020603050405020304" charset="0"/>
              <a:cs typeface="Times New Roman" panose="02020603050405020304" charset="0"/>
            </a:endParaRPr>
          </a:p>
          <a:p>
            <a:endParaRPr lang="en-US" altLang="en-US" sz="18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2391410" y="978535"/>
            <a:ext cx="6984365" cy="33851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165100"/>
            <a:ext cx="10515600" cy="1325563"/>
          </a:xfrm>
        </p:spPr>
        <p:txBody>
          <a:bodyPr/>
          <a:p>
            <a:r>
              <a:rPr lang="en-US" altLang="en-US" b="1" u="sng">
                <a:latin typeface="Times New Roman" panose="02020603050405020304" charset="0"/>
                <a:cs typeface="Times New Roman" panose="02020603050405020304" charset="0"/>
              </a:rPr>
              <a:t>Offer Price by Gift Tag</a:t>
            </a:r>
            <a:endParaRPr lang="en-US" altLang="en-US" b="1" u="sng">
              <a:latin typeface="Times New Roman" panose="02020603050405020304" charset="0"/>
              <a:cs typeface="Times New Roman" panose="02020603050405020304" charset="0"/>
            </a:endParaRPr>
          </a:p>
        </p:txBody>
      </p:sp>
      <p:sp>
        <p:nvSpPr>
          <p:cNvPr id="3" name="Text Placeholder 2"/>
          <p:cNvSpPr>
            <a:spLocks noGrp="1"/>
          </p:cNvSpPr>
          <p:nvPr>
            <p:ph type="body" idx="1"/>
          </p:nvPr>
        </p:nvSpPr>
        <p:spPr>
          <a:xfrm>
            <a:off x="1129030" y="4546600"/>
            <a:ext cx="10515600" cy="2110740"/>
          </a:xfrm>
        </p:spPr>
        <p:txBody>
          <a:bodyPr>
            <a:normAutofit fontScale="90000"/>
          </a:bodyPr>
          <a:p>
            <a:r>
              <a:rPr lang="en-US" altLang="en-US" sz="1800">
                <a:latin typeface="Times New Roman" panose="02020603050405020304" charset="0"/>
                <a:cs typeface="Times New Roman" panose="02020603050405020304" charset="0"/>
              </a:rPr>
              <a:t>Products tagged as "AD &amp; NEW" have the highest average offer price, suggesting premium new launches.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The error bars (standard deviation) indicate price variability is highest for AD-based tags, reflecting a mix of both budget and premium products.</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"FEATURED &amp; BESTSELLER" and "AD" products also command higher prices, indicating high popularity or advertisement boost.</a:t>
            </a:r>
            <a:endParaRPr lang="en-US" altLang="en-US" sz="1800">
              <a:latin typeface="Times New Roman" panose="02020603050405020304" charset="0"/>
              <a:cs typeface="Times New Roman" panose="02020603050405020304" charset="0"/>
            </a:endParaRPr>
          </a:p>
          <a:p>
            <a:r>
              <a:rPr lang="en-US" altLang="en-US" sz="1800">
                <a:latin typeface="Times New Roman" panose="02020603050405020304" charset="0"/>
                <a:cs typeface="Times New Roman" panose="02020603050405020304" charset="0"/>
              </a:rPr>
              <a:t>Surprisingly, "FEATURED" and "NEW" alone have lower average offer prices, suggesting they may be more competitively priced to attract buyers.</a:t>
            </a:r>
            <a:endParaRPr lang="en-US" altLang="en-US" sz="18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1739900" y="1198880"/>
            <a:ext cx="8110855" cy="31451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5895</Words>
  <Application>WPS Presentation</Application>
  <PresentationFormat>Widescreen</PresentationFormat>
  <Paragraphs>112</Paragraphs>
  <Slides>13</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Arial</vt:lpstr>
      <vt:lpstr>Calibri</vt:lpstr>
      <vt:lpstr>Times New Roman</vt:lpstr>
      <vt:lpstr>Lato Black</vt:lpstr>
      <vt:lpstr>Wingdings</vt:lpstr>
      <vt:lpstr>Libre Baskerville</vt:lpstr>
      <vt:lpstr>Microsoft YaHei</vt:lpstr>
      <vt:lpstr>Arial Unicode MS</vt:lpstr>
      <vt:lpstr>Office Theme</vt:lpstr>
      <vt:lpstr>PowerPoint 演示文稿</vt:lpstr>
      <vt:lpstr>PowerPoint 演示文稿</vt:lpstr>
      <vt:lpstr>CaseStudy:</vt:lpstr>
      <vt:lpstr>Data Acquisition Using Web Scraping:</vt:lpstr>
      <vt:lpstr>Creating the DataFrame</vt:lpstr>
      <vt:lpstr>Data-Cleaning:</vt:lpstr>
      <vt:lpstr>VISUALIZATION and INSIGHTS</vt:lpstr>
      <vt:lpstr>Original Price vs Offer Price</vt:lpstr>
      <vt:lpstr>Offer Price by Gift Tag</vt:lpstr>
      <vt:lpstr>Discount Distribution (Pie Chart)</vt:lpstr>
      <vt:lpstr>Product Count by Discount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teja</cp:lastModifiedBy>
  <cp:revision>6</cp:revision>
  <dcterms:created xsi:type="dcterms:W3CDTF">2021-02-16T05:19:00Z</dcterms:created>
  <dcterms:modified xsi:type="dcterms:W3CDTF">2025-08-11T10:20:48Z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DFF70A6D47F841248E8E56834A3EE816_13</vt:lpwstr>
  </property>
  <property fmtid="{D5CDD505-2E9C-101B-9397-08002B2CF9AE}" pid="3" name="KSOProductBuildVer">
    <vt:lpwstr>1033-12.2.0.22222</vt:lpwstr>
  </property>
</Properties>
</file>