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277655" y="1991639"/>
            <a:ext cx="9175349" cy="3269293"/>
          </a:xfrm>
        </p:spPr>
        <p:txBody>
          <a:bodyPr>
            <a:normAutofit/>
          </a:bodyPr>
          <a:lstStyle/>
          <a:p>
            <a:pPr fontAlgn="base"/>
            <a:r>
              <a:rPr lang="en-IN" b="1" dirty="0" smtClean="0"/>
              <a:t>Restaurant </a:t>
            </a:r>
            <a:r>
              <a:rPr lang="en-IN" b="1" dirty="0"/>
              <a:t>Revenue </a:t>
            </a:r>
            <a:r>
              <a:rPr lang="en-IN" b="1" dirty="0" smtClean="0"/>
              <a:t>Prediction</a:t>
            </a:r>
            <a:r>
              <a:rPr lang="en-IN" b="1" smtClean="0"/>
              <a:t/>
            </a:r>
            <a:br>
              <a:rPr lang="en-IN" b="1" smtClean="0"/>
            </a:br>
            <a:r>
              <a:rPr lang="en-IN" b="1" smtClean="0">
                <a:solidFill>
                  <a:schemeClr val="accent6">
                    <a:lumMod val="20000"/>
                    <a:lumOff val="80000"/>
                  </a:schemeClr>
                </a:solidFill>
              </a:rPr>
              <a:t>PRESENTED BY;</a:t>
            </a:r>
            <a:br>
              <a:rPr lang="en-IN" b="1" smtClean="0">
                <a:solidFill>
                  <a:schemeClr val="accent6">
                    <a:lumMod val="20000"/>
                    <a:lumOff val="80000"/>
                  </a:schemeClr>
                </a:solidFill>
              </a:rPr>
            </a:br>
            <a:r>
              <a:rPr lang="en-IN" b="1" smtClean="0">
                <a:solidFill>
                  <a:schemeClr val="accent6">
                    <a:lumMod val="20000"/>
                    <a:lumOff val="80000"/>
                  </a:schemeClr>
                </a:solidFill>
              </a:rPr>
              <a:t>THARUN.P</a:t>
            </a:r>
            <a:r>
              <a:rPr lang="en-IN" b="1" dirty="0">
                <a:solidFill>
                  <a:schemeClr val="accent6">
                    <a:lumMod val="20000"/>
                    <a:lumOff val="80000"/>
                  </a:schemeClr>
                </a:solidFill>
              </a:rPr>
              <a:t/>
            </a:r>
            <a:br>
              <a:rPr lang="en-IN" b="1" dirty="0">
                <a:solidFill>
                  <a:schemeClr val="accent6">
                    <a:lumMod val="20000"/>
                    <a:lumOff val="80000"/>
                  </a:schemeClr>
                </a:solidFill>
              </a:rPr>
            </a:br>
            <a:r>
              <a:rPr lang="en-IN" b="1" dirty="0" smtClean="0">
                <a:solidFill>
                  <a:schemeClr val="accent6">
                    <a:lumMod val="20000"/>
                    <a:lumOff val="80000"/>
                  </a:schemeClr>
                </a:solidFill>
              </a:rPr>
              <a:t>MECHANICAL  ENGINEERING</a:t>
            </a:r>
            <a:br>
              <a:rPr lang="en-IN" b="1" dirty="0" smtClean="0">
                <a:solidFill>
                  <a:schemeClr val="accent6">
                    <a:lumMod val="20000"/>
                    <a:lumOff val="80000"/>
                  </a:schemeClr>
                </a:solidFill>
              </a:rPr>
            </a:br>
            <a:r>
              <a:rPr lang="en-IN" b="1" dirty="0" smtClean="0">
                <a:solidFill>
                  <a:schemeClr val="accent6">
                    <a:lumMod val="20000"/>
                    <a:lumOff val="80000"/>
                  </a:schemeClr>
                </a:solidFill>
              </a:rPr>
              <a:t>BHARATH NIKETAN  ENGINEERING COLLEGE </a:t>
            </a:r>
            <a:endParaRPr lang="en-US" b="1" dirty="0">
              <a:solidFill>
                <a:schemeClr val="accent6">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43614" y="664578"/>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85000" lnSpcReduction="20000"/>
          </a:bodyPr>
          <a:lstStyle/>
          <a:p>
            <a:pPr marL="305435" indent="-305435"/>
            <a:r>
              <a:rPr lang="en-US" sz="2400" dirty="0"/>
              <a:t>Business Problem</a:t>
            </a:r>
          </a:p>
          <a:p>
            <a:pPr marL="305435" indent="-305435"/>
            <a:r>
              <a:rPr lang="en-US" sz="2400" dirty="0"/>
              <a:t>Data Overview</a:t>
            </a:r>
          </a:p>
          <a:p>
            <a:pPr marL="305435" indent="-305435"/>
            <a:r>
              <a:rPr lang="en-US" sz="2400" dirty="0"/>
              <a:t>Evaluation Metric</a:t>
            </a:r>
          </a:p>
          <a:p>
            <a:pPr marL="305435" indent="-305435"/>
            <a:r>
              <a:rPr lang="en-US" sz="2400" dirty="0"/>
              <a:t>Exploratory Data Analysis And Feature Engineering</a:t>
            </a:r>
          </a:p>
          <a:p>
            <a:pPr marL="305435" indent="-305435"/>
            <a:r>
              <a:rPr lang="en-US" sz="2400" dirty="0"/>
              <a:t>Key Insights</a:t>
            </a:r>
          </a:p>
          <a:p>
            <a:pPr marL="305435" indent="-305435"/>
            <a:r>
              <a:rPr lang="en-US" sz="2400" dirty="0"/>
              <a:t>Transforming the data</a:t>
            </a:r>
          </a:p>
          <a:p>
            <a:pPr marL="305435" indent="-305435"/>
            <a:r>
              <a:rPr lang="en-US" sz="2400" dirty="0"/>
              <a:t>Machine Learning Models</a:t>
            </a:r>
          </a:p>
          <a:p>
            <a:pPr marL="305435" indent="-305435"/>
            <a:r>
              <a:rPr lang="en-US" sz="2400" dirty="0"/>
              <a:t>Model Comparison</a:t>
            </a:r>
          </a:p>
          <a:p>
            <a:pPr marL="305435" indent="-305435"/>
            <a:r>
              <a:rPr lang="en-US" sz="2400" dirty="0"/>
              <a:t>Deployment</a:t>
            </a:r>
          </a:p>
          <a:p>
            <a:pPr marL="305435" indent="-305435"/>
            <a:r>
              <a:rPr lang="en-US" sz="2400" dirty="0"/>
              <a:t>Future work</a:t>
            </a:r>
          </a:p>
          <a:p>
            <a:pPr marL="305435" indent="-305435"/>
            <a:r>
              <a:rPr lang="en-US" sz="2400" dirty="0"/>
              <a:t>References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20000"/>
          </a:bodyPr>
          <a:lstStyle/>
          <a:p>
            <a:pPr marL="0" indent="0">
              <a:buNone/>
            </a:pPr>
            <a:r>
              <a:rPr lang="en-US" dirty="0"/>
              <a:t>New restaurant outlets incur huge time and capital investments to establish. When the new outlet fails to break even,</a:t>
            </a:r>
          </a:p>
          <a:p>
            <a:pPr marL="0" indent="0">
              <a:buNone/>
            </a:pPr>
            <a:r>
              <a:rPr lang="en-US" dirty="0"/>
              <a:t>the site closes within a short time and operating losses are incurred. Finding an algorithmic model to increase the</a:t>
            </a:r>
          </a:p>
          <a:p>
            <a:pPr marL="0" indent="0">
              <a:buNone/>
            </a:pPr>
            <a:r>
              <a:rPr lang="en-US" dirty="0"/>
              <a:t>return on investments in new restaurant sites would facilitate businesses to direct their investments in other</a:t>
            </a:r>
          </a:p>
          <a:p>
            <a:pPr marL="0" indent="0">
              <a:buNone/>
            </a:pPr>
            <a:r>
              <a:rPr lang="en-US" dirty="0"/>
              <a:t>important business areas, like innovation, and training for new employees. The problem can be defined as: design an</a:t>
            </a:r>
          </a:p>
          <a:p>
            <a:pPr marL="0" indent="0">
              <a:buNone/>
            </a:pPr>
            <a:r>
              <a:rPr lang="en-US" dirty="0"/>
              <a:t>automated approach to decide the task environment for new restaurant by applying concepts of Support Vector</a:t>
            </a:r>
          </a:p>
          <a:p>
            <a:pPr marL="0" indent="0">
              <a:buNone/>
            </a:pPr>
            <a:r>
              <a:rPr lang="en-US" dirty="0"/>
              <a:t>Machines, Gaussian Naive Bayes and Random Forest on certain parameters, it will predict the annual revenue of a</a:t>
            </a:r>
          </a:p>
          <a:p>
            <a:pPr marL="0" indent="0">
              <a:buNone/>
            </a:pPr>
            <a:r>
              <a:rPr lang="en-US" dirty="0"/>
              <a:t>new restaurant outlet which would help food chains to determine its feasibility. The primary objective of Restaurant</a:t>
            </a:r>
          </a:p>
          <a:p>
            <a:pPr marL="0" indent="0">
              <a:buNone/>
            </a:pPr>
            <a:r>
              <a:rPr lang="en-US" dirty="0"/>
              <a:t>Revenue Prediction using Machine Learning is to help restaurants make a more informed and optimal decision about</a:t>
            </a:r>
          </a:p>
          <a:p>
            <a:pPr marL="0" indent="0">
              <a:buNone/>
            </a:pPr>
            <a:r>
              <a:rPr lang="en-US" dirty="0"/>
              <a:t>opening new outlets. It aims to find an algorithmic model to increase the effectiveness of investments in new</a:t>
            </a:r>
          </a:p>
          <a:p>
            <a:pPr marL="0" indent="0">
              <a:buNone/>
            </a:pPr>
            <a:r>
              <a:rPr lang="en-US" dirty="0"/>
              <a:t>restaurant sites. One of the biggest features of the proposed application is that it aims to predict the revenue of new</a:t>
            </a:r>
          </a:p>
          <a:p>
            <a:pPr marL="0" indent="0">
              <a:buNone/>
            </a:pPr>
            <a:r>
              <a:rPr lang="en-US" dirty="0"/>
              <a:t>outlets of existing restaurant chains. Analytical prediction of data has proven more effective than by human</a:t>
            </a:r>
          </a:p>
          <a:p>
            <a:pPr marL="0" indent="0">
              <a:buNone/>
            </a:pPr>
            <a:r>
              <a:rPr lang="en-US" dirty="0" err="1"/>
              <a:t>judgement</a:t>
            </a:r>
            <a:r>
              <a:rPr lang="en-US" dirty="0"/>
              <a:t>. Further, it can allow analysis and comparison of multiple new sites. Thus human errors can be avoided</a:t>
            </a:r>
          </a:p>
          <a:p>
            <a:pPr marL="0" indent="0">
              <a:buNone/>
            </a:pPr>
            <a:r>
              <a:rPr lang="en-US" dirty="0"/>
              <a:t>and operations can be performed faster than previous methods. Given a dataset with 37 obfuscated parameters, the</a:t>
            </a:r>
          </a:p>
          <a:p>
            <a:pPr marL="0" indent="0">
              <a:buNone/>
            </a:pPr>
            <a:r>
              <a:rPr lang="en-US" dirty="0"/>
              <a:t>algorithm will be trained on these parameters and no more. All in all, this revenue prediction system will compute an</a:t>
            </a:r>
          </a:p>
          <a:p>
            <a:pPr marL="0" indent="0">
              <a:buNone/>
            </a:pPr>
            <a:r>
              <a:rPr lang="en-US" dirty="0"/>
              <a:t>accurate forecast of a restaurant outlet’s future revenues.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smtClean="0">
                <a:latin typeface="Franklin Gothic Book" pitchFamily="34" charset="0"/>
                <a:cs typeface="Calibri"/>
              </a:rPr>
              <a:t>judgment </a:t>
            </a:r>
            <a:r>
              <a:rPr lang="en-US" sz="1800" b="1" dirty="0">
                <a:latin typeface="Franklin Gothic Book" pitchFamily="34" charset="0"/>
                <a:cs typeface="Calibri"/>
              </a:rPr>
              <a:t>and experience will influence the location and release date of a restaurant. It can be challenging to extrapolate subjective data across cultures and geographical areas. A supervised learning algorithm can construct complicated representations of complex variables using simple inputs such as the opening date, city and type of the restaurant (Food Court, Inline, Drive-Thru, Mobile), Demographic data (population in any given area, age, and gender distribution, development scales), Real estate data (front facade of the location, car park availability), and points of interest including schools, banks. Machine learning concepts such as </a:t>
            </a:r>
            <a:r>
              <a:rPr lang="en-US" sz="1800" b="1" dirty="0" err="1">
                <a:latin typeface="Franklin Gothic Book" pitchFamily="34" charset="0"/>
                <a:cs typeface="Calibri"/>
              </a:rPr>
              <a:t>catboost</a:t>
            </a:r>
            <a:r>
              <a:rPr lang="en-US" sz="1800" b="1" dirty="0">
                <a:latin typeface="Franklin Gothic Book" pitchFamily="34" charset="0"/>
                <a:cs typeface="Calibri"/>
              </a:rPr>
              <a:t> and random forests can enable food chains to predict the annual revenue of a new restaurant, which can help them determine the viability of a news outlet.</a:t>
            </a:r>
            <a:endParaRPr lang="en-IN" sz="1800" b="1" dirty="0">
              <a:latin typeface="Franklin Gothic Book" pitchFamily="34" charset="0"/>
              <a:cs typeface="Calibri"/>
            </a:endParaRPr>
          </a:p>
          <a:p>
            <a:pPr marL="0" indent="0">
              <a:buNone/>
            </a:pPr>
            <a:endParaRPr lang="en-IN" sz="1800" dirty="0">
              <a:latin typeface="Franklin Gothic Book"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 In addition to the service and the cuisine, a crucial aspect of the restaurant company is forecasting its sales production. For improved company growth and more profit, the owner of food chains or restaurants must create a solid business strategy for their future operations [22]. A sales prediction may be produced using several fitting algorithms in artificial intelligence [23]. ...</a:t>
            </a:r>
          </a:p>
          <a:p>
            <a:pPr marL="0" indent="0">
              <a:buNone/>
            </a:pPr>
            <a:r>
              <a:rPr lang="en-US" sz="1800" b="1" dirty="0">
                <a:solidFill>
                  <a:srgbClr val="0F0F0F"/>
                </a:solidFill>
              </a:rPr>
              <a:t>... Including the Bayes classifier, a BN model [22] is a graphical representation of a model in which variables are represented by nodes and directed arcs, and where the arcs' connections between nodes are based on probability distributions (with conditional distributions). Each node category's conditional distribution with its parent nodes is determined.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62500" lnSpcReduction="20000"/>
          </a:bodyPr>
          <a:lstStyle/>
          <a:p>
            <a:pPr marL="305435" indent="-305435"/>
            <a:r>
              <a:rPr lang="sv-SE" dirty="0"/>
              <a:t>Att förutse efterfrågan inom restaurangindustrin är en utmaning för alla restaurangägare. Traditionellt har efterfrågan beräknats baserat på försäljningshistorik och personalens intuition,</a:t>
            </a:r>
          </a:p>
          <a:p>
            <a:pPr marL="305435" indent="-305435"/>
            <a:r>
              <a:rPr lang="sv-SE" dirty="0"/>
              <a:t>men i takt med den ökande digitaliseringen har man hittat sätt att ta fram träffsäkra försäljningsprognoser med hjälp av artificiell intelligens. Dessa metoder baseras på matematiska</a:t>
            </a:r>
          </a:p>
          <a:p>
            <a:pPr marL="305435" indent="-305435"/>
            <a:r>
              <a:rPr lang="sv-SE" dirty="0"/>
              <a:t>algoritmer som kan lära sig mönster i data och baserat på dessa lärdomar skapa prognoser</a:t>
            </a:r>
          </a:p>
          <a:p>
            <a:pPr marL="305435" indent="-305435"/>
            <a:r>
              <a:rPr lang="sv-SE" dirty="0"/>
              <a:t>för framtiden, en teknik som går under benämningen maskininlärning. Genom att träna en</a:t>
            </a:r>
          </a:p>
          <a:p>
            <a:pPr marL="305435" indent="-305435"/>
            <a:r>
              <a:rPr lang="sv-SE" dirty="0"/>
              <a:t>maskininlärningsmodell på en tillräcklig mängd relevant data är det möjligt att skapa försäljningsprognoser som stämmer väl överens med verkligheten. Denna lösning har stor potential</a:t>
            </a:r>
          </a:p>
          <a:p>
            <a:pPr marL="305435" indent="-305435"/>
            <a:r>
              <a:rPr lang="sv-SE" dirty="0"/>
              <a:t>att revolutionera restaurangbranschen genom att bidra till minimering av matsvinn, optimering av lönsamheten och förbättring av personalens välbefinnande.</a:t>
            </a:r>
          </a:p>
          <a:p>
            <a:pPr marL="305435" indent="-305435"/>
            <a:r>
              <a:rPr lang="sv-SE" dirty="0"/>
              <a:t>Ett företag, som i denna undersökning går under pseudonymen DineProphet, jobbar med att</a:t>
            </a:r>
          </a:p>
          <a:p>
            <a:pPr marL="305435" indent="-305435"/>
            <a:r>
              <a:rPr lang="sv-SE" dirty="0"/>
              <a:t>skapa försäljningsprognoser till restauranger genom att använda maskininlärning. Det data</a:t>
            </a:r>
          </a:p>
          <a:p>
            <a:pPr marL="305435" indent="-305435"/>
            <a:r>
              <a:rPr lang="sv-SE" dirty="0"/>
              <a:t>som används för att modellerna ska skapa träffsäkra försäljningsprognoser behöver i det här</a:t>
            </a:r>
          </a:p>
          <a:p>
            <a:pPr marL="305435" indent="-305435"/>
            <a:r>
              <a:rPr lang="sv-SE" dirty="0"/>
              <a:t>fallet ha ett visst förklaringsvärde för restaurangverksamhetens försäljning. Denna data kan</a:t>
            </a:r>
          </a:p>
          <a:p>
            <a:pPr marL="305435" indent="-305435"/>
            <a:r>
              <a:rPr lang="sv-SE" dirty="0"/>
              <a:t>exempelvis innehålla information om restaurangens tidigare försäljning, framtida väder, och</a:t>
            </a:r>
          </a:p>
          <a:p>
            <a:pPr marL="305435" indent="-305435"/>
            <a:r>
              <a:rPr lang="sv-SE" dirty="0"/>
              <a:t>bordsbokningar. Eftersom datat består av observationer som är samlade över en given tid</a:t>
            </a:r>
          </a:p>
          <a:p>
            <a:pPr marL="305435" indent="-305435"/>
            <a:r>
              <a:rPr lang="sv-SE" dirty="0"/>
              <a:t>kallas den för tidsseriedata. Maskininlärningsmodeller kräver ofta en större mängd data att</a:t>
            </a:r>
          </a:p>
          <a:p>
            <a:pPr marL="305435" indent="-305435"/>
            <a:r>
              <a:rPr lang="sv-SE" dirty="0"/>
              <a:t>träna på för att lära sig de mönster och förhållanden som är nödvändiga för att lösa en given</a:t>
            </a:r>
          </a:p>
          <a:p>
            <a:pPr marL="305435" indent="-305435"/>
            <a:r>
              <a:rPr lang="sv-SE" dirty="0"/>
              <a:t>uppgift. En utmaning som DineProphet ibland ställs inför är just tillgången till den mängd</a:t>
            </a:r>
          </a:p>
          <a:p>
            <a:pPr marL="305435" indent="-305435"/>
            <a:r>
              <a:rPr lang="sv-SE" dirty="0"/>
              <a:t>data som är nödvändig för att skapa träffsäkra prognoser genom maskininlärn</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buNone/>
            </a:pPr>
            <a:r>
              <a:rPr lang="en-US" sz="2400" dirty="0"/>
              <a:t>This dataset is from a </a:t>
            </a:r>
            <a:r>
              <a:rPr lang="en-US" sz="2400" dirty="0" err="1"/>
              <a:t>Kaggle</a:t>
            </a:r>
            <a:r>
              <a:rPr lang="en-US" sz="2400" dirty="0"/>
              <a:t> competition and has 137 restaurants in the training set, and a test set of 100000 restaurants. The data columns include the open date, location, city type, and three categories of obfuscated data: Demographic data, Real estate data, and Commercial data. The revenue column indicates a (transformed) revenue of the restaurant in a given year and is the target of predictive analysis.</a:t>
            </a:r>
          </a:p>
          <a:p>
            <a:pPr marL="0" indent="0">
              <a:buNone/>
            </a:pPr>
            <a:endParaRPr lang="en-US" sz="2400" dirty="0"/>
          </a:p>
          <a:p>
            <a:pPr marL="0" indent="0">
              <a:buNone/>
            </a:pPr>
            <a:r>
              <a:rPr lang="en-US" sz="2400" dirty="0"/>
              <a:t>In this project, I first download and explore the dataset. Then I prepare the dataset for training by splitting the data into training and validation sets. After that, I trained and evaluate hard-coded and baseline models. Then, I do feature engineering and then train and evaluate different models(Ridge regression, Random Forest, Gradient Boosting). Then, I tune </a:t>
            </a:r>
            <a:r>
              <a:rPr lang="en-US" sz="2400" dirty="0" err="1"/>
              <a:t>hyperparameters</a:t>
            </a:r>
            <a:r>
              <a:rPr lang="en-US" sz="2400" dirty="0"/>
              <a:t>. Finally, I submit the predictions made from the above models to </a:t>
            </a:r>
            <a:r>
              <a:rPr lang="en-US" sz="2400" dirty="0" err="1"/>
              <a:t>Kaggle</a:t>
            </a:r>
            <a:r>
              <a:rPr lang="en-US" sz="2400" dirty="0"/>
              <a:t> and see where our score lands on the </a:t>
            </a:r>
            <a:r>
              <a:rPr lang="en-US" sz="2400" dirty="0" err="1"/>
              <a:t>Kaggle</a:t>
            </a:r>
            <a:r>
              <a:rPr lang="en-US" sz="2400" dirty="0"/>
              <a:t> leaderboard</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85000" lnSpcReduction="20000"/>
          </a:bodyPr>
          <a:lstStyle/>
          <a:p>
            <a:pPr marL="305435" indent="-305435"/>
            <a:r>
              <a:rPr lang="en-US" sz="2000" dirty="0"/>
              <a:t>In the competitive world, it is difficult to make a decision where to open a restaurant outlet that produces maximum revenue.</a:t>
            </a:r>
          </a:p>
          <a:p>
            <a:pPr marL="305435" indent="-305435"/>
            <a:r>
              <a:rPr lang="en-US" sz="2000" dirty="0"/>
              <a:t>Especially, it is difficult to accurately extrapolate across geographies and culture based on the personal </a:t>
            </a:r>
            <a:r>
              <a:rPr lang="en-US" sz="2000" dirty="0" err="1"/>
              <a:t>judgement</a:t>
            </a:r>
            <a:r>
              <a:rPr lang="en-US" sz="2000" dirty="0"/>
              <a:t> and experiences.</a:t>
            </a:r>
          </a:p>
          <a:p>
            <a:pPr marL="305435" indent="-305435"/>
            <a:r>
              <a:rPr lang="en-US" sz="2000" dirty="0"/>
              <a:t>Supervised learning approach may play a vital role to determine the feasibility of a new outlet with the prediction of revenue. The</a:t>
            </a:r>
          </a:p>
          <a:p>
            <a:pPr marL="305435" indent="-305435"/>
            <a:r>
              <a:rPr lang="en-US" sz="2000" dirty="0"/>
              <a:t>goal of this study was to predict restaurant revenue of 100,000 regional tab food investment (TFI) restaurant locations across Turkey.</a:t>
            </a:r>
          </a:p>
          <a:p>
            <a:pPr marL="305435" indent="-305435"/>
            <a:r>
              <a:rPr lang="en-US" sz="2000" dirty="0"/>
              <a:t>Several supervised learning techniques were used to select the optimal model for prediction. The LASSO method was selected as the</a:t>
            </a:r>
          </a:p>
          <a:p>
            <a:pPr marL="305435" indent="-305435"/>
            <a:r>
              <a:rPr lang="en-US" sz="2000" dirty="0"/>
              <a:t>best supervised method for the prediction of revenue as determined by lowest test error. Other models were employed, but LASSO</a:t>
            </a:r>
          </a:p>
          <a:p>
            <a:pPr marL="305435" indent="-305435"/>
            <a:r>
              <a:rPr lang="en-US" sz="2000" dirty="0"/>
              <a:t>outperformed all other models and had the added benefit of simplicity and interpretability. The LASSO model was used to predict the</a:t>
            </a:r>
          </a:p>
          <a:p>
            <a:pPr marL="305435" indent="-305435"/>
            <a:r>
              <a:rPr lang="en-US" sz="2000" dirty="0"/>
              <a:t>revenue of 100,000 new restaurant site locations based on the coefficients termed using the training data</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US" sz="2000" b="1" dirty="0"/>
              <a:t>Beyond the regression performance, we investigated </a:t>
            </a:r>
            <a:r>
              <a:rPr lang="en-US" sz="2000" b="1" dirty="0" err="1"/>
              <a:t>whatfactors</a:t>
            </a:r>
            <a:r>
              <a:rPr lang="en-US" sz="2000" b="1" dirty="0"/>
              <a:t> are the strongest indicators of future visitor numbers </a:t>
            </a:r>
            <a:r>
              <a:rPr lang="en-US" sz="2000" b="1" dirty="0" err="1"/>
              <a:t>torestaurant</a:t>
            </a:r>
            <a:r>
              <a:rPr lang="en-US" sz="2000" b="1" dirty="0"/>
              <a:t>. We measured the importance of each feature </a:t>
            </a:r>
            <a:r>
              <a:rPr lang="en-US" sz="2000" b="1" dirty="0" err="1"/>
              <a:t>usinga</a:t>
            </a:r>
            <a:r>
              <a:rPr lang="en-US" sz="2000" b="1" dirty="0"/>
              <a:t> function of </a:t>
            </a:r>
            <a:r>
              <a:rPr lang="en-US" sz="2000" b="1" dirty="0" err="1"/>
              <a:t>XGBoost</a:t>
            </a:r>
            <a:r>
              <a:rPr lang="en-US" sz="2000" b="1" dirty="0"/>
              <a:t>. This function automatically </a:t>
            </a:r>
            <a:r>
              <a:rPr lang="en-US" sz="2000" b="1" dirty="0" err="1"/>
              <a:t>evaluateseach</a:t>
            </a:r>
            <a:r>
              <a:rPr lang="en-US" sz="2000" b="1" dirty="0"/>
              <a:t> feature by computing its usage of all the trees during train-</a:t>
            </a:r>
            <a:r>
              <a:rPr lang="en-US" sz="2000" b="1" dirty="0" err="1"/>
              <a:t>ing</a:t>
            </a:r>
            <a:r>
              <a:rPr lang="en-US" sz="2000" b="1" dirty="0"/>
              <a:t>. The details of this function are illustrated in [16].Figure 3 lists the features with 10 highest importance. </a:t>
            </a:r>
            <a:r>
              <a:rPr lang="en-US" sz="2000" b="1" dirty="0" err="1"/>
              <a:t>Themost</a:t>
            </a:r>
            <a:r>
              <a:rPr lang="en-US" sz="2000" b="1" dirty="0"/>
              <a:t> important feature is ”week of year” (0.158), followed </a:t>
            </a:r>
            <a:r>
              <a:rPr lang="en-US" sz="2000" b="1" dirty="0" err="1"/>
              <a:t>bymean</a:t>
            </a:r>
            <a:r>
              <a:rPr lang="en-US" sz="2000" b="1" dirty="0"/>
              <a:t> visitors (0.079), restaurant unique ID (0.076) and so on</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www.w3.org/XML/1998/namespace"/>
    <ds:schemaRef ds:uri="http://purl.org/dc/dcmitype/"/>
    <ds:schemaRef ds:uri="9162bd5b-4ed9-4da3-b376-05204580ba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c0fa2617-96bd-425d-8578-e93563fe37c5"/>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1286</Words>
  <Application>Microsoft Office PowerPoint</Application>
  <PresentationFormat>Custom</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Restaurant Revenue Prediction PRESENTED BY; THARUN.P MECHANICAL  ENGINEERING BHARATH NIKETAN  ENGINEERING COLLEGE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30</cp:revision>
  <dcterms:created xsi:type="dcterms:W3CDTF">2021-05-26T16:50:10Z</dcterms:created>
  <dcterms:modified xsi:type="dcterms:W3CDTF">2024-04-05T07:09:49Z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