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288" r:id="rId3"/>
    <p:sldId id="281" r:id="rId4"/>
    <p:sldId id="287" r:id="rId5"/>
    <p:sldId id="282" r:id="rId6"/>
    <p:sldId id="283" r:id="rId7"/>
    <p:sldId id="284" r:id="rId8"/>
    <p:sldId id="285" r:id="rId9"/>
    <p:sldId id="257" r:id="rId10"/>
    <p:sldId id="258" r:id="rId11"/>
    <p:sldId id="259" r:id="rId12"/>
    <p:sldId id="261" r:id="rId13"/>
    <p:sldId id="260" r:id="rId14"/>
    <p:sldId id="262" r:id="rId15"/>
    <p:sldId id="263" r:id="rId16"/>
    <p:sldId id="264" r:id="rId17"/>
    <p:sldId id="265" r:id="rId18"/>
    <p:sldId id="266" r:id="rId19"/>
    <p:sldId id="268" r:id="rId20"/>
    <p:sldId id="269" r:id="rId21"/>
    <p:sldId id="270" r:id="rId22"/>
    <p:sldId id="271" r:id="rId23"/>
    <p:sldId id="272" r:id="rId24"/>
    <p:sldId id="274" r:id="rId25"/>
    <p:sldId id="276" r:id="rId26"/>
    <p:sldId id="278" r:id="rId27"/>
    <p:sldId id="280" r:id="rId28"/>
    <p:sldId id="275" r:id="rId2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C216B-3632-564E-89E8-A8DA5647FBE0}" type="datetimeFigureOut">
              <a:rPr lang="tr-TR" smtClean="0"/>
              <a:t>9.03.2022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0A985-92E8-1C41-911C-9801528619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4304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C9AE-F956-46DC-939A-95301E97E007}" type="datetime1">
              <a:rPr lang="tr-TR" smtClean="0"/>
              <a:t>9.03.2022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A78E-6732-6D48-80AD-C840D1749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736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B2A2E-97E6-4639-838E-7EA7312FC1C8}" type="datetime1">
              <a:rPr lang="tr-TR" smtClean="0"/>
              <a:t>9.03.2022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A78E-6732-6D48-80AD-C840D1749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63735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B2A2E-97E6-4639-838E-7EA7312FC1C8}" type="datetime1">
              <a:rPr lang="tr-TR" smtClean="0"/>
              <a:t>9.03.2022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A78E-6732-6D48-80AD-C840D17491E6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95462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B2A2E-97E6-4639-838E-7EA7312FC1C8}" type="datetime1">
              <a:rPr lang="tr-TR" smtClean="0"/>
              <a:t>9.03.2022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A78E-6732-6D48-80AD-C840D1749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775778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B2A2E-97E6-4639-838E-7EA7312FC1C8}" type="datetime1">
              <a:rPr lang="tr-TR" smtClean="0"/>
              <a:t>9.03.2022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A78E-6732-6D48-80AD-C840D17491E6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98872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B2A2E-97E6-4639-838E-7EA7312FC1C8}" type="datetime1">
              <a:rPr lang="tr-TR" smtClean="0"/>
              <a:t>9.03.2022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A78E-6732-6D48-80AD-C840D1749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350346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5CB61-7D2B-4D11-93DA-AE067E5F57AA}" type="datetime1">
              <a:rPr lang="tr-TR" smtClean="0"/>
              <a:t>9.03.2022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A78E-6732-6D48-80AD-C840D1749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5437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12D2-B540-4C94-812D-BAB75E1802FA}" type="datetime1">
              <a:rPr lang="tr-TR" smtClean="0"/>
              <a:t>9.03.2022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A78E-6732-6D48-80AD-C840D1749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5778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AE8EB-3104-4D92-AE3F-A09C2B7FF2AA}" type="datetime1">
              <a:rPr lang="tr-TR" smtClean="0"/>
              <a:t>9.03.2022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A78E-6732-6D48-80AD-C840D1749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092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B2A2E-97E6-4639-838E-7EA7312FC1C8}" type="datetime1">
              <a:rPr lang="tr-TR" smtClean="0"/>
              <a:t>9.03.2022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A78E-6732-6D48-80AD-C840D1749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977201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9AEA-A3A2-49CF-9E1E-E7D826FF8547}" type="datetime1">
              <a:rPr lang="tr-TR" smtClean="0"/>
              <a:t>9.03.2022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A78E-6732-6D48-80AD-C840D1749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5602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D86FF-AB31-48F9-99BF-5A2B410B1C8C}" type="datetime1">
              <a:rPr lang="tr-TR" smtClean="0"/>
              <a:t>9.03.2022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A78E-6732-6D48-80AD-C840D1749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959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2E585-F98B-4200-A2AB-5680BAFF8436}" type="datetime1">
              <a:rPr lang="tr-TR" smtClean="0"/>
              <a:t>9.03.2022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A78E-6732-6D48-80AD-C840D1749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2351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8CDB-6E22-440D-BB1E-BE55F3649502}" type="datetime1">
              <a:rPr lang="tr-TR" smtClean="0"/>
              <a:t>9.03.2022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A78E-6732-6D48-80AD-C840D1749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816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6872-5AF3-4311-A405-4678BC1DB64D}" type="datetime1">
              <a:rPr lang="tr-TR" smtClean="0"/>
              <a:t>9.03.2022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A78E-6732-6D48-80AD-C840D1749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771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99D5-6B8A-4380-B28F-5B874B5D17B6}" type="datetime1">
              <a:rPr lang="tr-TR" smtClean="0"/>
              <a:t>9.03.2022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A78E-6732-6D48-80AD-C840D1749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181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B2A2E-97E6-4639-838E-7EA7312FC1C8}" type="datetime1">
              <a:rPr lang="tr-TR" smtClean="0"/>
              <a:t>9.03.2022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01FA78E-6732-6D48-80AD-C840D1749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903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C1EC498-C1AC-D044-986F-A71B25E5B3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Python</a:t>
            </a:r>
            <a:r>
              <a:rPr lang="tr-TR" dirty="0"/>
              <a:t> Programlama Dili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102B3B4-1EBA-C44E-A3E0-7702365AAA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20061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F035CEF-8181-614E-B846-6772D5360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Listeler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B31E6A8-D5CA-0748-A062-E58A75F8E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a=[1,2,"a",3,5]        # Veriler karışık türden olabilir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len</a:t>
            </a:r>
            <a:r>
              <a:rPr lang="tr-TR" dirty="0"/>
              <a:t>(a)                       # Eleman sayısı</a:t>
            </a:r>
          </a:p>
          <a:p>
            <a:pPr marL="0" indent="0">
              <a:buNone/>
            </a:pPr>
            <a:r>
              <a:rPr lang="tr-TR" dirty="0" err="1"/>
              <a:t>a.sort</a:t>
            </a:r>
            <a:r>
              <a:rPr lang="tr-TR" dirty="0"/>
              <a:t>()                     # listeyi sıralar</a:t>
            </a:r>
          </a:p>
          <a:p>
            <a:pPr marL="0" indent="0">
              <a:buNone/>
            </a:pPr>
            <a:r>
              <a:rPr lang="tr-TR" dirty="0" err="1"/>
              <a:t>a.reverse</a:t>
            </a:r>
            <a:r>
              <a:rPr lang="tr-TR" dirty="0"/>
              <a:t>()               # listeyi ters çevirir</a:t>
            </a:r>
          </a:p>
          <a:p>
            <a:pPr marL="0" indent="0">
              <a:buNone/>
            </a:pPr>
            <a:r>
              <a:rPr lang="tr-TR" dirty="0" err="1"/>
              <a:t>a.pop</a:t>
            </a:r>
            <a:r>
              <a:rPr lang="tr-TR" dirty="0"/>
              <a:t>()                     # son elemanı siler</a:t>
            </a:r>
          </a:p>
          <a:p>
            <a:pPr marL="0" indent="0">
              <a:buNone/>
            </a:pPr>
            <a:r>
              <a:rPr lang="tr-TR" dirty="0" err="1"/>
              <a:t>a.append</a:t>
            </a:r>
            <a:r>
              <a:rPr lang="tr-TR" dirty="0"/>
              <a:t>("a")         # sonuna yeni eleman ekler</a:t>
            </a:r>
          </a:p>
          <a:p>
            <a:pPr marL="0" indent="0">
              <a:buNone/>
            </a:pPr>
            <a:r>
              <a:rPr lang="tr-TR" dirty="0" err="1"/>
              <a:t>a.insert</a:t>
            </a:r>
            <a:r>
              <a:rPr lang="tr-TR" dirty="0"/>
              <a:t>(indis, "a")  # yeni elemanı belirtilen indise ekler </a:t>
            </a:r>
          </a:p>
        </p:txBody>
      </p:sp>
    </p:spTree>
    <p:extLst>
      <p:ext uri="{BB962C8B-B14F-4D97-AF65-F5344CB8AC3E}">
        <p14:creationId xmlns:p14="http://schemas.microsoft.com/office/powerpoint/2010/main" val="4032041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2DB203D-3149-D649-881C-11EA5395A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Listeler devam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82462C5-D866-D740-A353-E82B32246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err="1"/>
              <a:t>a.count</a:t>
            </a:r>
            <a:r>
              <a:rPr lang="tr-TR" dirty="0"/>
              <a:t>(1)            # Bu eleman listede kaç tane var</a:t>
            </a:r>
          </a:p>
          <a:p>
            <a:pPr marL="0" indent="0">
              <a:buNone/>
            </a:pPr>
            <a:r>
              <a:rPr lang="tr-TR" dirty="0" err="1"/>
              <a:t>a.index</a:t>
            </a:r>
            <a:r>
              <a:rPr lang="tr-TR" dirty="0"/>
              <a:t>(1)             # Bu eleman kaçıncı indiste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a[1]              # 1.indiste ki elemanı yazdır</a:t>
            </a:r>
          </a:p>
          <a:p>
            <a:pPr marL="0" indent="0">
              <a:buNone/>
            </a:pPr>
            <a:r>
              <a:rPr lang="tr-TR" dirty="0"/>
              <a:t>a[1]=2                   # 1.indisteki elemanın değerini değiştir</a:t>
            </a:r>
          </a:p>
          <a:p>
            <a:pPr marL="0" indent="0">
              <a:buNone/>
            </a:pPr>
            <a:r>
              <a:rPr lang="tr-TR" dirty="0"/>
              <a:t>del a[2]                 # 2.indisteki elemanı listeden sil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x=</a:t>
            </a:r>
            <a:r>
              <a:rPr lang="tr-TR" dirty="0" err="1"/>
              <a:t>list</a:t>
            </a:r>
            <a:r>
              <a:rPr lang="tr-TR" dirty="0"/>
              <a:t>()                  # Boş liste oluşturur</a:t>
            </a:r>
          </a:p>
          <a:p>
            <a:pPr marL="0" indent="0">
              <a:buNone/>
            </a:pPr>
            <a:r>
              <a:rPr lang="tr-TR" dirty="0"/>
              <a:t>x=[]                       # Boş liste oluşturur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84365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5677096-4F31-F249-BA1F-6498909B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Liste üzerinde döngüler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446E009-CF9A-F94C-990E-F6DAC69EE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liste=["</a:t>
            </a:r>
            <a:r>
              <a:rPr lang="tr-TR" dirty="0" err="1"/>
              <a:t>a","b","c</a:t>
            </a:r>
            <a:r>
              <a:rPr lang="tr-TR" dirty="0"/>
              <a:t>"]</a:t>
            </a:r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liste: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(i)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79881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1FF88A6-99EB-954D-BB53-891A7E0F3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Listeler devam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892B928-2A91-124E-8202-5A6DAABAD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Soru: Döngülerde indislere de erişmek istersek ?</a:t>
            </a:r>
          </a:p>
          <a:p>
            <a:pPr marL="0" indent="0">
              <a:buNone/>
            </a:pPr>
            <a:r>
              <a:rPr lang="tr-TR" dirty="0"/>
              <a:t>Cevap: </a:t>
            </a:r>
            <a:r>
              <a:rPr lang="tr-TR" dirty="0" err="1"/>
              <a:t>enumerate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enumerate</a:t>
            </a:r>
            <a:r>
              <a:rPr lang="tr-TR" dirty="0"/>
              <a:t>(liste):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(i)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28700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E800BC8-DF5F-604E-AFCE-E14483DD9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Listeler üzerinde oynamak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C16D125-C37B-6C4B-82A4-CA1A18EBB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liste=[1,2,3,4,5,6,7,8,9]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liste[1</a:t>
            </a:r>
            <a:r>
              <a:rPr lang="tr-TR" dirty="0"/>
              <a:t>] </a:t>
            </a:r>
            <a:r>
              <a:rPr lang="tr-TR" dirty="0" smtClean="0"/>
              <a:t>            #listenin 1. elemanı=2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liste[-1</a:t>
            </a:r>
            <a:r>
              <a:rPr lang="tr-TR" dirty="0"/>
              <a:t>]	         </a:t>
            </a:r>
            <a:r>
              <a:rPr lang="tr-TR" dirty="0" smtClean="0"/>
              <a:t> #</a:t>
            </a:r>
            <a:r>
              <a:rPr lang="tr-TR" dirty="0"/>
              <a:t>listenin </a:t>
            </a:r>
            <a:r>
              <a:rPr lang="tr-TR" dirty="0" smtClean="0"/>
              <a:t>-1</a:t>
            </a:r>
            <a:r>
              <a:rPr lang="tr-TR" dirty="0"/>
              <a:t>. </a:t>
            </a:r>
            <a:r>
              <a:rPr lang="tr-TR" dirty="0" smtClean="0"/>
              <a:t>elemanı=9</a:t>
            </a:r>
            <a:endParaRPr lang="tr-TR" dirty="0" smtClean="0"/>
          </a:p>
          <a:p>
            <a:pPr marL="0" indent="0">
              <a:buNone/>
            </a:pPr>
            <a:r>
              <a:rPr lang="tr-TR" dirty="0"/>
              <a:t>liste[1:3] </a:t>
            </a:r>
            <a:r>
              <a:rPr lang="tr-TR" dirty="0" smtClean="0"/>
              <a:t>        #</a:t>
            </a:r>
            <a:r>
              <a:rPr lang="tr-TR" dirty="0"/>
              <a:t>listenin </a:t>
            </a:r>
            <a:r>
              <a:rPr lang="tr-TR" dirty="0" smtClean="0"/>
              <a:t>1. elemanından 3. elemanına kadar [2,3]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liste[:3</a:t>
            </a:r>
            <a:r>
              <a:rPr lang="tr-TR" dirty="0"/>
              <a:t>] </a:t>
            </a:r>
            <a:r>
              <a:rPr lang="tr-TR" dirty="0" smtClean="0"/>
              <a:t>		   #</a:t>
            </a:r>
            <a:r>
              <a:rPr lang="tr-TR" dirty="0"/>
              <a:t>listenin </a:t>
            </a:r>
            <a:r>
              <a:rPr lang="tr-TR" dirty="0" smtClean="0"/>
              <a:t>ilk </a:t>
            </a:r>
            <a:r>
              <a:rPr lang="tr-TR" dirty="0"/>
              <a:t>elemanından 3. elemanına </a:t>
            </a:r>
            <a:r>
              <a:rPr lang="tr-TR" dirty="0" smtClean="0"/>
              <a:t>kadar[1,2,3</a:t>
            </a:r>
            <a:r>
              <a:rPr lang="tr-TR" dirty="0"/>
              <a:t>]</a:t>
            </a:r>
          </a:p>
          <a:p>
            <a:pPr marL="0" indent="0">
              <a:buNone/>
            </a:pPr>
            <a:r>
              <a:rPr lang="tr-TR" dirty="0"/>
              <a:t>liste[3:] </a:t>
            </a:r>
            <a:r>
              <a:rPr lang="tr-TR" dirty="0" smtClean="0"/>
              <a:t>         #</a:t>
            </a:r>
            <a:r>
              <a:rPr lang="tr-TR" dirty="0"/>
              <a:t>listenin </a:t>
            </a:r>
            <a:r>
              <a:rPr lang="tr-TR" dirty="0" smtClean="0"/>
              <a:t>3. </a:t>
            </a:r>
            <a:r>
              <a:rPr lang="tr-TR" dirty="0"/>
              <a:t>elemanından </a:t>
            </a:r>
            <a:r>
              <a:rPr lang="tr-TR" dirty="0" smtClean="0"/>
              <a:t>listenin sonuna kadar[3,4,5,6,7,8,9</a:t>
            </a:r>
            <a:r>
              <a:rPr lang="tr-TR" dirty="0"/>
              <a:t>]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91371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1A6D24B-C220-4B43-8F1D-4983D9012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Listeleri Birleştirmek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B4C4EE8-F73E-D542-894A-959652A10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a=[1,2,3]</a:t>
            </a:r>
          </a:p>
          <a:p>
            <a:pPr marL="0" indent="0">
              <a:buNone/>
            </a:pPr>
            <a:r>
              <a:rPr lang="tr-TR" dirty="0"/>
              <a:t>b=[4,5,6]</a:t>
            </a:r>
          </a:p>
          <a:p>
            <a:pPr marL="0" indent="0">
              <a:buNone/>
            </a:pPr>
            <a:r>
              <a:rPr lang="tr-TR" dirty="0"/>
              <a:t>c=</a:t>
            </a:r>
            <a:r>
              <a:rPr lang="tr-TR" dirty="0" err="1"/>
              <a:t>a+b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21385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F12FB8E-050C-194A-9C9C-942825F5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Çok Boyutlu Listeler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3C74F6-6C98-0741-947E-D82F8023F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x=[   </a:t>
            </a:r>
          </a:p>
          <a:p>
            <a:pPr marL="0" indent="0">
              <a:buNone/>
            </a:pPr>
            <a:r>
              <a:rPr lang="tr-TR" dirty="0"/>
              <a:t>      [1,0,0],   </a:t>
            </a:r>
          </a:p>
          <a:p>
            <a:pPr marL="0" indent="0">
              <a:buNone/>
            </a:pPr>
            <a:r>
              <a:rPr lang="tr-TR" dirty="0"/>
              <a:t>      [0,1,0],   </a:t>
            </a:r>
          </a:p>
          <a:p>
            <a:pPr marL="0" indent="0">
              <a:buNone/>
            </a:pPr>
            <a:r>
              <a:rPr lang="tr-TR" dirty="0"/>
              <a:t>      [0,0,1]   </a:t>
            </a:r>
          </a:p>
          <a:p>
            <a:pPr marL="0" indent="0">
              <a:buNone/>
            </a:pPr>
            <a:r>
              <a:rPr lang="tr-TR" dirty="0"/>
              <a:t>    ]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len</a:t>
            </a:r>
            <a:r>
              <a:rPr lang="tr-TR" dirty="0"/>
              <a:t>(x)          # satır sayısını verir</a:t>
            </a:r>
          </a:p>
          <a:p>
            <a:pPr marL="0" indent="0">
              <a:buNone/>
            </a:pPr>
            <a:r>
              <a:rPr lang="tr-TR" dirty="0" err="1"/>
              <a:t>len</a:t>
            </a:r>
            <a:r>
              <a:rPr lang="tr-TR" dirty="0"/>
              <a:t>(x[0])    # ilk satırdaki sütun sayını verir</a:t>
            </a:r>
          </a:p>
        </p:txBody>
      </p:sp>
    </p:spTree>
    <p:extLst>
      <p:ext uri="{BB962C8B-B14F-4D97-AF65-F5344CB8AC3E}">
        <p14:creationId xmlns:p14="http://schemas.microsoft.com/office/powerpoint/2010/main" val="1353321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F12FB8E-050C-194A-9C9C-942825F5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Çok Boyutlu Listeler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3C74F6-6C98-0741-947E-D82F8023F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x=[   </a:t>
            </a:r>
          </a:p>
          <a:p>
            <a:pPr marL="0" indent="0">
              <a:buNone/>
            </a:pPr>
            <a:r>
              <a:rPr lang="tr-TR" dirty="0"/>
              <a:t>      [1,0,0],   </a:t>
            </a:r>
          </a:p>
          <a:p>
            <a:pPr marL="0" indent="0">
              <a:buNone/>
            </a:pPr>
            <a:r>
              <a:rPr lang="tr-TR" dirty="0"/>
              <a:t>      [0,1,0],   </a:t>
            </a:r>
          </a:p>
          <a:p>
            <a:pPr marL="0" indent="0">
              <a:buNone/>
            </a:pPr>
            <a:r>
              <a:rPr lang="tr-TR" dirty="0"/>
              <a:t>      [0,0,1]   </a:t>
            </a:r>
          </a:p>
          <a:p>
            <a:pPr marL="0" indent="0">
              <a:buNone/>
            </a:pPr>
            <a:r>
              <a:rPr lang="tr-TR" dirty="0"/>
              <a:t>    ]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x: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i</a:t>
            </a:r>
          </a:p>
        </p:txBody>
      </p:sp>
    </p:spTree>
    <p:extLst>
      <p:ext uri="{BB962C8B-B14F-4D97-AF65-F5344CB8AC3E}">
        <p14:creationId xmlns:p14="http://schemas.microsoft.com/office/powerpoint/2010/main" val="2328307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CDBE974-6CFF-7240-9E7B-FDA294847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Çok Boyutlu Diziler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1A1DE3-D85C-684D-B2BA-8E673D25E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random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x=[]</a:t>
            </a:r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(5):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x.append</a:t>
            </a:r>
            <a:r>
              <a:rPr lang="tr-TR" dirty="0"/>
              <a:t>([</a:t>
            </a:r>
            <a:r>
              <a:rPr lang="tr-TR" dirty="0" err="1"/>
              <a:t>random.randint</a:t>
            </a:r>
            <a:r>
              <a:rPr lang="tr-TR" dirty="0"/>
              <a:t>(1,5) </a:t>
            </a:r>
            <a:r>
              <a:rPr lang="tr-TR" dirty="0" err="1"/>
              <a:t>for</a:t>
            </a:r>
            <a:r>
              <a:rPr lang="tr-TR" dirty="0"/>
              <a:t> c in </a:t>
            </a:r>
            <a:r>
              <a:rPr lang="tr-TR" dirty="0" err="1"/>
              <a:t>range</a:t>
            </a:r>
            <a:r>
              <a:rPr lang="tr-TR" dirty="0"/>
              <a:t>(4)])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x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82162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1BADC9B-8829-E442-BD31-30256D30F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Döngülerle Birlikte Else Kullanımı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4B99868-1A3F-0845-8ABC-67D23E3953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i="1" dirty="0"/>
              <a:t>şart</a:t>
            </a:r>
            <a:r>
              <a:rPr lang="tr-TR" dirty="0"/>
              <a:t>:</a:t>
            </a:r>
          </a:p>
          <a:p>
            <a:pPr marL="0" indent="0">
              <a:buNone/>
            </a:pPr>
            <a:r>
              <a:rPr lang="tr-TR" dirty="0"/>
              <a:t>	komutlar1</a:t>
            </a:r>
          </a:p>
          <a:p>
            <a:pPr marL="0" indent="0">
              <a:buNone/>
            </a:pPr>
            <a:r>
              <a:rPr lang="tr-TR" dirty="0"/>
              <a:t>else:</a:t>
            </a:r>
          </a:p>
          <a:p>
            <a:pPr marL="0" indent="0">
              <a:buNone/>
            </a:pPr>
            <a:r>
              <a:rPr lang="tr-TR" dirty="0"/>
              <a:t>	komutlar2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Döngü yanlış ise else kısmı çalışacak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D6888DA-84A8-7545-9F75-97D409F72A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i="1" dirty="0"/>
              <a:t>şart</a:t>
            </a:r>
            <a:r>
              <a:rPr lang="tr-TR" dirty="0"/>
              <a:t>:</a:t>
            </a:r>
          </a:p>
          <a:p>
            <a:pPr marL="0" indent="0">
              <a:buNone/>
            </a:pPr>
            <a:r>
              <a:rPr lang="tr-TR" dirty="0"/>
              <a:t>	komutlar1</a:t>
            </a:r>
          </a:p>
          <a:p>
            <a:pPr marL="0" indent="0">
              <a:buNone/>
            </a:pPr>
            <a:r>
              <a:rPr lang="tr-TR" dirty="0"/>
              <a:t>else:</a:t>
            </a:r>
          </a:p>
          <a:p>
            <a:pPr marL="0" indent="0">
              <a:buNone/>
            </a:pPr>
            <a:r>
              <a:rPr lang="tr-TR" dirty="0"/>
              <a:t>	komutlar2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Klasik yaklaşımda ki </a:t>
            </a:r>
            <a:r>
              <a:rPr lang="tr-TR" dirty="0" err="1"/>
              <a:t>boolean</a:t>
            </a:r>
            <a:r>
              <a:rPr lang="tr-TR" dirty="0"/>
              <a:t> tipte bir kontrol değişkeni kullanımı gereksiz olur</a:t>
            </a:r>
          </a:p>
        </p:txBody>
      </p:sp>
    </p:spTree>
    <p:extLst>
      <p:ext uri="{BB962C8B-B14F-4D97-AF65-F5344CB8AC3E}">
        <p14:creationId xmlns:p14="http://schemas.microsoft.com/office/powerpoint/2010/main" val="94294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1116623" y="1301262"/>
            <a:ext cx="80273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"""</a:t>
            </a:r>
          </a:p>
          <a:p>
            <a:r>
              <a:rPr lang="en-US" dirty="0"/>
              <a:t>a*b </a:t>
            </a:r>
            <a:r>
              <a:rPr lang="en-US" dirty="0" err="1"/>
              <a:t>işlemini</a:t>
            </a:r>
            <a:r>
              <a:rPr lang="en-US" dirty="0"/>
              <a:t> </a:t>
            </a:r>
            <a:r>
              <a:rPr lang="en-US" dirty="0" err="1"/>
              <a:t>döngü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yapmak</a:t>
            </a:r>
            <a:endParaRPr lang="en-US" dirty="0"/>
          </a:p>
          <a:p>
            <a:r>
              <a:rPr lang="en-US" dirty="0"/>
              <a:t>"""</a:t>
            </a:r>
          </a:p>
          <a:p>
            <a:r>
              <a:rPr lang="en-US" dirty="0"/>
              <a:t>a=7</a:t>
            </a:r>
          </a:p>
          <a:p>
            <a:r>
              <a:rPr lang="en-US" dirty="0"/>
              <a:t>b=5</a:t>
            </a:r>
          </a:p>
          <a:p>
            <a:r>
              <a:rPr lang="en-US" dirty="0"/>
              <a:t>c=0</a:t>
            </a:r>
          </a:p>
          <a:p>
            <a:r>
              <a:rPr lang="en-US" dirty="0"/>
              <a:t>for x in range(a):</a:t>
            </a:r>
          </a:p>
          <a:p>
            <a:r>
              <a:rPr lang="en-US" dirty="0"/>
              <a:t>    c+=b</a:t>
            </a:r>
          </a:p>
          <a:p>
            <a:endParaRPr lang="en-US" dirty="0"/>
          </a:p>
          <a:p>
            <a:r>
              <a:rPr lang="en-US" dirty="0" smtClean="0"/>
              <a:t>Print</a:t>
            </a:r>
            <a:r>
              <a:rPr lang="tr-TR" dirty="0" smtClean="0"/>
              <a:t>(</a:t>
            </a:r>
            <a:r>
              <a:rPr lang="en-US" dirty="0" smtClean="0"/>
              <a:t>c</a:t>
            </a:r>
            <a:r>
              <a:rPr lang="tr-TR" dirty="0" smtClean="0"/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05933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239269F-0287-6A42-A87B-6BBC57E53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For</a:t>
            </a:r>
            <a:r>
              <a:rPr lang="tr-TR" b="1" dirty="0"/>
              <a:t>-Else Örneği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FF9A156-09AC-EF42-B35C-89D201467E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b="1" dirty="0"/>
              <a:t>Klasik yöntem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x=25</a:t>
            </a:r>
          </a:p>
          <a:p>
            <a:pPr marL="0" indent="0">
              <a:buNone/>
            </a:pPr>
            <a:r>
              <a:rPr lang="tr-TR" dirty="0"/>
              <a:t>asal=True</a:t>
            </a:r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(2,x/2+1):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x%i</a:t>
            </a:r>
            <a:r>
              <a:rPr lang="tr-TR" dirty="0"/>
              <a:t>==0:        </a:t>
            </a:r>
          </a:p>
          <a:p>
            <a:pPr marL="0" indent="0">
              <a:buNone/>
            </a:pPr>
            <a:r>
              <a:rPr lang="tr-TR" dirty="0"/>
              <a:t>		asal=</a:t>
            </a:r>
            <a:r>
              <a:rPr lang="tr-TR" dirty="0" err="1"/>
              <a:t>False</a:t>
            </a:r>
            <a:r>
              <a:rPr lang="tr-TR" dirty="0"/>
              <a:t>        </a:t>
            </a:r>
          </a:p>
          <a:p>
            <a:pPr marL="0" indent="0">
              <a:buNone/>
            </a:pPr>
            <a:r>
              <a:rPr lang="tr-TR" dirty="0"/>
              <a:t>		break</a:t>
            </a:r>
          </a:p>
          <a:p>
            <a:pPr marL="0" indent="0">
              <a:buNone/>
            </a:pPr>
            <a:r>
              <a:rPr lang="tr-TR" dirty="0" err="1"/>
              <a:t>if</a:t>
            </a:r>
            <a:r>
              <a:rPr lang="tr-TR" dirty="0"/>
              <a:t> asal: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x,"asal</a:t>
            </a:r>
            <a:r>
              <a:rPr lang="tr-TR" dirty="0"/>
              <a:t> bir </a:t>
            </a:r>
            <a:r>
              <a:rPr lang="tr-TR" dirty="0" err="1"/>
              <a:t>sayidir</a:t>
            </a:r>
            <a:r>
              <a:rPr lang="tr-TR" dirty="0"/>
              <a:t>»</a:t>
            </a:r>
          </a:p>
          <a:p>
            <a:pPr marL="0" indent="0">
              <a:buNone/>
            </a:pPr>
            <a:r>
              <a:rPr lang="tr-TR" dirty="0"/>
              <a:t>else: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x,"asal</a:t>
            </a:r>
            <a:r>
              <a:rPr lang="tr-TR" dirty="0"/>
              <a:t> </a:t>
            </a:r>
            <a:r>
              <a:rPr lang="tr-TR" dirty="0" err="1"/>
              <a:t>degildir</a:t>
            </a:r>
            <a:r>
              <a:rPr lang="tr-TR" dirty="0"/>
              <a:t>"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CBC727D-E7C7-BF44-AA40-E6B085DED9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b="1" dirty="0" err="1"/>
              <a:t>For</a:t>
            </a:r>
            <a:r>
              <a:rPr lang="tr-TR" b="1" dirty="0"/>
              <a:t>-Else ile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x=25</a:t>
            </a:r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(2,x/2+1):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x%i</a:t>
            </a:r>
            <a:r>
              <a:rPr lang="tr-TR" dirty="0"/>
              <a:t>==0:        </a:t>
            </a:r>
          </a:p>
          <a:p>
            <a:pPr marL="0" indent="0">
              <a:buNone/>
            </a:pPr>
            <a:r>
              <a:rPr lang="tr-TR" dirty="0"/>
              <a:t>		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x,"asal</a:t>
            </a:r>
            <a:r>
              <a:rPr lang="tr-TR" dirty="0"/>
              <a:t> </a:t>
            </a:r>
            <a:r>
              <a:rPr lang="tr-TR" dirty="0" err="1"/>
              <a:t>sayi</a:t>
            </a:r>
            <a:r>
              <a:rPr lang="tr-TR" dirty="0"/>
              <a:t> değildir"        		break</a:t>
            </a:r>
          </a:p>
          <a:p>
            <a:pPr marL="0" indent="0">
              <a:buNone/>
            </a:pPr>
            <a:r>
              <a:rPr lang="tr-TR" dirty="0"/>
              <a:t>else: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x,"asal</a:t>
            </a:r>
            <a:r>
              <a:rPr lang="tr-TR" dirty="0"/>
              <a:t> bir </a:t>
            </a:r>
            <a:r>
              <a:rPr lang="tr-TR" dirty="0" err="1"/>
              <a:t>sayidir</a:t>
            </a:r>
            <a:r>
              <a:rPr lang="tr-TR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715452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EEBEFEA-59F1-AD4C-A1C1-2CB683AD7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While</a:t>
            </a:r>
            <a:r>
              <a:rPr lang="tr-TR" b="1" dirty="0"/>
              <a:t>-Else Örneği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9BA3184-6C52-A841-B8C7-2F0E4B569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626577"/>
            <a:ext cx="4184035" cy="4414784"/>
          </a:xfrm>
        </p:spPr>
        <p:txBody>
          <a:bodyPr>
            <a:normAutofit fontScale="70000" lnSpcReduction="20000"/>
          </a:bodyPr>
          <a:lstStyle/>
          <a:p>
            <a:r>
              <a:rPr lang="tr-TR" b="1" dirty="0"/>
              <a:t>Klasik Yöntem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x=23</a:t>
            </a:r>
          </a:p>
          <a:p>
            <a:pPr marL="0" indent="0">
              <a:buNone/>
            </a:pPr>
            <a:r>
              <a:rPr lang="tr-TR" dirty="0"/>
              <a:t>i=1</a:t>
            </a:r>
          </a:p>
          <a:p>
            <a:pPr marL="0" indent="0">
              <a:buNone/>
            </a:pPr>
            <a:r>
              <a:rPr lang="tr-TR" dirty="0"/>
              <a:t>asal=True</a:t>
            </a:r>
          </a:p>
          <a:p>
            <a:pPr marL="0" indent="0">
              <a:buNone/>
            </a:pPr>
            <a:r>
              <a:rPr lang="tr-TR" dirty="0" err="1"/>
              <a:t>while</a:t>
            </a:r>
            <a:r>
              <a:rPr lang="tr-TR" dirty="0"/>
              <a:t> i&lt;(x/2)+1:    </a:t>
            </a:r>
          </a:p>
          <a:p>
            <a:pPr marL="0" indent="0">
              <a:buNone/>
            </a:pPr>
            <a:r>
              <a:rPr lang="tr-TR" dirty="0"/>
              <a:t>	i+=1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x%i</a:t>
            </a:r>
            <a:r>
              <a:rPr lang="tr-TR" dirty="0"/>
              <a:t>==0:        </a:t>
            </a:r>
          </a:p>
          <a:p>
            <a:pPr marL="0" indent="0">
              <a:buNone/>
            </a:pPr>
            <a:r>
              <a:rPr lang="tr-TR" dirty="0"/>
              <a:t>		asal=</a:t>
            </a:r>
            <a:r>
              <a:rPr lang="tr-TR" dirty="0" err="1"/>
              <a:t>False</a:t>
            </a:r>
            <a:r>
              <a:rPr lang="tr-TR" dirty="0"/>
              <a:t>        </a:t>
            </a:r>
          </a:p>
          <a:p>
            <a:pPr marL="0" indent="0">
              <a:buNone/>
            </a:pPr>
            <a:r>
              <a:rPr lang="tr-TR" dirty="0"/>
              <a:t>		break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if</a:t>
            </a:r>
            <a:r>
              <a:rPr lang="tr-TR" dirty="0"/>
              <a:t> asal: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x,"asal</a:t>
            </a:r>
            <a:r>
              <a:rPr lang="tr-TR" dirty="0"/>
              <a:t> bir </a:t>
            </a:r>
            <a:r>
              <a:rPr lang="tr-TR" dirty="0" err="1"/>
              <a:t>sayidir</a:t>
            </a:r>
            <a:r>
              <a:rPr lang="tr-TR" dirty="0"/>
              <a:t>»</a:t>
            </a:r>
          </a:p>
          <a:p>
            <a:pPr marL="0" indent="0">
              <a:buNone/>
            </a:pPr>
            <a:r>
              <a:rPr lang="tr-TR" dirty="0"/>
              <a:t>else: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x,"asal</a:t>
            </a:r>
            <a:r>
              <a:rPr lang="tr-TR" dirty="0"/>
              <a:t> bir </a:t>
            </a:r>
            <a:r>
              <a:rPr lang="tr-TR" dirty="0" err="1"/>
              <a:t>sayi</a:t>
            </a:r>
            <a:r>
              <a:rPr lang="tr-TR" dirty="0"/>
              <a:t> </a:t>
            </a:r>
            <a:r>
              <a:rPr lang="tr-TR" dirty="0" err="1"/>
              <a:t>degildir</a:t>
            </a:r>
            <a:r>
              <a:rPr lang="tr-TR" dirty="0"/>
              <a:t>"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1899B5B-A031-1443-A0CC-808ED53AD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7701" y="1538653"/>
            <a:ext cx="4184034" cy="4502708"/>
          </a:xfrm>
        </p:spPr>
        <p:txBody>
          <a:bodyPr>
            <a:normAutofit fontScale="70000" lnSpcReduction="20000"/>
          </a:bodyPr>
          <a:lstStyle/>
          <a:p>
            <a:r>
              <a:rPr lang="tr-TR" b="1" dirty="0" err="1"/>
              <a:t>While</a:t>
            </a:r>
            <a:r>
              <a:rPr lang="tr-TR" b="1" dirty="0"/>
              <a:t> – Else ile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x=17</a:t>
            </a:r>
          </a:p>
          <a:p>
            <a:pPr marL="0" indent="0">
              <a:buNone/>
            </a:pPr>
            <a:r>
              <a:rPr lang="tr-TR" dirty="0"/>
              <a:t>i=1</a:t>
            </a:r>
          </a:p>
          <a:p>
            <a:pPr marL="0" indent="0">
              <a:buNone/>
            </a:pPr>
            <a:r>
              <a:rPr lang="tr-TR" dirty="0" err="1"/>
              <a:t>while</a:t>
            </a:r>
            <a:r>
              <a:rPr lang="tr-TR" dirty="0"/>
              <a:t> i&lt;(x/2)+1:    </a:t>
            </a:r>
          </a:p>
          <a:p>
            <a:pPr marL="0" indent="0">
              <a:buNone/>
            </a:pPr>
            <a:r>
              <a:rPr lang="tr-TR" dirty="0"/>
              <a:t>	i+=1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x%i</a:t>
            </a:r>
            <a:r>
              <a:rPr lang="tr-TR" dirty="0"/>
              <a:t>==0:        </a:t>
            </a:r>
          </a:p>
          <a:p>
            <a:pPr marL="0" indent="0">
              <a:buNone/>
            </a:pPr>
            <a:r>
              <a:rPr lang="tr-TR" dirty="0"/>
              <a:t>		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x,"asal</a:t>
            </a:r>
            <a:r>
              <a:rPr lang="tr-TR" dirty="0"/>
              <a:t> bir </a:t>
            </a:r>
            <a:r>
              <a:rPr lang="tr-TR" dirty="0" err="1"/>
              <a:t>sayi</a:t>
            </a:r>
            <a:r>
              <a:rPr lang="tr-TR" dirty="0"/>
              <a:t> </a:t>
            </a:r>
            <a:r>
              <a:rPr lang="tr-TR" dirty="0" err="1"/>
              <a:t>degildir</a:t>
            </a:r>
            <a:r>
              <a:rPr lang="tr-TR" dirty="0"/>
              <a:t>"        		break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else: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x,"asal</a:t>
            </a:r>
            <a:r>
              <a:rPr lang="tr-TR" dirty="0"/>
              <a:t> bir </a:t>
            </a:r>
            <a:r>
              <a:rPr lang="tr-TR" dirty="0" err="1"/>
              <a:t>sayidir</a:t>
            </a:r>
            <a:r>
              <a:rPr lang="tr-TR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236007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9B6378F-E614-5649-927E-D6A17E1D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Liste Üreteçleri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B71E92-8F7F-B648-A62F-9DF8E4AA4C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b="1" dirty="0"/>
              <a:t>Klasik yaklaşım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x=[]</a:t>
            </a:r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(100):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x.append</a:t>
            </a:r>
            <a:r>
              <a:rPr lang="tr-TR" dirty="0"/>
              <a:t>(i)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x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9F9FA30-BFDE-6747-955D-C022D267EF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 b="1" dirty="0"/>
              <a:t>Veya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/>
              <a:t>x=</a:t>
            </a:r>
            <a:r>
              <a:rPr lang="tr-TR" dirty="0" err="1"/>
              <a:t>range</a:t>
            </a:r>
            <a:r>
              <a:rPr lang="tr-TR" dirty="0"/>
              <a:t>(100)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x</a:t>
            </a:r>
          </a:p>
        </p:txBody>
      </p:sp>
    </p:spTree>
    <p:extLst>
      <p:ext uri="{BB962C8B-B14F-4D97-AF65-F5344CB8AC3E}">
        <p14:creationId xmlns:p14="http://schemas.microsoft.com/office/powerpoint/2010/main" val="3632015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426236E-3C02-0041-9675-92F7371A1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Liste Üreteçleri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15C3570-994E-2049-9541-148FF2E134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Klasik yaklaşım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/>
              <a:t>x=[]</a:t>
            </a:r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(100):    </a:t>
            </a:r>
            <a:endParaRPr lang="tr-TR" dirty="0" smtClean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x.append</a:t>
            </a:r>
            <a:r>
              <a:rPr lang="tr-TR" dirty="0"/>
              <a:t>(i**2)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x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9688A6C-83E0-704E-BAAA-9D0835ACAC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Veya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x=[i**2 </a:t>
            </a: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(100)]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x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Her iki programda</a:t>
            </a:r>
          </a:p>
          <a:p>
            <a:pPr marL="0" indent="0">
              <a:buNone/>
            </a:pPr>
            <a:r>
              <a:rPr lang="tr-TR" dirty="0"/>
              <a:t>1,4,9,25,36 … n</a:t>
            </a:r>
            <a:r>
              <a:rPr lang="tr-TR" baseline="30000" dirty="0"/>
              <a:t>2</a:t>
            </a:r>
          </a:p>
          <a:p>
            <a:pPr marL="0" indent="0">
              <a:buNone/>
            </a:pPr>
            <a:r>
              <a:rPr lang="tr-TR" dirty="0"/>
              <a:t>den oluşan bir liste üretir</a:t>
            </a:r>
          </a:p>
          <a:p>
            <a:pPr marL="0" indent="0">
              <a:buNone/>
            </a:pPr>
            <a:endParaRPr lang="tr-TR" baseline="30000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05389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1E2C516-653E-9A41-9E7C-AC1B50CB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Satır İçi Fonksiyonlar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EA548B-979B-A44D-B3C2-0D17FB49F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/>
              <a:t>x=</a:t>
            </a:r>
            <a:r>
              <a:rPr lang="tr-TR" dirty="0" err="1"/>
              <a:t>list</a:t>
            </a:r>
            <a:r>
              <a:rPr lang="tr-TR" dirty="0"/>
              <a:t>()</a:t>
            </a:r>
          </a:p>
          <a:p>
            <a:pPr marL="0" indent="0">
              <a:buNone/>
            </a:pPr>
            <a:r>
              <a:rPr lang="tr-TR" dirty="0"/>
              <a:t>x=[i**2 </a:t>
            </a: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(100)]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b="1" dirty="0"/>
              <a:t>Biraz Daha İleri Seviye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str</a:t>
            </a:r>
            <a:r>
              <a:rPr lang="tr-TR" dirty="0"/>
              <a:t>="Hayat Kısa </a:t>
            </a:r>
            <a:r>
              <a:rPr lang="tr-TR" dirty="0" err="1"/>
              <a:t>Python</a:t>
            </a:r>
            <a:r>
              <a:rPr lang="tr-TR" dirty="0"/>
              <a:t> </a:t>
            </a:r>
            <a:r>
              <a:rPr lang="tr-TR" dirty="0" err="1" smtClean="0"/>
              <a:t>Ogrenin</a:t>
            </a:r>
            <a:r>
              <a:rPr lang="tr-TR" dirty="0"/>
              <a:t>"</a:t>
            </a:r>
          </a:p>
          <a:p>
            <a:pPr marL="0" indent="0">
              <a:buNone/>
            </a:pPr>
            <a:r>
              <a:rPr lang="tr-TR" dirty="0"/>
              <a:t>x=[ i </a:t>
            </a: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str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i.isupper</a:t>
            </a:r>
            <a:r>
              <a:rPr lang="tr-TR" dirty="0"/>
              <a:t>() ]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X ne olur ? </a:t>
            </a:r>
          </a:p>
        </p:txBody>
      </p:sp>
    </p:spTree>
    <p:extLst>
      <p:ext uri="{BB962C8B-B14F-4D97-AF65-F5344CB8AC3E}">
        <p14:creationId xmlns:p14="http://schemas.microsoft.com/office/powerpoint/2010/main" val="1888865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053886C-A4B6-BE47-9FB7-FBD3B3CB6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İstisna İşleme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66248E1-F3E0-FD46-915E-143CC9447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/>
              <a:t>Tipine Göre Hatalar</a:t>
            </a:r>
          </a:p>
          <a:p>
            <a:pPr lvl="1"/>
            <a:r>
              <a:rPr lang="tr-TR" dirty="0"/>
              <a:t>Programcı Hataları (</a:t>
            </a:r>
            <a:r>
              <a:rPr lang="tr-TR" dirty="0" err="1"/>
              <a:t>Error</a:t>
            </a:r>
            <a:r>
              <a:rPr lang="tr-TR" dirty="0"/>
              <a:t>)</a:t>
            </a:r>
          </a:p>
          <a:p>
            <a:pPr lvl="2"/>
            <a:r>
              <a:rPr lang="tr-TR" dirty="0" err="1"/>
              <a:t>Syntax</a:t>
            </a:r>
            <a:r>
              <a:rPr lang="tr-TR" dirty="0"/>
              <a:t> hataları</a:t>
            </a:r>
          </a:p>
          <a:p>
            <a:pPr lvl="1"/>
            <a:r>
              <a:rPr lang="tr-TR" dirty="0"/>
              <a:t>Program Kusurları (</a:t>
            </a:r>
            <a:r>
              <a:rPr lang="tr-TR" dirty="0" err="1"/>
              <a:t>Bug</a:t>
            </a:r>
            <a:r>
              <a:rPr lang="tr-TR" dirty="0"/>
              <a:t>)</a:t>
            </a:r>
          </a:p>
          <a:p>
            <a:pPr lvl="2"/>
            <a:r>
              <a:rPr lang="tr-TR" dirty="0"/>
              <a:t>Dilden kaynaklı hatalar (Update yada </a:t>
            </a:r>
            <a:r>
              <a:rPr lang="tr-TR" dirty="0" err="1"/>
              <a:t>fix</a:t>
            </a:r>
            <a:r>
              <a:rPr lang="tr-TR" dirty="0"/>
              <a:t> ile çözülebilir)</a:t>
            </a:r>
          </a:p>
          <a:p>
            <a:pPr lvl="1"/>
            <a:r>
              <a:rPr lang="tr-TR" dirty="0" err="1"/>
              <a:t>İstisnalar</a:t>
            </a:r>
            <a:r>
              <a:rPr lang="tr-TR" dirty="0"/>
              <a:t> (</a:t>
            </a:r>
            <a:r>
              <a:rPr lang="tr-TR" dirty="0" err="1"/>
              <a:t>Exception</a:t>
            </a:r>
            <a:r>
              <a:rPr lang="tr-TR" dirty="0"/>
              <a:t>) </a:t>
            </a:r>
          </a:p>
          <a:p>
            <a:pPr lvl="2"/>
            <a:r>
              <a:rPr lang="tr-TR" dirty="0"/>
              <a:t>Programcıdan kaynaklı hatalar (Çalışma zamanında oluşur)</a:t>
            </a:r>
          </a:p>
          <a:p>
            <a:pPr marL="914400" lvl="2" indent="0">
              <a:buNone/>
            </a:pPr>
            <a:endParaRPr lang="tr-TR" dirty="0"/>
          </a:p>
          <a:p>
            <a:r>
              <a:rPr lang="tr-TR" b="1" dirty="0"/>
              <a:t>Çalışma Zamanına Göre Hatalar</a:t>
            </a:r>
          </a:p>
          <a:p>
            <a:pPr lvl="1"/>
            <a:r>
              <a:rPr lang="tr-TR" dirty="0"/>
              <a:t>Derleme zamanı hataları</a:t>
            </a:r>
          </a:p>
          <a:p>
            <a:pPr lvl="1"/>
            <a:r>
              <a:rPr lang="tr-TR" dirty="0"/>
              <a:t>Çalışma zamanı hataları</a:t>
            </a:r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26188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FB648FD-2110-2743-B103-EFD25D70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Temel İstisna İşleme Mekanizması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9E134B2-04E4-F945-A85F-FBB34FB2A1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a=10</a:t>
            </a:r>
          </a:p>
          <a:p>
            <a:pPr marL="0" indent="0">
              <a:buNone/>
            </a:pPr>
            <a:r>
              <a:rPr lang="tr-TR" dirty="0"/>
              <a:t>b=0</a:t>
            </a:r>
          </a:p>
          <a:p>
            <a:pPr marL="0" indent="0">
              <a:buNone/>
            </a:pPr>
            <a:r>
              <a:rPr lang="tr-TR" dirty="0" err="1"/>
              <a:t>try</a:t>
            </a:r>
            <a:r>
              <a:rPr lang="tr-TR" dirty="0"/>
              <a:t>:    </a:t>
            </a:r>
          </a:p>
          <a:p>
            <a:pPr marL="0" indent="0">
              <a:buNone/>
            </a:pPr>
            <a:r>
              <a:rPr lang="tr-TR" dirty="0"/>
              <a:t>	c=a/b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c</a:t>
            </a:r>
          </a:p>
          <a:p>
            <a:pPr marL="0" indent="0">
              <a:buNone/>
            </a:pPr>
            <a:r>
              <a:rPr lang="tr-TR" dirty="0" err="1"/>
              <a:t>except</a:t>
            </a:r>
            <a:r>
              <a:rPr lang="tr-TR" dirty="0"/>
              <a:t> </a:t>
            </a:r>
            <a:r>
              <a:rPr lang="tr-TR" dirty="0" err="1"/>
              <a:t>ZeroDivisionError</a:t>
            </a:r>
            <a:r>
              <a:rPr lang="tr-TR" dirty="0"/>
              <a:t> as e: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"hata"</a:t>
            </a:r>
          </a:p>
          <a:p>
            <a:pPr marL="0" indent="0">
              <a:buNone/>
            </a:pPr>
            <a:r>
              <a:rPr lang="tr-TR" dirty="0" err="1"/>
              <a:t>finally</a:t>
            </a:r>
            <a:r>
              <a:rPr lang="tr-TR" dirty="0"/>
              <a:t>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"Son"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C926EEF-32DA-FE41-AB5E-C9C69B2D54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 err="1"/>
              <a:t>try</a:t>
            </a:r>
            <a:r>
              <a:rPr lang="tr-TR" b="1" dirty="0"/>
              <a:t>: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sz="2400" dirty="0"/>
              <a:t>İstisna oluşturabilecek kodlar</a:t>
            </a:r>
          </a:p>
          <a:p>
            <a:pPr marL="0" indent="0">
              <a:buNone/>
            </a:pPr>
            <a:r>
              <a:rPr lang="tr-TR" b="1" dirty="0" err="1"/>
              <a:t>except</a:t>
            </a:r>
            <a:r>
              <a:rPr lang="tr-TR" b="1" dirty="0"/>
              <a:t>: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sz="2400" dirty="0"/>
              <a:t>İstisna durumunda yapılacaklar</a:t>
            </a:r>
          </a:p>
          <a:p>
            <a:pPr marL="0" indent="0">
              <a:buNone/>
            </a:pPr>
            <a:r>
              <a:rPr lang="tr-TR" b="1" dirty="0" err="1"/>
              <a:t>finally</a:t>
            </a:r>
            <a:r>
              <a:rPr lang="tr-TR" b="1" dirty="0"/>
              <a:t>:</a:t>
            </a:r>
          </a:p>
          <a:p>
            <a:pPr marL="0" indent="0">
              <a:buNone/>
            </a:pPr>
            <a:r>
              <a:rPr lang="tr-TR" sz="2400" dirty="0"/>
              <a:t>	Son İşlemler (Her iki </a:t>
            </a:r>
            <a:r>
              <a:rPr lang="tr-TR" sz="2400" dirty="0" err="1"/>
              <a:t>durumdada</a:t>
            </a:r>
            <a:r>
              <a:rPr lang="tr-TR" sz="2400" dirty="0"/>
              <a:t> çalışır)</a:t>
            </a:r>
          </a:p>
        </p:txBody>
      </p:sp>
    </p:spTree>
    <p:extLst>
      <p:ext uri="{BB962C8B-B14F-4D97-AF65-F5344CB8AC3E}">
        <p14:creationId xmlns:p14="http://schemas.microsoft.com/office/powerpoint/2010/main" val="137262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1661AE9-0D21-1D41-882A-164C2B4C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İstisna Durumları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508078-B151-394C-A736-915499694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0’a bölme</a:t>
            </a:r>
          </a:p>
          <a:p>
            <a:r>
              <a:rPr lang="tr-TR" dirty="0"/>
              <a:t>Aritmetik işlem yaparken kullanıcının rakam yerine harf girmesi</a:t>
            </a:r>
          </a:p>
          <a:p>
            <a:r>
              <a:rPr lang="tr-TR" dirty="0"/>
              <a:t>Olmayan bir dosyayı okumaya çalışmak</a:t>
            </a:r>
          </a:p>
          <a:p>
            <a:r>
              <a:rPr lang="tr-TR" dirty="0"/>
              <a:t>Yazma izni olmayan bir dosyaya yazmaya çalışmak</a:t>
            </a:r>
          </a:p>
          <a:p>
            <a:r>
              <a:rPr lang="tr-TR" dirty="0" err="1"/>
              <a:t>Veritabanına</a:t>
            </a:r>
            <a:r>
              <a:rPr lang="tr-TR" dirty="0"/>
              <a:t> bağlanamadan tablo okumaya/yazmaya çalışmak</a:t>
            </a:r>
          </a:p>
          <a:p>
            <a:r>
              <a:rPr lang="tr-TR" dirty="0" err="1"/>
              <a:t>Vb</a:t>
            </a:r>
            <a:r>
              <a:rPr lang="tr-TR" dirty="0"/>
              <a:t>…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u="sng" dirty="0"/>
              <a:t>İstisnalar programların kilitlenmesine/yarıda kesilmesine neden olur.</a:t>
            </a:r>
          </a:p>
        </p:txBody>
      </p:sp>
    </p:spTree>
    <p:extLst>
      <p:ext uri="{BB962C8B-B14F-4D97-AF65-F5344CB8AC3E}">
        <p14:creationId xmlns:p14="http://schemas.microsoft.com/office/powerpoint/2010/main" val="12474784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8F8B929-57DD-1741-9815-774D7442E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Ödev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B6DC116-B92F-4C45-A395-519357CD9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Elemanları 1-9 arası rakamlar içeren 100 elemanlı bir </a:t>
            </a:r>
            <a:r>
              <a:rPr lang="tr-TR" dirty="0" err="1"/>
              <a:t>random</a:t>
            </a:r>
            <a:r>
              <a:rPr lang="tr-TR" dirty="0"/>
              <a:t> bir liste üreterek, bu liste üzerinde her bir rakamın kaç defa geçtiğini gösteren bir sözlük yapısı kurun. </a:t>
            </a:r>
          </a:p>
          <a:p>
            <a:pPr marL="457200" lvl="1" indent="0">
              <a:buNone/>
            </a:pPr>
            <a:r>
              <a:rPr lang="tr-TR" dirty="0"/>
              <a:t>	(not: Hazır fonksiyonlar kullanılmadan yapılacak)</a:t>
            </a:r>
          </a:p>
          <a:p>
            <a:endParaRPr lang="tr-TR" dirty="0"/>
          </a:p>
          <a:p>
            <a:r>
              <a:rPr lang="tr-TR" dirty="0" err="1"/>
              <a:t>random.random</a:t>
            </a:r>
            <a:r>
              <a:rPr lang="tr-TR" dirty="0"/>
              <a:t>() ile üretilecek 100 tane </a:t>
            </a:r>
            <a:r>
              <a:rPr lang="tr-TR"/>
              <a:t>sayı içinde </a:t>
            </a:r>
            <a:r>
              <a:rPr lang="tr-TR" dirty="0"/>
              <a:t>birbirine en yakın iki sayıyı bulan </a:t>
            </a:r>
            <a:r>
              <a:rPr lang="tr-TR"/>
              <a:t>programı kodlayın.</a:t>
            </a:r>
            <a:endParaRPr lang="tr-TR" dirty="0"/>
          </a:p>
          <a:p>
            <a:pPr marL="914400" lvl="2" indent="0">
              <a:buNone/>
            </a:pPr>
            <a:r>
              <a:rPr lang="tr-TR" dirty="0"/>
              <a:t>(not: Hazır fonksiyonlar kullanılmadan yapılacak)</a:t>
            </a:r>
          </a:p>
        </p:txBody>
      </p:sp>
    </p:spTree>
    <p:extLst>
      <p:ext uri="{BB962C8B-B14F-4D97-AF65-F5344CB8AC3E}">
        <p14:creationId xmlns:p14="http://schemas.microsoft.com/office/powerpoint/2010/main" val="3117186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1081454" y="1582341"/>
            <a:ext cx="806254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"""</a:t>
            </a:r>
          </a:p>
          <a:p>
            <a:r>
              <a:rPr lang="tr-TR" dirty="0"/>
              <a:t>Bu program verilen n sayısına göre</a:t>
            </a:r>
          </a:p>
          <a:p>
            <a:r>
              <a:rPr lang="tr-TR" dirty="0"/>
              <a:t>f=1+2+4+...+2^n serisini hesaplar</a:t>
            </a:r>
          </a:p>
          <a:p>
            <a:r>
              <a:rPr lang="tr-TR" dirty="0"/>
              <a:t>"""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f=0</a:t>
            </a:r>
          </a:p>
          <a:p>
            <a:r>
              <a:rPr lang="tr-TR" dirty="0"/>
              <a:t>n=3</a:t>
            </a:r>
          </a:p>
          <a:p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 (n):</a:t>
            </a:r>
          </a:p>
          <a:p>
            <a:r>
              <a:rPr lang="tr-TR" dirty="0"/>
              <a:t>    f+=2**i</a:t>
            </a:r>
          </a:p>
          <a:p>
            <a:r>
              <a:rPr lang="tr-TR" dirty="0"/>
              <a:t>    </a:t>
            </a:r>
            <a:r>
              <a:rPr lang="tr-TR" dirty="0" err="1"/>
              <a:t>print</a:t>
            </a:r>
            <a:r>
              <a:rPr lang="tr-TR" dirty="0"/>
              <a:t> (</a:t>
            </a:r>
            <a:r>
              <a:rPr lang="tr-TR" dirty="0" smtClean="0"/>
              <a:t>f)</a:t>
            </a:r>
            <a:endParaRPr lang="tr-TR" dirty="0"/>
          </a:p>
          <a:p>
            <a:endParaRPr lang="tr-TR" dirty="0"/>
          </a:p>
          <a:p>
            <a:r>
              <a:rPr lang="tr-TR" dirty="0" err="1" smtClean="0"/>
              <a:t>Print</a:t>
            </a:r>
            <a:r>
              <a:rPr lang="tr-TR" dirty="0" smtClean="0"/>
              <a:t>("</a:t>
            </a:r>
            <a:r>
              <a:rPr lang="tr-TR" dirty="0" err="1"/>
              <a:t>sonuc</a:t>
            </a:r>
            <a:r>
              <a:rPr lang="tr-TR" dirty="0"/>
              <a:t>=",</a:t>
            </a:r>
            <a:r>
              <a:rPr lang="tr-TR" dirty="0" smtClean="0"/>
              <a:t>f)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65133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292469" y="1166843"/>
            <a:ext cx="785153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"""</a:t>
            </a:r>
          </a:p>
          <a:p>
            <a:r>
              <a:rPr lang="tr-TR" dirty="0"/>
              <a:t>Bu program verilen n sayısına göre</a:t>
            </a:r>
          </a:p>
          <a:p>
            <a:r>
              <a:rPr lang="tr-TR" dirty="0"/>
              <a:t>f=1/1+1/2+1/4+...+1/(2^n) serisini hesaplar</a:t>
            </a:r>
          </a:p>
          <a:p>
            <a:r>
              <a:rPr lang="tr-TR" dirty="0"/>
              <a:t>f toplamında 1./(2**i) işlemde yuvarlatma yapılmaması</a:t>
            </a:r>
          </a:p>
          <a:p>
            <a:r>
              <a:rPr lang="tr-TR" dirty="0" err="1"/>
              <a:t>double</a:t>
            </a:r>
            <a:r>
              <a:rPr lang="tr-TR" dirty="0"/>
              <a:t> olarak işlem yapması içindir</a:t>
            </a:r>
          </a:p>
          <a:p>
            <a:r>
              <a:rPr lang="tr-TR" dirty="0"/>
              <a:t>"""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f=0.0</a:t>
            </a:r>
          </a:p>
          <a:p>
            <a:r>
              <a:rPr lang="tr-TR" dirty="0"/>
              <a:t>n=10</a:t>
            </a:r>
          </a:p>
          <a:p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 (n):</a:t>
            </a:r>
          </a:p>
          <a:p>
            <a:r>
              <a:rPr lang="tr-TR" dirty="0"/>
              <a:t>    f+=1./(2**i)</a:t>
            </a:r>
          </a:p>
          <a:p>
            <a:r>
              <a:rPr lang="tr-TR" dirty="0"/>
              <a:t>    </a:t>
            </a:r>
            <a:r>
              <a:rPr lang="tr-TR" dirty="0" err="1" smtClean="0"/>
              <a:t>print</a:t>
            </a:r>
            <a:r>
              <a:rPr lang="tr-TR" dirty="0" smtClean="0"/>
              <a:t>(f)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smtClean="0"/>
              <a:t>("</a:t>
            </a:r>
            <a:r>
              <a:rPr lang="tr-TR" dirty="0" err="1"/>
              <a:t>sonuc</a:t>
            </a:r>
            <a:r>
              <a:rPr lang="tr-TR" dirty="0"/>
              <a:t>=",</a:t>
            </a:r>
            <a:r>
              <a:rPr lang="tr-TR" dirty="0" smtClean="0"/>
              <a:t>f)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87868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791308" y="1011115"/>
            <a:ext cx="966274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"""</a:t>
            </a:r>
          </a:p>
          <a:p>
            <a:r>
              <a:rPr lang="tr-TR" dirty="0"/>
              <a:t>ilk 100 </a:t>
            </a:r>
            <a:r>
              <a:rPr lang="tr-TR" dirty="0" err="1"/>
              <a:t>fibonacci</a:t>
            </a:r>
            <a:r>
              <a:rPr lang="tr-TR" dirty="0"/>
              <a:t> sayısını yazdırma</a:t>
            </a:r>
          </a:p>
          <a:p>
            <a:r>
              <a:rPr lang="tr-TR" dirty="0"/>
              <a:t>"""</a:t>
            </a:r>
          </a:p>
          <a:p>
            <a:r>
              <a:rPr lang="tr-TR" dirty="0"/>
              <a:t>a=1</a:t>
            </a:r>
          </a:p>
          <a:p>
            <a:r>
              <a:rPr lang="tr-TR" dirty="0" smtClean="0"/>
              <a:t>b=1 </a:t>
            </a:r>
            <a:r>
              <a:rPr lang="tr-TR" dirty="0"/>
              <a:t>#sıradaki </a:t>
            </a:r>
            <a:r>
              <a:rPr lang="tr-TR" dirty="0" err="1"/>
              <a:t>fibonacci</a:t>
            </a:r>
            <a:r>
              <a:rPr lang="tr-TR" dirty="0"/>
              <a:t> </a:t>
            </a:r>
            <a:r>
              <a:rPr lang="tr-TR" dirty="0" smtClean="0"/>
              <a:t>sayısı</a:t>
            </a:r>
          </a:p>
          <a:p>
            <a:r>
              <a:rPr lang="tr-TR" dirty="0"/>
              <a:t>c</a:t>
            </a:r>
            <a:r>
              <a:rPr lang="tr-TR" dirty="0" smtClean="0"/>
              <a:t>=1</a:t>
            </a:r>
            <a:endParaRPr lang="tr-TR" dirty="0"/>
          </a:p>
          <a:p>
            <a:r>
              <a:rPr lang="tr-TR" dirty="0" err="1"/>
              <a:t>for</a:t>
            </a:r>
            <a:r>
              <a:rPr lang="tr-TR" dirty="0"/>
              <a:t> x in </a:t>
            </a:r>
            <a:r>
              <a:rPr lang="tr-TR" dirty="0" err="1"/>
              <a:t>range</a:t>
            </a:r>
            <a:r>
              <a:rPr lang="tr-TR" dirty="0"/>
              <a:t>(100):</a:t>
            </a:r>
          </a:p>
          <a:p>
            <a:r>
              <a:rPr lang="tr-TR" dirty="0"/>
              <a:t> </a:t>
            </a:r>
            <a:r>
              <a:rPr lang="tr-TR" dirty="0" smtClean="0"/>
              <a:t>   </a:t>
            </a:r>
            <a:r>
              <a:rPr lang="tr-TR" dirty="0" err="1" smtClean="0"/>
              <a:t>a,b</a:t>
            </a:r>
            <a:r>
              <a:rPr lang="tr-TR" dirty="0" smtClean="0"/>
              <a:t>=</a:t>
            </a:r>
            <a:r>
              <a:rPr lang="tr-TR" dirty="0" err="1" smtClean="0"/>
              <a:t>b,c</a:t>
            </a:r>
            <a:r>
              <a:rPr lang="tr-TR" dirty="0" smtClean="0"/>
              <a:t>  </a:t>
            </a:r>
            <a:r>
              <a:rPr lang="tr-TR" dirty="0"/>
              <a:t>#çoklu atama</a:t>
            </a:r>
          </a:p>
          <a:p>
            <a:r>
              <a:rPr lang="tr-TR" dirty="0"/>
              <a:t>    </a:t>
            </a:r>
            <a:r>
              <a:rPr lang="tr-TR" dirty="0" err="1" smtClean="0"/>
              <a:t>print</a:t>
            </a:r>
            <a:r>
              <a:rPr lang="tr-TR" dirty="0" smtClean="0"/>
              <a:t>(c)</a:t>
            </a:r>
          </a:p>
          <a:p>
            <a:r>
              <a:rPr lang="tr-TR" dirty="0"/>
              <a:t> </a:t>
            </a:r>
            <a:r>
              <a:rPr lang="tr-TR" dirty="0" smtClean="0"/>
              <a:t>   </a:t>
            </a:r>
            <a:r>
              <a:rPr lang="tr-TR" dirty="0"/>
              <a:t>c=</a:t>
            </a:r>
            <a:r>
              <a:rPr lang="tr-TR" dirty="0" err="1"/>
              <a:t>a+b</a:t>
            </a:r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70641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905607" y="1105297"/>
            <a:ext cx="881868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liste=[3,1,"b",5,"a",10,2,3,5]    #Tamamen dinamiktirler</a:t>
            </a:r>
          </a:p>
          <a:p>
            <a:r>
              <a:rPr lang="tr-TR" dirty="0"/>
              <a:t>demet=(3,1,5,"a",10,2,3,5)        #Sonradan değiştirilemezler</a:t>
            </a:r>
          </a:p>
          <a:p>
            <a:r>
              <a:rPr lang="tr-TR" dirty="0" err="1"/>
              <a:t>kume</a:t>
            </a:r>
            <a:r>
              <a:rPr lang="tr-TR" dirty="0"/>
              <a:t>={3,1,5,10,2,3,5}             #Çift eleman içermezler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 err="1"/>
              <a:t>liste.pop</a:t>
            </a:r>
            <a:r>
              <a:rPr lang="tr-TR" dirty="0"/>
              <a:t>()     #Son elemanı çek</a:t>
            </a:r>
          </a:p>
          <a:p>
            <a:r>
              <a:rPr lang="tr-TR" dirty="0" err="1"/>
              <a:t>liste.append</a:t>
            </a:r>
            <a:r>
              <a:rPr lang="tr-TR" dirty="0"/>
              <a:t>(20)  #20 </a:t>
            </a:r>
            <a:r>
              <a:rPr lang="tr-TR" dirty="0" err="1"/>
              <a:t>yi</a:t>
            </a:r>
            <a:r>
              <a:rPr lang="tr-TR" dirty="0"/>
              <a:t> ekle</a:t>
            </a:r>
          </a:p>
          <a:p>
            <a:r>
              <a:rPr lang="tr-TR" dirty="0" err="1"/>
              <a:t>liste.sort</a:t>
            </a:r>
            <a:r>
              <a:rPr lang="tr-TR" dirty="0"/>
              <a:t>()    #Listeyi sırala</a:t>
            </a:r>
          </a:p>
          <a:p>
            <a:endParaRPr lang="tr-TR" dirty="0"/>
          </a:p>
          <a:p>
            <a:r>
              <a:rPr lang="tr-TR" dirty="0"/>
              <a:t># Liste üzerinde döngü</a:t>
            </a:r>
          </a:p>
          <a:p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smtClean="0"/>
              <a:t>("Liste")</a:t>
            </a:r>
            <a:endParaRPr lang="tr-TR" dirty="0"/>
          </a:p>
          <a:p>
            <a:r>
              <a:rPr lang="tr-TR" dirty="0" err="1"/>
              <a:t>for</a:t>
            </a:r>
            <a:r>
              <a:rPr lang="tr-TR" dirty="0"/>
              <a:t> i in liste:</a:t>
            </a:r>
          </a:p>
          <a:p>
            <a:r>
              <a:rPr lang="tr-TR" dirty="0"/>
              <a:t>    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smtClean="0"/>
              <a:t>(i)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03202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İçerik Yer Tutucusu 6"/>
          <p:cNvSpPr>
            <a:spLocks noGrp="1"/>
          </p:cNvSpPr>
          <p:nvPr>
            <p:ph idx="1"/>
          </p:nvPr>
        </p:nvSpPr>
        <p:spPr>
          <a:xfrm>
            <a:off x="510279" y="692273"/>
            <a:ext cx="9170051" cy="5523889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demet=(3,1,5,"a",10,2,3,5)        #Sonradan değiştirilemezler</a:t>
            </a:r>
          </a:p>
          <a:p>
            <a:pPr marL="0" indent="0">
              <a:buNone/>
            </a:pPr>
            <a:r>
              <a:rPr lang="tr-TR" dirty="0" smtClean="0"/>
              <a:t># </a:t>
            </a:r>
            <a:r>
              <a:rPr lang="tr-TR" dirty="0" err="1"/>
              <a:t>demet.append</a:t>
            </a:r>
            <a:r>
              <a:rPr lang="tr-TR" dirty="0"/>
              <a:t>(3) Hata verecektir çünkü demetlerde </a:t>
            </a:r>
            <a:r>
              <a:rPr lang="tr-TR" dirty="0" err="1" smtClean="0"/>
              <a:t>günceleme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# Demet üzerinde </a:t>
            </a:r>
            <a:r>
              <a:rPr lang="tr-TR" dirty="0" smtClean="0"/>
              <a:t>döngü</a:t>
            </a:r>
          </a:p>
          <a:p>
            <a:pPr marL="0" indent="0">
              <a:buNone/>
            </a:pPr>
            <a:r>
              <a:rPr lang="tr-TR" dirty="0" err="1" smtClean="0"/>
              <a:t>print</a:t>
            </a:r>
            <a:r>
              <a:rPr lang="tr-TR" dirty="0" smtClean="0"/>
              <a:t> ("Demet")</a:t>
            </a:r>
            <a:endParaRPr lang="tr-TR" dirty="0"/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demet: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smtClean="0"/>
              <a:t>(i)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9147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896815"/>
            <a:ext cx="8596668" cy="5144547"/>
          </a:xfrm>
        </p:spPr>
        <p:txBody>
          <a:bodyPr/>
          <a:lstStyle/>
          <a:p>
            <a:pPr marL="0" indent="0">
              <a:buNone/>
            </a:pPr>
            <a:r>
              <a:rPr lang="tr-TR" dirty="0" err="1"/>
              <a:t>kume</a:t>
            </a:r>
            <a:r>
              <a:rPr lang="tr-TR" dirty="0"/>
              <a:t>={3,1,5,10,2,3,5}             #Çift eleman </a:t>
            </a:r>
            <a:r>
              <a:rPr lang="tr-TR" dirty="0" smtClean="0"/>
              <a:t>içermezler</a:t>
            </a:r>
          </a:p>
          <a:p>
            <a:pPr marL="0" indent="0">
              <a:buNone/>
            </a:pPr>
            <a:r>
              <a:rPr lang="tr-TR" dirty="0"/>
              <a:t>#Kümeler üzerinde güncelleme yapabiliriz ama çift değer içermezler</a:t>
            </a:r>
          </a:p>
          <a:p>
            <a:pPr marL="0" indent="0">
              <a:buNone/>
            </a:pPr>
            <a:r>
              <a:rPr lang="tr-TR" dirty="0" err="1"/>
              <a:t>kume.pop</a:t>
            </a:r>
            <a:r>
              <a:rPr lang="tr-TR" dirty="0"/>
              <a:t>()</a:t>
            </a:r>
          </a:p>
          <a:p>
            <a:pPr marL="0" indent="0">
              <a:buNone/>
            </a:pPr>
            <a:r>
              <a:rPr lang="tr-TR" dirty="0" err="1"/>
              <a:t>kume.add</a:t>
            </a:r>
            <a:r>
              <a:rPr lang="tr-TR" dirty="0"/>
              <a:t>("b")   #Kümeye </a:t>
            </a:r>
            <a:r>
              <a:rPr lang="tr-TR" dirty="0" err="1"/>
              <a:t>add</a:t>
            </a:r>
            <a:r>
              <a:rPr lang="tr-TR" dirty="0"/>
              <a:t> ile eleman ekliyoruz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# </a:t>
            </a:r>
            <a:r>
              <a:rPr lang="tr-TR" dirty="0"/>
              <a:t>Küme üzerinde döngü</a:t>
            </a:r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smtClean="0"/>
              <a:t>("Küme")</a:t>
            </a:r>
            <a:endParaRPr lang="tr-TR" dirty="0"/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kume</a:t>
            </a:r>
            <a:r>
              <a:rPr lang="tr-TR" dirty="0"/>
              <a:t>: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 smtClean="0"/>
              <a:t>print</a:t>
            </a:r>
            <a:r>
              <a:rPr lang="tr-TR" dirty="0" smtClean="0"/>
              <a:t>( i)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17806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7B9BD01-53C1-254D-80CA-05791F34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Tipleri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D3DB632-E9BD-4F42-8870-70DDF242D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Listeler</a:t>
            </a:r>
          </a:p>
          <a:p>
            <a:pPr marL="457200" lvl="1" indent="0">
              <a:buNone/>
            </a:pPr>
            <a:r>
              <a:rPr lang="tr-TR" dirty="0"/>
              <a:t>[]                # Dinamiktirler</a:t>
            </a:r>
          </a:p>
          <a:p>
            <a:r>
              <a:rPr lang="tr-TR" dirty="0"/>
              <a:t>Demetler</a:t>
            </a:r>
          </a:p>
          <a:p>
            <a:pPr marL="457200" lvl="1" indent="0">
              <a:buNone/>
            </a:pPr>
            <a:r>
              <a:rPr lang="tr-TR" dirty="0"/>
              <a:t>()                # Güncelleme yapılmıyor</a:t>
            </a:r>
          </a:p>
          <a:p>
            <a:r>
              <a:rPr lang="tr-TR" dirty="0"/>
              <a:t>Kümeler</a:t>
            </a:r>
          </a:p>
          <a:p>
            <a:pPr marL="457200" lvl="1" indent="0">
              <a:buNone/>
            </a:pPr>
            <a:r>
              <a:rPr lang="tr-TR" dirty="0"/>
              <a:t>{}                 # İkili değer içermezler</a:t>
            </a:r>
          </a:p>
          <a:p>
            <a:r>
              <a:rPr lang="tr-TR" dirty="0"/>
              <a:t>Sözlükler</a:t>
            </a:r>
          </a:p>
          <a:p>
            <a:pPr marL="457200" lvl="1" indent="0">
              <a:buNone/>
            </a:pPr>
            <a:r>
              <a:rPr lang="tr-TR" dirty="0"/>
              <a:t>{</a:t>
            </a:r>
            <a:r>
              <a:rPr lang="tr-TR" dirty="0" err="1"/>
              <a:t>key:value</a:t>
            </a:r>
            <a:r>
              <a:rPr lang="tr-TR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190825899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314</TotalTime>
  <Words>845</Words>
  <Application>Microsoft Office PowerPoint</Application>
  <PresentationFormat>Geniş ekran</PresentationFormat>
  <Paragraphs>307</Paragraphs>
  <Slides>28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28</vt:i4>
      </vt:variant>
    </vt:vector>
  </HeadingPairs>
  <TitlesOfParts>
    <vt:vector size="33" baseType="lpstr">
      <vt:lpstr>Arial</vt:lpstr>
      <vt:lpstr>Calibri</vt:lpstr>
      <vt:lpstr>Trebuchet MS</vt:lpstr>
      <vt:lpstr>Wingdings 3</vt:lpstr>
      <vt:lpstr>Yüzeyler</vt:lpstr>
      <vt:lpstr>Python Programlama Dili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Veri Tipleri</vt:lpstr>
      <vt:lpstr>Listeler</vt:lpstr>
      <vt:lpstr>Listeler devam</vt:lpstr>
      <vt:lpstr>Liste üzerinde döngüler</vt:lpstr>
      <vt:lpstr>Listeler devam</vt:lpstr>
      <vt:lpstr>Listeler üzerinde oynamak</vt:lpstr>
      <vt:lpstr>Listeleri Birleştirmek</vt:lpstr>
      <vt:lpstr>Çok Boyutlu Listeler</vt:lpstr>
      <vt:lpstr>Çok Boyutlu Listeler</vt:lpstr>
      <vt:lpstr>Çok Boyutlu Diziler</vt:lpstr>
      <vt:lpstr>Döngülerle Birlikte Else Kullanımı</vt:lpstr>
      <vt:lpstr>For-Else Örneği</vt:lpstr>
      <vt:lpstr>While-Else Örneği</vt:lpstr>
      <vt:lpstr>Liste Üreteçleri</vt:lpstr>
      <vt:lpstr>Liste Üreteçleri</vt:lpstr>
      <vt:lpstr>Satır İçi Fonksiyonlar</vt:lpstr>
      <vt:lpstr>İstisna İşleme</vt:lpstr>
      <vt:lpstr>Temel İstisna İşleme Mekanizması</vt:lpstr>
      <vt:lpstr>İstisna Durumları</vt:lpstr>
      <vt:lpstr>Ödev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Programlama Dili</dc:title>
  <dc:creator>Microsoft Office Kullanıcısı</dc:creator>
  <cp:lastModifiedBy>derya</cp:lastModifiedBy>
  <cp:revision>58</cp:revision>
  <dcterms:created xsi:type="dcterms:W3CDTF">2018-02-18T19:01:44Z</dcterms:created>
  <dcterms:modified xsi:type="dcterms:W3CDTF">2022-03-09T09:16:29Z</dcterms:modified>
</cp:coreProperties>
</file>