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1" r:id="rId3"/>
    <p:sldId id="258" r:id="rId4"/>
    <p:sldId id="287" r:id="rId5"/>
    <p:sldId id="260" r:id="rId6"/>
    <p:sldId id="288" r:id="rId7"/>
    <p:sldId id="263" r:id="rId8"/>
    <p:sldId id="264" r:id="rId9"/>
    <p:sldId id="265" r:id="rId10"/>
    <p:sldId id="266" r:id="rId11"/>
    <p:sldId id="267" r:id="rId12"/>
    <p:sldId id="268" r:id="rId13"/>
    <p:sldId id="269" r:id="rId14"/>
    <p:sldId id="289" r:id="rId15"/>
    <p:sldId id="290" r:id="rId16"/>
    <p:sldId id="286" r:id="rId17"/>
    <p:sldId id="270" r:id="rId18"/>
    <p:sldId id="285" r:id="rId19"/>
    <p:sldId id="291" r:id="rId20"/>
    <p:sldId id="284" r:id="rId21"/>
    <p:sldId id="292" r:id="rId22"/>
    <p:sldId id="283" r:id="rId23"/>
    <p:sldId id="282" r:id="rId24"/>
    <p:sldId id="281" r:id="rId25"/>
    <p:sldId id="280" r:id="rId26"/>
    <p:sldId id="279" r:id="rId27"/>
    <p:sldId id="278" r:id="rId28"/>
    <p:sldId id="277" r:id="rId29"/>
    <p:sldId id="276" r:id="rId30"/>
    <p:sldId id="275" r:id="rId31"/>
    <p:sldId id="273" r:id="rId32"/>
    <p:sldId id="334" r:id="rId33"/>
    <p:sldId id="274" r:id="rId34"/>
    <p:sldId id="335" r:id="rId35"/>
    <p:sldId id="336" r:id="rId36"/>
    <p:sldId id="271" r:id="rId37"/>
    <p:sldId id="272" r:id="rId38"/>
    <p:sldId id="341" r:id="rId39"/>
    <p:sldId id="297" r:id="rId40"/>
    <p:sldId id="343" r:id="rId41"/>
    <p:sldId id="293" r:id="rId42"/>
    <p:sldId id="345" r:id="rId43"/>
    <p:sldId id="295" r:id="rId44"/>
    <p:sldId id="294" r:id="rId45"/>
    <p:sldId id="298" r:id="rId46"/>
    <p:sldId id="337" r:id="rId47"/>
    <p:sldId id="346" r:id="rId48"/>
    <p:sldId id="347" r:id="rId49"/>
    <p:sldId id="348" r:id="rId50"/>
    <p:sldId id="349" r:id="rId51"/>
    <p:sldId id="350" r:id="rId52"/>
    <p:sldId id="353" r:id="rId53"/>
    <p:sldId id="352" r:id="rId54"/>
    <p:sldId id="301" r:id="rId55"/>
    <p:sldId id="299" r:id="rId56"/>
    <p:sldId id="302" r:id="rId57"/>
    <p:sldId id="303" r:id="rId58"/>
    <p:sldId id="304" r:id="rId59"/>
    <p:sldId id="305" r:id="rId60"/>
    <p:sldId id="306" r:id="rId61"/>
    <p:sldId id="307" r:id="rId62"/>
    <p:sldId id="308" r:id="rId63"/>
    <p:sldId id="309" r:id="rId64"/>
    <p:sldId id="311" r:id="rId65"/>
    <p:sldId id="312" r:id="rId66"/>
    <p:sldId id="315" r:id="rId67"/>
    <p:sldId id="356" r:id="rId68"/>
    <p:sldId id="357" r:id="rId69"/>
    <p:sldId id="354" r:id="rId70"/>
    <p:sldId id="35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C66EC33-03F2-4DB2-A5B8-A62033875824}">
          <p14:sldIdLst>
            <p14:sldId id="256"/>
            <p14:sldId id="261"/>
            <p14:sldId id="258"/>
            <p14:sldId id="287"/>
            <p14:sldId id="260"/>
            <p14:sldId id="288"/>
            <p14:sldId id="263"/>
            <p14:sldId id="264"/>
            <p14:sldId id="265"/>
            <p14:sldId id="266"/>
            <p14:sldId id="267"/>
            <p14:sldId id="268"/>
            <p14:sldId id="269"/>
            <p14:sldId id="289"/>
            <p14:sldId id="290"/>
            <p14:sldId id="286"/>
            <p14:sldId id="270"/>
            <p14:sldId id="285"/>
            <p14:sldId id="291"/>
            <p14:sldId id="284"/>
            <p14:sldId id="292"/>
            <p14:sldId id="283"/>
            <p14:sldId id="282"/>
            <p14:sldId id="281"/>
            <p14:sldId id="280"/>
            <p14:sldId id="279"/>
            <p14:sldId id="278"/>
            <p14:sldId id="277"/>
            <p14:sldId id="276"/>
            <p14:sldId id="275"/>
            <p14:sldId id="273"/>
            <p14:sldId id="334"/>
            <p14:sldId id="274"/>
            <p14:sldId id="335"/>
            <p14:sldId id="336"/>
            <p14:sldId id="271"/>
            <p14:sldId id="272"/>
            <p14:sldId id="341"/>
            <p14:sldId id="297"/>
            <p14:sldId id="343"/>
            <p14:sldId id="293"/>
            <p14:sldId id="345"/>
            <p14:sldId id="295"/>
            <p14:sldId id="294"/>
            <p14:sldId id="298"/>
            <p14:sldId id="337"/>
            <p14:sldId id="346"/>
            <p14:sldId id="347"/>
            <p14:sldId id="348"/>
            <p14:sldId id="349"/>
            <p14:sldId id="350"/>
            <p14:sldId id="353"/>
            <p14:sldId id="352"/>
            <p14:sldId id="301"/>
            <p14:sldId id="299"/>
            <p14:sldId id="302"/>
            <p14:sldId id="303"/>
            <p14:sldId id="304"/>
            <p14:sldId id="305"/>
            <p14:sldId id="306"/>
            <p14:sldId id="307"/>
            <p14:sldId id="308"/>
            <p14:sldId id="309"/>
            <p14:sldId id="311"/>
            <p14:sldId id="312"/>
            <p14:sldId id="315"/>
            <p14:sldId id="356"/>
            <p14:sldId id="357"/>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020780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7979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5758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4169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933190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7739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787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2018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4571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993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57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8683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65370" y="2321168"/>
            <a:ext cx="8361229" cy="2077977"/>
          </a:xfrm>
        </p:spPr>
        <p:txBody>
          <a:bodyPr/>
          <a:lstStyle/>
          <a:p>
            <a:r>
              <a:rPr lang="tr-TR" b="1" dirty="0"/>
              <a:t>Entegre güvenlik kalkanı projesi</a:t>
            </a:r>
          </a:p>
        </p:txBody>
      </p:sp>
    </p:spTree>
    <p:extLst>
      <p:ext uri="{BB962C8B-B14F-4D97-AF65-F5344CB8AC3E}">
        <p14:creationId xmlns:p14="http://schemas.microsoft.com/office/powerpoint/2010/main" val="1404039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2. </a:t>
            </a:r>
            <a:r>
              <a:rPr lang="tr-TR" dirty="0" err="1"/>
              <a:t>Veritabanı</a:t>
            </a:r>
            <a:r>
              <a:rPr lang="tr-TR" dirty="0"/>
              <a:t> Güvenlik Duvarı (DB Firewall)</a:t>
            </a:r>
          </a:p>
        </p:txBody>
      </p:sp>
      <p:sp>
        <p:nvSpPr>
          <p:cNvPr id="3" name="İçerik Yer Tutucusu 2"/>
          <p:cNvSpPr>
            <a:spLocks noGrp="1"/>
          </p:cNvSpPr>
          <p:nvPr>
            <p:ph idx="1"/>
          </p:nvPr>
        </p:nvSpPr>
        <p:spPr/>
        <p:txBody>
          <a:bodyPr>
            <a:normAutofit/>
          </a:bodyPr>
          <a:lstStyle/>
          <a:p>
            <a:r>
              <a:rPr lang="tr-TR" sz="2400" dirty="0" err="1"/>
              <a:t>Veritabanı</a:t>
            </a:r>
            <a:r>
              <a:rPr lang="tr-TR" sz="2400" dirty="0"/>
              <a:t> trafiğini izler ve analiz eder.    </a:t>
            </a:r>
          </a:p>
          <a:p>
            <a:r>
              <a:rPr lang="tr-TR" sz="2400" dirty="0" err="1"/>
              <a:t>Veritabanı</a:t>
            </a:r>
            <a:r>
              <a:rPr lang="tr-TR" sz="2400" dirty="0"/>
              <a:t> erişimini kontrol eder, izin verilmeyen sorguları engeller.     </a:t>
            </a:r>
          </a:p>
          <a:p>
            <a:r>
              <a:rPr lang="tr-TR" sz="2400" dirty="0" err="1"/>
              <a:t>Veritabanına</a:t>
            </a:r>
            <a:r>
              <a:rPr lang="tr-TR" sz="2400" dirty="0"/>
              <a:t> yönelik SQL enjeksiyonu, veri sızıntısı gibi saldırıları tespit eder ve engeller.  </a:t>
            </a:r>
          </a:p>
          <a:p>
            <a:r>
              <a:rPr lang="tr-TR" sz="2400" dirty="0" err="1"/>
              <a:t>Veritabanı</a:t>
            </a:r>
            <a:r>
              <a:rPr lang="tr-TR" sz="2400" dirty="0"/>
              <a:t> sunucularına entegre olarak çalışır veya ağ geçidine konumlandırılabilir.</a:t>
            </a:r>
          </a:p>
        </p:txBody>
      </p:sp>
    </p:spTree>
    <p:extLst>
      <p:ext uri="{BB962C8B-B14F-4D97-AF65-F5344CB8AC3E}">
        <p14:creationId xmlns:p14="http://schemas.microsoft.com/office/powerpoint/2010/main" val="1443911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3.  E-posta Güvenlik Duvarı</a:t>
            </a:r>
          </a:p>
        </p:txBody>
      </p:sp>
      <p:sp>
        <p:nvSpPr>
          <p:cNvPr id="3" name="İçerik Yer Tutucusu 2"/>
          <p:cNvSpPr>
            <a:spLocks noGrp="1"/>
          </p:cNvSpPr>
          <p:nvPr>
            <p:ph idx="1"/>
          </p:nvPr>
        </p:nvSpPr>
        <p:spPr/>
        <p:txBody>
          <a:bodyPr>
            <a:normAutofit fontScale="85000" lnSpcReduction="10000"/>
          </a:bodyPr>
          <a:lstStyle/>
          <a:p>
            <a:r>
              <a:rPr lang="tr-TR" sz="2400" dirty="0"/>
              <a:t>E-posta ağ trafiğini izleyerek, kullanıcıları e-posta kaynaklı tehditlere karşı korur.</a:t>
            </a:r>
          </a:p>
          <a:p>
            <a:r>
              <a:rPr lang="tr-TR" sz="2400" dirty="0"/>
              <a:t>E-posta trafiğini analiz eder ve </a:t>
            </a:r>
            <a:r>
              <a:rPr lang="tr-TR" sz="2400" dirty="0" err="1"/>
              <a:t>spam</a:t>
            </a:r>
            <a:r>
              <a:rPr lang="tr-TR" sz="2400" dirty="0"/>
              <a:t>, virüs, kötü amaçlı içerik gibi tehditleri engeller.</a:t>
            </a:r>
          </a:p>
          <a:p>
            <a:r>
              <a:rPr lang="tr-TR" sz="2400" dirty="0"/>
              <a:t>Gelen ve giden e-postaları kontrol eder, içerik filtresi, imza tabanlı tarama, davranış analizi gibi yöntemler kullanır.</a:t>
            </a:r>
          </a:p>
          <a:p>
            <a:r>
              <a:rPr lang="tr-TR" sz="2400" dirty="0"/>
              <a:t>E-posta sunucularına entegre olarak çalışır veya ağ geçidine konumlandırılabilir.</a:t>
            </a:r>
          </a:p>
          <a:p>
            <a:pPr marL="0" indent="0">
              <a:buNone/>
            </a:pPr>
            <a:endParaRPr lang="tr-TR" dirty="0"/>
          </a:p>
          <a:p>
            <a:pPr>
              <a:buFont typeface="Wingdings" panose="05000000000000000000" pitchFamily="2" charset="2"/>
              <a:buChar char="Ø"/>
            </a:pPr>
            <a:r>
              <a:rPr lang="tr-TR" sz="2400" b="1" dirty="0" err="1"/>
              <a:t>Spam</a:t>
            </a:r>
            <a:r>
              <a:rPr lang="tr-TR" sz="2400" dirty="0"/>
              <a:t>, genellikle istenmeyen ve genellikle reklam içeren elektronik iletilerdir. </a:t>
            </a:r>
          </a:p>
          <a:p>
            <a:pPr>
              <a:buFont typeface="Wingdings" panose="05000000000000000000" pitchFamily="2" charset="2"/>
              <a:buChar char="Ø"/>
            </a:pPr>
            <a:r>
              <a:rPr lang="tr-TR" sz="2400" b="1" dirty="0"/>
              <a:t>Virüs</a:t>
            </a:r>
            <a:r>
              <a:rPr lang="tr-TR" sz="2400" dirty="0"/>
              <a:t>, bilgisayar programları aracılığıyla yayılan kötü niyetli yazılımlardır.</a:t>
            </a:r>
          </a:p>
          <a:p>
            <a:pPr>
              <a:buFont typeface="Wingdings" panose="05000000000000000000" pitchFamily="2" charset="2"/>
              <a:buChar char="Ø"/>
            </a:pPr>
            <a:endParaRPr lang="tr-TR" dirty="0"/>
          </a:p>
        </p:txBody>
      </p:sp>
    </p:spTree>
    <p:extLst>
      <p:ext uri="{BB962C8B-B14F-4D97-AF65-F5344CB8AC3E}">
        <p14:creationId xmlns:p14="http://schemas.microsoft.com/office/powerpoint/2010/main" val="1016668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Filtreleme ve Güvenlik Sistemler</a:t>
            </a:r>
          </a:p>
        </p:txBody>
      </p:sp>
      <p:sp>
        <p:nvSpPr>
          <p:cNvPr id="3" name="İçerik Yer Tutucusu 2"/>
          <p:cNvSpPr>
            <a:spLocks noGrp="1"/>
          </p:cNvSpPr>
          <p:nvPr>
            <p:ph idx="1"/>
          </p:nvPr>
        </p:nvSpPr>
        <p:spPr>
          <a:xfrm>
            <a:off x="1371600" y="2622884"/>
            <a:ext cx="9601200" cy="3581400"/>
          </a:xfrm>
        </p:spPr>
        <p:txBody>
          <a:bodyPr>
            <a:normAutofit/>
          </a:bodyPr>
          <a:lstStyle/>
          <a:p>
            <a:r>
              <a:rPr lang="tr-TR" sz="2400" dirty="0"/>
              <a:t>Bilgisayar ağlarını ve bilgisayar sistemlerini çeşitli tehlikelere karşı korumak için kullanılan yazılım ve donanım kombinasyonlarıdır. </a:t>
            </a:r>
          </a:p>
          <a:p>
            <a:r>
              <a:rPr lang="tr-TR" sz="2400" dirty="0"/>
              <a:t>Bunlar, kötü amaçlı yazılımların, bilgi sızıntılarının, bilgi hırsızlığının ve diğer saldırıların önlenmesine yardımcı olur.</a:t>
            </a:r>
          </a:p>
        </p:txBody>
      </p:sp>
    </p:spTree>
    <p:extLst>
      <p:ext uri="{BB962C8B-B14F-4D97-AF65-F5344CB8AC3E}">
        <p14:creationId xmlns:p14="http://schemas.microsoft.com/office/powerpoint/2010/main" val="2004658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1. Saldırı Tespit ve Engelleme Sistemleri</a:t>
            </a:r>
          </a:p>
        </p:txBody>
      </p:sp>
      <p:sp>
        <p:nvSpPr>
          <p:cNvPr id="3" name="İçerik Yer Tutucusu 2"/>
          <p:cNvSpPr>
            <a:spLocks noGrp="1"/>
          </p:cNvSpPr>
          <p:nvPr>
            <p:ph idx="1"/>
          </p:nvPr>
        </p:nvSpPr>
        <p:spPr>
          <a:xfrm>
            <a:off x="1371600" y="2356339"/>
            <a:ext cx="9601200" cy="3581400"/>
          </a:xfrm>
        </p:spPr>
        <p:txBody>
          <a:bodyPr>
            <a:normAutofit/>
          </a:bodyPr>
          <a:lstStyle/>
          <a:p>
            <a:r>
              <a:rPr lang="tr-TR" sz="2500" b="1" dirty="0"/>
              <a:t>IDS</a:t>
            </a:r>
            <a:r>
              <a:rPr lang="tr-TR" sz="2400" dirty="0"/>
              <a:t> (</a:t>
            </a:r>
            <a:r>
              <a:rPr lang="tr-TR" sz="2400" dirty="0" err="1"/>
              <a:t>Instrusion</a:t>
            </a:r>
            <a:r>
              <a:rPr lang="tr-TR" sz="2400" dirty="0"/>
              <a:t> </a:t>
            </a:r>
            <a:r>
              <a:rPr lang="tr-TR" sz="2400" dirty="0" err="1"/>
              <a:t>Detection</a:t>
            </a:r>
            <a:r>
              <a:rPr lang="tr-TR" sz="2400" dirty="0"/>
              <a:t> </a:t>
            </a:r>
            <a:r>
              <a:rPr lang="tr-TR" sz="2400" dirty="0" err="1"/>
              <a:t>System</a:t>
            </a:r>
            <a:r>
              <a:rPr lang="tr-TR" sz="2400" dirty="0"/>
              <a:t> – Saldırı Tespit Sistemi), ağ veya sistem üzerindeki potansiyel saldırıları tespit etmek için kullanılan bir güvenlik sistemidir. </a:t>
            </a:r>
          </a:p>
          <a:p>
            <a:r>
              <a:rPr lang="tr-TR" sz="2400" dirty="0"/>
              <a:t>IDS, ağ trafiğini veya sistem günlüklerini izleyerek, belirli saldırı imzalarını veya anormal aktivite desenlerini tanımlayarak saldırıları tespit eder. </a:t>
            </a:r>
          </a:p>
          <a:p>
            <a:r>
              <a:rPr lang="tr-TR" sz="2400" dirty="0"/>
              <a:t>IDS, tespit ettiği saldırıları genellikle bir uyarı veya alarm şeklinde bildirir, ancak saldırıları otomatik olarak engellemez.</a:t>
            </a:r>
          </a:p>
        </p:txBody>
      </p:sp>
    </p:spTree>
    <p:extLst>
      <p:ext uri="{BB962C8B-B14F-4D97-AF65-F5344CB8AC3E}">
        <p14:creationId xmlns:p14="http://schemas.microsoft.com/office/powerpoint/2010/main" val="716080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1. Saldırı Tespit ve Engelleme Sistemleri</a:t>
            </a:r>
          </a:p>
        </p:txBody>
      </p:sp>
      <p:sp>
        <p:nvSpPr>
          <p:cNvPr id="3" name="İçerik Yer Tutucusu 2"/>
          <p:cNvSpPr>
            <a:spLocks noGrp="1"/>
          </p:cNvSpPr>
          <p:nvPr>
            <p:ph idx="1"/>
          </p:nvPr>
        </p:nvSpPr>
        <p:spPr>
          <a:xfrm>
            <a:off x="1371600" y="2356339"/>
            <a:ext cx="9601200" cy="4185138"/>
          </a:xfrm>
        </p:spPr>
        <p:txBody>
          <a:bodyPr>
            <a:noAutofit/>
          </a:bodyPr>
          <a:lstStyle/>
          <a:p>
            <a:r>
              <a:rPr lang="tr-TR" sz="2500" b="1" dirty="0"/>
              <a:t>IPS</a:t>
            </a:r>
            <a:r>
              <a:rPr lang="tr-TR" sz="2400" dirty="0"/>
              <a:t> (</a:t>
            </a:r>
            <a:r>
              <a:rPr lang="tr-TR" sz="2400" dirty="0" err="1"/>
              <a:t>Instrusion</a:t>
            </a:r>
            <a:r>
              <a:rPr lang="tr-TR" sz="2400" dirty="0"/>
              <a:t> </a:t>
            </a:r>
            <a:r>
              <a:rPr lang="tr-TR" sz="2400" dirty="0" err="1"/>
              <a:t>Prevention</a:t>
            </a:r>
            <a:r>
              <a:rPr lang="tr-TR" sz="2400" dirty="0"/>
              <a:t> </a:t>
            </a:r>
            <a:r>
              <a:rPr lang="tr-TR" sz="2400" dirty="0" err="1"/>
              <a:t>System</a:t>
            </a:r>
            <a:r>
              <a:rPr lang="tr-TR" sz="2400" dirty="0"/>
              <a:t> – Saldırı Engelleme Sistemi), </a:t>
            </a:r>
            <a:r>
              <a:rPr lang="tr-TR" sz="2400" dirty="0" err="1"/>
              <a:t>IDS'nin</a:t>
            </a:r>
            <a:r>
              <a:rPr lang="tr-TR" sz="2400" dirty="0"/>
              <a:t> özelliklerine ek olarak, tespit edilen saldırıları otomatik olarak engelleyebilen bir güvenlik sistemidir. </a:t>
            </a:r>
          </a:p>
          <a:p>
            <a:r>
              <a:rPr lang="tr-TR" sz="2400" dirty="0"/>
              <a:t>IPS, ağ trafiğini veya sistem aktivitesini izlerken, belirlenen saldırıları engellemek için gerekli önlemleri alabilir. Bu önlemler arasında saldırıya kaynak olan paketleri engellemek, saldırgan IP adreslerini engellemek veya hedeflenen sistemlere giden trafiği filtrelemek gibi işlemler yer alabilir.</a:t>
            </a:r>
          </a:p>
          <a:p>
            <a:r>
              <a:rPr lang="tr-TR" sz="2400" dirty="0"/>
              <a:t>Ağ geçidi, anahtarlama cihazları veya sunucular üzerine konumlandırılabilir.</a:t>
            </a:r>
          </a:p>
        </p:txBody>
      </p:sp>
    </p:spTree>
    <p:extLst>
      <p:ext uri="{BB962C8B-B14F-4D97-AF65-F5344CB8AC3E}">
        <p14:creationId xmlns:p14="http://schemas.microsoft.com/office/powerpoint/2010/main" val="3451718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2. URL </a:t>
            </a:r>
            <a:r>
              <a:rPr lang="tr-TR" dirty="0" err="1"/>
              <a:t>Filter</a:t>
            </a:r>
            <a:endParaRPr lang="tr-TR" dirty="0"/>
          </a:p>
        </p:txBody>
      </p:sp>
      <p:sp>
        <p:nvSpPr>
          <p:cNvPr id="3" name="İçerik Yer Tutucusu 2"/>
          <p:cNvSpPr>
            <a:spLocks noGrp="1"/>
          </p:cNvSpPr>
          <p:nvPr>
            <p:ph idx="1"/>
          </p:nvPr>
        </p:nvSpPr>
        <p:spPr>
          <a:xfrm>
            <a:off x="1371600" y="2356339"/>
            <a:ext cx="9601200" cy="4185138"/>
          </a:xfrm>
        </p:spPr>
        <p:txBody>
          <a:bodyPr>
            <a:noAutofit/>
          </a:bodyPr>
          <a:lstStyle/>
          <a:p>
            <a:r>
              <a:rPr lang="tr-TR" sz="2400" dirty="0"/>
              <a:t>Ağdaki kullanıcıların internet erişimini kontrol eder ve güvenli kullanımı sağlar.</a:t>
            </a:r>
          </a:p>
          <a:p>
            <a:r>
              <a:rPr lang="tr-TR" sz="2400" dirty="0"/>
              <a:t>İnternet erişimini denetler ve uygunsuz, zararlı veya üretkenliği düşüren web sitelerine erişimi engeller.</a:t>
            </a:r>
          </a:p>
          <a:p>
            <a:r>
              <a:rPr lang="tr-TR" sz="2400" dirty="0"/>
              <a:t>Kategori tabanlı filtreleme, beyaz/kara liste, anahtar kelime filtreleme gibi yöntemler kullanır.</a:t>
            </a:r>
          </a:p>
          <a:p>
            <a:r>
              <a:rPr lang="tr-TR" sz="2400" dirty="0"/>
              <a:t>Bu sistemler genellikle ağ geçidi, güvenlik duvarı, </a:t>
            </a:r>
            <a:r>
              <a:rPr lang="tr-TR" sz="2400" dirty="0" err="1"/>
              <a:t>anahtarlayıcı</a:t>
            </a:r>
            <a:r>
              <a:rPr lang="tr-TR" sz="2400" dirty="0"/>
              <a:t> veya kablosuz erişim noktalarına entegre edilerek ağ trafiğini izler ve kontrol eder. Böylece ağın güvenliği ve kontrolü sağlanır.</a:t>
            </a:r>
          </a:p>
        </p:txBody>
      </p:sp>
    </p:spTree>
    <p:extLst>
      <p:ext uri="{BB962C8B-B14F-4D97-AF65-F5344CB8AC3E}">
        <p14:creationId xmlns:p14="http://schemas.microsoft.com/office/powerpoint/2010/main" val="4159781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753979"/>
            <a:ext cx="9601200" cy="5113421"/>
          </a:xfrm>
        </p:spPr>
        <p:txBody>
          <a:bodyPr>
            <a:noAutofit/>
          </a:bodyPr>
          <a:lstStyle/>
          <a:p>
            <a:pPr>
              <a:buFont typeface="Wingdings" panose="05000000000000000000" pitchFamily="2" charset="2"/>
              <a:buChar char="Ø"/>
            </a:pPr>
            <a:r>
              <a:rPr lang="tr-TR" sz="2400" b="1" dirty="0"/>
              <a:t>Truva Atı (</a:t>
            </a:r>
            <a:r>
              <a:rPr lang="tr-TR" sz="2400" b="1" dirty="0" err="1"/>
              <a:t>Trojan</a:t>
            </a:r>
            <a:r>
              <a:rPr lang="tr-TR" sz="2400" b="1" dirty="0"/>
              <a:t>)</a:t>
            </a:r>
            <a:r>
              <a:rPr lang="tr-TR" sz="2400" dirty="0"/>
              <a:t>: Görünüşte zararsız veya faydalı bir program gibi görünen ancak aslında kötü amaçlı olan bir tür kötücül yazılımdır. </a:t>
            </a:r>
          </a:p>
          <a:p>
            <a:pPr>
              <a:buFont typeface="Wingdings" panose="05000000000000000000" pitchFamily="2" charset="2"/>
              <a:buChar char="Ø"/>
            </a:pPr>
            <a:r>
              <a:rPr lang="tr-TR" sz="2400" dirty="0"/>
              <a:t>Kullanıcının kişisel bilgilerini çalma, bilgisayarı kontrol altına alma, diğer kötü amaçlı yazılımları indirme ve çalıştırma gibi işlemler yapılabilir.</a:t>
            </a:r>
          </a:p>
          <a:p>
            <a:pPr>
              <a:buFont typeface="Wingdings" panose="05000000000000000000" pitchFamily="2" charset="2"/>
              <a:buChar char="Ø"/>
            </a:pPr>
            <a:endParaRPr lang="tr-TR" sz="1050" dirty="0"/>
          </a:p>
          <a:p>
            <a:pPr>
              <a:buFont typeface="Wingdings" panose="05000000000000000000" pitchFamily="2" charset="2"/>
              <a:buChar char="Ø"/>
            </a:pPr>
            <a:endParaRPr lang="tr-TR" sz="1050" dirty="0"/>
          </a:p>
          <a:p>
            <a:pPr>
              <a:buFont typeface="Wingdings" panose="05000000000000000000" pitchFamily="2" charset="2"/>
              <a:buChar char="Ø"/>
            </a:pPr>
            <a:r>
              <a:rPr lang="tr-TR" sz="2400" b="1" dirty="0"/>
              <a:t>Solucan (</a:t>
            </a:r>
            <a:r>
              <a:rPr lang="tr-TR" sz="2400" b="1" dirty="0" err="1"/>
              <a:t>Worm</a:t>
            </a:r>
            <a:r>
              <a:rPr lang="tr-TR" sz="2400" b="1" dirty="0"/>
              <a:t>)</a:t>
            </a:r>
            <a:r>
              <a:rPr lang="tr-TR" sz="2400" dirty="0"/>
              <a:t>: Kendini kopyalayabilen ve ağ üzerinden otomatik olarak yayılabilen bir tür kötücül yazılımdır. </a:t>
            </a:r>
          </a:p>
          <a:p>
            <a:pPr>
              <a:buFont typeface="Wingdings" panose="05000000000000000000" pitchFamily="2" charset="2"/>
              <a:buChar char="Ø"/>
            </a:pPr>
            <a:r>
              <a:rPr lang="tr-TR" sz="2400" dirty="0"/>
              <a:t>Solucanlar genellikle ağdaki diğer bilgisayarlara sıçrayarak yayılır ve bu yolla büyük çaplı ağ kesintilerine veya zararlara neden olabilirler. </a:t>
            </a:r>
          </a:p>
          <a:p>
            <a:pPr>
              <a:buFont typeface="Wingdings" panose="05000000000000000000" pitchFamily="2" charset="2"/>
              <a:buChar char="Ø"/>
            </a:pPr>
            <a:r>
              <a:rPr lang="tr-TR" sz="2400" dirty="0"/>
              <a:t>Genellikle bilgisayar sistemlerindeki güvenlik açıklarından faydalanarak yayılırlar ve hızlı bir şekilde büyüyebilirler.</a:t>
            </a:r>
          </a:p>
          <a:p>
            <a:endParaRPr lang="tr-TR" sz="2400" dirty="0"/>
          </a:p>
        </p:txBody>
      </p:sp>
    </p:spTree>
    <p:extLst>
      <p:ext uri="{BB962C8B-B14F-4D97-AF65-F5344CB8AC3E}">
        <p14:creationId xmlns:p14="http://schemas.microsoft.com/office/powerpoint/2010/main" val="632190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2. 3. </a:t>
            </a:r>
            <a:r>
              <a:rPr lang="tr-TR" dirty="0" err="1"/>
              <a:t>Antivirüs</a:t>
            </a:r>
            <a:endParaRPr lang="tr-TR" dirty="0"/>
          </a:p>
        </p:txBody>
      </p:sp>
      <p:sp>
        <p:nvSpPr>
          <p:cNvPr id="3" name="İçerik Yer Tutucusu 2"/>
          <p:cNvSpPr>
            <a:spLocks noGrp="1"/>
          </p:cNvSpPr>
          <p:nvPr>
            <p:ph idx="1"/>
          </p:nvPr>
        </p:nvSpPr>
        <p:spPr/>
        <p:txBody>
          <a:bodyPr>
            <a:normAutofit/>
          </a:bodyPr>
          <a:lstStyle/>
          <a:p>
            <a:r>
              <a:rPr lang="tr-TR" sz="2400" dirty="0"/>
              <a:t>Bilgisayar veya sunuculardaki virüs, </a:t>
            </a:r>
            <a:r>
              <a:rPr lang="tr-TR" sz="2400" dirty="0" err="1"/>
              <a:t>truva</a:t>
            </a:r>
            <a:r>
              <a:rPr lang="tr-TR" sz="2400" dirty="0"/>
              <a:t> atı, solucan gibi kötü amaçlı yazılımları tespit eder ve temizler.</a:t>
            </a:r>
          </a:p>
          <a:p>
            <a:r>
              <a:rPr lang="tr-TR" sz="2400" dirty="0"/>
              <a:t>Gerçek zamanlı tarama, zamanlanmış tarama, dosya erişimi sırasında tarama gibi farklı tarama yöntemleri kullanır.</a:t>
            </a:r>
          </a:p>
          <a:p>
            <a:r>
              <a:rPr lang="tr-TR" sz="2400" dirty="0"/>
              <a:t>Ağ üzerinde genellikle istemci yazılımı olarak çalışır, ancak sunucu tarafında da kullanılabilir.</a:t>
            </a:r>
          </a:p>
        </p:txBody>
      </p:sp>
    </p:spTree>
    <p:extLst>
      <p:ext uri="{BB962C8B-B14F-4D97-AF65-F5344CB8AC3E}">
        <p14:creationId xmlns:p14="http://schemas.microsoft.com/office/powerpoint/2010/main" val="4149389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4. Transparan İçerik Yönlendirici</a:t>
            </a:r>
          </a:p>
        </p:txBody>
      </p:sp>
      <p:sp>
        <p:nvSpPr>
          <p:cNvPr id="3" name="İçerik Yer Tutucusu 2"/>
          <p:cNvSpPr>
            <a:spLocks noGrp="1"/>
          </p:cNvSpPr>
          <p:nvPr>
            <p:ph idx="1"/>
          </p:nvPr>
        </p:nvSpPr>
        <p:spPr/>
        <p:txBody>
          <a:bodyPr>
            <a:normAutofit/>
          </a:bodyPr>
          <a:lstStyle/>
          <a:p>
            <a:r>
              <a:rPr lang="tr-TR" sz="2400" dirty="0"/>
              <a:t>Ağ trafiğini şeffaf bir şekilde izleyerek, içerik filtreleme ve yönlendirme sağlar.</a:t>
            </a:r>
          </a:p>
          <a:p>
            <a:r>
              <a:rPr lang="tr-TR" sz="2400" dirty="0"/>
              <a:t>Zararlı içerik, uygunsuz web siteleri, kötü amaçlı bağlantılar gibi tehditleri engelleyebilir.</a:t>
            </a:r>
          </a:p>
          <a:p>
            <a:r>
              <a:rPr lang="tr-TR" sz="2400" dirty="0"/>
              <a:t>Kurumsal politikalara uygun olarak, ağ trafiğini yönetir ve güvenliği sağlar.</a:t>
            </a:r>
          </a:p>
          <a:p>
            <a:r>
              <a:rPr lang="tr-TR" sz="2400" dirty="0"/>
              <a:t>Ağ geçidi veya anahtarlama cihazlarına entegre edilerek, ağ trafiğini kontrol eder.</a:t>
            </a:r>
          </a:p>
        </p:txBody>
      </p:sp>
    </p:spTree>
    <p:extLst>
      <p:ext uri="{BB962C8B-B14F-4D97-AF65-F5344CB8AC3E}">
        <p14:creationId xmlns:p14="http://schemas.microsoft.com/office/powerpoint/2010/main" val="4289045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Zafiyet ve Risk Yönetimi Sistemleri</a:t>
            </a:r>
          </a:p>
        </p:txBody>
      </p:sp>
      <p:sp>
        <p:nvSpPr>
          <p:cNvPr id="3" name="İçerik Yer Tutucusu 2"/>
          <p:cNvSpPr>
            <a:spLocks noGrp="1"/>
          </p:cNvSpPr>
          <p:nvPr>
            <p:ph idx="1"/>
          </p:nvPr>
        </p:nvSpPr>
        <p:spPr>
          <a:xfrm>
            <a:off x="1371600" y="2376699"/>
            <a:ext cx="9601200" cy="3581400"/>
          </a:xfrm>
        </p:spPr>
        <p:txBody>
          <a:bodyPr>
            <a:normAutofit/>
          </a:bodyPr>
          <a:lstStyle/>
          <a:p>
            <a:r>
              <a:rPr lang="tr-TR" sz="2400" dirty="0"/>
              <a:t>Zafiyet ve risk yönetimi, bilgisayar sistemlerindeki güvenlik açıklarını ve bu açıkların potansiyel risklerini belirlemek, değerlendirmek, azaltmak ve kontrol altında tutmak için kullanılan bir süreçtir. </a:t>
            </a:r>
          </a:p>
          <a:p>
            <a:r>
              <a:rPr lang="tr-TR" sz="2400" dirty="0"/>
              <a:t>Temel olarak, bu süreç, bilgisayar sistemlerindeki zayıf noktaları tespit etmek ve bunların olası etkilerini değerlendirmek için tasarlanmıştır.</a:t>
            </a:r>
          </a:p>
          <a:p>
            <a:r>
              <a:rPr lang="tr-TR" sz="2400" dirty="0"/>
              <a:t>Zafiyet ve risk yönetimi: zafiyet tanımlama, risk değerlendirmesi, risk azaltma stratejilerinin geliştirilmesi, risk kabulü veya aktarımı, sürekli iyileştirme adımlarını içerir. </a:t>
            </a:r>
          </a:p>
        </p:txBody>
      </p:sp>
    </p:spTree>
    <p:extLst>
      <p:ext uri="{BB962C8B-B14F-4D97-AF65-F5344CB8AC3E}">
        <p14:creationId xmlns:p14="http://schemas.microsoft.com/office/powerpoint/2010/main" val="452771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SIEM Nedir?</a:t>
            </a:r>
          </a:p>
        </p:txBody>
      </p:sp>
      <p:sp>
        <p:nvSpPr>
          <p:cNvPr id="3" name="İçerik Yer Tutucusu 2"/>
          <p:cNvSpPr>
            <a:spLocks noGrp="1"/>
          </p:cNvSpPr>
          <p:nvPr>
            <p:ph idx="1"/>
          </p:nvPr>
        </p:nvSpPr>
        <p:spPr>
          <a:xfrm>
            <a:off x="1371600" y="2074983"/>
            <a:ext cx="9601200" cy="3921369"/>
          </a:xfrm>
        </p:spPr>
        <p:txBody>
          <a:bodyPr>
            <a:normAutofit fontScale="85000" lnSpcReduction="20000"/>
          </a:bodyPr>
          <a:lstStyle/>
          <a:p>
            <a:r>
              <a:rPr lang="tr-TR" sz="2800" dirty="0"/>
              <a:t>SIEM, Güvenlik Bilgi Yönetimi (SIM) ve Güvenlik Olay Yönetimi (SEM) kavramlarının birleşiminden oluşur. </a:t>
            </a:r>
          </a:p>
          <a:p>
            <a:r>
              <a:rPr lang="tr-TR" sz="2800" dirty="0"/>
              <a:t>Bilgisayar sistemlerindeki güvenlik olaylarını izlemek, analiz etmek ve raporlamak için kullanılan bir yazılım platformudur. </a:t>
            </a:r>
          </a:p>
          <a:p>
            <a:r>
              <a:rPr lang="tr-TR" sz="2800" dirty="0"/>
              <a:t>SIEM çözümleri, </a:t>
            </a:r>
            <a:r>
              <a:rPr lang="tr-TR" sz="2800" dirty="0" err="1"/>
              <a:t>loglama</a:t>
            </a:r>
            <a:r>
              <a:rPr lang="tr-TR" sz="2800" dirty="0"/>
              <a:t>, olay yönetimi, tehdit algılama ve uyumluluk yönetimi gibi özellikleri bir araya getirerek kurumların güvenlik durumunu izlemelerine ve güvenlik tehditlerine karşı daha hızlı tepki vermelerine yardımcı olur.</a:t>
            </a:r>
          </a:p>
          <a:p>
            <a:endParaRPr lang="tr-TR" sz="2400" dirty="0"/>
          </a:p>
          <a:p>
            <a:pPr>
              <a:buFont typeface="Arial" panose="020B0604020202020204" pitchFamily="34" charset="0"/>
              <a:buChar char="•"/>
            </a:pPr>
            <a:r>
              <a:rPr lang="tr-TR" sz="2300" dirty="0"/>
              <a:t>Lider SIEM ürünleri: IBM </a:t>
            </a:r>
            <a:r>
              <a:rPr lang="tr-TR" sz="2300" dirty="0" err="1"/>
              <a:t>Qradar</a:t>
            </a:r>
            <a:r>
              <a:rPr lang="tr-TR" sz="2300" dirty="0"/>
              <a:t>, </a:t>
            </a:r>
            <a:r>
              <a:rPr lang="tr-TR" sz="2300" dirty="0" err="1"/>
              <a:t>Splunk</a:t>
            </a:r>
            <a:r>
              <a:rPr lang="tr-TR" sz="2300" dirty="0"/>
              <a:t>, </a:t>
            </a:r>
            <a:r>
              <a:rPr lang="tr-TR" sz="2300" dirty="0" err="1"/>
              <a:t>FortiSIEM</a:t>
            </a:r>
            <a:r>
              <a:rPr lang="tr-TR" sz="2300" dirty="0"/>
              <a:t>, </a:t>
            </a:r>
            <a:r>
              <a:rPr lang="tr-TR" sz="2300" dirty="0" err="1"/>
              <a:t>Exabeam</a:t>
            </a:r>
            <a:endParaRPr lang="tr-TR" sz="2300" dirty="0"/>
          </a:p>
          <a:p>
            <a:pPr>
              <a:buFont typeface="Arial" panose="020B0604020202020204" pitchFamily="34" charset="0"/>
              <a:buChar char="•"/>
            </a:pPr>
            <a:r>
              <a:rPr lang="tr-TR" sz="2300" dirty="0"/>
              <a:t>Yerli ve milli SIEM ürünleri: </a:t>
            </a:r>
            <a:r>
              <a:rPr lang="tr-TR" sz="2300" dirty="0" err="1"/>
              <a:t>Cryptosim</a:t>
            </a:r>
            <a:r>
              <a:rPr lang="tr-TR" sz="2300" dirty="0"/>
              <a:t>, </a:t>
            </a:r>
            <a:r>
              <a:rPr lang="tr-TR" sz="2300" dirty="0" err="1"/>
              <a:t>Logsign</a:t>
            </a:r>
            <a:r>
              <a:rPr lang="tr-TR" sz="2300" dirty="0"/>
              <a:t>, </a:t>
            </a:r>
            <a:r>
              <a:rPr lang="tr-TR" sz="2300" dirty="0" err="1"/>
              <a:t>SureLog</a:t>
            </a:r>
            <a:endParaRPr lang="tr-TR" sz="2300" dirty="0"/>
          </a:p>
        </p:txBody>
      </p:sp>
    </p:spTree>
    <p:extLst>
      <p:ext uri="{BB962C8B-B14F-4D97-AF65-F5344CB8AC3E}">
        <p14:creationId xmlns:p14="http://schemas.microsoft.com/office/powerpoint/2010/main" val="338445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1. Zafiyet Tarama Sistemleri</a:t>
            </a:r>
          </a:p>
        </p:txBody>
      </p:sp>
      <p:sp>
        <p:nvSpPr>
          <p:cNvPr id="3" name="İçerik Yer Tutucusu 2"/>
          <p:cNvSpPr>
            <a:spLocks noGrp="1"/>
          </p:cNvSpPr>
          <p:nvPr>
            <p:ph idx="1"/>
          </p:nvPr>
        </p:nvSpPr>
        <p:spPr/>
        <p:txBody>
          <a:bodyPr>
            <a:normAutofit/>
          </a:bodyPr>
          <a:lstStyle/>
          <a:p>
            <a:r>
              <a:rPr lang="tr-TR" sz="2400" dirty="0"/>
              <a:t>Düzenli olarak ağdaki cihazları tarayarak, yazılım ve donanım zafiyetlerini tespit eder. </a:t>
            </a:r>
          </a:p>
          <a:p>
            <a:r>
              <a:rPr lang="tr-TR" sz="2400" dirty="0"/>
              <a:t>Tespit edilen zafiyetlerin düzeltilmesi için raporlar üretir.</a:t>
            </a:r>
          </a:p>
          <a:p>
            <a:r>
              <a:rPr lang="tr-TR" sz="2400" dirty="0" err="1"/>
              <a:t>Proaktif</a:t>
            </a:r>
            <a:r>
              <a:rPr lang="tr-TR" sz="2400" dirty="0"/>
              <a:t> güvenlik yönetimi için kritik bir bileşendir.</a:t>
            </a:r>
          </a:p>
          <a:p>
            <a:r>
              <a:rPr lang="tr-TR" sz="2400" dirty="0"/>
              <a:t>Ağ geçidi, güvenlik duvarı veya ayrı bir sunucu üzerinde çalışabilir.</a:t>
            </a:r>
          </a:p>
          <a:p>
            <a:endParaRPr lang="tr-TR" sz="2400" dirty="0"/>
          </a:p>
          <a:p>
            <a:pPr>
              <a:buFont typeface="Wingdings" panose="05000000000000000000" pitchFamily="2" charset="2"/>
              <a:buChar char="Ø"/>
            </a:pPr>
            <a:r>
              <a:rPr lang="tr-TR" b="1" dirty="0" err="1"/>
              <a:t>Proaktif</a:t>
            </a:r>
            <a:r>
              <a:rPr lang="tr-TR" b="1" dirty="0"/>
              <a:t> güvenlik yönetimi</a:t>
            </a:r>
            <a:r>
              <a:rPr lang="tr-TR" dirty="0"/>
              <a:t>, güvenlik önlemlerini, güvenlik olaylarını önceden tahmin etmeye ve bunlara karşı tedbir almaya odaklayan bir yaklaşımdır</a:t>
            </a:r>
          </a:p>
        </p:txBody>
      </p:sp>
    </p:spTree>
    <p:extLst>
      <p:ext uri="{BB962C8B-B14F-4D97-AF65-F5344CB8AC3E}">
        <p14:creationId xmlns:p14="http://schemas.microsoft.com/office/powerpoint/2010/main" val="4040180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2. Risk Analiz ve Yönetim Sistemi</a:t>
            </a:r>
          </a:p>
        </p:txBody>
      </p:sp>
      <p:sp>
        <p:nvSpPr>
          <p:cNvPr id="3" name="İçerik Yer Tutucusu 2"/>
          <p:cNvSpPr>
            <a:spLocks noGrp="1"/>
          </p:cNvSpPr>
          <p:nvPr>
            <p:ph idx="1"/>
          </p:nvPr>
        </p:nvSpPr>
        <p:spPr>
          <a:xfrm>
            <a:off x="1371600" y="2430379"/>
            <a:ext cx="9601200" cy="3581400"/>
          </a:xfrm>
        </p:spPr>
        <p:txBody>
          <a:bodyPr>
            <a:normAutofit/>
          </a:bodyPr>
          <a:lstStyle/>
          <a:p>
            <a:r>
              <a:rPr lang="tr-TR" sz="2400" dirty="0"/>
              <a:t>Kurumun güvenlik risklerini değerlendirir ve risk yönetimi stratejileri sunar.</a:t>
            </a:r>
          </a:p>
          <a:p>
            <a:r>
              <a:rPr lang="tr-TR" sz="2400" dirty="0"/>
              <a:t>Tehdit analizleri, zafiyet taramaları, etki değerlendirmeleri gibi işlevleri yerine getirir. </a:t>
            </a:r>
          </a:p>
          <a:p>
            <a:r>
              <a:rPr lang="tr-TR" sz="2400" dirty="0"/>
              <a:t>Ağ geçidi, güvenlik duvarı veya ayrı bir sunucu üzerinde konumlandırılabilir.</a:t>
            </a:r>
          </a:p>
        </p:txBody>
      </p:sp>
    </p:spTree>
    <p:extLst>
      <p:ext uri="{BB962C8B-B14F-4D97-AF65-F5344CB8AC3E}">
        <p14:creationId xmlns:p14="http://schemas.microsoft.com/office/powerpoint/2010/main" val="4047415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a:t>
            </a:r>
            <a:r>
              <a:rPr lang="nb-NO" dirty="0"/>
              <a:t>Güvenlik İzleme ve Kontrol Sistemleri</a:t>
            </a:r>
            <a:endParaRPr lang="tr-TR" dirty="0"/>
          </a:p>
        </p:txBody>
      </p:sp>
      <p:sp>
        <p:nvSpPr>
          <p:cNvPr id="3" name="İçerik Yer Tutucusu 2"/>
          <p:cNvSpPr>
            <a:spLocks noGrp="1"/>
          </p:cNvSpPr>
          <p:nvPr>
            <p:ph idx="1"/>
          </p:nvPr>
        </p:nvSpPr>
        <p:spPr/>
        <p:txBody>
          <a:bodyPr>
            <a:normAutofit/>
          </a:bodyPr>
          <a:lstStyle/>
          <a:p>
            <a:r>
              <a:rPr lang="tr-TR" sz="2400" dirty="0"/>
              <a:t>Temel olarak, bu sistemler, ağ trafiğini, sistem günlüklerini ve diğer güvenlik olaylarını izler, analiz eder, kaydeder ve gerektiğinde müdahale eder.</a:t>
            </a:r>
          </a:p>
          <a:p>
            <a:r>
              <a:rPr lang="tr-TR" sz="2400" dirty="0"/>
              <a:t>Güvenlik izleme ve kontrol sistemleri; olay izleme ve algılama, olay kaydı ve depolama, olay analizi ve değerlendirme, olay bildirimi ve uyarılar, kontrol ve müdahale adımlarını içerir.</a:t>
            </a:r>
          </a:p>
          <a:p>
            <a:r>
              <a:rPr lang="tr-TR" sz="2400" dirty="0"/>
              <a:t>Genellikle ağ geçitleri, güvenlik duvarları, IDS/IPS (Sızma Tespit ve Önleme Sistemleri), </a:t>
            </a:r>
            <a:r>
              <a:rPr lang="tr-TR" sz="2400" dirty="0" err="1"/>
              <a:t>antivirüs</a:t>
            </a:r>
            <a:r>
              <a:rPr lang="tr-TR" sz="2400" dirty="0"/>
              <a:t> yazılımları, SIEM (Güvenlik Bilgi ve Olay Yönetimi) sistemleri ve diğer güvenlik cihazları üzerinde yerleştirilir. </a:t>
            </a:r>
          </a:p>
        </p:txBody>
      </p:sp>
    </p:spTree>
    <p:extLst>
      <p:ext uri="{BB962C8B-B14F-4D97-AF65-F5344CB8AC3E}">
        <p14:creationId xmlns:p14="http://schemas.microsoft.com/office/powerpoint/2010/main" val="2336070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1. Kayıt Toplama ve </a:t>
            </a:r>
            <a:r>
              <a:rPr lang="tr-TR" dirty="0" err="1"/>
              <a:t>Kolerasyon</a:t>
            </a:r>
            <a:r>
              <a:rPr lang="tr-TR" dirty="0"/>
              <a:t> Sistemi</a:t>
            </a:r>
          </a:p>
        </p:txBody>
      </p:sp>
      <p:sp>
        <p:nvSpPr>
          <p:cNvPr id="3" name="İçerik Yer Tutucusu 2"/>
          <p:cNvSpPr>
            <a:spLocks noGrp="1"/>
          </p:cNvSpPr>
          <p:nvPr>
            <p:ph idx="1"/>
          </p:nvPr>
        </p:nvSpPr>
        <p:spPr/>
        <p:txBody>
          <a:bodyPr>
            <a:normAutofit/>
          </a:bodyPr>
          <a:lstStyle/>
          <a:p>
            <a:r>
              <a:rPr lang="tr-TR" sz="2400" dirty="0"/>
              <a:t>Ağdaki çeşitli güvenlik bileşenlerinden gelen günlük kayıtları toplar ve analiz eder. </a:t>
            </a:r>
          </a:p>
          <a:p>
            <a:r>
              <a:rPr lang="tr-TR" sz="2400" dirty="0"/>
              <a:t>Farklı kaynaklardan gelen verileri ilişkilendirerek, saldırı veya güvenlik olaylarını tespit eder.</a:t>
            </a:r>
          </a:p>
          <a:p>
            <a:r>
              <a:rPr lang="tr-TR" sz="2400" dirty="0"/>
              <a:t>Güvenlik olaylarını bütüncül bir şekilde değerlendirerek, hızlı müdahale ve analiz sağlar.</a:t>
            </a:r>
          </a:p>
          <a:p>
            <a:r>
              <a:rPr lang="tr-TR" sz="2400" dirty="0"/>
              <a:t>Ağ geçidi, güvenlik duvarı veya ayrı bir sunucu üzerinde konumlandırılabilir.</a:t>
            </a:r>
          </a:p>
        </p:txBody>
      </p:sp>
    </p:spTree>
    <p:extLst>
      <p:ext uri="{BB962C8B-B14F-4D97-AF65-F5344CB8AC3E}">
        <p14:creationId xmlns:p14="http://schemas.microsoft.com/office/powerpoint/2010/main" val="3643667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2. Ağ Erişim Kontrolü </a:t>
            </a:r>
            <a:r>
              <a:rPr lang="tr-TR" dirty="0" smtClean="0"/>
              <a:t>(NAC)</a:t>
            </a:r>
            <a:endParaRPr lang="tr-TR" dirty="0"/>
          </a:p>
        </p:txBody>
      </p:sp>
      <p:sp>
        <p:nvSpPr>
          <p:cNvPr id="3" name="İçerik Yer Tutucusu 2"/>
          <p:cNvSpPr>
            <a:spLocks noGrp="1"/>
          </p:cNvSpPr>
          <p:nvPr>
            <p:ph idx="1"/>
          </p:nvPr>
        </p:nvSpPr>
        <p:spPr>
          <a:xfrm>
            <a:off x="1371600" y="2446421"/>
            <a:ext cx="9601200" cy="3581400"/>
          </a:xfrm>
        </p:spPr>
        <p:txBody>
          <a:bodyPr>
            <a:normAutofit/>
          </a:bodyPr>
          <a:lstStyle/>
          <a:p>
            <a:r>
              <a:rPr lang="tr-TR" sz="2400" dirty="0"/>
              <a:t>Ağa bağlanan cihazların kimliğini doğrular ve erişim haklarını yönetir.</a:t>
            </a:r>
          </a:p>
          <a:p>
            <a:r>
              <a:rPr lang="tr-TR" sz="2400" dirty="0"/>
              <a:t>Cihazların ağ politikalarına uygunluğunu kontrol eder.</a:t>
            </a:r>
          </a:p>
          <a:p>
            <a:r>
              <a:rPr lang="tr-TR" sz="2400" dirty="0"/>
              <a:t>Ağa bağlanan cihazların güvenlik durumunu (</a:t>
            </a:r>
            <a:r>
              <a:rPr lang="tr-TR" sz="2400" dirty="0" err="1"/>
              <a:t>antivirüs</a:t>
            </a:r>
            <a:r>
              <a:rPr lang="tr-TR" sz="2400" dirty="0"/>
              <a:t>, güncelleme vb.) denetler.</a:t>
            </a:r>
          </a:p>
          <a:p>
            <a:r>
              <a:rPr lang="tr-TR" sz="2400" dirty="0"/>
              <a:t>Tipik olarak ağ geçidi, </a:t>
            </a:r>
            <a:r>
              <a:rPr lang="tr-TR" sz="2400" dirty="0" err="1"/>
              <a:t>anahtarlayıcı</a:t>
            </a:r>
            <a:r>
              <a:rPr lang="tr-TR" sz="2400" dirty="0"/>
              <a:t> veya kablosuz erişim noktalarına entegre edilir.</a:t>
            </a:r>
          </a:p>
        </p:txBody>
      </p:sp>
    </p:spTree>
    <p:extLst>
      <p:ext uri="{BB962C8B-B14F-4D97-AF65-F5344CB8AC3E}">
        <p14:creationId xmlns:p14="http://schemas.microsoft.com/office/powerpoint/2010/main" val="975345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4. 3. Sıfır Gün Zararlı Yazılım Tespit Sistemi (Zero-</a:t>
            </a:r>
            <a:r>
              <a:rPr lang="tr-TR" dirty="0" err="1"/>
              <a:t>Day</a:t>
            </a:r>
            <a:r>
              <a:rPr lang="tr-TR" dirty="0"/>
              <a:t> </a:t>
            </a:r>
            <a:r>
              <a:rPr lang="tr-TR" dirty="0" err="1"/>
              <a:t>Malware</a:t>
            </a:r>
            <a:r>
              <a:rPr lang="tr-TR" dirty="0"/>
              <a:t> </a:t>
            </a:r>
            <a:r>
              <a:rPr lang="tr-TR" dirty="0" err="1"/>
              <a:t>Detection</a:t>
            </a:r>
            <a:r>
              <a:rPr lang="tr-TR" dirty="0"/>
              <a:t> </a:t>
            </a:r>
            <a:r>
              <a:rPr lang="tr-TR" dirty="0" err="1"/>
              <a:t>System</a:t>
            </a:r>
            <a:r>
              <a:rPr lang="tr-TR" dirty="0"/>
              <a:t>)</a:t>
            </a:r>
          </a:p>
        </p:txBody>
      </p:sp>
      <p:sp>
        <p:nvSpPr>
          <p:cNvPr id="3" name="İçerik Yer Tutucusu 2"/>
          <p:cNvSpPr>
            <a:spLocks noGrp="1"/>
          </p:cNvSpPr>
          <p:nvPr>
            <p:ph idx="1"/>
          </p:nvPr>
        </p:nvSpPr>
        <p:spPr>
          <a:xfrm>
            <a:off x="1371600" y="2719136"/>
            <a:ext cx="9601200" cy="3581400"/>
          </a:xfrm>
        </p:spPr>
        <p:txBody>
          <a:bodyPr>
            <a:normAutofit/>
          </a:bodyPr>
          <a:lstStyle/>
          <a:p>
            <a:r>
              <a:rPr lang="tr-TR" sz="2400" dirty="0"/>
              <a:t>Henüz bilinmeyen, yeni ortaya çıkan zararlı yazılımları tespit eder.   </a:t>
            </a:r>
          </a:p>
          <a:p>
            <a:r>
              <a:rPr lang="tr-TR" sz="2400" dirty="0"/>
              <a:t>Davranış analizi, makine öğrenimi gibi teknikleri kullanarak, imza tabanlı taramadan bağımsız çalışır.</a:t>
            </a:r>
          </a:p>
          <a:p>
            <a:r>
              <a:rPr lang="tr-TR" sz="2400" dirty="0"/>
              <a:t>Ağ geçidi, güvenlik duvarı veya ayrı bir sunucu üzerinde konumlandırılabilir.</a:t>
            </a:r>
          </a:p>
        </p:txBody>
      </p:sp>
    </p:spTree>
    <p:extLst>
      <p:ext uri="{BB962C8B-B14F-4D97-AF65-F5344CB8AC3E}">
        <p14:creationId xmlns:p14="http://schemas.microsoft.com/office/powerpoint/2010/main" val="2037514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4. Ağ İzleme ve Performans Analizi</a:t>
            </a:r>
          </a:p>
        </p:txBody>
      </p:sp>
      <p:sp>
        <p:nvSpPr>
          <p:cNvPr id="3" name="İçerik Yer Tutucusu 2"/>
          <p:cNvSpPr>
            <a:spLocks noGrp="1"/>
          </p:cNvSpPr>
          <p:nvPr>
            <p:ph idx="1"/>
          </p:nvPr>
        </p:nvSpPr>
        <p:spPr/>
        <p:txBody>
          <a:bodyPr>
            <a:normAutofit/>
          </a:bodyPr>
          <a:lstStyle/>
          <a:p>
            <a:r>
              <a:rPr lang="tr-TR" sz="2400" dirty="0"/>
              <a:t>Ağ trafiğini izleyerek, ağ performansını ve kullanımını analiz eder.   </a:t>
            </a:r>
          </a:p>
          <a:p>
            <a:r>
              <a:rPr lang="tr-TR" sz="2400" dirty="0"/>
              <a:t>Ağdaki sorunları ve darboğazları tespit ederek, ağ yönetimi ve optimizasyonuna yardımcı olur.</a:t>
            </a:r>
          </a:p>
          <a:p>
            <a:r>
              <a:rPr lang="tr-TR" sz="2400" dirty="0"/>
              <a:t>Raporlar ve görselleştirmeler sağlayarak, ağ yöneticilerinin karar vermesine destek olur.</a:t>
            </a:r>
          </a:p>
          <a:p>
            <a:r>
              <a:rPr lang="tr-TR" sz="2400" dirty="0"/>
              <a:t>Ağ geçidi, anahtarlama cihazları veya ayrı bir sunucu üzerinde konumlandırılabilir.</a:t>
            </a:r>
          </a:p>
        </p:txBody>
      </p:sp>
    </p:spTree>
    <p:extLst>
      <p:ext uri="{BB962C8B-B14F-4D97-AF65-F5344CB8AC3E}">
        <p14:creationId xmlns:p14="http://schemas.microsoft.com/office/powerpoint/2010/main" val="15757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 Veri Güvenliği</a:t>
            </a:r>
            <a:br>
              <a:rPr lang="tr-TR" dirty="0"/>
            </a:br>
            <a:endParaRPr lang="tr-TR" dirty="0"/>
          </a:p>
        </p:txBody>
      </p:sp>
      <p:sp>
        <p:nvSpPr>
          <p:cNvPr id="3" name="İçerik Yer Tutucusu 2"/>
          <p:cNvSpPr>
            <a:spLocks noGrp="1"/>
          </p:cNvSpPr>
          <p:nvPr>
            <p:ph idx="1"/>
          </p:nvPr>
        </p:nvSpPr>
        <p:spPr>
          <a:xfrm>
            <a:off x="1371600" y="3449052"/>
            <a:ext cx="9601200" cy="2739188"/>
          </a:xfrm>
        </p:spPr>
        <p:txBody>
          <a:bodyPr>
            <a:normAutofit/>
          </a:bodyPr>
          <a:lstStyle/>
          <a:p>
            <a:r>
              <a:rPr lang="tr-TR" sz="2400" dirty="0"/>
              <a:t>Ağdaki veri trafiğini izleyerek, hassas verilerin yetkisiz paylaşımını veya sızıntısını tespit eder.</a:t>
            </a:r>
          </a:p>
          <a:p>
            <a:r>
              <a:rPr lang="tr-TR" sz="2400" dirty="0"/>
              <a:t>Hassas veri tanımlama, içerik analizi, davranış analizi gibi yöntemler kullanır.</a:t>
            </a:r>
          </a:p>
          <a:p>
            <a:r>
              <a:rPr lang="tr-TR" sz="2400" dirty="0"/>
              <a:t>Ağ geçidi, anahtarlama cihazları veya sunucular üzerine konumlandırılabilir.</a:t>
            </a:r>
          </a:p>
        </p:txBody>
      </p:sp>
      <p:sp>
        <p:nvSpPr>
          <p:cNvPr id="4" name="Unvan 1"/>
          <p:cNvSpPr txBox="1">
            <a:spLocks/>
          </p:cNvSpPr>
          <p:nvPr/>
        </p:nvSpPr>
        <p:spPr>
          <a:xfrm>
            <a:off x="1371600" y="2009273"/>
            <a:ext cx="9601200" cy="148590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a:t>5. 1. Veri Kaçakları Önleme Sistemi </a:t>
            </a:r>
          </a:p>
          <a:p>
            <a:r>
              <a:rPr lang="tr-TR" dirty="0"/>
              <a:t/>
            </a:r>
            <a:br>
              <a:rPr lang="tr-TR" dirty="0"/>
            </a:br>
            <a:endParaRPr lang="tr-TR" dirty="0"/>
          </a:p>
        </p:txBody>
      </p:sp>
    </p:spTree>
    <p:extLst>
      <p:ext uri="{BB962C8B-B14F-4D97-AF65-F5344CB8AC3E}">
        <p14:creationId xmlns:p14="http://schemas.microsoft.com/office/powerpoint/2010/main" val="603873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Mevcut Durum Analizi - Problemler</a:t>
            </a:r>
          </a:p>
        </p:txBody>
      </p:sp>
      <p:sp>
        <p:nvSpPr>
          <p:cNvPr id="3" name="İçerik Yer Tutucusu 2"/>
          <p:cNvSpPr>
            <a:spLocks noGrp="1"/>
          </p:cNvSpPr>
          <p:nvPr>
            <p:ph idx="1"/>
          </p:nvPr>
        </p:nvSpPr>
        <p:spPr>
          <a:xfrm>
            <a:off x="1371600" y="1776046"/>
            <a:ext cx="9601200" cy="4404946"/>
          </a:xfrm>
        </p:spPr>
        <p:txBody>
          <a:bodyPr>
            <a:normAutofit fontScale="92500" lnSpcReduction="10000"/>
          </a:bodyPr>
          <a:lstStyle/>
          <a:p>
            <a:r>
              <a:rPr lang="tr-TR" dirty="0"/>
              <a:t>Güvenlik duvarlarından saldırı tespit sistemlerine, e-posta güvenlik çözümlerinden zafiyet tarama araçlarına kadar her bir sistem, belirli tehdit türlerine karşı koruma sağlar. Ancak hiçbiri tek başına yeterli değildir, yalnızca birlikte çalıştıklarında en etkili güvenlik duruşu sağlanabilir.</a:t>
            </a:r>
          </a:p>
          <a:p>
            <a:pPr>
              <a:buFont typeface="Wingdings" panose="05000000000000000000" pitchFamily="2" charset="2"/>
              <a:buChar char="§"/>
            </a:pPr>
            <a:r>
              <a:rPr lang="tr-TR" dirty="0"/>
              <a:t>Kullanıcılar bu yöntemi uyguladıklarında şu sorunlarla karşılaşabilirler:</a:t>
            </a:r>
          </a:p>
          <a:p>
            <a:pPr>
              <a:buFont typeface="Arial" panose="020B0604020202020204" pitchFamily="34" charset="0"/>
              <a:buChar char="•"/>
            </a:pPr>
            <a:r>
              <a:rPr lang="tr-TR" dirty="0"/>
              <a:t>Entegrasyonda zorluk</a:t>
            </a:r>
          </a:p>
          <a:p>
            <a:pPr>
              <a:buFont typeface="Arial" panose="020B0604020202020204" pitchFamily="34" charset="0"/>
              <a:buChar char="•"/>
            </a:pPr>
            <a:r>
              <a:rPr lang="tr-TR" dirty="0"/>
              <a:t>Ayrı ayrı güncelleme gereksinimi</a:t>
            </a:r>
          </a:p>
          <a:p>
            <a:pPr>
              <a:buFont typeface="Arial" panose="020B0604020202020204" pitchFamily="34" charset="0"/>
              <a:buChar char="•"/>
            </a:pPr>
            <a:r>
              <a:rPr lang="tr-TR" dirty="0"/>
              <a:t>Yönetim karmaşıklığı</a:t>
            </a:r>
          </a:p>
          <a:p>
            <a:pPr>
              <a:buFont typeface="Arial" panose="020B0604020202020204" pitchFamily="34" charset="0"/>
              <a:buChar char="•"/>
            </a:pPr>
            <a:r>
              <a:rPr lang="tr-TR" dirty="0"/>
              <a:t>Farklı sistemlerin uyumsuzluğu</a:t>
            </a:r>
          </a:p>
          <a:p>
            <a:pPr>
              <a:buFont typeface="Arial" panose="020B0604020202020204" pitchFamily="34" charset="0"/>
              <a:buChar char="•"/>
            </a:pPr>
            <a:r>
              <a:rPr lang="tr-TR" dirty="0"/>
              <a:t>Beklenmedik güvenlik açıklıkları</a:t>
            </a:r>
          </a:p>
          <a:p>
            <a:pPr>
              <a:buFont typeface="Arial" panose="020B0604020202020204" pitchFamily="34" charset="0"/>
              <a:buChar char="•"/>
            </a:pPr>
            <a:r>
              <a:rPr lang="tr-TR" dirty="0"/>
              <a:t>Yüksek maliyet</a:t>
            </a:r>
          </a:p>
          <a:p>
            <a:pPr>
              <a:buFont typeface="Arial" panose="020B0604020202020204" pitchFamily="34" charset="0"/>
              <a:buChar char="•"/>
            </a:pPr>
            <a:r>
              <a:rPr lang="tr-TR" dirty="0"/>
              <a:t>Mevcut entegrasyonun sürekli artarak ilerleyen tehditlere karşı etkisiz kalması.</a:t>
            </a:r>
          </a:p>
          <a:p>
            <a:endParaRPr lang="tr-TR" dirty="0"/>
          </a:p>
        </p:txBody>
      </p:sp>
    </p:spTree>
    <p:extLst>
      <p:ext uri="{BB962C8B-B14F-4D97-AF65-F5344CB8AC3E}">
        <p14:creationId xmlns:p14="http://schemas.microsoft.com/office/powerpoint/2010/main" val="677860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UTM Nedir? </a:t>
            </a:r>
          </a:p>
        </p:txBody>
      </p:sp>
      <p:sp>
        <p:nvSpPr>
          <p:cNvPr id="3" name="İçerik Yer Tutucusu 2"/>
          <p:cNvSpPr>
            <a:spLocks noGrp="1"/>
          </p:cNvSpPr>
          <p:nvPr>
            <p:ph idx="1"/>
          </p:nvPr>
        </p:nvSpPr>
        <p:spPr/>
        <p:txBody>
          <a:bodyPr>
            <a:normAutofit/>
          </a:bodyPr>
          <a:lstStyle/>
          <a:p>
            <a:r>
              <a:rPr lang="tr-TR" sz="2400" dirty="0"/>
              <a:t>UTM (</a:t>
            </a:r>
            <a:r>
              <a:rPr lang="tr-TR" sz="2400" dirty="0" err="1"/>
              <a:t>Unified</a:t>
            </a:r>
            <a:r>
              <a:rPr lang="tr-TR" sz="2400" dirty="0"/>
              <a:t> </a:t>
            </a:r>
            <a:r>
              <a:rPr lang="tr-TR" sz="2400" dirty="0" err="1"/>
              <a:t>Threat</a:t>
            </a:r>
            <a:r>
              <a:rPr lang="tr-TR" sz="2400" dirty="0"/>
              <a:t> Management - Bütünleşik Tehdit Yönetimi), çeşitli güvenlik önlemlerini tek bir cihazda birleştirerek ağ güvenliğini artırmayı amaçlayan bir güvenlik yaklaşımıdır. </a:t>
            </a:r>
          </a:p>
          <a:p>
            <a:r>
              <a:rPr lang="tr-TR" sz="2400" dirty="0"/>
              <a:t>UTM cihazları, güvenlik duvarı, </a:t>
            </a:r>
            <a:r>
              <a:rPr lang="tr-TR" sz="2400" dirty="0" err="1"/>
              <a:t>antivirüs</a:t>
            </a:r>
            <a:r>
              <a:rPr lang="tr-TR" sz="2400" dirty="0"/>
              <a:t>, içerik filtreleme, </a:t>
            </a:r>
            <a:r>
              <a:rPr lang="tr-TR" sz="2400" dirty="0" err="1"/>
              <a:t>spam</a:t>
            </a:r>
            <a:r>
              <a:rPr lang="tr-TR" sz="2400" dirty="0"/>
              <a:t> filtreleme, saldırı tespit sistemi, casus yazılım engelleme ve ağ </a:t>
            </a:r>
            <a:r>
              <a:rPr lang="tr-TR" sz="2400" dirty="0" err="1"/>
              <a:t>geçitinde</a:t>
            </a:r>
            <a:r>
              <a:rPr lang="tr-TR" sz="2400" dirty="0"/>
              <a:t> anti virüs gibi birçok güvenlik özelliğini tek bir platformda birleştirir. </a:t>
            </a:r>
          </a:p>
        </p:txBody>
      </p:sp>
    </p:spTree>
    <p:extLst>
      <p:ext uri="{BB962C8B-B14F-4D97-AF65-F5344CB8AC3E}">
        <p14:creationId xmlns:p14="http://schemas.microsoft.com/office/powerpoint/2010/main" val="26443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 Güvenliği Nedir?</a:t>
            </a:r>
          </a:p>
        </p:txBody>
      </p:sp>
      <p:sp>
        <p:nvSpPr>
          <p:cNvPr id="3" name="İçerik Yer Tutucusu 2"/>
          <p:cNvSpPr>
            <a:spLocks noGrp="1"/>
          </p:cNvSpPr>
          <p:nvPr>
            <p:ph idx="1"/>
          </p:nvPr>
        </p:nvSpPr>
        <p:spPr/>
        <p:txBody>
          <a:bodyPr>
            <a:normAutofit/>
          </a:bodyPr>
          <a:lstStyle/>
          <a:p>
            <a:r>
              <a:rPr lang="tr-TR" sz="2400" dirty="0"/>
              <a:t>Bilgi güvenliği, bilginin kötü niyetli kişilerin veya sistemlerin erişiminden, değiştirilmesinden veya yok edilmesinden korunmasını sağlar.</a:t>
            </a:r>
          </a:p>
          <a:p>
            <a:r>
              <a:rPr lang="tr-TR" sz="2400" dirty="0"/>
              <a:t>Bireylerin ve kuruluşların gizliliklerini, verilerini ve sistemlerini koruyarak güvenli bir çevrede faaliyet göstermelerini amaçlar.</a:t>
            </a:r>
          </a:p>
          <a:p>
            <a:r>
              <a:rPr lang="tr-TR" sz="2400" dirty="0"/>
              <a:t>Bilgi güvenliği, </a:t>
            </a:r>
            <a:r>
              <a:rPr lang="tr-TR" sz="2400" b="1" dirty="0"/>
              <a:t>gizlilik</a:t>
            </a:r>
            <a:r>
              <a:rPr lang="tr-TR" sz="2400" dirty="0"/>
              <a:t>, </a:t>
            </a:r>
            <a:r>
              <a:rPr lang="tr-TR" sz="2400" b="1" dirty="0"/>
              <a:t>bütünlük</a:t>
            </a:r>
            <a:r>
              <a:rPr lang="tr-TR" sz="2400" dirty="0"/>
              <a:t> ve </a:t>
            </a:r>
            <a:r>
              <a:rPr lang="tr-TR" sz="2400" b="1" dirty="0"/>
              <a:t>erişilebilirlik</a:t>
            </a:r>
            <a:r>
              <a:rPr lang="tr-TR" sz="2400" dirty="0"/>
              <a:t> prensipleriyle sağlanır.</a:t>
            </a:r>
          </a:p>
        </p:txBody>
      </p:sp>
    </p:spTree>
    <p:extLst>
      <p:ext uri="{BB962C8B-B14F-4D97-AF65-F5344CB8AC3E}">
        <p14:creationId xmlns:p14="http://schemas.microsoft.com/office/powerpoint/2010/main" val="2132105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Amacı – Hedefi </a:t>
            </a:r>
          </a:p>
        </p:txBody>
      </p:sp>
      <p:sp>
        <p:nvSpPr>
          <p:cNvPr id="3" name="İçerik Yer Tutucusu 2"/>
          <p:cNvSpPr>
            <a:spLocks noGrp="1"/>
          </p:cNvSpPr>
          <p:nvPr>
            <p:ph idx="1"/>
          </p:nvPr>
        </p:nvSpPr>
        <p:spPr>
          <a:xfrm>
            <a:off x="1371600" y="1493133"/>
            <a:ext cx="9601200" cy="5029587"/>
          </a:xfrm>
        </p:spPr>
        <p:txBody>
          <a:bodyPr>
            <a:noAutofit/>
          </a:bodyPr>
          <a:lstStyle/>
          <a:p>
            <a:r>
              <a:rPr lang="tr-TR" sz="1500" dirty="0"/>
              <a:t>Siber Savunma Kapasitesini Güçlendirme: Aşağıda belirtilecek bilgi güvenliği araçlarını UTM çatısı altında toplayarak, kurumların siber savunma kapasitesini güçlendirmek ve sürekli güncel tutmak.</a:t>
            </a:r>
          </a:p>
          <a:p>
            <a:pPr lvl="1"/>
            <a:r>
              <a:rPr lang="tr-TR" sz="1500" dirty="0"/>
              <a:t>Ağ Erişim Kontrolü</a:t>
            </a:r>
          </a:p>
          <a:p>
            <a:pPr lvl="1"/>
            <a:r>
              <a:rPr lang="tr-TR" sz="1500" dirty="0" err="1"/>
              <a:t>Antivirüs</a:t>
            </a:r>
            <a:endParaRPr lang="tr-TR" sz="1500" dirty="0"/>
          </a:p>
          <a:p>
            <a:pPr lvl="1"/>
            <a:r>
              <a:rPr lang="tr-TR" sz="1500" dirty="0" err="1"/>
              <a:t>Spamfilter</a:t>
            </a:r>
            <a:endParaRPr lang="tr-TR" sz="1500" dirty="0"/>
          </a:p>
          <a:p>
            <a:pPr lvl="1"/>
            <a:r>
              <a:rPr lang="tr-TR" sz="1500" dirty="0"/>
              <a:t>URL </a:t>
            </a:r>
            <a:r>
              <a:rPr lang="tr-TR" sz="1500" dirty="0" err="1"/>
              <a:t>Filter</a:t>
            </a:r>
            <a:endParaRPr lang="tr-TR" sz="1500" dirty="0"/>
          </a:p>
          <a:p>
            <a:pPr lvl="1"/>
            <a:r>
              <a:rPr lang="tr-TR" sz="1500" dirty="0"/>
              <a:t>E-posta Güvenlik Duvarı</a:t>
            </a:r>
          </a:p>
          <a:p>
            <a:pPr lvl="1"/>
            <a:r>
              <a:rPr lang="tr-TR" sz="1500" dirty="0"/>
              <a:t>DB Güvenlik Duvarı</a:t>
            </a:r>
          </a:p>
          <a:p>
            <a:pPr lvl="1"/>
            <a:r>
              <a:rPr lang="tr-TR" sz="1500" dirty="0"/>
              <a:t>Web Uygulama Güvenlik Duvarı</a:t>
            </a:r>
          </a:p>
          <a:p>
            <a:pPr lvl="1"/>
            <a:r>
              <a:rPr lang="tr-TR" sz="1500" dirty="0"/>
              <a:t>Saldırı Tespit ve Engelleme Sistemleri (STS)</a:t>
            </a:r>
          </a:p>
          <a:p>
            <a:pPr lvl="1"/>
            <a:r>
              <a:rPr lang="tr-TR" sz="1500" dirty="0"/>
              <a:t>Zafiyet Tarama Sistemleri</a:t>
            </a:r>
          </a:p>
          <a:p>
            <a:pPr lvl="1"/>
            <a:r>
              <a:rPr lang="tr-TR" sz="1500" dirty="0"/>
              <a:t>Sıfır Gün Zararlı Yazılım Tespit Sistemi</a:t>
            </a:r>
          </a:p>
          <a:p>
            <a:pPr lvl="1"/>
            <a:r>
              <a:rPr lang="tr-TR" sz="1500" dirty="0"/>
              <a:t>Veri Kaçakları Önleme Sistemi</a:t>
            </a:r>
          </a:p>
          <a:p>
            <a:pPr lvl="1"/>
            <a:r>
              <a:rPr lang="tr-TR" sz="1500" dirty="0"/>
              <a:t>Ağ İzleme ve Performans Analizi</a:t>
            </a:r>
          </a:p>
          <a:p>
            <a:pPr lvl="1"/>
            <a:r>
              <a:rPr lang="tr-TR" sz="1500" dirty="0"/>
              <a:t>Risk Analiz Yönetim Sistemi</a:t>
            </a:r>
          </a:p>
          <a:p>
            <a:pPr lvl="1"/>
            <a:r>
              <a:rPr lang="tr-TR" sz="1500" dirty="0"/>
              <a:t>Kayıt Toplama ve </a:t>
            </a:r>
            <a:r>
              <a:rPr lang="tr-TR" sz="1500" dirty="0" err="1"/>
              <a:t>Kolerasyon</a:t>
            </a:r>
            <a:r>
              <a:rPr lang="tr-TR" sz="1500" dirty="0"/>
              <a:t> Sistemi</a:t>
            </a:r>
          </a:p>
          <a:p>
            <a:pPr lvl="1"/>
            <a:r>
              <a:rPr lang="tr-TR" sz="1500" dirty="0"/>
              <a:t>Transparan İçerik Yönlendirici</a:t>
            </a:r>
          </a:p>
        </p:txBody>
      </p:sp>
    </p:spTree>
    <p:extLst>
      <p:ext uri="{BB962C8B-B14F-4D97-AF65-F5344CB8AC3E}">
        <p14:creationId xmlns:p14="http://schemas.microsoft.com/office/powerpoint/2010/main" val="2300762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Amacı – Hedefi </a:t>
            </a:r>
          </a:p>
        </p:txBody>
      </p:sp>
      <p:sp>
        <p:nvSpPr>
          <p:cNvPr id="3" name="İçerik Yer Tutucusu 2"/>
          <p:cNvSpPr>
            <a:spLocks noGrp="1"/>
          </p:cNvSpPr>
          <p:nvPr>
            <p:ph idx="1"/>
          </p:nvPr>
        </p:nvSpPr>
        <p:spPr>
          <a:xfrm>
            <a:off x="1371600" y="1696720"/>
            <a:ext cx="9601200" cy="4170680"/>
          </a:xfrm>
        </p:spPr>
        <p:txBody>
          <a:bodyPr>
            <a:normAutofit/>
          </a:bodyPr>
          <a:lstStyle/>
          <a:p>
            <a:r>
              <a:rPr lang="tr-TR" dirty="0"/>
              <a:t>Bilgi Güvenliğini Maksimize Etme: Kurumun bilgi güvenliğini en üst düzeye çıkarmak ve güvenlik önlemlerini etkin bir biçimde uygulamak. </a:t>
            </a:r>
          </a:p>
          <a:p>
            <a:r>
              <a:rPr lang="tr-TR" dirty="0"/>
              <a:t>Yönetimi Basitleştirme: UTM cihazları aracılığıyla gerçekleştirilecek ve böylece tek bir yönetim noktasından tüm güvenlik işlemleri kolaylıkla izlenebilecek ve yönetilebilecektir. </a:t>
            </a:r>
          </a:p>
          <a:p>
            <a:r>
              <a:rPr lang="tr-TR" dirty="0"/>
              <a:t>Güvenlik Açıklarını Azaltma: Farklı güvenlik ürünleri arasındaki uyumsuzlukları ve eksiklikleri gidermek. </a:t>
            </a:r>
          </a:p>
          <a:p>
            <a:r>
              <a:rPr lang="tr-TR" dirty="0"/>
              <a:t>Etkinlik Artışı: Güvenlik önlemlerinin etkinliğini artırmak. </a:t>
            </a:r>
          </a:p>
          <a:p>
            <a:r>
              <a:rPr lang="tr-TR" dirty="0"/>
              <a:t>Maliyet Etkinliği: Lisanslama, bakım ve yönetim maliyetlerini azaltmak. </a:t>
            </a:r>
          </a:p>
          <a:p>
            <a:r>
              <a:rPr lang="tr-TR" dirty="0"/>
              <a:t>Entegrasyon Zorluklarını Aşma: Farklı güvenlik ürünlerinin entegrasyonunu kolaylaştırmak ve sistemler arası uyumluluğu sağlamak</a:t>
            </a:r>
          </a:p>
        </p:txBody>
      </p:sp>
    </p:spTree>
    <p:extLst>
      <p:ext uri="{BB962C8B-B14F-4D97-AF65-F5344CB8AC3E}">
        <p14:creationId xmlns:p14="http://schemas.microsoft.com/office/powerpoint/2010/main" val="3886877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3360" y="2844800"/>
            <a:ext cx="9601200" cy="1277620"/>
          </a:xfrm>
        </p:spPr>
        <p:txBody>
          <a:bodyPr>
            <a:normAutofit/>
          </a:bodyPr>
          <a:lstStyle/>
          <a:p>
            <a:pPr algn="ctr"/>
            <a:r>
              <a:rPr lang="tr-TR" sz="6000" dirty="0" smtClean="0"/>
              <a:t>ENTEGRASYON PLANI  </a:t>
            </a:r>
            <a:endParaRPr lang="tr-TR" sz="6000" dirty="0"/>
          </a:p>
        </p:txBody>
      </p:sp>
    </p:spTree>
    <p:extLst>
      <p:ext uri="{BB962C8B-B14F-4D97-AF65-F5344CB8AC3E}">
        <p14:creationId xmlns:p14="http://schemas.microsoft.com/office/powerpoint/2010/main" val="416266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462280"/>
            <a:ext cx="9601200" cy="1485900"/>
          </a:xfrm>
        </p:spPr>
        <p:txBody>
          <a:bodyPr/>
          <a:lstStyle/>
          <a:p>
            <a:r>
              <a:rPr lang="tr-TR" dirty="0" smtClean="0"/>
              <a:t>Uygulama Entegrasyon Mimarisi</a:t>
            </a:r>
            <a:endParaRPr lang="tr-TR" dirty="0"/>
          </a:p>
        </p:txBody>
      </p:sp>
      <p:sp>
        <p:nvSpPr>
          <p:cNvPr id="3" name="İçerik Yer Tutucusu 2"/>
          <p:cNvSpPr>
            <a:spLocks noGrp="1"/>
          </p:cNvSpPr>
          <p:nvPr>
            <p:ph idx="1"/>
          </p:nvPr>
        </p:nvSpPr>
        <p:spPr>
          <a:xfrm>
            <a:off x="1371600" y="1556084"/>
            <a:ext cx="9601200" cy="5422232"/>
          </a:xfrm>
        </p:spPr>
        <p:txBody>
          <a:bodyPr>
            <a:normAutofit/>
          </a:bodyPr>
          <a:lstStyle/>
          <a:p>
            <a:pPr marL="457200" indent="-457200">
              <a:buFont typeface="+mj-lt"/>
              <a:buAutoNum type="arabicPeriod"/>
            </a:pPr>
            <a:r>
              <a:rPr lang="tr-TR" sz="2200" dirty="0"/>
              <a:t>Temel güvenlik katmanı olan Ağ Erişim Kontrolü geliştirilecektir. </a:t>
            </a:r>
          </a:p>
          <a:p>
            <a:pPr marL="457200" indent="-457200">
              <a:buFont typeface="+mj-lt"/>
              <a:buAutoNum type="arabicPeriod"/>
            </a:pPr>
            <a:r>
              <a:rPr lang="tr-TR" sz="2200" dirty="0" err="1"/>
              <a:t>Antivirüs</a:t>
            </a:r>
            <a:r>
              <a:rPr lang="tr-TR" sz="2200" dirty="0"/>
              <a:t>, </a:t>
            </a:r>
            <a:r>
              <a:rPr lang="tr-TR" sz="2200" dirty="0" err="1"/>
              <a:t>Spamfilter</a:t>
            </a:r>
            <a:r>
              <a:rPr lang="tr-TR" sz="2200" dirty="0"/>
              <a:t> ve URL </a:t>
            </a:r>
            <a:r>
              <a:rPr lang="tr-TR" sz="2200" dirty="0" err="1"/>
              <a:t>Filter</a:t>
            </a:r>
            <a:r>
              <a:rPr lang="tr-TR" sz="2200" dirty="0"/>
              <a:t>, ikincil temel güvenlik sistemleri olarak geliştirilip isteme entegre edilecektir. </a:t>
            </a:r>
          </a:p>
          <a:p>
            <a:pPr marL="457200" indent="-457200">
              <a:buFont typeface="+mj-lt"/>
              <a:buAutoNum type="arabicPeriod"/>
            </a:pPr>
            <a:r>
              <a:rPr lang="tr-TR" sz="2200" dirty="0"/>
              <a:t>Daha spesifik güvenlik duvarları olan firewalllar: E-posta, DB ve Web Uygulama Güvenlik Duvarları geliştirip sisteme entegre edilecektir. </a:t>
            </a:r>
          </a:p>
          <a:p>
            <a:pPr marL="457200" indent="-457200">
              <a:buFont typeface="+mj-lt"/>
              <a:buAutoNum type="arabicPeriod"/>
            </a:pPr>
            <a:r>
              <a:rPr lang="tr-TR" sz="2200" dirty="0"/>
              <a:t>Saldırı Tespit ve Engelleme Sistemleri, Zafiyet Tarama Sistemleri ve Sıfır Gün Zararlı Yazılım Tespit Sistemi geliştirilip sisteme entegre edilir. Daha gelişmiş güvenlik katmanları oluşturulmuş olur. </a:t>
            </a:r>
          </a:p>
          <a:p>
            <a:pPr marL="457200" indent="-457200">
              <a:buFont typeface="+mj-lt"/>
              <a:buAutoNum type="arabicPeriod"/>
            </a:pPr>
            <a:r>
              <a:rPr lang="tr-TR" sz="2200" dirty="0"/>
              <a:t>Güvenlik izleme ve yönetim sistemleri: Veri Kaçakları Önleme Sistemi, Ağ İzleme ve Performans Analizi, Risk Analiz Yönetim Sistemi ve Kayıt Toplama ve </a:t>
            </a:r>
            <a:r>
              <a:rPr lang="tr-TR" sz="2200" dirty="0" err="1"/>
              <a:t>Kolerasyon</a:t>
            </a:r>
            <a:r>
              <a:rPr lang="tr-TR" sz="2200" dirty="0"/>
              <a:t> Sistemi geliştirilip sisteme entegre edilir. </a:t>
            </a:r>
          </a:p>
          <a:p>
            <a:pPr marL="457200" indent="-457200">
              <a:buFont typeface="+mj-lt"/>
              <a:buAutoNum type="arabicPeriod"/>
            </a:pPr>
            <a:r>
              <a:rPr lang="tr-TR" sz="2200" dirty="0"/>
              <a:t>Transparan İçerik Yönlendirici geliştirilir uçtan uca güvenlik sağlayacak mimari geliştirilir, tüm bileşenlerin son entegrasyonu gerçekleştirilir.  </a:t>
            </a:r>
          </a:p>
        </p:txBody>
      </p:sp>
    </p:spTree>
    <p:extLst>
      <p:ext uri="{BB962C8B-B14F-4D97-AF65-F5344CB8AC3E}">
        <p14:creationId xmlns:p14="http://schemas.microsoft.com/office/powerpoint/2010/main" val="2944308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Entegrasyon Altyapısı </a:t>
            </a:r>
            <a:endParaRPr lang="tr-TR" dirty="0"/>
          </a:p>
        </p:txBody>
      </p:sp>
      <p:sp>
        <p:nvSpPr>
          <p:cNvPr id="3" name="İçerik Yer Tutucusu 2"/>
          <p:cNvSpPr>
            <a:spLocks noGrp="1"/>
          </p:cNvSpPr>
          <p:nvPr>
            <p:ph idx="1"/>
          </p:nvPr>
        </p:nvSpPr>
        <p:spPr>
          <a:xfrm>
            <a:off x="1371600" y="1816100"/>
            <a:ext cx="9601200" cy="4445000"/>
          </a:xfrm>
        </p:spPr>
        <p:txBody>
          <a:bodyPr>
            <a:normAutofit/>
          </a:bodyPr>
          <a:lstStyle/>
          <a:p>
            <a:pPr marL="457200" indent="-457200">
              <a:buFont typeface="+mj-lt"/>
              <a:buAutoNum type="arabicPeriod"/>
            </a:pPr>
            <a:r>
              <a:rPr lang="tr-TR" sz="2800" dirty="0" err="1" smtClean="0"/>
              <a:t>API'ler</a:t>
            </a:r>
            <a:r>
              <a:rPr lang="tr-TR" sz="2800" dirty="0" smtClean="0"/>
              <a:t> </a:t>
            </a:r>
            <a:r>
              <a:rPr lang="tr-TR" sz="2800" dirty="0"/>
              <a:t>(Application Programming </a:t>
            </a:r>
            <a:r>
              <a:rPr lang="tr-TR" sz="2800" dirty="0" err="1" smtClean="0"/>
              <a:t>Interface</a:t>
            </a:r>
            <a:r>
              <a:rPr lang="tr-TR" sz="2800" dirty="0"/>
              <a:t>)</a:t>
            </a:r>
            <a:r>
              <a:rPr lang="tr-TR" sz="2800" dirty="0" smtClean="0"/>
              <a:t>: </a:t>
            </a:r>
            <a:r>
              <a:rPr lang="tr-TR" sz="2800" dirty="0"/>
              <a:t>Her uygulama, diğer uygulamalarla iletişim kurmak için belirli </a:t>
            </a:r>
            <a:r>
              <a:rPr lang="tr-TR" sz="2800" dirty="0" err="1"/>
              <a:t>API'ları</a:t>
            </a:r>
            <a:r>
              <a:rPr lang="tr-TR" sz="2800" dirty="0"/>
              <a:t> </a:t>
            </a:r>
            <a:r>
              <a:rPr lang="tr-TR" sz="2800" dirty="0" smtClean="0"/>
              <a:t>kullanır. </a:t>
            </a:r>
          </a:p>
          <a:p>
            <a:pPr marL="457200" indent="-457200">
              <a:buFont typeface="+mj-lt"/>
              <a:buAutoNum type="arabicPeriod"/>
            </a:pPr>
            <a:endParaRPr lang="tr-TR" sz="2800" dirty="0" smtClean="0"/>
          </a:p>
          <a:p>
            <a:pPr marL="457200" indent="-457200">
              <a:buFont typeface="+mj-lt"/>
              <a:buAutoNum type="arabicPeriod"/>
            </a:pPr>
            <a:r>
              <a:rPr lang="tr-TR" sz="2800" dirty="0" smtClean="0"/>
              <a:t>Ortak </a:t>
            </a:r>
            <a:r>
              <a:rPr lang="tr-TR" sz="2800" dirty="0" err="1" smtClean="0"/>
              <a:t>Veritabanı</a:t>
            </a:r>
            <a:r>
              <a:rPr lang="tr-TR" sz="2800" dirty="0" smtClean="0"/>
              <a:t>: </a:t>
            </a:r>
            <a:r>
              <a:rPr lang="tr-TR" sz="2800" dirty="0"/>
              <a:t>Uygulamalar, bir </a:t>
            </a:r>
            <a:r>
              <a:rPr lang="tr-TR" sz="2800" dirty="0" err="1"/>
              <a:t>veritabanını</a:t>
            </a:r>
            <a:r>
              <a:rPr lang="tr-TR" sz="2800" dirty="0"/>
              <a:t> paylaşarak veri </a:t>
            </a:r>
            <a:r>
              <a:rPr lang="tr-TR" sz="2800" dirty="0" smtClean="0"/>
              <a:t>alışverişi yapar. </a:t>
            </a:r>
          </a:p>
          <a:p>
            <a:pPr marL="457200" indent="-457200">
              <a:buFont typeface="+mj-lt"/>
              <a:buAutoNum type="arabicPeriod"/>
            </a:pPr>
            <a:endParaRPr lang="tr-TR" sz="2800" dirty="0" smtClean="0"/>
          </a:p>
          <a:p>
            <a:pPr marL="457200" indent="-457200">
              <a:buFont typeface="+mj-lt"/>
              <a:buAutoNum type="arabicPeriod"/>
            </a:pPr>
            <a:r>
              <a:rPr lang="tr-TR" sz="2800" dirty="0"/>
              <a:t>İletişim </a:t>
            </a:r>
            <a:r>
              <a:rPr lang="tr-TR" sz="2800" dirty="0" smtClean="0"/>
              <a:t>Protokolleri: </a:t>
            </a:r>
            <a:r>
              <a:rPr lang="tr-TR" sz="2800" dirty="0"/>
              <a:t>Uygulamalar, belirli iletişim protokolleri üzerinden birbirleriyle doğrudan </a:t>
            </a:r>
            <a:r>
              <a:rPr lang="tr-TR" sz="2800" dirty="0" smtClean="0"/>
              <a:t>haberleşirler. </a:t>
            </a:r>
          </a:p>
          <a:p>
            <a:pPr marL="457200" indent="-457200">
              <a:buFont typeface="+mj-lt"/>
              <a:buAutoNum type="arabicPeriod"/>
            </a:pPr>
            <a:endParaRPr lang="tr-TR" dirty="0" smtClean="0"/>
          </a:p>
          <a:p>
            <a:pPr marL="457200" indent="-457200">
              <a:buFont typeface="+mj-lt"/>
              <a:buAutoNum type="arabicPeriod"/>
            </a:pPr>
            <a:endParaRPr lang="tr-TR" dirty="0"/>
          </a:p>
        </p:txBody>
      </p:sp>
    </p:spTree>
    <p:extLst>
      <p:ext uri="{BB962C8B-B14F-4D97-AF65-F5344CB8AC3E}">
        <p14:creationId xmlns:p14="http://schemas.microsoft.com/office/powerpoint/2010/main" val="2328926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Entegrasyon Altyapısı </a:t>
            </a:r>
            <a:endParaRPr lang="tr-TR" dirty="0"/>
          </a:p>
        </p:txBody>
      </p:sp>
      <p:sp>
        <p:nvSpPr>
          <p:cNvPr id="3" name="İçerik Yer Tutucusu 2"/>
          <p:cNvSpPr>
            <a:spLocks noGrp="1"/>
          </p:cNvSpPr>
          <p:nvPr>
            <p:ph idx="1"/>
          </p:nvPr>
        </p:nvSpPr>
        <p:spPr>
          <a:xfrm>
            <a:off x="1371600" y="1665629"/>
            <a:ext cx="9601200" cy="4793044"/>
          </a:xfrm>
        </p:spPr>
        <p:txBody>
          <a:bodyPr>
            <a:normAutofit lnSpcReduction="10000"/>
          </a:bodyPr>
          <a:lstStyle/>
          <a:p>
            <a:pPr marL="457200" indent="-457200">
              <a:buAutoNum type="arabicPeriod" startAt="4"/>
            </a:pPr>
            <a:r>
              <a:rPr lang="tr-TR" sz="2400" dirty="0" smtClean="0"/>
              <a:t>Veri Yönlendirme ve Aktarım Araçları: Uygulamalar arasında veri aktarımını sağlayan özel araçlar kullanılır. Bu araçlar, verileri uygun formatta alıp göndererek uygulamalar arasında veri paylaşımını kolaylaştırır.</a:t>
            </a:r>
          </a:p>
          <a:p>
            <a:pPr marL="0" indent="0">
              <a:buNone/>
            </a:pPr>
            <a:endParaRPr lang="tr-TR" sz="2400" dirty="0"/>
          </a:p>
          <a:p>
            <a:pPr marL="457200" indent="-457200">
              <a:buAutoNum type="arabicPeriod" startAt="5"/>
            </a:pPr>
            <a:r>
              <a:rPr lang="tr-TR" sz="2400" dirty="0" smtClean="0"/>
              <a:t>Merkezi </a:t>
            </a:r>
            <a:r>
              <a:rPr lang="tr-TR" sz="2400" dirty="0"/>
              <a:t>Yönetim Araçları: Merkezi yönetim araçları, farklı uygulamaları tek bir </a:t>
            </a:r>
            <a:r>
              <a:rPr lang="tr-TR" sz="2400" dirty="0" err="1"/>
              <a:t>arayüzden</a:t>
            </a:r>
            <a:r>
              <a:rPr lang="tr-TR" sz="2400" dirty="0"/>
              <a:t> yönetmeyi sağlar. Bu araçlar, uygulamalar arasındaki iletişimi </a:t>
            </a:r>
            <a:r>
              <a:rPr lang="tr-TR" sz="2400" dirty="0" smtClean="0"/>
              <a:t>kolaylaştırır </a:t>
            </a:r>
            <a:r>
              <a:rPr lang="tr-TR" sz="2400" dirty="0"/>
              <a:t>ve yönetimi daha verimli hale </a:t>
            </a:r>
            <a:r>
              <a:rPr lang="tr-TR" sz="2400" dirty="0" smtClean="0"/>
              <a:t>getirir.</a:t>
            </a:r>
          </a:p>
          <a:p>
            <a:pPr marL="457200" indent="-457200">
              <a:buAutoNum type="arabicPeriod" startAt="5"/>
            </a:pPr>
            <a:endParaRPr lang="tr-TR" sz="2400" dirty="0" smtClean="0"/>
          </a:p>
          <a:p>
            <a:pPr marL="457200" indent="-457200">
              <a:buAutoNum type="arabicPeriod" startAt="5"/>
            </a:pPr>
            <a:r>
              <a:rPr lang="tr-TR" sz="2400" dirty="0" smtClean="0"/>
              <a:t>Ara </a:t>
            </a:r>
            <a:r>
              <a:rPr lang="tr-TR" sz="2400" dirty="0"/>
              <a:t>Yüzler (</a:t>
            </a:r>
            <a:r>
              <a:rPr lang="tr-TR" sz="2400" dirty="0" err="1"/>
              <a:t>Interfaces</a:t>
            </a:r>
            <a:r>
              <a:rPr lang="tr-TR" sz="2400" dirty="0"/>
              <a:t>): Uygulamalar arasında iletişimi sağlamak için ara yüzler </a:t>
            </a:r>
            <a:r>
              <a:rPr lang="tr-TR" sz="2400" dirty="0" err="1" smtClean="0"/>
              <a:t>kullanılılır</a:t>
            </a:r>
            <a:r>
              <a:rPr lang="tr-TR" sz="2400" dirty="0" smtClean="0"/>
              <a:t>. </a:t>
            </a:r>
            <a:r>
              <a:rPr lang="tr-TR" sz="2400" dirty="0"/>
              <a:t>Bu ara yüzler, farklı uygulamaların birbiriyle iletişim kurmasını sağlar ve veri paylaşımını kolaylaştırır.</a:t>
            </a:r>
            <a:endParaRPr lang="tr-TR" sz="2400" dirty="0" smtClean="0"/>
          </a:p>
          <a:p>
            <a:pPr marL="457200" indent="-457200">
              <a:buFont typeface="+mj-lt"/>
              <a:buAutoNum type="arabicPeriod"/>
            </a:pPr>
            <a:endParaRPr lang="tr-TR" dirty="0"/>
          </a:p>
        </p:txBody>
      </p:sp>
    </p:spTree>
    <p:extLst>
      <p:ext uri="{BB962C8B-B14F-4D97-AF65-F5344CB8AC3E}">
        <p14:creationId xmlns:p14="http://schemas.microsoft.com/office/powerpoint/2010/main" val="4244943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0" y="1733365"/>
            <a:ext cx="9601200" cy="3266898"/>
          </a:xfrm>
        </p:spPr>
        <p:txBody>
          <a:bodyPr>
            <a:noAutofit/>
          </a:bodyPr>
          <a:lstStyle/>
          <a:p>
            <a:pPr algn="ctr"/>
            <a:r>
              <a:rPr lang="tr-TR" sz="7200" dirty="0"/>
              <a:t>Sistem Entegrasyonu İçin Kullanılacak Araçlar ve Protokoller </a:t>
            </a:r>
          </a:p>
        </p:txBody>
      </p:sp>
    </p:spTree>
    <p:extLst>
      <p:ext uri="{BB962C8B-B14F-4D97-AF65-F5344CB8AC3E}">
        <p14:creationId xmlns:p14="http://schemas.microsoft.com/office/powerpoint/2010/main" val="62276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 API(</a:t>
            </a:r>
            <a:r>
              <a:rPr lang="tr-TR" b="0" i="0" dirty="0">
                <a:solidFill>
                  <a:srgbClr val="0D0D0D"/>
                </a:solidFill>
                <a:effectLst/>
                <a:highlight>
                  <a:srgbClr val="FFFFFF"/>
                </a:highlight>
                <a:latin typeface="Söhne"/>
              </a:rPr>
              <a:t>Application Programming </a:t>
            </a:r>
            <a:r>
              <a:rPr lang="tr-TR" b="0" i="0" dirty="0" err="1">
                <a:solidFill>
                  <a:srgbClr val="0D0D0D"/>
                </a:solidFill>
                <a:effectLst/>
                <a:highlight>
                  <a:srgbClr val="FFFFFF"/>
                </a:highlight>
                <a:latin typeface="Söhne"/>
              </a:rPr>
              <a:t>Interface</a:t>
            </a:r>
            <a:r>
              <a:rPr lang="tr-TR" dirty="0"/>
              <a:t>) </a:t>
            </a:r>
          </a:p>
        </p:txBody>
      </p:sp>
      <p:sp>
        <p:nvSpPr>
          <p:cNvPr id="3" name="İçerik Yer Tutucusu 2"/>
          <p:cNvSpPr>
            <a:spLocks noGrp="1"/>
          </p:cNvSpPr>
          <p:nvPr>
            <p:ph idx="1"/>
          </p:nvPr>
        </p:nvSpPr>
        <p:spPr>
          <a:xfrm>
            <a:off x="1371600" y="2285999"/>
            <a:ext cx="9601200" cy="4056927"/>
          </a:xfrm>
        </p:spPr>
        <p:txBody>
          <a:bodyPr>
            <a:noAutofit/>
          </a:bodyPr>
          <a:lstStyle/>
          <a:p>
            <a:r>
              <a:rPr lang="tr-TR" sz="2400" b="0" i="0" dirty="0">
                <a:solidFill>
                  <a:srgbClr val="0D0D0D"/>
                </a:solidFill>
                <a:effectLst/>
                <a:highlight>
                  <a:srgbClr val="FFFFFF"/>
                </a:highlight>
              </a:rPr>
              <a:t>API, yazılım uygulamaları arasında iletişim kurmak için kullanılan bir arayüzdür.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bir yazılımın belirli işlevlerine veya veri kaynaklarına erişmek için diğer yazılımların kullanabileceği bir yol sağlar.</a:t>
            </a:r>
            <a:endParaRPr lang="tr-TR" sz="2400" dirty="0">
              <a:solidFill>
                <a:srgbClr val="0D0D0D"/>
              </a:solidFill>
              <a:highlight>
                <a:srgbClr val="FFFFFF"/>
              </a:highlight>
            </a:endParaRPr>
          </a:p>
          <a:p>
            <a:r>
              <a:rPr lang="tr-TR" sz="2400" dirty="0">
                <a:solidFill>
                  <a:srgbClr val="0D0D0D"/>
                </a:solidFill>
                <a:highlight>
                  <a:srgbClr val="FFFFFF"/>
                </a:highlight>
              </a:rPr>
              <a:t>P</a:t>
            </a:r>
            <a:r>
              <a:rPr lang="tr-TR" sz="2400" b="0" i="0" dirty="0">
                <a:solidFill>
                  <a:srgbClr val="0D0D0D"/>
                </a:solidFill>
                <a:effectLst/>
                <a:highlight>
                  <a:srgbClr val="FFFFFF"/>
                </a:highlight>
              </a:rPr>
              <a:t>rojedeki birçok bileşenin, diğer bileşenlerle iletişim kurmak için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sunması gerekebilir. Örneğin, güvenlik hizmetleri (Firewall, Web Uygulama Güvenlik Duvarı, vb.) kendi </a:t>
            </a:r>
            <a:r>
              <a:rPr lang="tr-TR" sz="2400" b="0" i="0" dirty="0" err="1">
                <a:solidFill>
                  <a:srgbClr val="0D0D0D"/>
                </a:solidFill>
                <a:effectLst/>
                <a:highlight>
                  <a:srgbClr val="FFFFFF"/>
                </a:highlight>
              </a:rPr>
              <a:t>API'lerini</a:t>
            </a:r>
            <a:r>
              <a:rPr lang="tr-TR" sz="2400" b="0" i="0" dirty="0">
                <a:solidFill>
                  <a:srgbClr val="0D0D0D"/>
                </a:solidFill>
                <a:effectLst/>
                <a:highlight>
                  <a:srgbClr val="FFFFFF"/>
                </a:highlight>
              </a:rPr>
              <a:t> sağlayarak, diğer bileşenlerle entegrasyonu sağlayabilir. Güvenlik yazılımları da (Antivirüs, Sıfır Gün Zararlı Yazılım Tespit Sistemi, vb.)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aracılığıyla diğer bileşenlerle etkileşim kurabilir.</a:t>
            </a:r>
            <a:endParaRPr lang="tr-TR" sz="2400" dirty="0"/>
          </a:p>
        </p:txBody>
      </p:sp>
    </p:spTree>
    <p:extLst>
      <p:ext uri="{BB962C8B-B14F-4D97-AF65-F5344CB8AC3E}">
        <p14:creationId xmlns:p14="http://schemas.microsoft.com/office/powerpoint/2010/main" val="3521324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a:t>
            </a:r>
            <a:r>
              <a:rPr lang="tr-TR" dirty="0" smtClean="0"/>
              <a:t>. </a:t>
            </a:r>
            <a:r>
              <a:rPr lang="tr-TR" dirty="0"/>
              <a:t>TCP/IP</a:t>
            </a:r>
          </a:p>
        </p:txBody>
      </p:sp>
      <p:sp>
        <p:nvSpPr>
          <p:cNvPr id="3" name="İçerik Yer Tutucusu 2"/>
          <p:cNvSpPr>
            <a:spLocks noGrp="1"/>
          </p:cNvSpPr>
          <p:nvPr>
            <p:ph idx="1"/>
          </p:nvPr>
        </p:nvSpPr>
        <p:spPr>
          <a:xfrm>
            <a:off x="1371600" y="2060294"/>
            <a:ext cx="9601200" cy="4050174"/>
          </a:xfrm>
        </p:spPr>
        <p:txBody>
          <a:bodyPr>
            <a:normAutofit/>
          </a:bodyPr>
          <a:lstStyle/>
          <a:p>
            <a:r>
              <a:rPr lang="tr-TR" sz="2400" dirty="0"/>
              <a:t>Temel bir iletişim protokolüdür ve genellikle ağ üzerinden veri iletiminde kullanılır.</a:t>
            </a:r>
          </a:p>
        </p:txBody>
      </p:sp>
      <p:sp>
        <p:nvSpPr>
          <p:cNvPr id="4" name="Başlık 1">
            <a:extLst>
              <a:ext uri="{FF2B5EF4-FFF2-40B4-BE49-F238E27FC236}">
                <a16:creationId xmlns:a16="http://schemas.microsoft.com/office/drawing/2014/main" id="{D256F3B2-840D-9A9F-10EF-A9863C4D0FDB}"/>
              </a:ext>
            </a:extLst>
          </p:cNvPr>
          <p:cNvSpPr txBox="1">
            <a:spLocks/>
          </p:cNvSpPr>
          <p:nvPr/>
        </p:nvSpPr>
        <p:spPr>
          <a:xfrm>
            <a:off x="1371600" y="367399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mtClean="0"/>
              <a:t>3. </a:t>
            </a:r>
            <a:r>
              <a:rPr lang="tr-TR" smtClean="0">
                <a:solidFill>
                  <a:srgbClr val="0D0D0D"/>
                </a:solidFill>
                <a:highlight>
                  <a:srgbClr val="FFFFFF"/>
                </a:highlight>
                <a:latin typeface="Söhne"/>
              </a:rPr>
              <a:t>SSH (Secure Shell)</a:t>
            </a:r>
            <a:endParaRPr lang="tr-TR" dirty="0"/>
          </a:p>
        </p:txBody>
      </p:sp>
      <p:sp>
        <p:nvSpPr>
          <p:cNvPr id="5" name="İçerik Yer Tutucusu 2">
            <a:extLst>
              <a:ext uri="{FF2B5EF4-FFF2-40B4-BE49-F238E27FC236}">
                <a16:creationId xmlns:a16="http://schemas.microsoft.com/office/drawing/2014/main" id="{E58C6D3C-C87B-064B-BD0C-DE5BF857841A}"/>
              </a:ext>
            </a:extLst>
          </p:cNvPr>
          <p:cNvSpPr txBox="1">
            <a:spLocks/>
          </p:cNvSpPr>
          <p:nvPr/>
        </p:nvSpPr>
        <p:spPr>
          <a:xfrm>
            <a:off x="1371600" y="4757194"/>
            <a:ext cx="9601200" cy="15857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solidFill>
                  <a:srgbClr val="0D0D0D"/>
                </a:solidFill>
                <a:highlight>
                  <a:srgbClr val="FFFFFF"/>
                </a:highlight>
              </a:rPr>
              <a:t>Güvenli uzaktan erişim sağlamak için kullanılabilir. Güvenlik cihazları ve sistemleri arasında güvenli iletişim için kullanılabilir.</a:t>
            </a:r>
            <a:endParaRPr lang="tr-TR" sz="2400" dirty="0"/>
          </a:p>
        </p:txBody>
      </p:sp>
    </p:spTree>
    <p:extLst>
      <p:ext uri="{BB962C8B-B14F-4D97-AF65-F5344CB8AC3E}">
        <p14:creationId xmlns:p14="http://schemas.microsoft.com/office/powerpoint/2010/main" val="1804250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45A07-9563-A3D0-DD50-B3BF3AD5E6E4}"/>
              </a:ext>
            </a:extLst>
          </p:cNvPr>
          <p:cNvSpPr>
            <a:spLocks noGrp="1"/>
          </p:cNvSpPr>
          <p:nvPr>
            <p:ph type="title"/>
          </p:nvPr>
        </p:nvSpPr>
        <p:spPr/>
        <p:txBody>
          <a:bodyPr/>
          <a:lstStyle/>
          <a:p>
            <a:r>
              <a:rPr lang="tr-TR" dirty="0"/>
              <a:t>4</a:t>
            </a:r>
            <a:r>
              <a:rPr lang="tr-TR" dirty="0" smtClean="0"/>
              <a:t>. </a:t>
            </a:r>
            <a:r>
              <a:rPr lang="tr-TR" sz="4400" b="0" i="0" dirty="0">
                <a:solidFill>
                  <a:srgbClr val="0D0D0D"/>
                </a:solidFill>
                <a:effectLst/>
                <a:highlight>
                  <a:srgbClr val="FFFFFF"/>
                </a:highlight>
                <a:latin typeface="Söhne"/>
              </a:rPr>
              <a:t>HTTPS (</a:t>
            </a:r>
            <a:r>
              <a:rPr lang="tr-TR" sz="4400" b="0" i="0" dirty="0" err="1">
                <a:solidFill>
                  <a:srgbClr val="0D0D0D"/>
                </a:solidFill>
                <a:effectLst/>
                <a:highlight>
                  <a:srgbClr val="FFFFFF"/>
                </a:highlight>
                <a:latin typeface="Söhne"/>
              </a:rPr>
              <a:t>Hypertext</a:t>
            </a:r>
            <a:r>
              <a:rPr lang="tr-TR" sz="4400" b="0" i="0" dirty="0">
                <a:solidFill>
                  <a:srgbClr val="0D0D0D"/>
                </a:solidFill>
                <a:effectLst/>
                <a:highlight>
                  <a:srgbClr val="FFFFFF"/>
                </a:highlight>
                <a:latin typeface="Söhne"/>
              </a:rPr>
              <a:t> Transfer Protocol </a:t>
            </a:r>
            <a:r>
              <a:rPr lang="tr-TR" sz="4400" b="0" i="0" dirty="0" err="1">
                <a:solidFill>
                  <a:srgbClr val="0D0D0D"/>
                </a:solidFill>
                <a:effectLst/>
                <a:highlight>
                  <a:srgbClr val="FFFFFF"/>
                </a:highlight>
                <a:latin typeface="Söhne"/>
              </a:rPr>
              <a:t>Secure</a:t>
            </a:r>
            <a:r>
              <a:rPr lang="tr-TR" sz="4400" b="0" i="0" dirty="0">
                <a:solidFill>
                  <a:srgbClr val="0D0D0D"/>
                </a:solidFill>
                <a:effectLst/>
                <a:highlight>
                  <a:srgbClr val="FFFFFF"/>
                </a:highlight>
                <a:latin typeface="Söhne"/>
              </a:rPr>
              <a:t>)</a:t>
            </a:r>
            <a:endParaRPr lang="tr-TR" dirty="0"/>
          </a:p>
        </p:txBody>
      </p:sp>
      <p:sp>
        <p:nvSpPr>
          <p:cNvPr id="3" name="İçerik Yer Tutucusu 2">
            <a:extLst>
              <a:ext uri="{FF2B5EF4-FFF2-40B4-BE49-F238E27FC236}">
                <a16:creationId xmlns:a16="http://schemas.microsoft.com/office/drawing/2014/main" id="{02035271-FEDE-A644-D575-AF62302E8627}"/>
              </a:ext>
            </a:extLst>
          </p:cNvPr>
          <p:cNvSpPr>
            <a:spLocks noGrp="1"/>
          </p:cNvSpPr>
          <p:nvPr>
            <p:ph idx="1"/>
          </p:nvPr>
        </p:nvSpPr>
        <p:spPr/>
        <p:txBody>
          <a:bodyPr>
            <a:normAutofit/>
          </a:bodyPr>
          <a:lstStyle/>
          <a:p>
            <a:r>
              <a:rPr lang="tr-TR" sz="2400" b="0" i="0" dirty="0">
                <a:solidFill>
                  <a:srgbClr val="0D0D0D"/>
                </a:solidFill>
                <a:effectLst/>
                <a:highlight>
                  <a:srgbClr val="FFFFFF"/>
                </a:highlight>
                <a:latin typeface="Söhne"/>
              </a:rPr>
              <a:t>Web tabanlı güvenlik araçları arasında güvenli iletişim sağlamak için kullanılabilir</a:t>
            </a:r>
            <a:r>
              <a:rPr lang="tr-TR" sz="2400" b="0" i="0" dirty="0" smtClean="0">
                <a:solidFill>
                  <a:srgbClr val="0D0D0D"/>
                </a:solidFill>
                <a:effectLst/>
                <a:highlight>
                  <a:srgbClr val="FFFFFF"/>
                </a:highlight>
                <a:latin typeface="Söhne"/>
              </a:rPr>
              <a:t>.</a:t>
            </a:r>
          </a:p>
          <a:p>
            <a:endParaRPr lang="tr-TR" sz="2400" b="0" i="0" dirty="0" smtClean="0">
              <a:solidFill>
                <a:srgbClr val="0D0D0D"/>
              </a:solidFill>
              <a:effectLst/>
              <a:highlight>
                <a:srgbClr val="FFFFFF"/>
              </a:highlight>
              <a:latin typeface="Söhne"/>
            </a:endParaRPr>
          </a:p>
          <a:p>
            <a:pPr>
              <a:buFont typeface="Wingdings" panose="05000000000000000000" pitchFamily="2" charset="2"/>
              <a:buChar char="Ø"/>
            </a:pPr>
            <a:r>
              <a:rPr lang="tr-TR" sz="2400" dirty="0"/>
              <a:t>HTTPS, güvenli bağlantılar için bir SSL/TLS sertifikası gerektirir</a:t>
            </a:r>
          </a:p>
        </p:txBody>
      </p:sp>
    </p:spTree>
    <p:extLst>
      <p:ext uri="{BB962C8B-B14F-4D97-AF65-F5344CB8AC3E}">
        <p14:creationId xmlns:p14="http://schemas.microsoft.com/office/powerpoint/2010/main" val="185709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GİZLİLİK</a:t>
            </a:r>
          </a:p>
        </p:txBody>
      </p:sp>
      <p:sp>
        <p:nvSpPr>
          <p:cNvPr id="3" name="İçerik Yer Tutucusu 2"/>
          <p:cNvSpPr>
            <a:spLocks noGrp="1"/>
          </p:cNvSpPr>
          <p:nvPr>
            <p:ph idx="1"/>
          </p:nvPr>
        </p:nvSpPr>
        <p:spPr>
          <a:xfrm>
            <a:off x="1371600" y="1569720"/>
            <a:ext cx="9601200" cy="4297680"/>
          </a:xfrm>
        </p:spPr>
        <p:txBody>
          <a:bodyPr>
            <a:noAutofit/>
          </a:bodyPr>
          <a:lstStyle/>
          <a:p>
            <a:r>
              <a:rPr lang="tr-TR" sz="2400" dirty="0"/>
              <a:t>Gizlilik, bilginin sadece yetkili kişiler veya sistemler tarafından erişilebilir olması durumunu ifade eder. Gizliliği sağlamanın yolları: </a:t>
            </a:r>
          </a:p>
          <a:p>
            <a:pPr>
              <a:buFont typeface="Wingdings" panose="05000000000000000000" pitchFamily="2" charset="2"/>
              <a:buChar char="ü"/>
            </a:pPr>
            <a:r>
              <a:rPr lang="tr-TR" dirty="0"/>
              <a:t>Şifreleme: Bilgiyi şifreleyerek sadece doğru anahtara sahip olanların erişebilmesini sağlamak.</a:t>
            </a:r>
          </a:p>
          <a:p>
            <a:pPr>
              <a:buFont typeface="Wingdings" panose="05000000000000000000" pitchFamily="2" charset="2"/>
              <a:buChar char="ü"/>
            </a:pPr>
            <a:r>
              <a:rPr lang="tr-TR" dirty="0"/>
              <a:t>Yetkilendirme ve Kimlik Doğrulama: Bilgiye erişimi yetkilendirerek, sadece doğru kimlik bilgilerine sahip olanların erişmesini sağlamak.</a:t>
            </a:r>
          </a:p>
          <a:p>
            <a:pPr>
              <a:buFont typeface="Wingdings" panose="05000000000000000000" pitchFamily="2" charset="2"/>
              <a:buChar char="ü"/>
            </a:pPr>
            <a:r>
              <a:rPr lang="tr-TR" dirty="0"/>
              <a:t>Güvenlik Duvarları ve Ağ </a:t>
            </a:r>
            <a:r>
              <a:rPr lang="tr-TR" dirty="0" err="1"/>
              <a:t>Segmentasyonu</a:t>
            </a:r>
            <a:r>
              <a:rPr lang="tr-TR" dirty="0"/>
              <a:t>: Ağdaki trafiği kontrol ederek, izinsiz erişimi engellemek.</a:t>
            </a:r>
          </a:p>
          <a:p>
            <a:pPr>
              <a:buFont typeface="Wingdings" panose="05000000000000000000" pitchFamily="2" charset="2"/>
              <a:buChar char="ü"/>
            </a:pPr>
            <a:r>
              <a:rPr lang="tr-TR" dirty="0"/>
              <a:t>Veri Gizliliği Politikaları: Kurum içinde gizliliği korumak için oluşturulan politikalar ve prosedürler.</a:t>
            </a:r>
          </a:p>
          <a:p>
            <a:pPr>
              <a:buFont typeface="Wingdings" panose="05000000000000000000" pitchFamily="2" charset="2"/>
              <a:buChar char="ü"/>
            </a:pPr>
            <a:r>
              <a:rPr lang="tr-TR" dirty="0"/>
              <a:t>Fiziksel Güvenlik Önlemleri: Sunucuların, veri merkezlerinin ve diğer önemli alanların fiziksel olarak güvende olmasını sağlamak.</a:t>
            </a:r>
          </a:p>
        </p:txBody>
      </p:sp>
    </p:spTree>
    <p:extLst>
      <p:ext uri="{BB962C8B-B14F-4D97-AF65-F5344CB8AC3E}">
        <p14:creationId xmlns:p14="http://schemas.microsoft.com/office/powerpoint/2010/main" val="3644374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a:t>
            </a:r>
            <a:r>
              <a:rPr lang="tr-TR" dirty="0" smtClean="0"/>
              <a:t>. </a:t>
            </a:r>
            <a:r>
              <a:rPr lang="tr-TR" dirty="0"/>
              <a:t>SMTP/POP3/IMAP</a:t>
            </a:r>
          </a:p>
        </p:txBody>
      </p:sp>
      <p:sp>
        <p:nvSpPr>
          <p:cNvPr id="3" name="İçerik Yer Tutucusu 2"/>
          <p:cNvSpPr>
            <a:spLocks noGrp="1"/>
          </p:cNvSpPr>
          <p:nvPr>
            <p:ph idx="1"/>
          </p:nvPr>
        </p:nvSpPr>
        <p:spPr>
          <a:xfrm>
            <a:off x="1371600" y="1932490"/>
            <a:ext cx="9601200" cy="1325301"/>
          </a:xfrm>
        </p:spPr>
        <p:txBody>
          <a:bodyPr>
            <a:normAutofit/>
          </a:bodyPr>
          <a:lstStyle/>
          <a:p>
            <a:r>
              <a:rPr lang="tr-TR" sz="2400" dirty="0"/>
              <a:t>E-posta güvenlik duvarı ve </a:t>
            </a:r>
            <a:r>
              <a:rPr lang="tr-TR" sz="2400" dirty="0" err="1"/>
              <a:t>spam</a:t>
            </a:r>
            <a:r>
              <a:rPr lang="tr-TR" sz="2400" dirty="0"/>
              <a:t> filtreleme, e-posta trafiğini denetlemek ve zararlı içeriği engellemek için bu protokolleri kullanır.</a:t>
            </a:r>
          </a:p>
        </p:txBody>
      </p:sp>
      <p:sp>
        <p:nvSpPr>
          <p:cNvPr id="4" name="Unvan 1"/>
          <p:cNvSpPr txBox="1">
            <a:spLocks/>
          </p:cNvSpPr>
          <p:nvPr/>
        </p:nvSpPr>
        <p:spPr>
          <a:xfrm>
            <a:off x="1371600" y="3801319"/>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a:t>6</a:t>
            </a:r>
            <a:r>
              <a:rPr lang="tr-TR" dirty="0" smtClean="0"/>
              <a:t>. DNS</a:t>
            </a:r>
            <a:endParaRPr lang="tr-TR" dirty="0"/>
          </a:p>
        </p:txBody>
      </p:sp>
      <p:sp>
        <p:nvSpPr>
          <p:cNvPr id="5" name="İçerik Yer Tutucusu 2"/>
          <p:cNvSpPr txBox="1">
            <a:spLocks/>
          </p:cNvSpPr>
          <p:nvPr/>
        </p:nvSpPr>
        <p:spPr>
          <a:xfrm>
            <a:off x="1371600" y="5011838"/>
            <a:ext cx="9601200" cy="148155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t>URL filtreleme ve transparan içerik yönlendirici gibi uygulamalar, DNS trafiğini izleyerek istenmeyen içerikleri engeller.</a:t>
            </a:r>
            <a:endParaRPr lang="tr-TR" sz="2400" dirty="0"/>
          </a:p>
        </p:txBody>
      </p:sp>
    </p:spTree>
    <p:extLst>
      <p:ext uri="{BB962C8B-B14F-4D97-AF65-F5344CB8AC3E}">
        <p14:creationId xmlns:p14="http://schemas.microsoft.com/office/powerpoint/2010/main" val="557185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E6CECC-2C4D-DDE1-0424-5125D88978C5}"/>
              </a:ext>
            </a:extLst>
          </p:cNvPr>
          <p:cNvSpPr>
            <a:spLocks noGrp="1"/>
          </p:cNvSpPr>
          <p:nvPr>
            <p:ph type="title"/>
          </p:nvPr>
        </p:nvSpPr>
        <p:spPr/>
        <p:txBody>
          <a:bodyPr/>
          <a:lstStyle/>
          <a:p>
            <a:r>
              <a:rPr lang="tr-TR" dirty="0">
                <a:solidFill>
                  <a:srgbClr val="0D0D0D"/>
                </a:solidFill>
                <a:highlight>
                  <a:srgbClr val="FFFFFF"/>
                </a:highlight>
              </a:rPr>
              <a:t>7</a:t>
            </a:r>
            <a:r>
              <a:rPr lang="tr-TR" i="0" dirty="0" smtClean="0">
                <a:solidFill>
                  <a:srgbClr val="0D0D0D"/>
                </a:solidFill>
                <a:effectLst/>
                <a:highlight>
                  <a:srgbClr val="FFFFFF"/>
                </a:highlight>
              </a:rPr>
              <a:t>. </a:t>
            </a:r>
            <a:r>
              <a:rPr lang="tr-TR" b="0" i="0" dirty="0">
                <a:solidFill>
                  <a:srgbClr val="0D0D0D"/>
                </a:solidFill>
                <a:effectLst/>
                <a:highlight>
                  <a:srgbClr val="FFFFFF"/>
                </a:highlight>
                <a:latin typeface="Söhne"/>
              </a:rPr>
              <a:t>SNMP (Simple Network Management Protocol)</a:t>
            </a:r>
            <a:endParaRPr lang="tr-TR" dirty="0"/>
          </a:p>
        </p:txBody>
      </p:sp>
      <p:sp>
        <p:nvSpPr>
          <p:cNvPr id="3" name="İçerik Yer Tutucusu 2">
            <a:extLst>
              <a:ext uri="{FF2B5EF4-FFF2-40B4-BE49-F238E27FC236}">
                <a16:creationId xmlns:a16="http://schemas.microsoft.com/office/drawing/2014/main" id="{32155D04-CE49-0054-9E4E-102AE207C411}"/>
              </a:ext>
            </a:extLst>
          </p:cNvPr>
          <p:cNvSpPr>
            <a:spLocks noGrp="1"/>
          </p:cNvSpPr>
          <p:nvPr>
            <p:ph idx="1"/>
          </p:nvPr>
        </p:nvSpPr>
        <p:spPr>
          <a:xfrm>
            <a:off x="1371600" y="2529069"/>
            <a:ext cx="9601200" cy="3581400"/>
          </a:xfrm>
        </p:spPr>
        <p:txBody>
          <a:bodyPr>
            <a:normAutofit/>
          </a:bodyPr>
          <a:lstStyle/>
          <a:p>
            <a:r>
              <a:rPr lang="tr-TR" sz="2400" b="0" i="0" dirty="0">
                <a:solidFill>
                  <a:srgbClr val="0D0D0D"/>
                </a:solidFill>
                <a:effectLst/>
                <a:highlight>
                  <a:srgbClr val="FFFFFF"/>
                </a:highlight>
              </a:rPr>
              <a:t>Ağ cihazlarının ve güvenlik sistemlerinin yönetimini sağlamak için kullanılabilir. SNMP, ağ cihazlarının durumu hakkında bilgi toplamak ve yönetmek için yaygın olarak kullanılan bir protokoldür.</a:t>
            </a:r>
          </a:p>
        </p:txBody>
      </p:sp>
    </p:spTree>
    <p:extLst>
      <p:ext uri="{BB962C8B-B14F-4D97-AF65-F5344CB8AC3E}">
        <p14:creationId xmlns:p14="http://schemas.microsoft.com/office/powerpoint/2010/main" val="20237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8</a:t>
            </a:r>
            <a:r>
              <a:rPr lang="tr-TR" dirty="0" smtClean="0"/>
              <a:t>. </a:t>
            </a:r>
            <a:r>
              <a:rPr lang="tr-TR" dirty="0"/>
              <a:t>FTP</a:t>
            </a:r>
          </a:p>
        </p:txBody>
      </p:sp>
      <p:sp>
        <p:nvSpPr>
          <p:cNvPr id="3" name="İçerik Yer Tutucusu 2"/>
          <p:cNvSpPr>
            <a:spLocks noGrp="1"/>
          </p:cNvSpPr>
          <p:nvPr>
            <p:ph idx="1"/>
          </p:nvPr>
        </p:nvSpPr>
        <p:spPr>
          <a:xfrm>
            <a:off x="1371600" y="1805652"/>
            <a:ext cx="9601200" cy="1261640"/>
          </a:xfrm>
        </p:spPr>
        <p:txBody>
          <a:bodyPr>
            <a:normAutofit/>
          </a:bodyPr>
          <a:lstStyle/>
          <a:p>
            <a:r>
              <a:rPr lang="tr-TR" sz="2400" dirty="0"/>
              <a:t>Veri kaçakları önleme sistemi, FTP trafiğini izleyerek hassas verilerin izinsiz aktarımını engeller.</a:t>
            </a:r>
          </a:p>
        </p:txBody>
      </p:sp>
      <p:sp>
        <p:nvSpPr>
          <p:cNvPr id="4" name="Başlık 1">
            <a:extLst>
              <a:ext uri="{FF2B5EF4-FFF2-40B4-BE49-F238E27FC236}">
                <a16:creationId xmlns:a16="http://schemas.microsoft.com/office/drawing/2014/main" id="{86B3BC00-9350-09EF-2CAD-68A187BE8064}"/>
              </a:ext>
            </a:extLst>
          </p:cNvPr>
          <p:cNvSpPr txBox="1">
            <a:spLocks/>
          </p:cNvSpPr>
          <p:nvPr/>
        </p:nvSpPr>
        <p:spPr>
          <a:xfrm>
            <a:off x="1371600" y="35814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mtClean="0"/>
              <a:t>9. </a:t>
            </a:r>
            <a:r>
              <a:rPr lang="tr-TR" smtClean="0">
                <a:solidFill>
                  <a:srgbClr val="0D0D0D"/>
                </a:solidFill>
                <a:highlight>
                  <a:srgbClr val="FFFFFF"/>
                </a:highlight>
                <a:latin typeface="Söhne"/>
              </a:rPr>
              <a:t>NTP (Network Time Protocol)</a:t>
            </a:r>
            <a:endParaRPr lang="tr-TR" dirty="0"/>
          </a:p>
        </p:txBody>
      </p:sp>
      <p:sp>
        <p:nvSpPr>
          <p:cNvPr id="5" name="İçerik Yer Tutucusu 2">
            <a:extLst>
              <a:ext uri="{FF2B5EF4-FFF2-40B4-BE49-F238E27FC236}">
                <a16:creationId xmlns:a16="http://schemas.microsoft.com/office/drawing/2014/main" id="{85D1E9F7-EF21-66B2-A2FD-D5EC1DE93A6B}"/>
              </a:ext>
            </a:extLst>
          </p:cNvPr>
          <p:cNvSpPr txBox="1">
            <a:spLocks/>
          </p:cNvSpPr>
          <p:nvPr/>
        </p:nvSpPr>
        <p:spPr>
          <a:xfrm>
            <a:off x="1371600" y="4716684"/>
            <a:ext cx="9601200" cy="179986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solidFill>
                  <a:srgbClr val="0D0D0D"/>
                </a:solidFill>
                <a:highlight>
                  <a:srgbClr val="FFFFFF"/>
                </a:highlight>
                <a:latin typeface="+mj-lt"/>
              </a:rPr>
              <a:t>Güvenlik cihazları ve sistemlerinin zaman senkronizasyonu için kullanılabilir. Güvenlik olaylarını zaman damgasıyla işaretlemek için kullanılabilir.</a:t>
            </a:r>
            <a:endParaRPr lang="tr-TR" sz="2400" dirty="0">
              <a:latin typeface="+mj-lt"/>
            </a:endParaRPr>
          </a:p>
        </p:txBody>
      </p:sp>
    </p:spTree>
    <p:extLst>
      <p:ext uri="{BB962C8B-B14F-4D97-AF65-F5344CB8AC3E}">
        <p14:creationId xmlns:p14="http://schemas.microsoft.com/office/powerpoint/2010/main" val="37579115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F7425B-41C4-850B-F967-2F185C22A28C}"/>
              </a:ext>
            </a:extLst>
          </p:cNvPr>
          <p:cNvSpPr>
            <a:spLocks noGrp="1"/>
          </p:cNvSpPr>
          <p:nvPr>
            <p:ph type="title"/>
          </p:nvPr>
        </p:nvSpPr>
        <p:spPr/>
        <p:txBody>
          <a:bodyPr/>
          <a:lstStyle/>
          <a:p>
            <a:r>
              <a:rPr lang="tr-TR" dirty="0" smtClean="0"/>
              <a:t>10. </a:t>
            </a:r>
            <a:r>
              <a:rPr lang="tr-TR" b="0" i="0" dirty="0">
                <a:solidFill>
                  <a:srgbClr val="0D0D0D"/>
                </a:solidFill>
                <a:effectLst/>
                <a:highlight>
                  <a:srgbClr val="FFFFFF"/>
                </a:highlight>
                <a:latin typeface="Söhne"/>
              </a:rPr>
              <a:t>LDAP (</a:t>
            </a:r>
            <a:r>
              <a:rPr lang="tr-TR" b="0" i="0" dirty="0" err="1">
                <a:solidFill>
                  <a:srgbClr val="0D0D0D"/>
                </a:solidFill>
                <a:effectLst/>
                <a:highlight>
                  <a:srgbClr val="FFFFFF"/>
                </a:highlight>
                <a:latin typeface="Söhne"/>
              </a:rPr>
              <a:t>Lightweight</a:t>
            </a:r>
            <a:r>
              <a:rPr lang="tr-TR" b="0" i="0" dirty="0">
                <a:solidFill>
                  <a:srgbClr val="0D0D0D"/>
                </a:solidFill>
                <a:effectLst/>
                <a:highlight>
                  <a:srgbClr val="FFFFFF"/>
                </a:highlight>
                <a:latin typeface="Söhne"/>
              </a:rPr>
              <a:t> Directory Access Protocol): </a:t>
            </a:r>
            <a:endParaRPr lang="tr-TR" dirty="0"/>
          </a:p>
        </p:txBody>
      </p:sp>
      <p:sp>
        <p:nvSpPr>
          <p:cNvPr id="3" name="İçerik Yer Tutucusu 2">
            <a:extLst>
              <a:ext uri="{FF2B5EF4-FFF2-40B4-BE49-F238E27FC236}">
                <a16:creationId xmlns:a16="http://schemas.microsoft.com/office/drawing/2014/main" id="{5A082B1F-5561-0CA7-2274-5074784FFB45}"/>
              </a:ext>
            </a:extLst>
          </p:cNvPr>
          <p:cNvSpPr>
            <a:spLocks noGrp="1"/>
          </p:cNvSpPr>
          <p:nvPr>
            <p:ph idx="1"/>
          </p:nvPr>
        </p:nvSpPr>
        <p:spPr>
          <a:xfrm>
            <a:off x="1371600" y="2644815"/>
            <a:ext cx="9601200" cy="3581400"/>
          </a:xfrm>
        </p:spPr>
        <p:txBody>
          <a:bodyPr>
            <a:normAutofit/>
          </a:bodyPr>
          <a:lstStyle/>
          <a:p>
            <a:r>
              <a:rPr lang="tr-TR" sz="2400" b="0" i="0" dirty="0">
                <a:solidFill>
                  <a:srgbClr val="0D0D0D"/>
                </a:solidFill>
                <a:effectLst/>
                <a:highlight>
                  <a:srgbClr val="FFFFFF"/>
                </a:highlight>
                <a:latin typeface="Söhne"/>
              </a:rPr>
              <a:t>Kullanıcı kimlik doğrulaması ve yetkilendirme için kullanılabilir. Farklı güvenlik sistemleri ve uygulamalar arasında kullanıcı kimlik bilgilerini paylaşmak için kullanılabilir.</a:t>
            </a:r>
            <a:endParaRPr lang="tr-TR" sz="2400" dirty="0"/>
          </a:p>
        </p:txBody>
      </p:sp>
    </p:spTree>
    <p:extLst>
      <p:ext uri="{BB962C8B-B14F-4D97-AF65-F5344CB8AC3E}">
        <p14:creationId xmlns:p14="http://schemas.microsoft.com/office/powerpoint/2010/main" val="2768543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3FDCA8-B233-9F2B-EF89-996498C3C6D5}"/>
              </a:ext>
            </a:extLst>
          </p:cNvPr>
          <p:cNvSpPr>
            <a:spLocks noGrp="1"/>
          </p:cNvSpPr>
          <p:nvPr>
            <p:ph type="title"/>
          </p:nvPr>
        </p:nvSpPr>
        <p:spPr/>
        <p:txBody>
          <a:bodyPr/>
          <a:lstStyle/>
          <a:p>
            <a:r>
              <a:rPr lang="tr-TR" dirty="0" smtClean="0">
                <a:solidFill>
                  <a:srgbClr val="0D0D0D"/>
                </a:solidFill>
                <a:highlight>
                  <a:srgbClr val="FFFFFF"/>
                </a:highlight>
                <a:latin typeface="Franklin Gothic Book (Başlıklar)"/>
              </a:rPr>
              <a:t>11. </a:t>
            </a:r>
            <a:r>
              <a:rPr lang="tr-TR" b="0" i="0" dirty="0" err="1">
                <a:solidFill>
                  <a:srgbClr val="0D0D0D"/>
                </a:solidFill>
                <a:effectLst/>
                <a:highlight>
                  <a:srgbClr val="FFFFFF"/>
                </a:highlight>
                <a:latin typeface="Söhne"/>
              </a:rPr>
              <a:t>Syslog</a:t>
            </a:r>
            <a:endParaRPr lang="tr-TR" dirty="0">
              <a:latin typeface="Franklin Gothic Book (Başlıklar)"/>
            </a:endParaRPr>
          </a:p>
        </p:txBody>
      </p:sp>
      <p:sp>
        <p:nvSpPr>
          <p:cNvPr id="3" name="İçerik Yer Tutucusu 2">
            <a:extLst>
              <a:ext uri="{FF2B5EF4-FFF2-40B4-BE49-F238E27FC236}">
                <a16:creationId xmlns:a16="http://schemas.microsoft.com/office/drawing/2014/main" id="{1D2DD6D4-AA67-6904-0110-E33B700F1AD8}"/>
              </a:ext>
            </a:extLst>
          </p:cNvPr>
          <p:cNvSpPr>
            <a:spLocks noGrp="1"/>
          </p:cNvSpPr>
          <p:nvPr>
            <p:ph idx="1"/>
          </p:nvPr>
        </p:nvSpPr>
        <p:spPr>
          <a:xfrm>
            <a:off x="1371600" y="2448045"/>
            <a:ext cx="9601200" cy="3581400"/>
          </a:xfrm>
        </p:spPr>
        <p:txBody>
          <a:bodyPr>
            <a:normAutofit/>
          </a:bodyPr>
          <a:lstStyle/>
          <a:p>
            <a:r>
              <a:rPr lang="tr-TR" sz="2400" b="0" i="0" dirty="0">
                <a:solidFill>
                  <a:srgbClr val="0D0D0D"/>
                </a:solidFill>
                <a:effectLst/>
                <a:highlight>
                  <a:srgbClr val="FFFFFF"/>
                </a:highlight>
                <a:latin typeface="Söhne"/>
              </a:rPr>
              <a:t>Güvenlik olaylarını ve log kayıtlarını merkezi bir konumda toplamak ve analiz etmek için kullanılabilir. </a:t>
            </a:r>
            <a:r>
              <a:rPr lang="tr-TR" sz="2400" b="0" i="0" dirty="0" err="1">
                <a:solidFill>
                  <a:srgbClr val="0D0D0D"/>
                </a:solidFill>
                <a:effectLst/>
                <a:highlight>
                  <a:srgbClr val="FFFFFF"/>
                </a:highlight>
                <a:latin typeface="Söhne"/>
              </a:rPr>
              <a:t>Syslog</a:t>
            </a:r>
            <a:r>
              <a:rPr lang="tr-TR" sz="2400" b="0" i="0" dirty="0">
                <a:solidFill>
                  <a:srgbClr val="0D0D0D"/>
                </a:solidFill>
                <a:effectLst/>
                <a:highlight>
                  <a:srgbClr val="FFFFFF"/>
                </a:highlight>
                <a:latin typeface="Söhne"/>
              </a:rPr>
              <a:t>, farklı güvenlik sistemlerinden gelen logları standart bir formatta toplamak için kullanılabilir.</a:t>
            </a:r>
            <a:endParaRPr lang="tr-TR" sz="2400" dirty="0"/>
          </a:p>
        </p:txBody>
      </p:sp>
    </p:spTree>
    <p:extLst>
      <p:ext uri="{BB962C8B-B14F-4D97-AF65-F5344CB8AC3E}">
        <p14:creationId xmlns:p14="http://schemas.microsoft.com/office/powerpoint/2010/main" val="213069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BF4A7D-72A5-007F-F65A-DB18A7F71D73}"/>
              </a:ext>
            </a:extLst>
          </p:cNvPr>
          <p:cNvSpPr>
            <a:spLocks noGrp="1"/>
          </p:cNvSpPr>
          <p:nvPr>
            <p:ph type="title"/>
          </p:nvPr>
        </p:nvSpPr>
        <p:spPr/>
        <p:txBody>
          <a:bodyPr/>
          <a:lstStyle/>
          <a:p>
            <a:r>
              <a:rPr lang="tr-TR" dirty="0" smtClean="0"/>
              <a:t>12. </a:t>
            </a:r>
            <a:r>
              <a:rPr lang="tr-TR" b="0" i="0" dirty="0">
                <a:solidFill>
                  <a:srgbClr val="0D0D0D"/>
                </a:solidFill>
                <a:effectLst/>
                <a:highlight>
                  <a:srgbClr val="FFFFFF"/>
                </a:highlight>
                <a:latin typeface="Söhne"/>
              </a:rPr>
              <a:t>RADIUS (Remote </a:t>
            </a:r>
            <a:r>
              <a:rPr lang="tr-TR" b="0" i="0" dirty="0" err="1">
                <a:solidFill>
                  <a:srgbClr val="0D0D0D"/>
                </a:solidFill>
                <a:effectLst/>
                <a:highlight>
                  <a:srgbClr val="FFFFFF"/>
                </a:highlight>
                <a:latin typeface="Söhne"/>
              </a:rPr>
              <a:t>Authentication</a:t>
            </a:r>
            <a:r>
              <a:rPr lang="tr-TR" b="0" i="0" dirty="0">
                <a:solidFill>
                  <a:srgbClr val="0D0D0D"/>
                </a:solidFill>
                <a:effectLst/>
                <a:highlight>
                  <a:srgbClr val="FFFFFF"/>
                </a:highlight>
                <a:latin typeface="Söhne"/>
              </a:rPr>
              <a:t> Dial-</a:t>
            </a:r>
            <a:r>
              <a:rPr lang="tr-TR" b="0" i="0" dirty="0" err="1">
                <a:solidFill>
                  <a:srgbClr val="0D0D0D"/>
                </a:solidFill>
                <a:effectLst/>
                <a:highlight>
                  <a:srgbClr val="FFFFFF"/>
                </a:highlight>
                <a:latin typeface="Söhne"/>
              </a:rPr>
              <a:t>In</a:t>
            </a:r>
            <a:r>
              <a:rPr lang="tr-TR" b="0" i="0" dirty="0">
                <a:solidFill>
                  <a:srgbClr val="0D0D0D"/>
                </a:solidFill>
                <a:effectLst/>
                <a:highlight>
                  <a:srgbClr val="FFFFFF"/>
                </a:highlight>
                <a:latin typeface="Söhne"/>
              </a:rPr>
              <a:t> User Service)</a:t>
            </a:r>
            <a:endParaRPr lang="tr-TR" dirty="0"/>
          </a:p>
        </p:txBody>
      </p:sp>
      <p:sp>
        <p:nvSpPr>
          <p:cNvPr id="3" name="İçerik Yer Tutucusu 2">
            <a:extLst>
              <a:ext uri="{FF2B5EF4-FFF2-40B4-BE49-F238E27FC236}">
                <a16:creationId xmlns:a16="http://schemas.microsoft.com/office/drawing/2014/main" id="{DD6E46B2-8BC4-66C5-6756-4277504D543C}"/>
              </a:ext>
            </a:extLst>
          </p:cNvPr>
          <p:cNvSpPr>
            <a:spLocks noGrp="1"/>
          </p:cNvSpPr>
          <p:nvPr>
            <p:ph idx="1"/>
          </p:nvPr>
        </p:nvSpPr>
        <p:spPr>
          <a:xfrm>
            <a:off x="1371600" y="2575367"/>
            <a:ext cx="9601200" cy="3581400"/>
          </a:xfrm>
        </p:spPr>
        <p:txBody>
          <a:bodyPr>
            <a:normAutofit/>
          </a:bodyPr>
          <a:lstStyle/>
          <a:p>
            <a:r>
              <a:rPr lang="tr-TR" sz="2400" b="0" i="0" dirty="0">
                <a:solidFill>
                  <a:srgbClr val="0D0D0D"/>
                </a:solidFill>
                <a:effectLst/>
                <a:highlight>
                  <a:srgbClr val="FFFFFF"/>
                </a:highlight>
                <a:latin typeface="Söhne"/>
              </a:rPr>
              <a:t>Uzak erişim ve kimlik doğrulama için kullanılabilir. Özellikle VPN gibi güvenlik odaklı uygulamalarda kullanılabilir.</a:t>
            </a:r>
            <a:endParaRPr lang="tr-TR" sz="2400" dirty="0"/>
          </a:p>
        </p:txBody>
      </p:sp>
    </p:spTree>
    <p:extLst>
      <p:ext uri="{BB962C8B-B14F-4D97-AF65-F5344CB8AC3E}">
        <p14:creationId xmlns:p14="http://schemas.microsoft.com/office/powerpoint/2010/main" val="40856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722120"/>
            <a:ext cx="9601200" cy="4495800"/>
          </a:xfrm>
        </p:spPr>
        <p:txBody>
          <a:bodyPr>
            <a:normAutofit lnSpcReduction="10000"/>
          </a:bodyPr>
          <a:lstStyle/>
          <a:p>
            <a:pPr marL="457200" indent="-457200">
              <a:buFont typeface="+mj-lt"/>
              <a:buAutoNum type="arabicPeriod"/>
            </a:pPr>
            <a:r>
              <a:rPr lang="tr-TR" sz="2400" dirty="0"/>
              <a:t>Kullanıcı </a:t>
            </a:r>
            <a:r>
              <a:rPr lang="tr-TR" sz="2400" dirty="0" smtClean="0"/>
              <a:t>Erişimi: </a:t>
            </a:r>
            <a:r>
              <a:rPr lang="tr-TR" sz="2400" dirty="0"/>
              <a:t>Her şey bir kullanıcının ağa erişmeye çalışmasıyla başlar. Bu aşamada, ağ erişim kontrolü (NAC) kullanıcının kimliğini doğrular ve erişim izinlerini belirler</a:t>
            </a:r>
            <a:r>
              <a:rPr lang="tr-TR" sz="2400" dirty="0" smtClean="0"/>
              <a:t>.</a:t>
            </a:r>
          </a:p>
          <a:p>
            <a:pPr marL="457200" indent="-457200">
              <a:buFont typeface="+mj-lt"/>
              <a:buAutoNum type="arabicPeriod"/>
            </a:pPr>
            <a:endParaRPr lang="tr-TR" sz="2400" dirty="0" smtClean="0"/>
          </a:p>
          <a:p>
            <a:pPr marL="457200" indent="-457200">
              <a:buFont typeface="+mj-lt"/>
              <a:buAutoNum type="arabicPeriod"/>
            </a:pPr>
            <a:r>
              <a:rPr lang="tr-TR" sz="2400" dirty="0"/>
              <a:t>Erişim İzni ve Yetkilendirme </a:t>
            </a:r>
            <a:r>
              <a:rPr lang="tr-TR" sz="2400" dirty="0" smtClean="0"/>
              <a:t>Bilgileri: </a:t>
            </a:r>
            <a:r>
              <a:rPr lang="tr-TR" sz="2400" dirty="0"/>
              <a:t>Erişim izinleri ve yetkilendirme bilgileri belirlendikten sonra, bu bilgiler diğer güvenlik sistemleriyle paylaşılır ve doğrulama işlemlerinde kullanılır</a:t>
            </a:r>
            <a:r>
              <a:rPr lang="tr-TR" sz="2400" dirty="0" smtClean="0"/>
              <a:t>.</a:t>
            </a:r>
          </a:p>
          <a:p>
            <a:pPr marL="457200" indent="-457200">
              <a:buFont typeface="+mj-lt"/>
              <a:buAutoNum type="arabicPeriod"/>
            </a:pPr>
            <a:endParaRPr lang="tr-TR" sz="2400" dirty="0" smtClean="0"/>
          </a:p>
          <a:p>
            <a:pPr marL="457200" indent="-457200">
              <a:buFont typeface="+mj-lt"/>
              <a:buAutoNum type="arabicPeriod"/>
            </a:pPr>
            <a:r>
              <a:rPr lang="tr-TR" sz="2400" dirty="0"/>
              <a:t>Güvenlik Duvarları ve </a:t>
            </a:r>
            <a:r>
              <a:rPr lang="tr-TR" sz="2400" dirty="0" smtClean="0"/>
              <a:t>Filtreleme: </a:t>
            </a:r>
            <a:r>
              <a:rPr lang="tr-TR" sz="2400" dirty="0"/>
              <a:t>Kullanıcının ağa erişimi sağlandıktan sonra, güvenlik duvarları ve filtreleme sistemleri devreye girer. Bu sistemler, ağ trafiğini izler ve zararlı içerikleri engeller</a:t>
            </a:r>
            <a:r>
              <a:rPr lang="tr-TR" sz="2400" dirty="0" smtClean="0"/>
              <a:t>.</a:t>
            </a:r>
          </a:p>
          <a:p>
            <a:pPr marL="0" indent="0">
              <a:buNone/>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941411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783080"/>
            <a:ext cx="9601200" cy="4698743"/>
          </a:xfrm>
        </p:spPr>
        <p:txBody>
          <a:bodyPr>
            <a:normAutofit/>
          </a:bodyPr>
          <a:lstStyle/>
          <a:p>
            <a:pPr marL="457200" indent="-457200">
              <a:buAutoNum type="arabicPeriod" startAt="4"/>
            </a:pPr>
            <a:r>
              <a:rPr lang="tr-TR" sz="2400" dirty="0" smtClean="0"/>
              <a:t>Saldırı </a:t>
            </a:r>
            <a:r>
              <a:rPr lang="tr-TR" sz="2400" dirty="0"/>
              <a:t>Tespit ve </a:t>
            </a:r>
            <a:r>
              <a:rPr lang="tr-TR" sz="2400" dirty="0" smtClean="0"/>
              <a:t>Engelleme: </a:t>
            </a:r>
            <a:r>
              <a:rPr lang="tr-TR" sz="2400" dirty="0"/>
              <a:t>Aynı zamanda, saldırı tespit ve engelleme sistemleri de ağ trafiğini izler ve potansiyel saldırıları tespit eder</a:t>
            </a:r>
            <a:r>
              <a:rPr lang="tr-TR" sz="2400" dirty="0" smtClean="0"/>
              <a:t>.</a:t>
            </a:r>
          </a:p>
          <a:p>
            <a:pPr marL="457200" indent="-457200">
              <a:buAutoNum type="arabicPeriod" startAt="4"/>
            </a:pPr>
            <a:endParaRPr lang="tr-TR" sz="2400" dirty="0" smtClean="0"/>
          </a:p>
          <a:p>
            <a:pPr marL="457200" indent="-457200">
              <a:buAutoNum type="arabicPeriod" startAt="4"/>
            </a:pPr>
            <a:r>
              <a:rPr lang="tr-TR" sz="2400" dirty="0"/>
              <a:t>Veri Tarama ve </a:t>
            </a:r>
            <a:r>
              <a:rPr lang="tr-TR" sz="2400" dirty="0" smtClean="0"/>
              <a:t>Analiz: </a:t>
            </a:r>
            <a:r>
              <a:rPr lang="tr-TR" sz="2400" dirty="0"/>
              <a:t>Veri tarama sistemleri, ağdaki güvenlik zafiyetlerini tespit eder ve bu bilgiler risk analiz yönetim sistemine </a:t>
            </a:r>
            <a:r>
              <a:rPr lang="tr-TR" sz="2400" dirty="0" smtClean="0"/>
              <a:t>iletilir.</a:t>
            </a:r>
          </a:p>
          <a:p>
            <a:pPr marL="457200" indent="-457200">
              <a:buAutoNum type="arabicPeriod" startAt="4"/>
            </a:pPr>
            <a:endParaRPr lang="tr-TR" sz="2400" dirty="0" smtClean="0"/>
          </a:p>
          <a:p>
            <a:pPr marL="457200" indent="-457200">
              <a:buAutoNum type="arabicPeriod" startAt="4"/>
            </a:pPr>
            <a:r>
              <a:rPr lang="tr-TR" sz="2400" dirty="0" err="1" smtClean="0"/>
              <a:t>Vulnerability</a:t>
            </a:r>
            <a:r>
              <a:rPr lang="tr-TR" sz="2400" dirty="0" smtClean="0"/>
              <a:t> </a:t>
            </a:r>
            <a:r>
              <a:rPr lang="tr-TR" sz="2400" dirty="0" err="1"/>
              <a:t>Scanner</a:t>
            </a:r>
            <a:r>
              <a:rPr lang="tr-TR" sz="2400" dirty="0"/>
              <a:t> ve Risk </a:t>
            </a:r>
            <a:r>
              <a:rPr lang="tr-TR" sz="2400" dirty="0" smtClean="0"/>
              <a:t>Analizi: </a:t>
            </a:r>
            <a:r>
              <a:rPr lang="tr-TR" sz="2400" dirty="0"/>
              <a:t>Zafiyet tarama sistemleri, sistemdeki güvenlik açıklarını tespit eder ve bu bilgiler risk analiz yönetim sistemi ile paylaşılır</a:t>
            </a:r>
            <a:r>
              <a:rPr lang="tr-TR" sz="2400" dirty="0" smtClean="0"/>
              <a:t>.</a:t>
            </a:r>
          </a:p>
          <a:p>
            <a:pPr marL="0" indent="0">
              <a:buNone/>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16827169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838960"/>
            <a:ext cx="9601200" cy="4759960"/>
          </a:xfrm>
        </p:spPr>
        <p:txBody>
          <a:bodyPr>
            <a:normAutofit fontScale="92500" lnSpcReduction="10000"/>
          </a:bodyPr>
          <a:lstStyle/>
          <a:p>
            <a:pPr marL="457200" indent="-457200">
              <a:buFont typeface="Franklin Gothic Book" panose="020B0503020102020204" pitchFamily="34" charset="0"/>
              <a:buAutoNum type="arabicPeriod" startAt="8"/>
            </a:pPr>
            <a:r>
              <a:rPr lang="tr-TR" sz="2600" dirty="0"/>
              <a:t>Güvenlik Yönetim ve İzleme: Risk analiz yönetim sistemi, ağdaki riskleri analiz eder ve yöneticilere raporlar. Ağ izleme ve performans analizi uygulaması, ağ trafiğini izler ve performansı analiz eder</a:t>
            </a:r>
            <a:r>
              <a:rPr lang="tr-TR" sz="2600" dirty="0" smtClean="0"/>
              <a:t>.</a:t>
            </a:r>
          </a:p>
          <a:p>
            <a:pPr marL="457200" indent="-457200">
              <a:buFont typeface="Franklin Gothic Book" panose="020B0503020102020204" pitchFamily="34" charset="0"/>
              <a:buAutoNum type="arabicPeriod" startAt="8"/>
            </a:pPr>
            <a:endParaRPr lang="tr-TR" sz="2600" dirty="0"/>
          </a:p>
          <a:p>
            <a:pPr marL="457200" indent="-457200">
              <a:buAutoNum type="arabicPeriod" startAt="8"/>
            </a:pPr>
            <a:r>
              <a:rPr lang="tr-TR" sz="2600" dirty="0" smtClean="0"/>
              <a:t>İzleme </a:t>
            </a:r>
            <a:r>
              <a:rPr lang="tr-TR" sz="2600" dirty="0"/>
              <a:t>ve </a:t>
            </a:r>
            <a:r>
              <a:rPr lang="tr-TR" sz="2600" dirty="0" smtClean="0"/>
              <a:t>Analiz</a:t>
            </a:r>
            <a:r>
              <a:rPr lang="tr-TR" sz="2600" dirty="0"/>
              <a:t>:</a:t>
            </a:r>
            <a:r>
              <a:rPr lang="tr-TR" sz="2600" dirty="0" smtClean="0"/>
              <a:t> </a:t>
            </a:r>
            <a:r>
              <a:rPr lang="tr-TR" sz="2600" dirty="0"/>
              <a:t>Ağ izleme ve performans analizi uygulaması, ağdaki trafik ve performansı izler, sorunları belirler ve yöneticilere </a:t>
            </a:r>
            <a:r>
              <a:rPr lang="tr-TR" sz="2600" dirty="0" smtClean="0"/>
              <a:t>raporlar. Bu </a:t>
            </a:r>
            <a:r>
              <a:rPr lang="tr-TR" sz="2600" dirty="0"/>
              <a:t>bilgiler, güvenlik yönetim sistemi tarafından izlenir ve yöneticilere raporlanır.</a:t>
            </a:r>
          </a:p>
          <a:p>
            <a:pPr marL="457200" indent="-457200">
              <a:buAutoNum type="arabicPeriod" startAt="8"/>
            </a:pPr>
            <a:endParaRPr lang="tr-TR" sz="2600" dirty="0"/>
          </a:p>
          <a:p>
            <a:pPr marL="457200" indent="-457200">
              <a:buAutoNum type="arabicPeriod" startAt="8"/>
            </a:pPr>
            <a:r>
              <a:rPr lang="tr-TR" sz="2600" dirty="0" smtClean="0"/>
              <a:t>Güvenlik Politikaları: </a:t>
            </a:r>
            <a:r>
              <a:rPr lang="tr-TR" sz="2600" dirty="0"/>
              <a:t>Güvenlik duvarları, URL filtreleme ve diğer güvenlik sistemleri, belirli güvenlik politikalarını uygular. Bu politikalar, güvenlik yönetim sistemi tarafından yönetilir ve gerektiğinde güncellenir</a:t>
            </a:r>
            <a:r>
              <a:rPr lang="tr-TR" sz="2600" dirty="0" smtClean="0"/>
              <a:t>.</a:t>
            </a:r>
          </a:p>
          <a:p>
            <a:pPr marL="457200" indent="-457200">
              <a:buAutoNum type="arabicPeriod" startAt="8"/>
            </a:pPr>
            <a:endParaRPr lang="tr-TR" sz="2400" dirty="0"/>
          </a:p>
          <a:p>
            <a:pPr marL="457200" indent="-457200">
              <a:buAutoNum type="arabicPeriod" startAt="8"/>
            </a:pPr>
            <a:endParaRPr lang="tr-TR" sz="2400" dirty="0"/>
          </a:p>
          <a:p>
            <a:pPr marL="457200" indent="-457200">
              <a:buAutoNum type="arabicPeriod" startAt="8"/>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525560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645920"/>
            <a:ext cx="9601200" cy="4953000"/>
          </a:xfrm>
        </p:spPr>
        <p:txBody>
          <a:bodyPr>
            <a:normAutofit/>
          </a:bodyPr>
          <a:lstStyle/>
          <a:p>
            <a:pPr marL="457200" indent="-457200">
              <a:buAutoNum type="arabicPeriod" startAt="11"/>
            </a:pPr>
            <a:r>
              <a:rPr lang="tr-TR" sz="2400" dirty="0" smtClean="0"/>
              <a:t>Güvenlik </a:t>
            </a:r>
            <a:r>
              <a:rPr lang="tr-TR" sz="2400" dirty="0"/>
              <a:t>Politikaları ve </a:t>
            </a:r>
            <a:r>
              <a:rPr lang="tr-TR" sz="2400" dirty="0" smtClean="0"/>
              <a:t>Yetkilendirme: </a:t>
            </a:r>
            <a:r>
              <a:rPr lang="tr-TR" sz="2400" dirty="0"/>
              <a:t>Güvenlik duvarları ve erişim kontrolü, belirli güvenlik politikalarını uygular ve kullanıcıların erişim izinlerini belirler.</a:t>
            </a:r>
          </a:p>
          <a:p>
            <a:pPr marL="457200" indent="-457200">
              <a:buAutoNum type="arabicPeriod" startAt="11"/>
            </a:pPr>
            <a:endParaRPr lang="tr-TR" sz="2400" dirty="0"/>
          </a:p>
          <a:p>
            <a:pPr marL="457200" indent="-457200">
              <a:buAutoNum type="arabicPeriod" startAt="11"/>
            </a:pPr>
            <a:r>
              <a:rPr lang="tr-TR" sz="2400" dirty="0" smtClean="0"/>
              <a:t>Veri </a:t>
            </a:r>
            <a:r>
              <a:rPr lang="tr-TR" sz="2400" dirty="0"/>
              <a:t>Depolama ve </a:t>
            </a:r>
            <a:r>
              <a:rPr lang="tr-TR" sz="2400" dirty="0" smtClean="0"/>
              <a:t>İşleme: </a:t>
            </a:r>
            <a:r>
              <a:rPr lang="tr-TR" sz="2400" dirty="0"/>
              <a:t>DB güvenlik duvarı, </a:t>
            </a:r>
            <a:r>
              <a:rPr lang="tr-TR" sz="2400" dirty="0" err="1"/>
              <a:t>veritabanlarına</a:t>
            </a:r>
            <a:r>
              <a:rPr lang="tr-TR" sz="2400" dirty="0"/>
              <a:t> erişimi kontrol eder ve verilerin güvenliğini sağlar.</a:t>
            </a:r>
          </a:p>
          <a:p>
            <a:pPr marL="457200" indent="-457200">
              <a:buAutoNum type="arabicPeriod" startAt="11"/>
            </a:pPr>
            <a:endParaRPr lang="tr-TR" sz="2400" dirty="0"/>
          </a:p>
          <a:p>
            <a:pPr marL="457200" indent="-457200">
              <a:buAutoNum type="arabicPeriod" startAt="11"/>
            </a:pPr>
            <a:r>
              <a:rPr lang="tr-TR" sz="2400" dirty="0" smtClean="0"/>
              <a:t>Veri </a:t>
            </a:r>
            <a:r>
              <a:rPr lang="tr-TR" sz="2400" dirty="0"/>
              <a:t>Koruma ve </a:t>
            </a:r>
            <a:r>
              <a:rPr lang="tr-TR" sz="2400" dirty="0" smtClean="0"/>
              <a:t>Şifreleme: </a:t>
            </a:r>
            <a:r>
              <a:rPr lang="tr-TR" sz="2400" dirty="0"/>
              <a:t>Hassas veriler, veri kaçakları önleme sistemi tarafından korunur. Bu sistem, </a:t>
            </a:r>
            <a:r>
              <a:rPr lang="tr-TR" sz="2400" dirty="0" err="1"/>
              <a:t>veritabanı</a:t>
            </a:r>
            <a:r>
              <a:rPr lang="tr-TR" sz="2400" dirty="0"/>
              <a:t> güvenlik duvarı ile entegre çalışarak verilerin güvenliğini sağlar</a:t>
            </a:r>
            <a:r>
              <a:rPr lang="tr-TR" sz="2400" dirty="0" smtClean="0"/>
              <a:t>.</a:t>
            </a: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3556648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BÜTÜNLÜK </a:t>
            </a:r>
          </a:p>
        </p:txBody>
      </p:sp>
      <p:sp>
        <p:nvSpPr>
          <p:cNvPr id="3" name="İçerik Yer Tutucusu 2"/>
          <p:cNvSpPr>
            <a:spLocks noGrp="1"/>
          </p:cNvSpPr>
          <p:nvPr>
            <p:ph idx="1"/>
          </p:nvPr>
        </p:nvSpPr>
        <p:spPr>
          <a:xfrm>
            <a:off x="1371600" y="1767254"/>
            <a:ext cx="9601200" cy="4601462"/>
          </a:xfrm>
        </p:spPr>
        <p:txBody>
          <a:bodyPr>
            <a:noAutofit/>
          </a:bodyPr>
          <a:lstStyle/>
          <a:p>
            <a:r>
              <a:rPr lang="tr-TR" sz="2400" dirty="0"/>
              <a:t>Bütünlük, bilginin değiştirilmediğini veya bozulmadığını garanti etmeyi ifade eder. Bütünlüğü sağlamanın bazı yolları şunlardır:</a:t>
            </a:r>
          </a:p>
          <a:p>
            <a:pPr lvl="0">
              <a:buFont typeface="Wingdings" panose="05000000000000000000" pitchFamily="2" charset="2"/>
              <a:buChar char="ü"/>
            </a:pPr>
            <a:r>
              <a:rPr lang="tr-TR" dirty="0" err="1"/>
              <a:t>Hash</a:t>
            </a:r>
            <a:r>
              <a:rPr lang="tr-TR" dirty="0"/>
              <a:t> Fonksiyonları: Verinin </a:t>
            </a:r>
            <a:r>
              <a:rPr lang="tr-TR" dirty="0" err="1"/>
              <a:t>hash</a:t>
            </a:r>
            <a:r>
              <a:rPr lang="tr-TR" dirty="0"/>
              <a:t> değerini hesaplayarak, verinin değiştirilip değiştirilmediğini kontrol etmek.</a:t>
            </a:r>
          </a:p>
          <a:p>
            <a:pPr lvl="0">
              <a:buFont typeface="Wingdings" panose="05000000000000000000" pitchFamily="2" charset="2"/>
              <a:buChar char="ü"/>
            </a:pPr>
            <a:r>
              <a:rPr lang="tr-TR" dirty="0"/>
              <a:t>Yetkilendirme ve Kimlik Doğrulama: Veriyi değiştirebilecek olanların yetkilendirilmesi ve kimlik doğrulaması yapılması.</a:t>
            </a:r>
          </a:p>
          <a:p>
            <a:pPr lvl="0">
              <a:buFont typeface="Wingdings" panose="05000000000000000000" pitchFamily="2" charset="2"/>
              <a:buChar char="ü"/>
            </a:pPr>
            <a:r>
              <a:rPr lang="tr-TR" dirty="0" err="1"/>
              <a:t>Günlükleme</a:t>
            </a:r>
            <a:r>
              <a:rPr lang="tr-TR" dirty="0"/>
              <a:t> ve İzleme: Veri üzerinde yapılan değişikliklerin </a:t>
            </a:r>
            <a:r>
              <a:rPr lang="tr-TR" dirty="0" err="1"/>
              <a:t>günlüklenmesi</a:t>
            </a:r>
            <a:r>
              <a:rPr lang="tr-TR" dirty="0"/>
              <a:t> ve izlenmesi.</a:t>
            </a:r>
          </a:p>
          <a:p>
            <a:pPr lvl="0">
              <a:buFont typeface="Wingdings" panose="05000000000000000000" pitchFamily="2" charset="2"/>
              <a:buChar char="ü"/>
            </a:pPr>
            <a:r>
              <a:rPr lang="tr-TR" dirty="0"/>
              <a:t>Fiziksel Güvenlik Önlemleri: Verinin fiziksel olarak korunması ve değişime karşı önlemlerin alınması.</a:t>
            </a:r>
          </a:p>
          <a:p>
            <a:pPr lvl="0">
              <a:buFont typeface="Wingdings" panose="05000000000000000000" pitchFamily="2" charset="2"/>
              <a:buChar char="Ø"/>
            </a:pPr>
            <a:r>
              <a:rPr lang="tr-TR" sz="2400" b="1" dirty="0" err="1"/>
              <a:t>Hash</a:t>
            </a:r>
            <a:r>
              <a:rPr lang="tr-TR" dirty="0"/>
              <a:t>: Bir veri kümesini belirli bir algoritma kullanarak sabit boyutlu bir değere dönüştüren bir fonksiyondur.</a:t>
            </a:r>
          </a:p>
        </p:txBody>
      </p:sp>
    </p:spTree>
    <p:extLst>
      <p:ext uri="{BB962C8B-B14F-4D97-AF65-F5344CB8AC3E}">
        <p14:creationId xmlns:p14="http://schemas.microsoft.com/office/powerpoint/2010/main" val="2697892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645920"/>
            <a:ext cx="9601200" cy="4953000"/>
          </a:xfrm>
        </p:spPr>
        <p:txBody>
          <a:bodyPr>
            <a:normAutofit/>
          </a:bodyPr>
          <a:lstStyle/>
          <a:p>
            <a:pPr marL="457200" indent="-457200">
              <a:buFont typeface="Franklin Gothic Book" panose="020B0503020102020204" pitchFamily="34" charset="0"/>
              <a:buAutoNum type="arabicPeriod" startAt="14"/>
            </a:pPr>
            <a:r>
              <a:rPr lang="tr-TR" sz="2400" dirty="0" smtClean="0"/>
              <a:t>Koruma </a:t>
            </a:r>
            <a:r>
              <a:rPr lang="tr-TR" sz="2400" dirty="0"/>
              <a:t>ve Engelleme: Sıfır gün zararlı yazılım tespit sistemi, yeni çıkan zararlı yazılımları tespit eder ve koruma sağlar</a:t>
            </a:r>
            <a:r>
              <a:rPr lang="tr-TR" sz="2400" dirty="0" smtClean="0"/>
              <a:t>.</a:t>
            </a:r>
          </a:p>
          <a:p>
            <a:pPr marL="457200" indent="-457200">
              <a:buFont typeface="Franklin Gothic Book" panose="020B0503020102020204" pitchFamily="34" charset="0"/>
              <a:buAutoNum type="arabicPeriod" startAt="14"/>
            </a:pPr>
            <a:endParaRPr lang="tr-TR" sz="2400" dirty="0"/>
          </a:p>
          <a:p>
            <a:pPr marL="457200" indent="-457200">
              <a:buAutoNum type="arabicPeriod" startAt="14"/>
            </a:pPr>
            <a:r>
              <a:rPr lang="tr-TR" sz="2400" dirty="0"/>
              <a:t>Olaylar ve Alarm </a:t>
            </a:r>
            <a:r>
              <a:rPr lang="tr-TR" sz="2400" dirty="0" smtClean="0"/>
              <a:t>Bilgileri: </a:t>
            </a:r>
            <a:r>
              <a:rPr lang="tr-TR" sz="2400" dirty="0"/>
              <a:t>Saldırı tespit ve engelleme sistemleri (IDS/IPS), ağdaki anormal aktiviteleri tespit eder ve alarm oluşturur.</a:t>
            </a:r>
          </a:p>
          <a:p>
            <a:pPr marL="457200" indent="-457200">
              <a:buAutoNum type="arabicPeriod" startAt="14"/>
            </a:pPr>
            <a:endParaRPr lang="tr-TR" sz="2400" dirty="0"/>
          </a:p>
          <a:p>
            <a:pPr marL="457200" indent="-457200">
              <a:buAutoNum type="arabicPeriod" startAt="14"/>
            </a:pPr>
            <a:r>
              <a:rPr lang="tr-TR" sz="2400" dirty="0" smtClean="0"/>
              <a:t>Günlük Kayıtları: </a:t>
            </a:r>
            <a:r>
              <a:rPr lang="tr-TR" sz="2400" dirty="0"/>
              <a:t>Farklı güvenlik sistemleri, yaptıkları işlemleri ve tespit ettikleri olayları günlük dosyalarına kaydeder. Bu günlük dosyaları, kayıt toplama ve </a:t>
            </a:r>
            <a:r>
              <a:rPr lang="tr-TR" sz="2400" dirty="0" err="1"/>
              <a:t>kolerasyon</a:t>
            </a:r>
            <a:r>
              <a:rPr lang="tr-TR" sz="2400" dirty="0"/>
              <a:t> sistemi tarafından toplanır, analiz edilir ve raporlanır.</a:t>
            </a:r>
          </a:p>
          <a:p>
            <a:pPr marL="457200" indent="-457200">
              <a:buAutoNum type="arabicPeriod" startAt="14"/>
            </a:pPr>
            <a:endParaRPr lang="tr-TR" dirty="0"/>
          </a:p>
        </p:txBody>
      </p:sp>
    </p:spTree>
    <p:extLst>
      <p:ext uri="{BB962C8B-B14F-4D97-AF65-F5344CB8AC3E}">
        <p14:creationId xmlns:p14="http://schemas.microsoft.com/office/powerpoint/2010/main" val="1261989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a:t>
            </a:r>
            <a:endParaRPr lang="tr-TR" sz="4000" dirty="0"/>
          </a:p>
        </p:txBody>
      </p:sp>
      <p:sp>
        <p:nvSpPr>
          <p:cNvPr id="3" name="İçerik Yer Tutucusu 2"/>
          <p:cNvSpPr>
            <a:spLocks noGrp="1"/>
          </p:cNvSpPr>
          <p:nvPr>
            <p:ph idx="1"/>
          </p:nvPr>
        </p:nvSpPr>
        <p:spPr>
          <a:xfrm>
            <a:off x="1371600" y="1595120"/>
            <a:ext cx="9601200" cy="5019040"/>
          </a:xfrm>
        </p:spPr>
        <p:txBody>
          <a:bodyPr>
            <a:noAutofit/>
          </a:bodyPr>
          <a:lstStyle/>
          <a:p>
            <a:r>
              <a:rPr lang="tr-TR" sz="2200" dirty="0" smtClean="0"/>
              <a:t>Günlük </a:t>
            </a:r>
            <a:r>
              <a:rPr lang="tr-TR" sz="2200" dirty="0"/>
              <a:t>veya </a:t>
            </a:r>
            <a:r>
              <a:rPr lang="tr-TR" sz="2200" dirty="0" err="1" smtClean="0"/>
              <a:t>log</a:t>
            </a:r>
            <a:r>
              <a:rPr lang="tr-TR" sz="2200" dirty="0" smtClean="0"/>
              <a:t>, </a:t>
            </a:r>
            <a:r>
              <a:rPr lang="tr-TR" sz="2200" dirty="0"/>
              <a:t>bilgisayar sistemlerinde meydana gelen olayların kaydedildiği bir dosyadır. Günlükler genellikle sistemdeki önemli olayları, hataları, uyarıları ve diğer bilgileri içerir. </a:t>
            </a:r>
            <a:endParaRPr lang="tr-TR" sz="2200" dirty="0" smtClean="0"/>
          </a:p>
          <a:p>
            <a:endParaRPr lang="tr-TR" sz="2200" dirty="0"/>
          </a:p>
          <a:p>
            <a:r>
              <a:rPr lang="tr-TR" sz="2200" dirty="0" smtClean="0"/>
              <a:t>Bu </a:t>
            </a:r>
            <a:r>
              <a:rPr lang="tr-TR" sz="2200" dirty="0"/>
              <a:t>günlükler genellikle merkezi bir günlük toplama ve analiz sistemine gönderilir. Bu sistemler, günlükleri bir araya getirir, analiz eder ve saldırıları tespit etmek ve </a:t>
            </a:r>
            <a:r>
              <a:rPr lang="tr-TR" sz="2200" i="1" dirty="0"/>
              <a:t>savunma stratejilerini </a:t>
            </a:r>
            <a:r>
              <a:rPr lang="tr-TR" sz="2200" dirty="0"/>
              <a:t>geliştirmek için kullanıcıya raporlar sunar. </a:t>
            </a:r>
            <a:endParaRPr lang="tr-TR" sz="2200" dirty="0" smtClean="0"/>
          </a:p>
          <a:p>
            <a:endParaRPr lang="tr-TR" sz="2200" dirty="0"/>
          </a:p>
          <a:p>
            <a:r>
              <a:rPr lang="tr-TR" sz="2200" dirty="0" smtClean="0"/>
              <a:t>Örneğin</a:t>
            </a:r>
            <a:r>
              <a:rPr lang="tr-TR" sz="2200" dirty="0"/>
              <a:t>, bir güvenlik duvarı günlüğü, hangi IP adreslerinden gelen trafiklerin engellendiğini veya izin verildiğini gösterir. Bir </a:t>
            </a:r>
            <a:r>
              <a:rPr lang="tr-TR" sz="2200" dirty="0" smtClean="0"/>
              <a:t>WAF günlüğü</a:t>
            </a:r>
            <a:r>
              <a:rPr lang="tr-TR" sz="2200" dirty="0"/>
              <a:t>, hangi istemcilerin sunucuya erişmeye çalıştığını ve hangi sayfalara erişildiğini gösterir. </a:t>
            </a:r>
          </a:p>
        </p:txBody>
      </p:sp>
    </p:spTree>
    <p:extLst>
      <p:ext uri="{BB962C8B-B14F-4D97-AF65-F5344CB8AC3E}">
        <p14:creationId xmlns:p14="http://schemas.microsoft.com/office/powerpoint/2010/main" val="897500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YÖNTEMLERİ</a:t>
            </a:r>
            <a:endParaRPr lang="tr-TR" sz="4000" dirty="0"/>
          </a:p>
        </p:txBody>
      </p:sp>
      <p:sp>
        <p:nvSpPr>
          <p:cNvPr id="3" name="İçerik Yer Tutucusu 2"/>
          <p:cNvSpPr>
            <a:spLocks noGrp="1"/>
          </p:cNvSpPr>
          <p:nvPr>
            <p:ph idx="1"/>
          </p:nvPr>
        </p:nvSpPr>
        <p:spPr>
          <a:xfrm>
            <a:off x="1371600" y="1595120"/>
            <a:ext cx="9601200" cy="4754880"/>
          </a:xfrm>
        </p:spPr>
        <p:txBody>
          <a:bodyPr>
            <a:normAutofit lnSpcReduction="10000"/>
          </a:bodyPr>
          <a:lstStyle/>
          <a:p>
            <a:pPr marL="457200" indent="-457200">
              <a:buFont typeface="+mj-lt"/>
              <a:buAutoNum type="arabicPeriod"/>
            </a:pPr>
            <a:r>
              <a:rPr lang="tr-TR" sz="2400" dirty="0"/>
              <a:t>Saldırı Tespit ve Engelleme Sistemleri (IDS/IPS) Günlükleri</a:t>
            </a:r>
            <a:r>
              <a:rPr lang="tr-TR" sz="2400" dirty="0" smtClean="0"/>
              <a:t>: </a:t>
            </a:r>
            <a:r>
              <a:rPr lang="tr-TR" sz="2400" dirty="0"/>
              <a:t>IDS/IPS sistemleri, ağ trafiğini izler ve anormal aktiviteleri tespit eder. Bu sistemlerin günlükleri, saldırı tespit etme süreci ve saldırı detayları hakkında bilgi sağlar.</a:t>
            </a:r>
          </a:p>
          <a:p>
            <a:pPr marL="457200" indent="-457200">
              <a:buFont typeface="+mj-lt"/>
              <a:buAutoNum type="arabicPeriod"/>
            </a:pPr>
            <a:endParaRPr lang="tr-TR" sz="2400" dirty="0"/>
          </a:p>
          <a:p>
            <a:pPr marL="457200" indent="-457200">
              <a:buFont typeface="+mj-lt"/>
              <a:buAutoNum type="arabicPeriod"/>
            </a:pPr>
            <a:r>
              <a:rPr lang="tr-TR" sz="2400" dirty="0" smtClean="0"/>
              <a:t>Firewall </a:t>
            </a:r>
            <a:r>
              <a:rPr lang="tr-TR" sz="2400" dirty="0"/>
              <a:t>Günlükleri</a:t>
            </a:r>
            <a:r>
              <a:rPr lang="tr-TR" sz="2400" dirty="0" smtClean="0"/>
              <a:t>: </a:t>
            </a:r>
            <a:r>
              <a:rPr lang="tr-TR" sz="2400" dirty="0" err="1"/>
              <a:t>Firewall'lar</a:t>
            </a:r>
            <a:r>
              <a:rPr lang="tr-TR" sz="2400" dirty="0"/>
              <a:t>, ağa gelen ve ağdan çıkan trafiği kontrol eder. Firewall günlükleri, hangi trafiğin engellendiği veya izin verildiği hakkında bilgi içerir.</a:t>
            </a:r>
          </a:p>
          <a:p>
            <a:pPr marL="457200" indent="-457200">
              <a:buFont typeface="+mj-lt"/>
              <a:buAutoNum type="arabicPeriod"/>
            </a:pPr>
            <a:endParaRPr lang="tr-TR" sz="2400" dirty="0"/>
          </a:p>
          <a:p>
            <a:pPr marL="457200" indent="-457200">
              <a:buFont typeface="+mj-lt"/>
              <a:buAutoNum type="arabicPeriod"/>
            </a:pPr>
            <a:r>
              <a:rPr lang="tr-TR" sz="2400" dirty="0" smtClean="0"/>
              <a:t>Web </a:t>
            </a:r>
            <a:r>
              <a:rPr lang="tr-TR" sz="2400" dirty="0"/>
              <a:t>Güvenlik Duvarı (WAF) </a:t>
            </a:r>
            <a:r>
              <a:rPr lang="tr-TR" sz="2400" dirty="0" smtClean="0"/>
              <a:t>Günlükleri: </a:t>
            </a:r>
            <a:r>
              <a:rPr lang="tr-TR" sz="2400" dirty="0" err="1"/>
              <a:t>WAF'lar</a:t>
            </a:r>
            <a:r>
              <a:rPr lang="tr-TR" sz="2400" dirty="0"/>
              <a:t>, web uygulamalarına gelen istekleri izler ve zararlı istekleri engeller. WAF günlükleri, hangi tür saldırıların engellendiği ve nasıl tepki verildiği hakkında bilgi sağlar.</a:t>
            </a:r>
          </a:p>
          <a:p>
            <a:pPr marL="457200" indent="-457200">
              <a:buFont typeface="+mj-lt"/>
              <a:buAutoNum type="arabicPeriod"/>
            </a:pPr>
            <a:endParaRPr lang="tr-TR" dirty="0"/>
          </a:p>
        </p:txBody>
      </p:sp>
    </p:spTree>
    <p:extLst>
      <p:ext uri="{BB962C8B-B14F-4D97-AF65-F5344CB8AC3E}">
        <p14:creationId xmlns:p14="http://schemas.microsoft.com/office/powerpoint/2010/main" val="3248123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YÖNTEMLERİ</a:t>
            </a:r>
            <a:endParaRPr lang="tr-TR" sz="4000" dirty="0"/>
          </a:p>
        </p:txBody>
      </p:sp>
      <p:sp>
        <p:nvSpPr>
          <p:cNvPr id="3" name="İçerik Yer Tutucusu 2"/>
          <p:cNvSpPr>
            <a:spLocks noGrp="1"/>
          </p:cNvSpPr>
          <p:nvPr>
            <p:ph idx="1"/>
          </p:nvPr>
        </p:nvSpPr>
        <p:spPr>
          <a:xfrm>
            <a:off x="1371600" y="1595120"/>
            <a:ext cx="9601200" cy="4917440"/>
          </a:xfrm>
        </p:spPr>
        <p:txBody>
          <a:bodyPr>
            <a:noAutofit/>
          </a:bodyPr>
          <a:lstStyle/>
          <a:p>
            <a:pPr marL="457200" indent="-457200">
              <a:buAutoNum type="arabicPeriod" startAt="4"/>
            </a:pPr>
            <a:r>
              <a:rPr lang="tr-TR" sz="2400" dirty="0" smtClean="0"/>
              <a:t>E-posta </a:t>
            </a:r>
            <a:r>
              <a:rPr lang="tr-TR" sz="2400" dirty="0"/>
              <a:t>Güvenlik Duvarı </a:t>
            </a:r>
            <a:r>
              <a:rPr lang="tr-TR" sz="2400" dirty="0" smtClean="0"/>
              <a:t>Günlükleri: E-posta </a:t>
            </a:r>
            <a:r>
              <a:rPr lang="tr-TR" sz="2400" dirty="0"/>
              <a:t>güvenlik duvarları, gelen e-postaları filtreler ve zararlı içerikleri engeller. Günlükler, hangi e-postaların engellendiği ve hangilerinin izin verildiği hakkında bilgi içerir.</a:t>
            </a:r>
          </a:p>
          <a:p>
            <a:pPr marL="457200" indent="-457200">
              <a:buAutoNum type="arabicPeriod" startAt="4"/>
            </a:pPr>
            <a:endParaRPr lang="tr-TR" sz="2400" dirty="0"/>
          </a:p>
          <a:p>
            <a:pPr marL="457200" indent="-457200">
              <a:buAutoNum type="arabicPeriod" startAt="4"/>
            </a:pPr>
            <a:r>
              <a:rPr lang="tr-TR" sz="2400" dirty="0" smtClean="0"/>
              <a:t>Zafiyet </a:t>
            </a:r>
            <a:r>
              <a:rPr lang="tr-TR" sz="2400" dirty="0"/>
              <a:t>Tarama Sistemleri </a:t>
            </a:r>
            <a:r>
              <a:rPr lang="tr-TR" sz="2400" dirty="0" smtClean="0"/>
              <a:t>Günlükleri: Zafiyet </a:t>
            </a:r>
            <a:r>
              <a:rPr lang="tr-TR" sz="2400" dirty="0"/>
              <a:t>tarama sistemleri, ağda bulunan zafiyetleri tespit eder. Günlükler, tespit edilen zafiyetler ve bunların nasıl düzeltildiği hakkında bilgi sağlar.</a:t>
            </a:r>
          </a:p>
          <a:p>
            <a:pPr marL="457200" indent="-457200">
              <a:buAutoNum type="arabicPeriod" startAt="4"/>
            </a:pPr>
            <a:endParaRPr lang="tr-TR" sz="2400" dirty="0"/>
          </a:p>
          <a:p>
            <a:pPr marL="457200" indent="-457200">
              <a:buAutoNum type="arabicPeriod" startAt="4"/>
            </a:pPr>
            <a:r>
              <a:rPr lang="tr-TR" sz="2400" dirty="0" smtClean="0"/>
              <a:t>Ağ </a:t>
            </a:r>
            <a:r>
              <a:rPr lang="tr-TR" sz="2400" dirty="0"/>
              <a:t>İzleme ve Performans Analizi Günlükleri</a:t>
            </a:r>
            <a:r>
              <a:rPr lang="tr-TR" sz="2400" dirty="0" smtClean="0"/>
              <a:t>: </a:t>
            </a:r>
            <a:r>
              <a:rPr lang="tr-TR" sz="2400" dirty="0"/>
              <a:t>Bu günlükler, ağdaki trafik </a:t>
            </a:r>
            <a:r>
              <a:rPr lang="tr-TR" sz="2400" dirty="0" err="1"/>
              <a:t>paternlerini</a:t>
            </a:r>
            <a:r>
              <a:rPr lang="tr-TR" sz="2400" dirty="0"/>
              <a:t> ve performansı izler. Anormal aktiviteler veya performans sorunları tespit edilebilir.</a:t>
            </a:r>
          </a:p>
        </p:txBody>
      </p:sp>
    </p:spTree>
    <p:extLst>
      <p:ext uri="{BB962C8B-B14F-4D97-AF65-F5344CB8AC3E}">
        <p14:creationId xmlns:p14="http://schemas.microsoft.com/office/powerpoint/2010/main" val="39437825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AEAEE-FD92-9523-0AB0-6E78DA75FEF9}"/>
              </a:ext>
            </a:extLst>
          </p:cNvPr>
          <p:cNvSpPr>
            <a:spLocks noGrp="1"/>
          </p:cNvSpPr>
          <p:nvPr>
            <p:ph type="title"/>
          </p:nvPr>
        </p:nvSpPr>
        <p:spPr>
          <a:xfrm>
            <a:off x="1371600" y="2590800"/>
            <a:ext cx="9601200" cy="1485900"/>
          </a:xfrm>
        </p:spPr>
        <p:txBody>
          <a:bodyPr>
            <a:normAutofit/>
          </a:bodyPr>
          <a:lstStyle/>
          <a:p>
            <a:pPr algn="ctr"/>
            <a:r>
              <a:rPr lang="tr-TR" sz="8000" dirty="0"/>
              <a:t>USE CASE DİYAGRAMI</a:t>
            </a:r>
          </a:p>
        </p:txBody>
      </p:sp>
    </p:spTree>
    <p:extLst>
      <p:ext uri="{BB962C8B-B14F-4D97-AF65-F5344CB8AC3E}">
        <p14:creationId xmlns:p14="http://schemas.microsoft.com/office/powerpoint/2010/main" val="11851357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1402F-8C6D-CEF3-3CC4-300D77D14864}"/>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F436C6E2-188F-AAF2-2BB2-7642BDFE75BE}"/>
              </a:ext>
            </a:extLst>
          </p:cNvPr>
          <p:cNvPicPr>
            <a:picLocks noGrp="1" noChangeAspect="1"/>
          </p:cNvPicPr>
          <p:nvPr>
            <p:ph idx="1"/>
          </p:nvPr>
        </p:nvPicPr>
        <p:blipFill>
          <a:blip r:embed="rId2"/>
          <a:stretch>
            <a:fillRect/>
          </a:stretch>
        </p:blipFill>
        <p:spPr>
          <a:xfrm>
            <a:off x="2600325" y="10873"/>
            <a:ext cx="7756949" cy="6775687"/>
          </a:xfrm>
        </p:spPr>
      </p:pic>
    </p:spTree>
    <p:extLst>
      <p:ext uri="{BB962C8B-B14F-4D97-AF65-F5344CB8AC3E}">
        <p14:creationId xmlns:p14="http://schemas.microsoft.com/office/powerpoint/2010/main" val="6877799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6A9A9A-D17C-AB6B-D7F1-4B8D0F455B9F}"/>
              </a:ext>
            </a:extLst>
          </p:cNvPr>
          <p:cNvSpPr>
            <a:spLocks noGrp="1"/>
          </p:cNvSpPr>
          <p:nvPr>
            <p:ph type="title"/>
          </p:nvPr>
        </p:nvSpPr>
        <p:spPr>
          <a:xfrm>
            <a:off x="1566909" y="3073893"/>
            <a:ext cx="9601200" cy="1485900"/>
          </a:xfrm>
        </p:spPr>
        <p:txBody>
          <a:bodyPr>
            <a:normAutofit/>
          </a:bodyPr>
          <a:lstStyle/>
          <a:p>
            <a:r>
              <a:rPr lang="tr-TR" sz="7200" dirty="0"/>
              <a:t>CONTEXT DİAGRAMI </a:t>
            </a:r>
          </a:p>
        </p:txBody>
      </p:sp>
    </p:spTree>
    <p:extLst>
      <p:ext uri="{BB962C8B-B14F-4D97-AF65-F5344CB8AC3E}">
        <p14:creationId xmlns:p14="http://schemas.microsoft.com/office/powerpoint/2010/main" val="3420078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43F161-C233-D4D6-1024-CEE5E9C47F59}"/>
              </a:ext>
            </a:extLst>
          </p:cNvPr>
          <p:cNvSpPr>
            <a:spLocks noGrp="1"/>
          </p:cNvSpPr>
          <p:nvPr>
            <p:ph type="title"/>
          </p:nvPr>
        </p:nvSpPr>
        <p:spPr/>
        <p:txBody>
          <a:bodyPr/>
          <a:lstStyle/>
          <a:p>
            <a:endParaRPr lang="tr-TR"/>
          </a:p>
        </p:txBody>
      </p:sp>
      <p:pic>
        <p:nvPicPr>
          <p:cNvPr id="9" name="İçerik Yer Tutucusu 8">
            <a:extLst>
              <a:ext uri="{FF2B5EF4-FFF2-40B4-BE49-F238E27FC236}">
                <a16:creationId xmlns:a16="http://schemas.microsoft.com/office/drawing/2014/main" id="{6EFF5DEC-E201-3A94-6A25-A56D0B2689F4}"/>
              </a:ext>
            </a:extLst>
          </p:cNvPr>
          <p:cNvPicPr>
            <a:picLocks noGrp="1" noChangeAspect="1"/>
          </p:cNvPicPr>
          <p:nvPr>
            <p:ph idx="1"/>
          </p:nvPr>
        </p:nvPicPr>
        <p:blipFill>
          <a:blip r:embed="rId2"/>
          <a:stretch>
            <a:fillRect/>
          </a:stretch>
        </p:blipFill>
        <p:spPr>
          <a:xfrm>
            <a:off x="1371600" y="91709"/>
            <a:ext cx="10036206" cy="6713023"/>
          </a:xfrm>
        </p:spPr>
      </p:pic>
    </p:spTree>
    <p:extLst>
      <p:ext uri="{BB962C8B-B14F-4D97-AF65-F5344CB8AC3E}">
        <p14:creationId xmlns:p14="http://schemas.microsoft.com/office/powerpoint/2010/main" val="9997537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4FF059-78D3-26B5-1021-2BBC03C11BC0}"/>
              </a:ext>
            </a:extLst>
          </p:cNvPr>
          <p:cNvSpPr>
            <a:spLocks noGrp="1"/>
          </p:cNvSpPr>
          <p:nvPr>
            <p:ph type="title"/>
          </p:nvPr>
        </p:nvSpPr>
        <p:spPr>
          <a:xfrm>
            <a:off x="1211802" y="2851952"/>
            <a:ext cx="9601200" cy="1485900"/>
          </a:xfrm>
        </p:spPr>
        <p:txBody>
          <a:bodyPr>
            <a:noAutofit/>
          </a:bodyPr>
          <a:lstStyle/>
          <a:p>
            <a:pPr algn="ctr"/>
            <a:r>
              <a:rPr lang="tr-TR" sz="6600" dirty="0"/>
              <a:t>ERD (</a:t>
            </a:r>
            <a:r>
              <a:rPr lang="tr-TR" sz="6600" dirty="0" err="1"/>
              <a:t>Entity</a:t>
            </a:r>
            <a:r>
              <a:rPr lang="tr-TR" sz="6600" dirty="0"/>
              <a:t> </a:t>
            </a:r>
            <a:r>
              <a:rPr lang="tr-TR" sz="6600" dirty="0" err="1"/>
              <a:t>Relationship</a:t>
            </a:r>
            <a:r>
              <a:rPr lang="tr-TR" sz="6600" dirty="0"/>
              <a:t> </a:t>
            </a:r>
            <a:r>
              <a:rPr lang="tr-TR" sz="6600" dirty="0" err="1"/>
              <a:t>Diagram</a:t>
            </a:r>
            <a:r>
              <a:rPr lang="tr-TR" sz="6600" dirty="0"/>
              <a:t>)</a:t>
            </a:r>
          </a:p>
        </p:txBody>
      </p:sp>
    </p:spTree>
    <p:extLst>
      <p:ext uri="{BB962C8B-B14F-4D97-AF65-F5344CB8AC3E}">
        <p14:creationId xmlns:p14="http://schemas.microsoft.com/office/powerpoint/2010/main" val="23900428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FFE040-5FEC-B4F5-3B1A-FB891E8F0DF5}"/>
              </a:ext>
            </a:extLst>
          </p:cNvPr>
          <p:cNvSpPr>
            <a:spLocks noGrp="1"/>
          </p:cNvSpPr>
          <p:nvPr>
            <p:ph type="title"/>
          </p:nvPr>
        </p:nvSpPr>
        <p:spPr/>
        <p:txBody>
          <a:bodyPr/>
          <a:lstStyle/>
          <a:p>
            <a:endParaRPr lang="tr-TR" dirty="0"/>
          </a:p>
        </p:txBody>
      </p:sp>
      <p:pic>
        <p:nvPicPr>
          <p:cNvPr id="9" name="İçerik Yer Tutucusu 8">
            <a:extLst>
              <a:ext uri="{FF2B5EF4-FFF2-40B4-BE49-F238E27FC236}">
                <a16:creationId xmlns:a16="http://schemas.microsoft.com/office/drawing/2014/main" id="{48A69B67-4E11-1EF3-3E5A-F0667E198261}"/>
              </a:ext>
            </a:extLst>
          </p:cNvPr>
          <p:cNvPicPr>
            <a:picLocks noGrp="1" noChangeAspect="1"/>
          </p:cNvPicPr>
          <p:nvPr>
            <p:ph idx="1"/>
          </p:nvPr>
        </p:nvPicPr>
        <p:blipFill>
          <a:blip r:embed="rId2"/>
          <a:stretch>
            <a:fillRect/>
          </a:stretch>
        </p:blipFill>
        <p:spPr>
          <a:xfrm>
            <a:off x="293197" y="1428750"/>
            <a:ext cx="11758006" cy="4687410"/>
          </a:xfrm>
        </p:spPr>
      </p:pic>
    </p:spTree>
    <p:extLst>
      <p:ext uri="{BB962C8B-B14F-4D97-AF65-F5344CB8AC3E}">
        <p14:creationId xmlns:p14="http://schemas.microsoft.com/office/powerpoint/2010/main" val="2663115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ERİŞİLEBİLİRLİK</a:t>
            </a:r>
          </a:p>
        </p:txBody>
      </p:sp>
      <p:sp>
        <p:nvSpPr>
          <p:cNvPr id="3" name="İçerik Yer Tutucusu 2"/>
          <p:cNvSpPr>
            <a:spLocks noGrp="1"/>
          </p:cNvSpPr>
          <p:nvPr>
            <p:ph idx="1"/>
          </p:nvPr>
        </p:nvSpPr>
        <p:spPr>
          <a:xfrm>
            <a:off x="1371600" y="1767254"/>
            <a:ext cx="9601200" cy="4601462"/>
          </a:xfrm>
        </p:spPr>
        <p:txBody>
          <a:bodyPr>
            <a:noAutofit/>
          </a:bodyPr>
          <a:lstStyle/>
          <a:p>
            <a:r>
              <a:rPr lang="tr-TR" dirty="0"/>
              <a:t>Erişilebilirlik, bilgi veya kaynaklara kolayca erişebilme yeteneğini ifade eder. Erişilebilirliği sağlamanın bazı yolları şunlardır:</a:t>
            </a:r>
          </a:p>
          <a:p>
            <a:pPr lvl="0">
              <a:buFont typeface="Wingdings" panose="05000000000000000000" pitchFamily="2" charset="2"/>
              <a:buChar char="ü"/>
            </a:pPr>
            <a:r>
              <a:rPr lang="tr-TR" dirty="0"/>
              <a:t>Ağ Erişim Kontrolleri: Ağdaki kaynaklara erişimi kontrol etmek için doğru yetkilendirmeleri ve erişim kontrollerini kullanmak.</a:t>
            </a:r>
          </a:p>
          <a:p>
            <a:pPr lvl="0">
              <a:buFont typeface="Wingdings" panose="05000000000000000000" pitchFamily="2" charset="2"/>
              <a:buChar char="ü"/>
            </a:pPr>
            <a:r>
              <a:rPr lang="tr-TR" dirty="0"/>
              <a:t>Yedekleme ve Kurtarma Çözümleri: Verilere sürekli erişim sağlamak için düzenli yedekleme ve kurtarma çözümleri kullanmak.</a:t>
            </a:r>
          </a:p>
          <a:p>
            <a:pPr lvl="0">
              <a:buFont typeface="Wingdings" panose="05000000000000000000" pitchFamily="2" charset="2"/>
              <a:buChar char="ü"/>
            </a:pPr>
            <a:r>
              <a:rPr lang="tr-TR" dirty="0"/>
              <a:t>Uzaktan Erişim Çözümleri: Uzaktan çalışma veya seyahat ederken erişimi sağlamak için uygun uzaktan erişim araçlarını kullanmak.</a:t>
            </a:r>
          </a:p>
          <a:p>
            <a:pPr lvl="0">
              <a:buFont typeface="Wingdings" panose="05000000000000000000" pitchFamily="2" charset="2"/>
              <a:buChar char="ü"/>
            </a:pPr>
            <a:r>
              <a:rPr lang="tr-TR" dirty="0"/>
              <a:t>Ağ Performansı ve Kapasite Yönetimi: Ağdaki performansı ve kapasiteyi yönetmek ve optimize etmek için doğru araçları kullanmak.</a:t>
            </a:r>
          </a:p>
          <a:p>
            <a:pPr lvl="0">
              <a:buFont typeface="Wingdings" panose="05000000000000000000" pitchFamily="2" charset="2"/>
              <a:buChar char="ü"/>
            </a:pPr>
            <a:r>
              <a:rPr lang="tr-TR" dirty="0"/>
              <a:t>Veri Yedekleme ve Senkronizasyon: Verileri güvenli bir şekilde yedeklemek ve senkronize etmek için uygun araçları kullanmak. </a:t>
            </a:r>
          </a:p>
        </p:txBody>
      </p:sp>
    </p:spTree>
    <p:extLst>
      <p:ext uri="{BB962C8B-B14F-4D97-AF65-F5344CB8AC3E}">
        <p14:creationId xmlns:p14="http://schemas.microsoft.com/office/powerpoint/2010/main" val="11825485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5A0570D-7EFF-9D1D-5105-1277CEA35A94}"/>
              </a:ext>
            </a:extLst>
          </p:cNvPr>
          <p:cNvPicPr>
            <a:picLocks noGrp="1" noChangeAspect="1"/>
          </p:cNvPicPr>
          <p:nvPr>
            <p:ph idx="1"/>
          </p:nvPr>
        </p:nvPicPr>
        <p:blipFill>
          <a:blip r:embed="rId2"/>
          <a:stretch>
            <a:fillRect/>
          </a:stretch>
        </p:blipFill>
        <p:spPr>
          <a:xfrm>
            <a:off x="2583028" y="0"/>
            <a:ext cx="7025943" cy="6924364"/>
          </a:xfrm>
        </p:spPr>
      </p:pic>
    </p:spTree>
    <p:extLst>
      <p:ext uri="{BB962C8B-B14F-4D97-AF65-F5344CB8AC3E}">
        <p14:creationId xmlns:p14="http://schemas.microsoft.com/office/powerpoint/2010/main" val="6348605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3FF565E-F188-222A-597C-728A25204404}"/>
              </a:ext>
            </a:extLst>
          </p:cNvPr>
          <p:cNvPicPr>
            <a:picLocks noGrp="1" noChangeAspect="1"/>
          </p:cNvPicPr>
          <p:nvPr>
            <p:ph idx="1"/>
          </p:nvPr>
        </p:nvPicPr>
        <p:blipFill>
          <a:blip r:embed="rId2"/>
          <a:stretch>
            <a:fillRect/>
          </a:stretch>
        </p:blipFill>
        <p:spPr>
          <a:xfrm>
            <a:off x="1766498" y="79899"/>
            <a:ext cx="9062018" cy="6858000"/>
          </a:xfrm>
        </p:spPr>
      </p:pic>
    </p:spTree>
    <p:extLst>
      <p:ext uri="{BB962C8B-B14F-4D97-AF65-F5344CB8AC3E}">
        <p14:creationId xmlns:p14="http://schemas.microsoft.com/office/powerpoint/2010/main" val="4229135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F06A1B-2039-36A6-C920-95326CA0B7A2}"/>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7BB7017-AA79-1B23-D2C6-D674CEAA8BD7}"/>
              </a:ext>
            </a:extLst>
          </p:cNvPr>
          <p:cNvPicPr>
            <a:picLocks noGrp="1" noChangeAspect="1"/>
          </p:cNvPicPr>
          <p:nvPr>
            <p:ph idx="1"/>
          </p:nvPr>
        </p:nvPicPr>
        <p:blipFill>
          <a:blip r:embed="rId2"/>
          <a:stretch>
            <a:fillRect/>
          </a:stretch>
        </p:blipFill>
        <p:spPr>
          <a:xfrm>
            <a:off x="2677775" y="69498"/>
            <a:ext cx="6661534" cy="6788502"/>
          </a:xfrm>
        </p:spPr>
      </p:pic>
    </p:spTree>
    <p:extLst>
      <p:ext uri="{BB962C8B-B14F-4D97-AF65-F5344CB8AC3E}">
        <p14:creationId xmlns:p14="http://schemas.microsoft.com/office/powerpoint/2010/main" val="3068564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56ACBE-8C68-628C-A6DA-380F1D901300}"/>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3B24271-9BF9-114C-A69D-D5D321BB2335}"/>
              </a:ext>
            </a:extLst>
          </p:cNvPr>
          <p:cNvPicPr>
            <a:picLocks noGrp="1" noChangeAspect="1"/>
          </p:cNvPicPr>
          <p:nvPr>
            <p:ph idx="1"/>
          </p:nvPr>
        </p:nvPicPr>
        <p:blipFill rotWithShape="1">
          <a:blip r:embed="rId2"/>
          <a:srcRect b="12479"/>
          <a:stretch/>
        </p:blipFill>
        <p:spPr>
          <a:xfrm>
            <a:off x="0" y="235258"/>
            <a:ext cx="12285444" cy="6622742"/>
          </a:xfrm>
        </p:spPr>
      </p:pic>
    </p:spTree>
    <p:extLst>
      <p:ext uri="{BB962C8B-B14F-4D97-AF65-F5344CB8AC3E}">
        <p14:creationId xmlns:p14="http://schemas.microsoft.com/office/powerpoint/2010/main" val="2274813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1DEA6D-974C-C8C7-56B7-304A00CE71AB}"/>
              </a:ext>
            </a:extLst>
          </p:cNvPr>
          <p:cNvSpPr>
            <a:spLocks noGrp="1"/>
          </p:cNvSpPr>
          <p:nvPr>
            <p:ph type="title"/>
          </p:nvPr>
        </p:nvSpPr>
        <p:spPr>
          <a:xfrm>
            <a:off x="4176944" y="2976238"/>
            <a:ext cx="9601200" cy="1485900"/>
          </a:xfrm>
        </p:spPr>
        <p:txBody>
          <a:bodyPr>
            <a:normAutofit/>
          </a:bodyPr>
          <a:lstStyle/>
          <a:p>
            <a:r>
              <a:rPr lang="tr-TR" sz="8800" dirty="0"/>
              <a:t>ARAYÜZ</a:t>
            </a:r>
          </a:p>
        </p:txBody>
      </p:sp>
    </p:spTree>
    <p:extLst>
      <p:ext uri="{BB962C8B-B14F-4D97-AF65-F5344CB8AC3E}">
        <p14:creationId xmlns:p14="http://schemas.microsoft.com/office/powerpoint/2010/main" val="29375899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E5A380-58A0-695B-DC32-7F34D3CB0C68}"/>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24150D6D-D91B-7AC5-B23F-32CAC997ACBA}"/>
              </a:ext>
            </a:extLst>
          </p:cNvPr>
          <p:cNvPicPr>
            <a:picLocks noGrp="1" noChangeAspect="1"/>
          </p:cNvPicPr>
          <p:nvPr>
            <p:ph idx="1"/>
          </p:nvPr>
        </p:nvPicPr>
        <p:blipFill rotWithShape="1">
          <a:blip r:embed="rId2"/>
          <a:srcRect l="2312" t="4143" r="2197" b="6536"/>
          <a:stretch/>
        </p:blipFill>
        <p:spPr>
          <a:xfrm>
            <a:off x="0" y="257453"/>
            <a:ext cx="12196372" cy="6569476"/>
          </a:xfrm>
        </p:spPr>
      </p:pic>
    </p:spTree>
    <p:extLst>
      <p:ext uri="{BB962C8B-B14F-4D97-AF65-F5344CB8AC3E}">
        <p14:creationId xmlns:p14="http://schemas.microsoft.com/office/powerpoint/2010/main" val="38066299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AF3577-16EB-B0DA-B87F-C775F6968099}"/>
              </a:ext>
            </a:extLst>
          </p:cNvPr>
          <p:cNvSpPr>
            <a:spLocks noGrp="1"/>
          </p:cNvSpPr>
          <p:nvPr>
            <p:ph type="title"/>
          </p:nvPr>
        </p:nvSpPr>
        <p:spPr>
          <a:xfrm>
            <a:off x="1371600" y="228600"/>
            <a:ext cx="9601200" cy="1485900"/>
          </a:xfrm>
        </p:spPr>
        <p:txBody>
          <a:bodyPr/>
          <a:lstStyle/>
          <a:p>
            <a:r>
              <a:rPr lang="tr-TR" sz="4400" dirty="0"/>
              <a:t>USER STORY</a:t>
            </a:r>
            <a:endParaRPr lang="tr-TR" dirty="0"/>
          </a:p>
        </p:txBody>
      </p:sp>
      <p:sp>
        <p:nvSpPr>
          <p:cNvPr id="3" name="İçerik Yer Tutucusu 2">
            <a:extLst>
              <a:ext uri="{FF2B5EF4-FFF2-40B4-BE49-F238E27FC236}">
                <a16:creationId xmlns:a16="http://schemas.microsoft.com/office/drawing/2014/main" id="{876E0304-8308-FF9C-7B2C-FE27B572C19A}"/>
              </a:ext>
            </a:extLst>
          </p:cNvPr>
          <p:cNvSpPr>
            <a:spLocks noGrp="1"/>
          </p:cNvSpPr>
          <p:nvPr>
            <p:ph idx="1"/>
          </p:nvPr>
        </p:nvSpPr>
        <p:spPr>
          <a:xfrm>
            <a:off x="1371600" y="1081454"/>
            <a:ext cx="9601200" cy="5522546"/>
          </a:xfrm>
        </p:spPr>
        <p:txBody>
          <a:bodyPr>
            <a:noAutofit/>
          </a:bodyPr>
          <a:lstStyle/>
          <a:p>
            <a:r>
              <a:rPr lang="tr-TR" sz="1800" dirty="0" smtClean="0"/>
              <a:t>Ahmet</a:t>
            </a:r>
            <a:r>
              <a:rPr lang="tr-TR" sz="1800" dirty="0"/>
              <a:t>, şirketin IT güvenlik uzmanıdır ve çalışanların güvenli bir şekilde veri erişimi sağlamalarını, zararlı yazılımlardan korunmalarını ve şirket ağının yüksek performansla çalışmasını garanti altına almak istemektedir</a:t>
            </a:r>
            <a:r>
              <a:rPr lang="tr-TR" sz="1800" dirty="0" smtClean="0"/>
              <a:t>. Böylece </a:t>
            </a:r>
            <a:r>
              <a:rPr lang="tr-TR" sz="1800" dirty="0"/>
              <a:t>Ahmet’in ve şirketin güvenlik duruşunu güçlendirecek ve iş süreçlerinin kesintisiz ve güvenli bir şekilde devam etmesini sağlayacaktır</a:t>
            </a:r>
            <a:r>
              <a:rPr lang="tr-TR" sz="1800" dirty="0" smtClean="0"/>
              <a:t>.</a:t>
            </a:r>
            <a:endParaRPr lang="tr-TR" sz="1800" dirty="0"/>
          </a:p>
          <a:p>
            <a:r>
              <a:rPr lang="tr-TR" sz="1800" b="1" dirty="0"/>
              <a:t>Kriterler:</a:t>
            </a:r>
            <a:endParaRPr lang="tr-TR" sz="1800" dirty="0"/>
          </a:p>
          <a:p>
            <a:r>
              <a:rPr lang="tr-TR" sz="1800" dirty="0"/>
              <a:t>Ahmet, şirket ağına erişim sağlayan her kullanıcının kimlik doğrulamasını yapabilmeli ve yetkisiz erişimleri engelleyebilmelidir (</a:t>
            </a:r>
            <a:r>
              <a:rPr lang="tr-TR" sz="1800" b="1" dirty="0"/>
              <a:t>Ağ Erişim Kontrolü</a:t>
            </a:r>
            <a:r>
              <a:rPr lang="tr-TR" sz="1800" dirty="0"/>
              <a:t>).</a:t>
            </a:r>
          </a:p>
          <a:p>
            <a:r>
              <a:rPr lang="tr-TR" sz="1800" dirty="0"/>
              <a:t>Kullanıcıların bilgisayarları, güncel ve etkin bir </a:t>
            </a:r>
            <a:r>
              <a:rPr lang="tr-TR" sz="1800" b="1" dirty="0" err="1"/>
              <a:t>Antivirüs</a:t>
            </a:r>
            <a:r>
              <a:rPr lang="tr-TR" sz="1800" dirty="0"/>
              <a:t> programı ile korunmalıdır.</a:t>
            </a:r>
          </a:p>
          <a:p>
            <a:r>
              <a:rPr lang="tr-TR" sz="1800" dirty="0"/>
              <a:t>Gelen ve giden e-postalar, </a:t>
            </a:r>
            <a:r>
              <a:rPr lang="tr-TR" sz="1800" b="1" dirty="0" err="1"/>
              <a:t>Spamfilter</a:t>
            </a:r>
            <a:r>
              <a:rPr lang="tr-TR" sz="1800" dirty="0"/>
              <a:t> ile taranarak </a:t>
            </a:r>
            <a:r>
              <a:rPr lang="tr-TR" sz="1800" dirty="0" err="1"/>
              <a:t>spam</a:t>
            </a:r>
            <a:r>
              <a:rPr lang="tr-TR" sz="1800" dirty="0"/>
              <a:t> ve zararlı içeriklerden arındırılmalıdır.</a:t>
            </a:r>
          </a:p>
          <a:p>
            <a:r>
              <a:rPr lang="tr-TR" sz="1800" dirty="0"/>
              <a:t>İnternette gezinirken güvenli olmayan sitelere erişim, </a:t>
            </a:r>
            <a:r>
              <a:rPr lang="tr-TR" sz="1800" b="1" dirty="0"/>
              <a:t>URL Filtresi</a:t>
            </a:r>
            <a:r>
              <a:rPr lang="tr-TR" sz="1800" dirty="0"/>
              <a:t> ile engellenmelidir.</a:t>
            </a:r>
          </a:p>
          <a:p>
            <a:r>
              <a:rPr lang="tr-TR" sz="1800" dirty="0"/>
              <a:t>E-posta trafiği, </a:t>
            </a:r>
            <a:r>
              <a:rPr lang="tr-TR" sz="1800" b="1" dirty="0"/>
              <a:t>E-posta Güvenlik Duvarı</a:t>
            </a:r>
            <a:r>
              <a:rPr lang="tr-TR" sz="1800" dirty="0"/>
              <a:t> ile korunarak zararlı saldırılara karşı güvenli hale getirilmelidir.</a:t>
            </a:r>
          </a:p>
          <a:p>
            <a:r>
              <a:rPr lang="tr-TR" sz="1800" dirty="0"/>
              <a:t>Şirketin </a:t>
            </a:r>
            <a:r>
              <a:rPr lang="tr-TR" sz="1800" dirty="0" err="1"/>
              <a:t>veritabanları</a:t>
            </a:r>
            <a:r>
              <a:rPr lang="tr-TR" sz="1800" dirty="0"/>
              <a:t>, </a:t>
            </a:r>
            <a:r>
              <a:rPr lang="tr-TR" sz="1800" b="1" dirty="0"/>
              <a:t>DB Güvenlik Duvarı</a:t>
            </a:r>
            <a:r>
              <a:rPr lang="tr-TR" sz="1800" dirty="0"/>
              <a:t> ile korunarak hassas verilerin sızdırılmasının önüne geçilmelidir</a:t>
            </a:r>
            <a:r>
              <a:rPr lang="tr-TR" sz="1800" dirty="0" smtClean="0"/>
              <a:t>.</a:t>
            </a:r>
          </a:p>
          <a:p>
            <a:r>
              <a:rPr lang="tr-TR" sz="1800" dirty="0"/>
              <a:t>Web uygulamaları, </a:t>
            </a:r>
            <a:r>
              <a:rPr lang="tr-TR" sz="1800" b="1" dirty="0"/>
              <a:t>Web Uygulama Güvenlik Duvarı</a:t>
            </a:r>
            <a:r>
              <a:rPr lang="tr-TR" sz="1800" dirty="0"/>
              <a:t> ile sürekli olarak izlenmeli ve güvenlik açıklarına karşı korunmalıdır</a:t>
            </a:r>
            <a:r>
              <a:rPr lang="tr-TR" sz="1800" dirty="0" smtClean="0"/>
              <a:t>.</a:t>
            </a:r>
            <a:endParaRPr lang="tr-TR" sz="1800" dirty="0"/>
          </a:p>
        </p:txBody>
      </p:sp>
    </p:spTree>
    <p:extLst>
      <p:ext uri="{BB962C8B-B14F-4D97-AF65-F5344CB8AC3E}">
        <p14:creationId xmlns:p14="http://schemas.microsoft.com/office/powerpoint/2010/main" val="42753663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395653"/>
            <a:ext cx="9601200" cy="6251331"/>
          </a:xfrm>
        </p:spPr>
        <p:txBody>
          <a:bodyPr>
            <a:noAutofit/>
          </a:bodyPr>
          <a:lstStyle/>
          <a:p>
            <a:r>
              <a:rPr lang="tr-TR" sz="1800" dirty="0" smtClean="0"/>
              <a:t>Ağ </a:t>
            </a:r>
            <a:r>
              <a:rPr lang="tr-TR" sz="1800" dirty="0"/>
              <a:t>üzerindeki şüpheli aktiviteler, </a:t>
            </a:r>
            <a:r>
              <a:rPr lang="tr-TR" sz="1800" b="1" dirty="0"/>
              <a:t>STS</a:t>
            </a:r>
            <a:r>
              <a:rPr lang="tr-TR" sz="1800" dirty="0"/>
              <a:t> ile tespit edilip engellenmelidir.</a:t>
            </a:r>
          </a:p>
          <a:p>
            <a:r>
              <a:rPr lang="tr-TR" sz="1800" dirty="0"/>
              <a:t>Sistemler düzenli olarak </a:t>
            </a:r>
            <a:r>
              <a:rPr lang="tr-TR" sz="1800" b="1" dirty="0"/>
              <a:t>Zafiyet Tarama Sistemleri</a:t>
            </a:r>
            <a:r>
              <a:rPr lang="tr-TR" sz="1800" dirty="0"/>
              <a:t> ile taranarak güvenlik açıkları belirlenmeli ve giderilmelidir.</a:t>
            </a:r>
          </a:p>
          <a:p>
            <a:r>
              <a:rPr lang="tr-TR" sz="1800" dirty="0"/>
              <a:t>Bilinmeyen tehditlere karşı </a:t>
            </a:r>
            <a:r>
              <a:rPr lang="tr-TR" sz="1800" b="1" dirty="0"/>
              <a:t>Sıfır Gün Zararlı Yazılım Tespit Sistemi</a:t>
            </a:r>
            <a:r>
              <a:rPr lang="tr-TR" sz="1800" dirty="0"/>
              <a:t> ile </a:t>
            </a:r>
            <a:r>
              <a:rPr lang="tr-TR" sz="1800" dirty="0" err="1"/>
              <a:t>proaktif</a:t>
            </a:r>
            <a:r>
              <a:rPr lang="tr-TR" sz="1800" dirty="0"/>
              <a:t> koruma sağlanmalıdır.</a:t>
            </a:r>
          </a:p>
          <a:p>
            <a:r>
              <a:rPr lang="tr-TR" sz="1800" dirty="0"/>
              <a:t>Hassas verilerin sızdırılması, </a:t>
            </a:r>
            <a:r>
              <a:rPr lang="tr-TR" sz="1800" b="1" dirty="0"/>
              <a:t>Veri Kaçakları Önleme Sistemi</a:t>
            </a:r>
            <a:r>
              <a:rPr lang="tr-TR" sz="1800" dirty="0"/>
              <a:t> ile önlenebilmelidir.</a:t>
            </a:r>
          </a:p>
          <a:p>
            <a:r>
              <a:rPr lang="tr-TR" sz="1800" dirty="0"/>
              <a:t>Ağın sağlığı ve performansı, </a:t>
            </a:r>
            <a:r>
              <a:rPr lang="tr-TR" sz="1800" b="1" dirty="0"/>
              <a:t>Ağ İzleme ve Performans Analizi</a:t>
            </a:r>
            <a:r>
              <a:rPr lang="tr-TR" sz="1800" dirty="0"/>
              <a:t> ile sürekli olarak izlenmelidir.</a:t>
            </a:r>
          </a:p>
          <a:p>
            <a:r>
              <a:rPr lang="tr-TR" sz="1800" dirty="0"/>
              <a:t>Potansiyel riskler, </a:t>
            </a:r>
            <a:r>
              <a:rPr lang="tr-TR" sz="1800" b="1" dirty="0"/>
              <a:t>Risk Analiz Yönetim Sistemi</a:t>
            </a:r>
            <a:r>
              <a:rPr lang="tr-TR" sz="1800" dirty="0"/>
              <a:t> ile değerlendirilmeli ve yönetilmelidir.</a:t>
            </a:r>
          </a:p>
          <a:p>
            <a:r>
              <a:rPr lang="tr-TR" sz="1800" dirty="0"/>
              <a:t>Güvenlik olaylarına ilişkin </a:t>
            </a:r>
            <a:r>
              <a:rPr lang="tr-TR" sz="1800" dirty="0" err="1"/>
              <a:t>loglar</a:t>
            </a:r>
            <a:r>
              <a:rPr lang="tr-TR" sz="1800" dirty="0"/>
              <a:t>, </a:t>
            </a:r>
            <a:r>
              <a:rPr lang="tr-TR" sz="1800" b="1" dirty="0"/>
              <a:t>Kayıt Toplama ve </a:t>
            </a:r>
            <a:r>
              <a:rPr lang="tr-TR" sz="1800" b="1" dirty="0" err="1"/>
              <a:t>Kolerasyon</a:t>
            </a:r>
            <a:r>
              <a:rPr lang="tr-TR" sz="1800" b="1" dirty="0"/>
              <a:t> Sistemi</a:t>
            </a:r>
            <a:r>
              <a:rPr lang="tr-TR" sz="1800" dirty="0"/>
              <a:t> ile toplanmalı ve analiz edilmelidir.</a:t>
            </a:r>
          </a:p>
          <a:p>
            <a:r>
              <a:rPr lang="tr-TR" sz="1800" dirty="0"/>
              <a:t>Kullanıcıların internet trafiği, </a:t>
            </a:r>
            <a:r>
              <a:rPr lang="tr-TR" sz="1800" b="1" dirty="0"/>
              <a:t>Transparan İçerik Yönlendirici</a:t>
            </a:r>
            <a:r>
              <a:rPr lang="tr-TR" sz="1800" dirty="0"/>
              <a:t> ile yönlendirilerek verimliliğin artırılması ve güvenliğin sağlanması hedeflenmelidir.</a:t>
            </a:r>
          </a:p>
          <a:p>
            <a:r>
              <a:rPr lang="tr-TR" sz="1800" b="1" dirty="0"/>
              <a:t>Kabul Kriterleri:</a:t>
            </a:r>
            <a:endParaRPr lang="tr-TR" sz="1800" dirty="0"/>
          </a:p>
          <a:p>
            <a:r>
              <a:rPr lang="tr-TR" sz="1800" dirty="0"/>
              <a:t>Ahmet, tüm güvenlik sistemlerinin entegre edildiği bir kontrol paneli üzerinden yönetim yapabilmelidir.</a:t>
            </a:r>
          </a:p>
          <a:p>
            <a:r>
              <a:rPr lang="tr-TR" sz="1800" dirty="0"/>
              <a:t>Sistemler, kullanıcı deneyimini olumsuz etkilemeden arka planda çalışabilmelidir.</a:t>
            </a:r>
          </a:p>
          <a:p>
            <a:r>
              <a:rPr lang="tr-TR" sz="1800" dirty="0"/>
              <a:t>Güvenlik ihlalleri anında tespit edilip, ilgili ekiplere bildirilmelidir.</a:t>
            </a:r>
            <a:endParaRPr lang="tr-TR" sz="1800" dirty="0"/>
          </a:p>
        </p:txBody>
      </p:sp>
    </p:spTree>
    <p:extLst>
      <p:ext uri="{BB962C8B-B14F-4D97-AF65-F5344CB8AC3E}">
        <p14:creationId xmlns:p14="http://schemas.microsoft.com/office/powerpoint/2010/main" val="9444744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173F41-5E46-51C3-E527-D1287C1A2DAA}"/>
              </a:ext>
            </a:extLst>
          </p:cNvPr>
          <p:cNvSpPr>
            <a:spLocks noGrp="1"/>
          </p:cNvSpPr>
          <p:nvPr>
            <p:ph type="title"/>
          </p:nvPr>
        </p:nvSpPr>
        <p:spPr/>
        <p:txBody>
          <a:bodyPr/>
          <a:lstStyle/>
          <a:p>
            <a:r>
              <a:rPr lang="tr-TR" sz="4400" dirty="0"/>
              <a:t>USER STORY</a:t>
            </a:r>
            <a:endParaRPr lang="tr-TR" dirty="0"/>
          </a:p>
        </p:txBody>
      </p:sp>
      <p:sp>
        <p:nvSpPr>
          <p:cNvPr id="3" name="İçerik Yer Tutucusu 2">
            <a:extLst>
              <a:ext uri="{FF2B5EF4-FFF2-40B4-BE49-F238E27FC236}">
                <a16:creationId xmlns:a16="http://schemas.microsoft.com/office/drawing/2014/main" id="{DEC744C1-2BE7-A67B-82E0-7221548E888D}"/>
              </a:ext>
            </a:extLst>
          </p:cNvPr>
          <p:cNvSpPr>
            <a:spLocks noGrp="1"/>
          </p:cNvSpPr>
          <p:nvPr>
            <p:ph idx="1"/>
          </p:nvPr>
        </p:nvSpPr>
        <p:spPr>
          <a:xfrm>
            <a:off x="1371600" y="1927860"/>
            <a:ext cx="9601200" cy="4402602"/>
          </a:xfrm>
        </p:spPr>
        <p:txBody>
          <a:bodyPr>
            <a:normAutofit/>
          </a:bodyPr>
          <a:lstStyle/>
          <a:p>
            <a:r>
              <a:rPr lang="tr-TR" sz="2400" dirty="0"/>
              <a:t>Bir siber güvenlik uzmanı olarak, e-posta kutularımıza gelen istenmeyen e-postaları, </a:t>
            </a:r>
            <a:r>
              <a:rPr lang="tr-TR" sz="2400" dirty="0" err="1"/>
              <a:t>spam'ları</a:t>
            </a:r>
            <a:r>
              <a:rPr lang="tr-TR" sz="2400" dirty="0"/>
              <a:t> ve </a:t>
            </a:r>
            <a:r>
              <a:rPr lang="tr-TR" sz="2400" dirty="0" err="1"/>
              <a:t>phishing</a:t>
            </a:r>
            <a:r>
              <a:rPr lang="tr-TR" sz="2400" dirty="0"/>
              <a:t> saldırılarını engellemek için </a:t>
            </a:r>
            <a:r>
              <a:rPr lang="tr-TR" sz="2400" dirty="0" err="1"/>
              <a:t>Spam</a:t>
            </a:r>
            <a:r>
              <a:rPr lang="tr-TR" sz="2400" dirty="0"/>
              <a:t> filtresi, e-posta güvenlik duvarı ve URL filtresi araçlarını kullanmak istiyorum. Bu sayede çalışanlarımızın hassas bilgilerine yetkisiz erişimi önleyebilir ve siber saldırılara karşı korunabiliriz</a:t>
            </a:r>
            <a:r>
              <a:rPr lang="tr-TR" sz="2400" dirty="0" smtClean="0"/>
              <a:t>.</a:t>
            </a:r>
            <a:endParaRPr lang="tr-TR" sz="2400" dirty="0"/>
          </a:p>
          <a:p>
            <a:r>
              <a:rPr lang="tr-TR" sz="2400" dirty="0"/>
              <a:t>Bir siber güvenlik uzmanı olarak, sistemlerimizde ve verilerimizde virüs ve diğer kötü amaçlı yazılımları tespit etmek ve bunları kaldırmak için </a:t>
            </a:r>
            <a:r>
              <a:rPr lang="tr-TR" sz="2400" dirty="0" err="1"/>
              <a:t>Antivirüs</a:t>
            </a:r>
            <a:r>
              <a:rPr lang="tr-TR" sz="2400" dirty="0"/>
              <a:t>, Web Uygulama Güvenlik Duvarı, DB Güvenlik Duvarı, E-posta Güvenlik Duvarı, Saldırı Tespit ve Engelleme Sistemi (STS) ve Zero-</a:t>
            </a:r>
            <a:r>
              <a:rPr lang="tr-TR" sz="2400" dirty="0" err="1"/>
              <a:t>Day</a:t>
            </a:r>
            <a:r>
              <a:rPr lang="tr-TR" sz="2400" dirty="0"/>
              <a:t> Zararlı Yazılım Tespit Sistemi araçlarını tek sistem üzerinden kullanmak istiyorum. Bu sayede sistemlerimiz istikrarlı ve güvenli bir şekilde çalışır.</a:t>
            </a:r>
          </a:p>
        </p:txBody>
      </p:sp>
    </p:spTree>
    <p:extLst>
      <p:ext uri="{BB962C8B-B14F-4D97-AF65-F5344CB8AC3E}">
        <p14:creationId xmlns:p14="http://schemas.microsoft.com/office/powerpoint/2010/main" val="7602827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16DE3287-7FD4-62E4-464A-0D34342D28E0}"/>
              </a:ext>
            </a:extLst>
          </p:cNvPr>
          <p:cNvSpPr>
            <a:spLocks noGrp="1"/>
          </p:cNvSpPr>
          <p:nvPr>
            <p:ph type="title"/>
          </p:nvPr>
        </p:nvSpPr>
        <p:spPr>
          <a:xfrm>
            <a:off x="1433999" y="189034"/>
            <a:ext cx="9601200" cy="813288"/>
          </a:xfrm>
        </p:spPr>
        <p:txBody>
          <a:bodyPr>
            <a:noAutofit/>
          </a:bodyPr>
          <a:lstStyle/>
          <a:p>
            <a:pPr algn="ctr"/>
            <a:r>
              <a:rPr lang="tr-TR" sz="4000" dirty="0"/>
              <a:t>İŞ ZAMAN ÇİZELGESİ</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940" y="826543"/>
            <a:ext cx="9456444" cy="5788797"/>
          </a:xfrm>
          <a:prstGeom prst="rect">
            <a:avLst/>
          </a:prstGeom>
        </p:spPr>
      </p:pic>
    </p:spTree>
    <p:extLst>
      <p:ext uri="{BB962C8B-B14F-4D97-AF65-F5344CB8AC3E}">
        <p14:creationId xmlns:p14="http://schemas.microsoft.com/office/powerpoint/2010/main" val="180446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 Güvenliği Uygulamaları</a:t>
            </a:r>
          </a:p>
        </p:txBody>
      </p:sp>
      <p:sp>
        <p:nvSpPr>
          <p:cNvPr id="3" name="İçerik Yer Tutucusu 2"/>
          <p:cNvSpPr>
            <a:spLocks noGrp="1"/>
          </p:cNvSpPr>
          <p:nvPr>
            <p:ph idx="1"/>
          </p:nvPr>
        </p:nvSpPr>
        <p:spPr>
          <a:xfrm>
            <a:off x="1371600" y="2382253"/>
            <a:ext cx="9601200" cy="3581400"/>
          </a:xfrm>
        </p:spPr>
        <p:txBody>
          <a:bodyPr/>
          <a:lstStyle/>
          <a:p>
            <a:r>
              <a:rPr lang="tr-TR" sz="2400" dirty="0"/>
              <a:t>1. Güvenlik Duvarları (Firewall)</a:t>
            </a:r>
          </a:p>
          <a:p>
            <a:r>
              <a:rPr lang="tr-TR" sz="2400" dirty="0"/>
              <a:t>2. Filtreleme ve Güvenlik Sistemleri</a:t>
            </a:r>
          </a:p>
          <a:p>
            <a:r>
              <a:rPr lang="tr-TR" sz="2400" dirty="0"/>
              <a:t>3. Zafiyet ve Risk Yönetimi Sistemleri</a:t>
            </a:r>
          </a:p>
          <a:p>
            <a:r>
              <a:rPr lang="nb-NO" sz="2400" dirty="0"/>
              <a:t>4. Güvenlik İzleme ve Kontrol Sistemleri</a:t>
            </a:r>
          </a:p>
          <a:p>
            <a:r>
              <a:rPr lang="tr-TR" sz="2400" dirty="0"/>
              <a:t>5. Veri Güvenliği Sağlayıcıları</a:t>
            </a:r>
          </a:p>
          <a:p>
            <a:endParaRPr lang="tr-TR" dirty="0"/>
          </a:p>
        </p:txBody>
      </p:sp>
    </p:spTree>
    <p:extLst>
      <p:ext uri="{BB962C8B-B14F-4D97-AF65-F5344CB8AC3E}">
        <p14:creationId xmlns:p14="http://schemas.microsoft.com/office/powerpoint/2010/main" val="33782046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80" y="1152785"/>
            <a:ext cx="9918433" cy="4808400"/>
          </a:xfrm>
          <a:prstGeom prst="rect">
            <a:avLst/>
          </a:prstGeom>
        </p:spPr>
      </p:pic>
    </p:spTree>
    <p:extLst>
      <p:ext uri="{BB962C8B-B14F-4D97-AF65-F5344CB8AC3E}">
        <p14:creationId xmlns:p14="http://schemas.microsoft.com/office/powerpoint/2010/main" val="107337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Güvenlik Duvarları (Firewall)</a:t>
            </a:r>
          </a:p>
        </p:txBody>
      </p:sp>
      <p:sp>
        <p:nvSpPr>
          <p:cNvPr id="3" name="İçerik Yer Tutucusu 2"/>
          <p:cNvSpPr>
            <a:spLocks noGrp="1"/>
          </p:cNvSpPr>
          <p:nvPr>
            <p:ph idx="1"/>
          </p:nvPr>
        </p:nvSpPr>
        <p:spPr>
          <a:xfrm>
            <a:off x="1371600" y="1925515"/>
            <a:ext cx="9601200" cy="4501662"/>
          </a:xfrm>
        </p:spPr>
        <p:txBody>
          <a:bodyPr>
            <a:noAutofit/>
          </a:bodyPr>
          <a:lstStyle/>
          <a:p>
            <a:r>
              <a:rPr lang="tr-TR" sz="2400" dirty="0"/>
              <a:t>Bir ağdaki trafiği izleyen ve kontrol eden bir güvenlik önlemidir. Temel olarak, güvenlik duvarı gelen veya giden ağ trafiğini analiz eder ve belirli kurallara göre izin verir veya engeller.</a:t>
            </a:r>
          </a:p>
          <a:p>
            <a:pPr marL="0" indent="0">
              <a:buNone/>
            </a:pPr>
            <a:endParaRPr lang="tr-TR" sz="2400" dirty="0"/>
          </a:p>
          <a:p>
            <a:pPr lvl="0">
              <a:buFont typeface="Wingdings" panose="05000000000000000000" pitchFamily="2" charset="2"/>
              <a:buChar char="ü"/>
            </a:pPr>
            <a:r>
              <a:rPr lang="tr-TR" dirty="0"/>
              <a:t>Paket İnceleme: Ağ trafiğini paketlere ayırır ve her paketi inceler.</a:t>
            </a:r>
          </a:p>
          <a:p>
            <a:pPr lvl="0">
              <a:buFont typeface="Wingdings" panose="05000000000000000000" pitchFamily="2" charset="2"/>
              <a:buChar char="ü"/>
            </a:pPr>
            <a:r>
              <a:rPr lang="tr-TR" dirty="0"/>
              <a:t>Kural Uygulama: Tanımlanmış kurallara göre paketleri değerlendirir. </a:t>
            </a:r>
          </a:p>
          <a:p>
            <a:pPr lvl="0">
              <a:buFont typeface="Wingdings" panose="05000000000000000000" pitchFamily="2" charset="2"/>
              <a:buChar char="ü"/>
            </a:pPr>
            <a:r>
              <a:rPr lang="tr-TR" dirty="0"/>
              <a:t>İzin ve Engelleme: Belirlenen kurallara göre, güvenlik duvarı paketleri ya izin verir ya da engeller. </a:t>
            </a:r>
          </a:p>
          <a:p>
            <a:pPr lvl="0">
              <a:buFont typeface="Wingdings" panose="05000000000000000000" pitchFamily="2" charset="2"/>
              <a:buChar char="ü"/>
            </a:pPr>
            <a:r>
              <a:rPr lang="tr-TR" dirty="0"/>
              <a:t>Protokol Filtreleme: Belirli protokolleri veya uygulama katmanı verilerini (örneğin, HTTP başlıkları) filtreleyerek, belirli türdeki trafiği engelleyebilir.</a:t>
            </a:r>
          </a:p>
          <a:p>
            <a:pPr lvl="0">
              <a:buFont typeface="Wingdings" panose="05000000000000000000" pitchFamily="2" charset="2"/>
              <a:buChar char="ü"/>
            </a:pPr>
            <a:r>
              <a:rPr lang="tr-TR" dirty="0" err="1"/>
              <a:t>Günlükleme</a:t>
            </a:r>
            <a:r>
              <a:rPr lang="tr-TR" dirty="0"/>
              <a:t> ve İzleme: İşlenen trafiği günlükler ve izler. </a:t>
            </a:r>
          </a:p>
        </p:txBody>
      </p:sp>
    </p:spTree>
    <p:extLst>
      <p:ext uri="{BB962C8B-B14F-4D97-AF65-F5344CB8AC3E}">
        <p14:creationId xmlns:p14="http://schemas.microsoft.com/office/powerpoint/2010/main" val="638932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1. Web Uygulama Güvenlik Duvarı (WAF)</a:t>
            </a:r>
          </a:p>
        </p:txBody>
      </p:sp>
      <p:sp>
        <p:nvSpPr>
          <p:cNvPr id="3" name="İçerik Yer Tutucusu 2"/>
          <p:cNvSpPr>
            <a:spLocks noGrp="1"/>
          </p:cNvSpPr>
          <p:nvPr>
            <p:ph idx="1"/>
          </p:nvPr>
        </p:nvSpPr>
        <p:spPr>
          <a:xfrm>
            <a:off x="1371600" y="2338754"/>
            <a:ext cx="9601200" cy="3886200"/>
          </a:xfrm>
        </p:spPr>
        <p:txBody>
          <a:bodyPr>
            <a:normAutofit fontScale="62500" lnSpcReduction="20000"/>
          </a:bodyPr>
          <a:lstStyle/>
          <a:p>
            <a:r>
              <a:rPr lang="tr-TR" sz="2800" dirty="0"/>
              <a:t>Web uygulamalarının güvenliğini sağlayarak, kritik verilerin korunmasına yardımcı olur.</a:t>
            </a:r>
          </a:p>
          <a:p>
            <a:r>
              <a:rPr lang="tr-TR" sz="2800" dirty="0"/>
              <a:t>Web uygulaması trafiğini analiz eder, önceden tanımlanmış imzalara göre tehditleri tespit eder. </a:t>
            </a:r>
          </a:p>
          <a:p>
            <a:r>
              <a:rPr lang="tr-TR" sz="2800" dirty="0"/>
              <a:t>SQL enjeksiyonu, XSS (Cross-Site Scripting), CSRF (Cross-Site </a:t>
            </a:r>
            <a:r>
              <a:rPr lang="tr-TR" sz="2800" dirty="0" err="1"/>
              <a:t>Request</a:t>
            </a:r>
            <a:r>
              <a:rPr lang="tr-TR" sz="2800" dirty="0"/>
              <a:t> </a:t>
            </a:r>
            <a:r>
              <a:rPr lang="tr-TR" sz="2800" dirty="0" err="1"/>
              <a:t>Forgery</a:t>
            </a:r>
            <a:r>
              <a:rPr lang="tr-TR" sz="2800" dirty="0"/>
              <a:t>) gibi saldırıları önler.</a:t>
            </a:r>
          </a:p>
          <a:p>
            <a:r>
              <a:rPr lang="tr-TR" sz="2800" dirty="0"/>
              <a:t>Web sunucuları veya ağ geçidine entegre olarak çalışır.</a:t>
            </a:r>
          </a:p>
          <a:p>
            <a:endParaRPr lang="tr-TR" sz="2800" dirty="0"/>
          </a:p>
          <a:p>
            <a:pPr>
              <a:buFont typeface="Wingdings" panose="05000000000000000000" pitchFamily="2" charset="2"/>
              <a:buChar char="Ø"/>
            </a:pPr>
            <a:r>
              <a:rPr lang="tr-TR" sz="2700" b="1" dirty="0"/>
              <a:t>SQL Enjeksiyonu</a:t>
            </a:r>
            <a:r>
              <a:rPr lang="tr-TR" sz="2700" dirty="0"/>
              <a:t>: Bir web uygulamasına, </a:t>
            </a:r>
            <a:r>
              <a:rPr lang="tr-TR" sz="2700" dirty="0" err="1"/>
              <a:t>veritabanına</a:t>
            </a:r>
            <a:r>
              <a:rPr lang="tr-TR" sz="2700" dirty="0"/>
              <a:t> veya bilgi işlem sisteminin herhangi bir bileşenine kötü amaçlı SQL ifadeleri eklemek için kullanılan bir saldırı yöntemidir. </a:t>
            </a:r>
          </a:p>
          <a:p>
            <a:pPr>
              <a:buFont typeface="Wingdings" panose="05000000000000000000" pitchFamily="2" charset="2"/>
              <a:buChar char="Ø"/>
            </a:pPr>
            <a:r>
              <a:rPr lang="tr-TR" sz="2700" b="1" dirty="0"/>
              <a:t>Virüs imzası</a:t>
            </a:r>
            <a:r>
              <a:rPr lang="tr-TR" sz="2700" dirty="0"/>
              <a:t> veya tehdit imzası, bir kötü amaçlı yazılımın benzersiz tanımını oluşturan bir dizedir.</a:t>
            </a:r>
          </a:p>
          <a:p>
            <a:pPr>
              <a:buFont typeface="Wingdings" panose="05000000000000000000" pitchFamily="2" charset="2"/>
              <a:buChar char="Ø"/>
            </a:pPr>
            <a:r>
              <a:rPr lang="tr-TR" sz="2700" b="1" dirty="0"/>
              <a:t>Ağ geçidi</a:t>
            </a:r>
            <a:r>
              <a:rPr lang="tr-TR" sz="2700" dirty="0"/>
              <a:t>, bir ağdaki cihazlar arasında iletişimi sağlayan ve farklı ağlar arasında veri iletimini yönlendiren bir sistem veya cihazdır.</a:t>
            </a:r>
          </a:p>
        </p:txBody>
      </p:sp>
    </p:spTree>
    <p:extLst>
      <p:ext uri="{BB962C8B-B14F-4D97-AF65-F5344CB8AC3E}">
        <p14:creationId xmlns:p14="http://schemas.microsoft.com/office/powerpoint/2010/main" val="3619391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591</TotalTime>
  <Words>3755</Words>
  <Application>Microsoft Office PowerPoint</Application>
  <PresentationFormat>Geniş ekran</PresentationFormat>
  <Paragraphs>313</Paragraphs>
  <Slides>70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70</vt:i4>
      </vt:variant>
    </vt:vector>
  </HeadingPairs>
  <TitlesOfParts>
    <vt:vector size="76" baseType="lpstr">
      <vt:lpstr>Arial</vt:lpstr>
      <vt:lpstr>Franklin Gothic Book</vt:lpstr>
      <vt:lpstr>Franklin Gothic Book (Başlıklar)</vt:lpstr>
      <vt:lpstr>Söhne</vt:lpstr>
      <vt:lpstr>Wingdings</vt:lpstr>
      <vt:lpstr>Crop</vt:lpstr>
      <vt:lpstr>Entegre güvenlik kalkanı projesi</vt:lpstr>
      <vt:lpstr>SIEM Nedir?</vt:lpstr>
      <vt:lpstr>Bilgi Güvenliği Nedir?</vt:lpstr>
      <vt:lpstr>GİZLİLİK</vt:lpstr>
      <vt:lpstr>BÜTÜNLÜK </vt:lpstr>
      <vt:lpstr>ERİŞİLEBİLİRLİK</vt:lpstr>
      <vt:lpstr>Bilgi Güvenliği Uygulamaları</vt:lpstr>
      <vt:lpstr>Güvenlik Duvarları (Firewall)</vt:lpstr>
      <vt:lpstr>1. Web Uygulama Güvenlik Duvarı (WAF)</vt:lpstr>
      <vt:lpstr>2. Veritabanı Güvenlik Duvarı (DB Firewall)</vt:lpstr>
      <vt:lpstr>3.  E-posta Güvenlik Duvarı</vt:lpstr>
      <vt:lpstr>2.  Filtreleme ve Güvenlik Sistemler</vt:lpstr>
      <vt:lpstr>2. 1. Saldırı Tespit ve Engelleme Sistemleri</vt:lpstr>
      <vt:lpstr>2. 1. Saldırı Tespit ve Engelleme Sistemleri</vt:lpstr>
      <vt:lpstr>2. 2. URL Filter</vt:lpstr>
      <vt:lpstr>PowerPoint Sunusu</vt:lpstr>
      <vt:lpstr>2. 3. Antivirüs</vt:lpstr>
      <vt:lpstr>2. 4. Transparan İçerik Yönlendirici</vt:lpstr>
      <vt:lpstr>3.  Zafiyet ve Risk Yönetimi Sistemleri</vt:lpstr>
      <vt:lpstr>3. 1. Zafiyet Tarama Sistemleri</vt:lpstr>
      <vt:lpstr>3. 2. Risk Analiz ve Yönetim Sistemi</vt:lpstr>
      <vt:lpstr>4. Güvenlik İzleme ve Kontrol Sistemleri</vt:lpstr>
      <vt:lpstr>4. 1. Kayıt Toplama ve Kolerasyon Sistemi</vt:lpstr>
      <vt:lpstr>4. 2. Ağ Erişim Kontrolü (NAC)</vt:lpstr>
      <vt:lpstr>4. 3. Sıfır Gün Zararlı Yazılım Tespit Sistemi (Zero-Day Malware Detection System)</vt:lpstr>
      <vt:lpstr>4. 4. Ağ İzleme ve Performans Analizi</vt:lpstr>
      <vt:lpstr>5. Veri Güvenliği </vt:lpstr>
      <vt:lpstr>Mevcut Durum Analizi - Problemler</vt:lpstr>
      <vt:lpstr>UTM Nedir? </vt:lpstr>
      <vt:lpstr>Proje Amacı – Hedefi </vt:lpstr>
      <vt:lpstr>Proje Amacı – Hedefi </vt:lpstr>
      <vt:lpstr>ENTEGRASYON PLANI  </vt:lpstr>
      <vt:lpstr>Uygulama Entegrasyon Mimarisi</vt:lpstr>
      <vt:lpstr>Entegrasyon Altyapısı </vt:lpstr>
      <vt:lpstr>Entegrasyon Altyapısı </vt:lpstr>
      <vt:lpstr>Sistem Entegrasyonu İçin Kullanılacak Araçlar ve Protokoller </vt:lpstr>
      <vt:lpstr>1. API(Application Programming Interface) </vt:lpstr>
      <vt:lpstr>2. TCP/IP</vt:lpstr>
      <vt:lpstr>4. HTTPS (Hypertext Transfer Protocol Secure)</vt:lpstr>
      <vt:lpstr>5. SMTP/POP3/IMAP</vt:lpstr>
      <vt:lpstr>7. SNMP (Simple Network Management Protocol)</vt:lpstr>
      <vt:lpstr>8. FTP</vt:lpstr>
      <vt:lpstr>10. LDAP (Lightweight Directory Access Protocol): </vt:lpstr>
      <vt:lpstr>11. Syslog</vt:lpstr>
      <vt:lpstr>12. RADIUS (Remote Authentication Dial-In User Service)</vt:lpstr>
      <vt:lpstr>VERİ AKIŞ SENARYOLARI</vt:lpstr>
      <vt:lpstr>VERİ AKIŞ SENARYOLARI</vt:lpstr>
      <vt:lpstr>VERİ AKIŞ SENARYOLARI</vt:lpstr>
      <vt:lpstr>VERİ AKIŞ SENARYOLARI</vt:lpstr>
      <vt:lpstr>VERİ AKIŞ SENARYOLARI</vt:lpstr>
      <vt:lpstr>SALDIRI VERİLERİNİ TOPLAMA </vt:lpstr>
      <vt:lpstr>SALDIRI VERİLERİNİ TOPLAMA YÖNTEMLERİ</vt:lpstr>
      <vt:lpstr>SALDIRI VERİLERİNİ TOPLAMA YÖNTEMLERİ</vt:lpstr>
      <vt:lpstr>USE CASE DİYAGRAMI</vt:lpstr>
      <vt:lpstr>PowerPoint Sunusu</vt:lpstr>
      <vt:lpstr>CONTEXT DİAGRAMI </vt:lpstr>
      <vt:lpstr>PowerPoint Sunusu</vt:lpstr>
      <vt:lpstr>ERD (Entity Relationship Diagram)</vt:lpstr>
      <vt:lpstr>PowerPoint Sunusu</vt:lpstr>
      <vt:lpstr>PowerPoint Sunusu</vt:lpstr>
      <vt:lpstr>PowerPoint Sunusu</vt:lpstr>
      <vt:lpstr>PowerPoint Sunusu</vt:lpstr>
      <vt:lpstr>PowerPoint Sunusu</vt:lpstr>
      <vt:lpstr>ARAYÜZ</vt:lpstr>
      <vt:lpstr>PowerPoint Sunusu</vt:lpstr>
      <vt:lpstr>USER STORY</vt:lpstr>
      <vt:lpstr>PowerPoint Sunusu</vt:lpstr>
      <vt:lpstr>USER STORY</vt:lpstr>
      <vt:lpstr>İŞ ZAMAN ÇİZELGESİ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Entegre güvenlik kalkanı projesi</dc:title>
  <dc:creator>Merve Cin</dc:creator>
  <cp:lastModifiedBy>Merve Cin</cp:lastModifiedBy>
  <cp:revision>40</cp:revision>
  <dcterms:created xsi:type="dcterms:W3CDTF">2024-05-08T22:59:02Z</dcterms:created>
  <dcterms:modified xsi:type="dcterms:W3CDTF">2024-05-15T19:05:01Z</dcterms:modified>
</cp:coreProperties>
</file>