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89" r:id="rId4"/>
    <p:sldId id="258" r:id="rId5"/>
    <p:sldId id="290" r:id="rId6"/>
    <p:sldId id="260" r:id="rId7"/>
    <p:sldId id="291" r:id="rId8"/>
    <p:sldId id="259"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80" r:id="rId28"/>
    <p:sldId id="281" r:id="rId29"/>
    <p:sldId id="282" r:id="rId30"/>
    <p:sldId id="283" r:id="rId31"/>
    <p:sldId id="284" r:id="rId32"/>
    <p:sldId id="285" r:id="rId33"/>
    <p:sldId id="286" r:id="rId34"/>
    <p:sldId id="287" r:id="rId35"/>
    <p:sldId id="288" r:id="rId36"/>
    <p:sldId id="279" r:id="rId37"/>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7"/>
    <p:restoredTop sz="94674"/>
  </p:normalViewPr>
  <p:slideViewPr>
    <p:cSldViewPr snapToGrid="0">
      <p:cViewPr varScale="1">
        <p:scale>
          <a:sx n="124" d="100"/>
          <a:sy n="124" d="100"/>
        </p:scale>
        <p:origin x="336"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tr-TR"/>
              <a:t>Asıl başlık stili için tıklatın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52477F81-9B68-4C40-859A-7099B95DAB27}" type="datetimeFigureOut">
              <a:rPr lang="tr-TR" smtClean="0"/>
              <a:t>2.07.2024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16B4808F-4478-473B-9BEC-03A1205E4C53}" type="slidenum">
              <a:rPr lang="tr-TR" smtClean="0"/>
              <a:t>‹#›</a:t>
            </a:fld>
            <a:endParaRPr lang="tr-TR"/>
          </a:p>
        </p:txBody>
      </p:sp>
    </p:spTree>
    <p:extLst>
      <p:ext uri="{BB962C8B-B14F-4D97-AF65-F5344CB8AC3E}">
        <p14:creationId xmlns:p14="http://schemas.microsoft.com/office/powerpoint/2010/main" val="4753164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tr-TR"/>
              <a:t>Asıl başlık stili için tıklatın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a:t>
            </a:r>
          </a:p>
        </p:txBody>
      </p:sp>
      <p:sp>
        <p:nvSpPr>
          <p:cNvPr id="4" name="Date Placeholder 3"/>
          <p:cNvSpPr>
            <a:spLocks noGrp="1"/>
          </p:cNvSpPr>
          <p:nvPr>
            <p:ph type="dt" sz="half" idx="10"/>
          </p:nvPr>
        </p:nvSpPr>
        <p:spPr/>
        <p:txBody>
          <a:bodyPr/>
          <a:lstStyle/>
          <a:p>
            <a:fld id="{52477F81-9B68-4C40-859A-7099B95DAB27}" type="datetimeFigureOut">
              <a:rPr lang="tr-TR" smtClean="0"/>
              <a:t>2.07.2024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16B4808F-4478-473B-9BEC-03A1205E4C53}" type="slidenum">
              <a:rPr lang="tr-TR" smtClean="0"/>
              <a:t>‹#›</a:t>
            </a:fld>
            <a:endParaRPr lang="tr-TR"/>
          </a:p>
        </p:txBody>
      </p:sp>
    </p:spTree>
    <p:extLst>
      <p:ext uri="{BB962C8B-B14F-4D97-AF65-F5344CB8AC3E}">
        <p14:creationId xmlns:p14="http://schemas.microsoft.com/office/powerpoint/2010/main" val="9160875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tr-TR"/>
              <a:t>Asıl başlık stili için tıklatın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a:t>
            </a:r>
          </a:p>
        </p:txBody>
      </p:sp>
      <p:sp>
        <p:nvSpPr>
          <p:cNvPr id="4" name="Date Placeholder 3"/>
          <p:cNvSpPr>
            <a:spLocks noGrp="1"/>
          </p:cNvSpPr>
          <p:nvPr>
            <p:ph type="dt" sz="half" idx="10"/>
          </p:nvPr>
        </p:nvSpPr>
        <p:spPr/>
        <p:txBody>
          <a:bodyPr/>
          <a:lstStyle/>
          <a:p>
            <a:fld id="{52477F81-9B68-4C40-859A-7099B95DAB27}" type="datetimeFigureOut">
              <a:rPr lang="tr-TR" smtClean="0"/>
              <a:t>2.07.2024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16B4808F-4478-473B-9BEC-03A1205E4C53}" type="slidenum">
              <a:rPr lang="tr-TR" smtClean="0"/>
              <a:t>‹#›</a:t>
            </a:fld>
            <a:endParaRPr lang="tr-TR"/>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9904367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tr-TR"/>
              <a:t>Asıl başlık stili için tıklatın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a:t>
            </a:r>
          </a:p>
        </p:txBody>
      </p:sp>
      <p:sp>
        <p:nvSpPr>
          <p:cNvPr id="4" name="Date Placeholder 3"/>
          <p:cNvSpPr>
            <a:spLocks noGrp="1"/>
          </p:cNvSpPr>
          <p:nvPr>
            <p:ph type="dt" sz="half" idx="10"/>
          </p:nvPr>
        </p:nvSpPr>
        <p:spPr/>
        <p:txBody>
          <a:bodyPr/>
          <a:lstStyle/>
          <a:p>
            <a:fld id="{52477F81-9B68-4C40-859A-7099B95DAB27}" type="datetimeFigureOut">
              <a:rPr lang="tr-TR" smtClean="0"/>
              <a:t>2.07.2024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16B4808F-4478-473B-9BEC-03A1205E4C53}" type="slidenum">
              <a:rPr lang="tr-TR" smtClean="0"/>
              <a:t>‹#›</a:t>
            </a:fld>
            <a:endParaRPr lang="tr-TR"/>
          </a:p>
        </p:txBody>
      </p:sp>
    </p:spTree>
    <p:extLst>
      <p:ext uri="{BB962C8B-B14F-4D97-AF65-F5344CB8AC3E}">
        <p14:creationId xmlns:p14="http://schemas.microsoft.com/office/powerpoint/2010/main" val="26062370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Alıntı İsim Kartı">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tr-TR"/>
              <a:t>Asıl başlık stili için tıklatın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a:t>
            </a:r>
          </a:p>
        </p:txBody>
      </p:sp>
      <p:sp>
        <p:nvSpPr>
          <p:cNvPr id="4" name="Date Placeholder 3"/>
          <p:cNvSpPr>
            <a:spLocks noGrp="1"/>
          </p:cNvSpPr>
          <p:nvPr>
            <p:ph type="dt" sz="half" idx="10"/>
          </p:nvPr>
        </p:nvSpPr>
        <p:spPr/>
        <p:txBody>
          <a:bodyPr/>
          <a:lstStyle/>
          <a:p>
            <a:fld id="{52477F81-9B68-4C40-859A-7099B95DAB27}" type="datetimeFigureOut">
              <a:rPr lang="tr-TR" smtClean="0"/>
              <a:t>2.07.2024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16B4808F-4478-473B-9BEC-03A1205E4C53}" type="slidenum">
              <a:rPr lang="tr-TR" smtClean="0"/>
              <a:t>‹#›</a:t>
            </a:fld>
            <a:endParaRPr lang="tr-TR"/>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5777952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Doğru veya Yanlış">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tr-TR"/>
              <a:t>Asıl başlık stili için tıklatın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a:t>
            </a:r>
          </a:p>
        </p:txBody>
      </p:sp>
      <p:sp>
        <p:nvSpPr>
          <p:cNvPr id="4" name="Date Placeholder 3"/>
          <p:cNvSpPr>
            <a:spLocks noGrp="1"/>
          </p:cNvSpPr>
          <p:nvPr>
            <p:ph type="dt" sz="half" idx="10"/>
          </p:nvPr>
        </p:nvSpPr>
        <p:spPr/>
        <p:txBody>
          <a:bodyPr/>
          <a:lstStyle/>
          <a:p>
            <a:fld id="{52477F81-9B68-4C40-859A-7099B95DAB27}" type="datetimeFigureOut">
              <a:rPr lang="tr-TR" smtClean="0"/>
              <a:t>2.07.2024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16B4808F-4478-473B-9BEC-03A1205E4C53}" type="slidenum">
              <a:rPr lang="tr-TR" smtClean="0"/>
              <a:t>‹#›</a:t>
            </a:fld>
            <a:endParaRPr lang="tr-TR"/>
          </a:p>
        </p:txBody>
      </p:sp>
    </p:spTree>
    <p:extLst>
      <p:ext uri="{BB962C8B-B14F-4D97-AF65-F5344CB8AC3E}">
        <p14:creationId xmlns:p14="http://schemas.microsoft.com/office/powerpoint/2010/main" val="29921240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 için tıklatın</a:t>
            </a:r>
            <a:endParaRPr lang="en-US" dirty="0"/>
          </a:p>
        </p:txBody>
      </p:sp>
      <p:sp>
        <p:nvSpPr>
          <p:cNvPr id="3" name="Vertical Text Placeholder 2"/>
          <p:cNvSpPr>
            <a:spLocks noGrp="1"/>
          </p:cNvSpPr>
          <p:nvPr>
            <p:ph type="body" orient="vert" idx="1"/>
          </p:nvPr>
        </p:nvSpPr>
        <p:spPr/>
        <p:txBody>
          <a:bodyPr vert="eaVert"/>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52477F81-9B68-4C40-859A-7099B95DAB27}" type="datetimeFigureOut">
              <a:rPr lang="tr-TR" smtClean="0"/>
              <a:t>2.07.2024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16B4808F-4478-473B-9BEC-03A1205E4C53}" type="slidenum">
              <a:rPr lang="tr-TR" smtClean="0"/>
              <a:t>‹#›</a:t>
            </a:fld>
            <a:endParaRPr lang="tr-TR"/>
          </a:p>
        </p:txBody>
      </p:sp>
    </p:spTree>
    <p:extLst>
      <p:ext uri="{BB962C8B-B14F-4D97-AF65-F5344CB8AC3E}">
        <p14:creationId xmlns:p14="http://schemas.microsoft.com/office/powerpoint/2010/main" val="35665211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tr-TR"/>
              <a:t>Asıl başlık stili için tıklatın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52477F81-9B68-4C40-859A-7099B95DAB27}" type="datetimeFigureOut">
              <a:rPr lang="tr-TR" smtClean="0"/>
              <a:t>2.07.2024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16B4808F-4478-473B-9BEC-03A1205E4C53}" type="slidenum">
              <a:rPr lang="tr-TR" smtClean="0"/>
              <a:t>‹#›</a:t>
            </a:fld>
            <a:endParaRPr lang="tr-TR"/>
          </a:p>
        </p:txBody>
      </p:sp>
    </p:spTree>
    <p:extLst>
      <p:ext uri="{BB962C8B-B14F-4D97-AF65-F5344CB8AC3E}">
        <p14:creationId xmlns:p14="http://schemas.microsoft.com/office/powerpoint/2010/main" val="41527834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tr-TR"/>
              <a:t>Asıl başlık stili için tıklatın</a:t>
            </a:r>
            <a:endParaRPr lang="en-US" dirty="0"/>
          </a:p>
        </p:txBody>
      </p:sp>
      <p:sp>
        <p:nvSpPr>
          <p:cNvPr id="3" name="Content Placeholder 2"/>
          <p:cNvSpPr>
            <a:spLocks noGrp="1"/>
          </p:cNvSpPr>
          <p:nvPr>
            <p:ph idx="1"/>
          </p:nvPr>
        </p:nvSpPr>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52477F81-9B68-4C40-859A-7099B95DAB27}" type="datetimeFigureOut">
              <a:rPr lang="tr-TR" smtClean="0"/>
              <a:t>2.07.2024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16B4808F-4478-473B-9BEC-03A1205E4C53}" type="slidenum">
              <a:rPr lang="tr-TR" smtClean="0"/>
              <a:t>‹#›</a:t>
            </a:fld>
            <a:endParaRPr lang="tr-TR"/>
          </a:p>
        </p:txBody>
      </p:sp>
    </p:spTree>
    <p:extLst>
      <p:ext uri="{BB962C8B-B14F-4D97-AF65-F5344CB8AC3E}">
        <p14:creationId xmlns:p14="http://schemas.microsoft.com/office/powerpoint/2010/main" val="15235384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tr-TR"/>
              <a:t>Asıl başlık stili için tıklatın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a:t>
            </a:r>
          </a:p>
        </p:txBody>
      </p:sp>
      <p:sp>
        <p:nvSpPr>
          <p:cNvPr id="4" name="Date Placeholder 3"/>
          <p:cNvSpPr>
            <a:spLocks noGrp="1"/>
          </p:cNvSpPr>
          <p:nvPr>
            <p:ph type="dt" sz="half" idx="10"/>
          </p:nvPr>
        </p:nvSpPr>
        <p:spPr/>
        <p:txBody>
          <a:bodyPr/>
          <a:lstStyle/>
          <a:p>
            <a:fld id="{52477F81-9B68-4C40-859A-7099B95DAB27}" type="datetimeFigureOut">
              <a:rPr lang="tr-TR" smtClean="0"/>
              <a:t>2.07.2024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16B4808F-4478-473B-9BEC-03A1205E4C53}" type="slidenum">
              <a:rPr lang="tr-TR" smtClean="0"/>
              <a:t>‹#›</a:t>
            </a:fld>
            <a:endParaRPr lang="tr-TR"/>
          </a:p>
        </p:txBody>
      </p:sp>
    </p:spTree>
    <p:extLst>
      <p:ext uri="{BB962C8B-B14F-4D97-AF65-F5344CB8AC3E}">
        <p14:creationId xmlns:p14="http://schemas.microsoft.com/office/powerpoint/2010/main" val="14074884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 için tıklatın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52477F81-9B68-4C40-859A-7099B95DAB27}" type="datetimeFigureOut">
              <a:rPr lang="tr-TR" smtClean="0"/>
              <a:t>2.07.2024</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16B4808F-4478-473B-9BEC-03A1205E4C53}" type="slidenum">
              <a:rPr lang="tr-TR" smtClean="0"/>
              <a:t>‹#›</a:t>
            </a:fld>
            <a:endParaRPr lang="tr-TR"/>
          </a:p>
        </p:txBody>
      </p:sp>
    </p:spTree>
    <p:extLst>
      <p:ext uri="{BB962C8B-B14F-4D97-AF65-F5344CB8AC3E}">
        <p14:creationId xmlns:p14="http://schemas.microsoft.com/office/powerpoint/2010/main" val="37621549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tr-TR"/>
              <a:t>Asıl başlık stili için tıklatın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52477F81-9B68-4C40-859A-7099B95DAB27}" type="datetimeFigureOut">
              <a:rPr lang="tr-TR" smtClean="0"/>
              <a:t>2.07.2024</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16B4808F-4478-473B-9BEC-03A1205E4C53}" type="slidenum">
              <a:rPr lang="tr-TR" smtClean="0"/>
              <a:t>‹#›</a:t>
            </a:fld>
            <a:endParaRPr lang="tr-TR"/>
          </a:p>
        </p:txBody>
      </p:sp>
    </p:spTree>
    <p:extLst>
      <p:ext uri="{BB962C8B-B14F-4D97-AF65-F5344CB8AC3E}">
        <p14:creationId xmlns:p14="http://schemas.microsoft.com/office/powerpoint/2010/main" val="38351455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tr-TR"/>
              <a:t>Asıl başlık stili için tıklatın</a:t>
            </a:r>
            <a:endParaRPr lang="en-US" dirty="0"/>
          </a:p>
        </p:txBody>
      </p:sp>
      <p:sp>
        <p:nvSpPr>
          <p:cNvPr id="3" name="Date Placeholder 2"/>
          <p:cNvSpPr>
            <a:spLocks noGrp="1"/>
          </p:cNvSpPr>
          <p:nvPr>
            <p:ph type="dt" sz="half" idx="10"/>
          </p:nvPr>
        </p:nvSpPr>
        <p:spPr/>
        <p:txBody>
          <a:bodyPr/>
          <a:lstStyle/>
          <a:p>
            <a:fld id="{52477F81-9B68-4C40-859A-7099B95DAB27}" type="datetimeFigureOut">
              <a:rPr lang="tr-TR" smtClean="0"/>
              <a:t>2.07.2024</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16B4808F-4478-473B-9BEC-03A1205E4C53}" type="slidenum">
              <a:rPr lang="tr-TR" smtClean="0"/>
              <a:t>‹#›</a:t>
            </a:fld>
            <a:endParaRPr lang="tr-TR"/>
          </a:p>
        </p:txBody>
      </p:sp>
    </p:spTree>
    <p:extLst>
      <p:ext uri="{BB962C8B-B14F-4D97-AF65-F5344CB8AC3E}">
        <p14:creationId xmlns:p14="http://schemas.microsoft.com/office/powerpoint/2010/main" val="3829822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2477F81-9B68-4C40-859A-7099B95DAB27}" type="datetimeFigureOut">
              <a:rPr lang="tr-TR" smtClean="0"/>
              <a:t>2.07.2024</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16B4808F-4478-473B-9BEC-03A1205E4C53}" type="slidenum">
              <a:rPr lang="tr-TR" smtClean="0"/>
              <a:t>‹#›</a:t>
            </a:fld>
            <a:endParaRPr lang="tr-TR"/>
          </a:p>
        </p:txBody>
      </p:sp>
    </p:spTree>
    <p:extLst>
      <p:ext uri="{BB962C8B-B14F-4D97-AF65-F5344CB8AC3E}">
        <p14:creationId xmlns:p14="http://schemas.microsoft.com/office/powerpoint/2010/main" val="3344452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tr-TR"/>
              <a:t>Asıl başlık stili için tıklatın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tr-TR"/>
              <a:t>Asıl metin stillerini düzenle</a:t>
            </a:r>
          </a:p>
        </p:txBody>
      </p:sp>
      <p:sp>
        <p:nvSpPr>
          <p:cNvPr id="5" name="Date Placeholder 4"/>
          <p:cNvSpPr>
            <a:spLocks noGrp="1"/>
          </p:cNvSpPr>
          <p:nvPr>
            <p:ph type="dt" sz="half" idx="10"/>
          </p:nvPr>
        </p:nvSpPr>
        <p:spPr/>
        <p:txBody>
          <a:bodyPr/>
          <a:lstStyle/>
          <a:p>
            <a:fld id="{52477F81-9B68-4C40-859A-7099B95DAB27}" type="datetimeFigureOut">
              <a:rPr lang="tr-TR" smtClean="0"/>
              <a:t>2.07.2024</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16B4808F-4478-473B-9BEC-03A1205E4C53}" type="slidenum">
              <a:rPr lang="tr-TR" smtClean="0"/>
              <a:t>‹#›</a:t>
            </a:fld>
            <a:endParaRPr lang="tr-TR"/>
          </a:p>
        </p:txBody>
      </p:sp>
    </p:spTree>
    <p:extLst>
      <p:ext uri="{BB962C8B-B14F-4D97-AF65-F5344CB8AC3E}">
        <p14:creationId xmlns:p14="http://schemas.microsoft.com/office/powerpoint/2010/main" val="20697432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tr-TR"/>
              <a:t>Asıl başlık stili için tıklatın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simgeyi tıklatın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a:t>
            </a:r>
          </a:p>
        </p:txBody>
      </p:sp>
      <p:sp>
        <p:nvSpPr>
          <p:cNvPr id="5" name="Date Placeholder 4"/>
          <p:cNvSpPr>
            <a:spLocks noGrp="1"/>
          </p:cNvSpPr>
          <p:nvPr>
            <p:ph type="dt" sz="half" idx="10"/>
          </p:nvPr>
        </p:nvSpPr>
        <p:spPr/>
        <p:txBody>
          <a:bodyPr/>
          <a:lstStyle/>
          <a:p>
            <a:fld id="{52477F81-9B68-4C40-859A-7099B95DAB27}" type="datetimeFigureOut">
              <a:rPr lang="tr-TR" smtClean="0"/>
              <a:t>2.07.2024</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16B4808F-4478-473B-9BEC-03A1205E4C53}" type="slidenum">
              <a:rPr lang="tr-TR" smtClean="0"/>
              <a:t>‹#›</a:t>
            </a:fld>
            <a:endParaRPr lang="tr-TR"/>
          </a:p>
        </p:txBody>
      </p:sp>
    </p:spTree>
    <p:extLst>
      <p:ext uri="{BB962C8B-B14F-4D97-AF65-F5344CB8AC3E}">
        <p14:creationId xmlns:p14="http://schemas.microsoft.com/office/powerpoint/2010/main" val="41347827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tr-TR"/>
              <a:t>Asıl başlık stili için tıklatın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2477F81-9B68-4C40-859A-7099B95DAB27}" type="datetimeFigureOut">
              <a:rPr lang="tr-TR" smtClean="0"/>
              <a:t>2.07.2024</a:t>
            </a:fld>
            <a:endParaRPr lang="tr-TR"/>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tr-TR"/>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16B4808F-4478-473B-9BEC-03A1205E4C53}" type="slidenum">
              <a:rPr lang="tr-TR" smtClean="0"/>
              <a:t>‹#›</a:t>
            </a:fld>
            <a:endParaRPr lang="tr-TR"/>
          </a:p>
        </p:txBody>
      </p:sp>
    </p:spTree>
    <p:extLst>
      <p:ext uri="{BB962C8B-B14F-4D97-AF65-F5344CB8AC3E}">
        <p14:creationId xmlns:p14="http://schemas.microsoft.com/office/powerpoint/2010/main" val="16952448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tr.wikipedia.org/wiki/Python_(programlama_dili)"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p:txBody>
          <a:bodyPr/>
          <a:lstStyle/>
          <a:p>
            <a:r>
              <a:rPr lang="tr-TR" dirty="0"/>
              <a:t>İleri Programlama Teknikleri</a:t>
            </a:r>
          </a:p>
        </p:txBody>
      </p:sp>
      <p:sp>
        <p:nvSpPr>
          <p:cNvPr id="3" name="Alt Başlık 2"/>
          <p:cNvSpPr>
            <a:spLocks noGrp="1"/>
          </p:cNvSpPr>
          <p:nvPr>
            <p:ph type="subTitle" idx="1"/>
          </p:nvPr>
        </p:nvSpPr>
        <p:spPr/>
        <p:txBody>
          <a:bodyPr/>
          <a:lstStyle/>
          <a:p>
            <a:r>
              <a:rPr lang="tr-TR" dirty="0" err="1"/>
              <a:t>Doç.Dr.Derya</a:t>
            </a:r>
            <a:r>
              <a:rPr lang="tr-TR" dirty="0"/>
              <a:t> AVCI</a:t>
            </a:r>
          </a:p>
        </p:txBody>
      </p:sp>
    </p:spTree>
    <p:extLst>
      <p:ext uri="{BB962C8B-B14F-4D97-AF65-F5344CB8AC3E}">
        <p14:creationId xmlns:p14="http://schemas.microsoft.com/office/powerpoint/2010/main" val="26899777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a:t>Pygame Kütüphanesi </a:t>
            </a:r>
            <a:br>
              <a:rPr lang="tr-TR" b="1" dirty="0"/>
            </a:br>
            <a:endParaRPr lang="tr-TR" dirty="0"/>
          </a:p>
        </p:txBody>
      </p:sp>
      <p:sp>
        <p:nvSpPr>
          <p:cNvPr id="3" name="İçerik Yer Tutucusu 2"/>
          <p:cNvSpPr>
            <a:spLocks noGrp="1"/>
          </p:cNvSpPr>
          <p:nvPr>
            <p:ph idx="1"/>
          </p:nvPr>
        </p:nvSpPr>
        <p:spPr/>
        <p:txBody>
          <a:bodyPr/>
          <a:lstStyle/>
          <a:p>
            <a:r>
              <a:rPr lang="tr-TR" dirty="0"/>
              <a:t>İsminden de anlaşılacağı gibi oyun üretiminde kullanılan kütüphanedir. </a:t>
            </a:r>
          </a:p>
          <a:p>
            <a:r>
              <a:rPr lang="tr-TR" dirty="0"/>
              <a:t>Bu python kütüphanesi sayesinde interaktif oyunlar geliştirmek mümkündür.</a:t>
            </a:r>
          </a:p>
        </p:txBody>
      </p:sp>
    </p:spTree>
    <p:extLst>
      <p:ext uri="{BB962C8B-B14F-4D97-AF65-F5344CB8AC3E}">
        <p14:creationId xmlns:p14="http://schemas.microsoft.com/office/powerpoint/2010/main" val="32759167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fontScale="90000"/>
          </a:bodyPr>
          <a:lstStyle/>
          <a:p>
            <a:r>
              <a:rPr lang="tr-TR" b="1" dirty="0"/>
              <a:t>Numpy Kütüphanesi (</a:t>
            </a:r>
            <a:r>
              <a:rPr lang="en-US" b="1" dirty="0"/>
              <a:t>Numerical</a:t>
            </a:r>
            <a:r>
              <a:rPr lang="tr-TR" b="1" dirty="0"/>
              <a:t> Python)</a:t>
            </a:r>
            <a:br>
              <a:rPr lang="tr-TR" b="1" dirty="0"/>
            </a:br>
            <a:endParaRPr lang="tr-TR" dirty="0"/>
          </a:p>
        </p:txBody>
      </p:sp>
      <p:sp>
        <p:nvSpPr>
          <p:cNvPr id="3" name="İçerik Yer Tutucusu 2"/>
          <p:cNvSpPr>
            <a:spLocks noGrp="1"/>
          </p:cNvSpPr>
          <p:nvPr>
            <p:ph idx="1"/>
          </p:nvPr>
        </p:nvSpPr>
        <p:spPr/>
        <p:txBody>
          <a:bodyPr/>
          <a:lstStyle/>
          <a:p>
            <a:r>
              <a:rPr lang="tr-TR" dirty="0"/>
              <a:t>Numpy </a:t>
            </a:r>
            <a:r>
              <a:rPr lang="tr-TR" dirty="0" err="1"/>
              <a:t>Python’un</a:t>
            </a:r>
            <a:r>
              <a:rPr lang="tr-TR" dirty="0"/>
              <a:t> meşhur kütüphanelerinden biridir. </a:t>
            </a:r>
          </a:p>
          <a:p>
            <a:r>
              <a:rPr lang="tr-TR" dirty="0"/>
              <a:t>Math kütüphanesini içinde barındırır ve </a:t>
            </a:r>
            <a:r>
              <a:rPr lang="tr-TR" dirty="0" err="1"/>
              <a:t>pythonun</a:t>
            </a:r>
            <a:r>
              <a:rPr lang="tr-TR" dirty="0"/>
              <a:t> daha karmaşık matematiksel işlemleri de yapabilmesinde kullanılan kütüphanedir. </a:t>
            </a:r>
          </a:p>
          <a:p>
            <a:r>
              <a:rPr lang="tr-TR" dirty="0"/>
              <a:t>Çok büyük matematiksel işlemleri hızlı ve esnek bir şekilde hesaplar. </a:t>
            </a:r>
          </a:p>
          <a:p>
            <a:r>
              <a:rPr lang="tr-TR" dirty="0"/>
              <a:t>Veri analizi, veri madenciliği gibi alanlarda kullanılan bir python kütüphanesidir.</a:t>
            </a:r>
          </a:p>
        </p:txBody>
      </p:sp>
    </p:spTree>
    <p:extLst>
      <p:ext uri="{BB962C8B-B14F-4D97-AF65-F5344CB8AC3E}">
        <p14:creationId xmlns:p14="http://schemas.microsoft.com/office/powerpoint/2010/main" val="39852169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a:t>Matplotlib Kütüphanesi</a:t>
            </a:r>
            <a:br>
              <a:rPr lang="tr-TR" b="1" dirty="0"/>
            </a:br>
            <a:endParaRPr lang="tr-TR" dirty="0"/>
          </a:p>
        </p:txBody>
      </p:sp>
      <p:sp>
        <p:nvSpPr>
          <p:cNvPr id="3" name="İçerik Yer Tutucusu 2"/>
          <p:cNvSpPr>
            <a:spLocks noGrp="1"/>
          </p:cNvSpPr>
          <p:nvPr>
            <p:ph idx="1"/>
          </p:nvPr>
        </p:nvSpPr>
        <p:spPr/>
        <p:txBody>
          <a:bodyPr/>
          <a:lstStyle/>
          <a:p>
            <a:r>
              <a:rPr lang="tr-TR" dirty="0"/>
              <a:t>Data analizinde kullanılan bir kütüphanedir. Verileri farklı grafiksel şekillerde görselleştirip yorumlamayı kolaylaştırır. </a:t>
            </a:r>
          </a:p>
          <a:p>
            <a:br>
              <a:rPr lang="tr-TR" dirty="0"/>
            </a:br>
            <a:endParaRPr lang="tr-TR" dirty="0"/>
          </a:p>
        </p:txBody>
      </p:sp>
      <p:pic>
        <p:nvPicPr>
          <p:cNvPr id="4" name="Resim 3"/>
          <p:cNvPicPr>
            <a:picLocks noChangeAspect="1"/>
          </p:cNvPicPr>
          <p:nvPr/>
        </p:nvPicPr>
        <p:blipFill>
          <a:blip r:embed="rId2"/>
          <a:stretch>
            <a:fillRect/>
          </a:stretch>
        </p:blipFill>
        <p:spPr>
          <a:xfrm>
            <a:off x="1213338" y="3125523"/>
            <a:ext cx="4334608" cy="3488954"/>
          </a:xfrm>
          <a:prstGeom prst="rect">
            <a:avLst/>
          </a:prstGeom>
        </p:spPr>
      </p:pic>
    </p:spTree>
    <p:extLst>
      <p:ext uri="{BB962C8B-B14F-4D97-AF65-F5344CB8AC3E}">
        <p14:creationId xmlns:p14="http://schemas.microsoft.com/office/powerpoint/2010/main" val="2855796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a:t>Scrapy Kütüphanesi</a:t>
            </a:r>
            <a:br>
              <a:rPr lang="tr-TR" b="1" dirty="0"/>
            </a:br>
            <a:endParaRPr lang="tr-TR" dirty="0"/>
          </a:p>
        </p:txBody>
      </p:sp>
      <p:sp>
        <p:nvSpPr>
          <p:cNvPr id="3" name="İçerik Yer Tutucusu 2"/>
          <p:cNvSpPr>
            <a:spLocks noGrp="1"/>
          </p:cNvSpPr>
          <p:nvPr>
            <p:ph idx="1"/>
          </p:nvPr>
        </p:nvSpPr>
        <p:spPr/>
        <p:txBody>
          <a:bodyPr/>
          <a:lstStyle/>
          <a:p>
            <a:r>
              <a:rPr lang="tr-TR" dirty="0"/>
              <a:t>Web üzerindeki verileri içerikleri taramamızı sağlayan açık kaynaklı bir çerçevedir(python kütüphanesidir). </a:t>
            </a:r>
          </a:p>
          <a:p>
            <a:r>
              <a:rPr lang="tr-TR" dirty="0"/>
              <a:t>Html ve Xml gibi yapısal içeriklerden verilerin ayıklanmasını sağlamaktadır. </a:t>
            </a:r>
          </a:p>
        </p:txBody>
      </p:sp>
    </p:spTree>
    <p:extLst>
      <p:ext uri="{BB962C8B-B14F-4D97-AF65-F5344CB8AC3E}">
        <p14:creationId xmlns:p14="http://schemas.microsoft.com/office/powerpoint/2010/main" val="11980917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a:t>Pytorch Kütüphanesi</a:t>
            </a:r>
            <a:br>
              <a:rPr lang="tr-TR" b="1" dirty="0"/>
            </a:br>
            <a:endParaRPr lang="tr-TR" dirty="0"/>
          </a:p>
        </p:txBody>
      </p:sp>
      <p:sp>
        <p:nvSpPr>
          <p:cNvPr id="3" name="İçerik Yer Tutucusu 2"/>
          <p:cNvSpPr>
            <a:spLocks noGrp="1"/>
          </p:cNvSpPr>
          <p:nvPr>
            <p:ph idx="1"/>
          </p:nvPr>
        </p:nvSpPr>
        <p:spPr>
          <a:xfrm>
            <a:off x="677334" y="1930400"/>
            <a:ext cx="8596668" cy="4110962"/>
          </a:xfrm>
        </p:spPr>
        <p:txBody>
          <a:bodyPr/>
          <a:lstStyle/>
          <a:p>
            <a:r>
              <a:rPr lang="tr-TR" dirty="0"/>
              <a:t>Grafik işlem birimlerini kullanan bir bilimsel bilgi-doğal işleme kütüphanesidir.</a:t>
            </a:r>
          </a:p>
        </p:txBody>
      </p:sp>
    </p:spTree>
    <p:extLst>
      <p:ext uri="{BB962C8B-B14F-4D97-AF65-F5344CB8AC3E}">
        <p14:creationId xmlns:p14="http://schemas.microsoft.com/office/powerpoint/2010/main" val="32644794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a:t>Caffe Kütüphanesi</a:t>
            </a:r>
            <a:br>
              <a:rPr lang="tr-TR" b="1" dirty="0"/>
            </a:br>
            <a:endParaRPr lang="tr-TR" dirty="0"/>
          </a:p>
        </p:txBody>
      </p:sp>
      <p:sp>
        <p:nvSpPr>
          <p:cNvPr id="3" name="İçerik Yer Tutucusu 2"/>
          <p:cNvSpPr>
            <a:spLocks noGrp="1"/>
          </p:cNvSpPr>
          <p:nvPr>
            <p:ph idx="1"/>
          </p:nvPr>
        </p:nvSpPr>
        <p:spPr>
          <a:xfrm>
            <a:off x="554242" y="1670538"/>
            <a:ext cx="8596668" cy="3480235"/>
          </a:xfrm>
        </p:spPr>
        <p:txBody>
          <a:bodyPr/>
          <a:lstStyle/>
          <a:p>
            <a:r>
              <a:rPr lang="tr-TR" dirty="0"/>
              <a:t>Uygulamalar oluşturmak için geliştirilmiş bir derin öğrenme çatısı (framework) kütüphanesidir. </a:t>
            </a:r>
          </a:p>
          <a:p>
            <a:r>
              <a:rPr lang="tr-TR" dirty="0"/>
              <a:t>Sinir ağlarını metin ve kod yazmadan uygulamayı sağlar.</a:t>
            </a:r>
          </a:p>
        </p:txBody>
      </p:sp>
    </p:spTree>
    <p:extLst>
      <p:ext uri="{BB962C8B-B14F-4D97-AF65-F5344CB8AC3E}">
        <p14:creationId xmlns:p14="http://schemas.microsoft.com/office/powerpoint/2010/main" val="36504373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a:t>CatBoost Kütüphanesi </a:t>
            </a:r>
            <a:br>
              <a:rPr lang="tr-TR" b="1" dirty="0"/>
            </a:br>
            <a:endParaRPr lang="tr-TR" dirty="0"/>
          </a:p>
        </p:txBody>
      </p:sp>
      <p:sp>
        <p:nvSpPr>
          <p:cNvPr id="3" name="İçerik Yer Tutucusu 2"/>
          <p:cNvSpPr>
            <a:spLocks noGrp="1"/>
          </p:cNvSpPr>
          <p:nvPr>
            <p:ph idx="1"/>
          </p:nvPr>
        </p:nvSpPr>
        <p:spPr/>
        <p:txBody>
          <a:bodyPr/>
          <a:lstStyle/>
          <a:p>
            <a:r>
              <a:rPr lang="tr-TR" dirty="0"/>
              <a:t>Sınıflama ve regresyon kullanılan yüksek performanslı bir kütüphanedir.</a:t>
            </a:r>
          </a:p>
          <a:p>
            <a:r>
              <a:rPr lang="tr-TR" dirty="0"/>
              <a:t>Makine öğrenmesi biliminde yararlanılır.</a:t>
            </a:r>
          </a:p>
        </p:txBody>
      </p:sp>
    </p:spTree>
    <p:extLst>
      <p:ext uri="{BB962C8B-B14F-4D97-AF65-F5344CB8AC3E}">
        <p14:creationId xmlns:p14="http://schemas.microsoft.com/office/powerpoint/2010/main" val="13218691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a:t>Pybrain Kütüphanesi</a:t>
            </a:r>
            <a:br>
              <a:rPr lang="tr-TR" b="1" dirty="0"/>
            </a:br>
            <a:endParaRPr lang="tr-TR" dirty="0"/>
          </a:p>
        </p:txBody>
      </p:sp>
      <p:sp>
        <p:nvSpPr>
          <p:cNvPr id="3" name="İçerik Yer Tutucusu 2"/>
          <p:cNvSpPr>
            <a:spLocks noGrp="1"/>
          </p:cNvSpPr>
          <p:nvPr>
            <p:ph idx="1"/>
          </p:nvPr>
        </p:nvSpPr>
        <p:spPr/>
        <p:txBody>
          <a:bodyPr/>
          <a:lstStyle/>
          <a:p>
            <a:r>
              <a:rPr lang="tr-TR" dirty="0"/>
              <a:t>Modüler bir makine öğrenme kütüphanesidir. </a:t>
            </a:r>
          </a:p>
          <a:p>
            <a:r>
              <a:rPr lang="tr-TR" dirty="0"/>
              <a:t>Amacı, makine öğrenimi görevleri için esnek, kullanımı kolay ancak hâlâ güçlü algoritmalarla algoritmalarınızı test etmek ve karşılaştırmak için çeşitli önceden tanımlanmış ortamlar sunmak olan bir python kütüphanesidir.</a:t>
            </a:r>
          </a:p>
        </p:txBody>
      </p:sp>
    </p:spTree>
    <p:extLst>
      <p:ext uri="{BB962C8B-B14F-4D97-AF65-F5344CB8AC3E}">
        <p14:creationId xmlns:p14="http://schemas.microsoft.com/office/powerpoint/2010/main" val="42737680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a:t>XGBoost Kütüphanesi </a:t>
            </a:r>
            <a:br>
              <a:rPr lang="tr-TR" b="1" dirty="0"/>
            </a:br>
            <a:endParaRPr lang="tr-TR" dirty="0"/>
          </a:p>
        </p:txBody>
      </p:sp>
      <p:sp>
        <p:nvSpPr>
          <p:cNvPr id="3" name="İçerik Yer Tutucusu 2"/>
          <p:cNvSpPr>
            <a:spLocks noGrp="1"/>
          </p:cNvSpPr>
          <p:nvPr>
            <p:ph idx="1"/>
          </p:nvPr>
        </p:nvSpPr>
        <p:spPr/>
        <p:txBody>
          <a:bodyPr/>
          <a:lstStyle/>
          <a:p>
            <a:r>
              <a:rPr lang="tr-TR" dirty="0"/>
              <a:t>XGBoost, yüksek verimli, esnek ve taşınabilir olarak tasarlanmış bir kütüphanedir. </a:t>
            </a:r>
          </a:p>
          <a:p>
            <a:r>
              <a:rPr lang="tr-TR" dirty="0"/>
              <a:t>Optimum dağılım makine öğrenmesi alanında kullanılan bir python kütüphanesidir.</a:t>
            </a:r>
          </a:p>
        </p:txBody>
      </p:sp>
    </p:spTree>
    <p:extLst>
      <p:ext uri="{BB962C8B-B14F-4D97-AF65-F5344CB8AC3E}">
        <p14:creationId xmlns:p14="http://schemas.microsoft.com/office/powerpoint/2010/main" val="24961045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a:t>OpenCV Kütüphanesi</a:t>
            </a:r>
            <a:br>
              <a:rPr lang="tr-TR" b="1" dirty="0"/>
            </a:br>
            <a:endParaRPr lang="tr-TR" dirty="0"/>
          </a:p>
        </p:txBody>
      </p:sp>
      <p:sp>
        <p:nvSpPr>
          <p:cNvPr id="3" name="İçerik Yer Tutucusu 2"/>
          <p:cNvSpPr>
            <a:spLocks noGrp="1"/>
          </p:cNvSpPr>
          <p:nvPr>
            <p:ph idx="1"/>
          </p:nvPr>
        </p:nvSpPr>
        <p:spPr/>
        <p:txBody>
          <a:bodyPr/>
          <a:lstStyle/>
          <a:p>
            <a:r>
              <a:rPr lang="tr-TR" dirty="0"/>
              <a:t>Görüntü işleme için kullanılan en popüler python kütüphanelerinden biridir. </a:t>
            </a:r>
          </a:p>
          <a:p>
            <a:r>
              <a:rPr lang="tr-TR" dirty="0"/>
              <a:t>Çok yaygın olarak kullanılan bu kütüphanenin kullanıcıları arasından Microsoft ,Yahoo, Google gibi büyük şirketler de vardır. </a:t>
            </a:r>
          </a:p>
          <a:p>
            <a:r>
              <a:rPr lang="tr-TR" dirty="0"/>
              <a:t>Her hangi bir görüntü işleme değiştirme tanıma ve benzeri işler için fonksiyonlar barındıran güzel bir python kütüphanesidir.</a:t>
            </a:r>
          </a:p>
        </p:txBody>
      </p:sp>
    </p:spTree>
    <p:extLst>
      <p:ext uri="{BB962C8B-B14F-4D97-AF65-F5344CB8AC3E}">
        <p14:creationId xmlns:p14="http://schemas.microsoft.com/office/powerpoint/2010/main" val="17331102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Giriş</a:t>
            </a:r>
          </a:p>
        </p:txBody>
      </p:sp>
      <p:sp>
        <p:nvSpPr>
          <p:cNvPr id="3" name="İçerik Yer Tutucusu 2"/>
          <p:cNvSpPr>
            <a:spLocks noGrp="1"/>
          </p:cNvSpPr>
          <p:nvPr>
            <p:ph idx="1"/>
          </p:nvPr>
        </p:nvSpPr>
        <p:spPr/>
        <p:txBody>
          <a:bodyPr/>
          <a:lstStyle/>
          <a:p>
            <a:r>
              <a:rPr lang="tr-TR" dirty="0">
                <a:hlinkClick r:id="rId2"/>
              </a:rPr>
              <a:t>Python programlama dili</a:t>
            </a:r>
            <a:r>
              <a:rPr lang="tr-TR" dirty="0"/>
              <a:t> 1990 yılında </a:t>
            </a:r>
            <a:r>
              <a:rPr lang="tr-TR" dirty="0" err="1"/>
              <a:t>Guido</a:t>
            </a:r>
            <a:r>
              <a:rPr lang="tr-TR" dirty="0"/>
              <a:t> </a:t>
            </a:r>
            <a:r>
              <a:rPr lang="tr-TR" dirty="0" err="1"/>
              <a:t>van</a:t>
            </a:r>
            <a:r>
              <a:rPr lang="tr-TR" dirty="0"/>
              <a:t> </a:t>
            </a:r>
            <a:r>
              <a:rPr lang="tr-TR" dirty="0" err="1"/>
              <a:t>Rossum</a:t>
            </a:r>
            <a:r>
              <a:rPr lang="tr-TR" dirty="0"/>
              <a:t> tarafından geliştirilen nesne tabanlı bir yazılım dilidir. </a:t>
            </a:r>
          </a:p>
          <a:p>
            <a:r>
              <a:rPr lang="tr-TR" dirty="0"/>
              <a:t>Veri analizi, </a:t>
            </a:r>
            <a:r>
              <a:rPr lang="tr-TR" dirty="0" err="1"/>
              <a:t>big</a:t>
            </a:r>
            <a:r>
              <a:rPr lang="tr-TR" dirty="0"/>
              <a:t> data , derin öğrenme , makine öğrenmesi gibi alanlarda sıkça kullanılan , öğrenmesi diğer dillere nazaran daha basit olan bir dildir.</a:t>
            </a:r>
          </a:p>
          <a:p>
            <a:r>
              <a:rPr lang="tr-TR" dirty="0"/>
              <a:t>C temelli</a:t>
            </a:r>
          </a:p>
          <a:p>
            <a:r>
              <a:rPr lang="tr-TR" dirty="0"/>
              <a:t>Nesne yönelimli bir yazılımdır.</a:t>
            </a:r>
          </a:p>
          <a:p>
            <a:r>
              <a:rPr lang="tr-TR" dirty="0"/>
              <a:t>Açık kaynak</a:t>
            </a:r>
          </a:p>
          <a:p>
            <a:endParaRPr lang="tr-TR" dirty="0"/>
          </a:p>
        </p:txBody>
      </p:sp>
    </p:spTree>
    <p:extLst>
      <p:ext uri="{BB962C8B-B14F-4D97-AF65-F5344CB8AC3E}">
        <p14:creationId xmlns:p14="http://schemas.microsoft.com/office/powerpoint/2010/main" val="8616364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a:t>Seaborn Kütüphanesi</a:t>
            </a:r>
            <a:br>
              <a:rPr lang="tr-TR" b="1" dirty="0"/>
            </a:br>
            <a:endParaRPr lang="tr-TR" dirty="0"/>
          </a:p>
        </p:txBody>
      </p:sp>
      <p:sp>
        <p:nvSpPr>
          <p:cNvPr id="3" name="İçerik Yer Tutucusu 2"/>
          <p:cNvSpPr>
            <a:spLocks noGrp="1"/>
          </p:cNvSpPr>
          <p:nvPr>
            <p:ph idx="1"/>
          </p:nvPr>
        </p:nvSpPr>
        <p:spPr/>
        <p:txBody>
          <a:bodyPr/>
          <a:lstStyle/>
          <a:p>
            <a:r>
              <a:rPr lang="tr-TR" dirty="0"/>
              <a:t> İstatiksel hesaplamalara farklı bir bakış açısı kazandırmak için kullanılan oldukça efektif ve bir o kadar popüler olan bir veri görselleştirme kütüphanesidir.</a:t>
            </a:r>
          </a:p>
        </p:txBody>
      </p:sp>
    </p:spTree>
    <p:extLst>
      <p:ext uri="{BB962C8B-B14F-4D97-AF65-F5344CB8AC3E}">
        <p14:creationId xmlns:p14="http://schemas.microsoft.com/office/powerpoint/2010/main" val="36343485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a:t>Speech </a:t>
            </a:r>
            <a:r>
              <a:rPr lang="tr-TR" b="1" dirty="0" err="1"/>
              <a:t>Recognation</a:t>
            </a:r>
            <a:r>
              <a:rPr lang="tr-TR" b="1" dirty="0"/>
              <a:t> Kütüphanesi</a:t>
            </a:r>
            <a:br>
              <a:rPr lang="tr-TR" b="1" dirty="0"/>
            </a:br>
            <a:endParaRPr lang="tr-TR" dirty="0"/>
          </a:p>
        </p:txBody>
      </p:sp>
      <p:sp>
        <p:nvSpPr>
          <p:cNvPr id="3" name="İçerik Yer Tutucusu 2"/>
          <p:cNvSpPr>
            <a:spLocks noGrp="1"/>
          </p:cNvSpPr>
          <p:nvPr>
            <p:ph idx="1"/>
          </p:nvPr>
        </p:nvSpPr>
        <p:spPr/>
        <p:txBody>
          <a:bodyPr/>
          <a:lstStyle/>
          <a:p>
            <a:r>
              <a:rPr lang="tr-TR" dirty="0"/>
              <a:t> Ses tanıma sistemlerinde kullanılan kütüphanedir. Apple </a:t>
            </a:r>
            <a:r>
              <a:rPr lang="tr-TR" dirty="0" err="1"/>
              <a:t>siri</a:t>
            </a:r>
            <a:r>
              <a:rPr lang="tr-TR" dirty="0"/>
              <a:t>, </a:t>
            </a:r>
            <a:r>
              <a:rPr lang="tr-TR" dirty="0" err="1"/>
              <a:t>google</a:t>
            </a:r>
            <a:r>
              <a:rPr lang="tr-TR" dirty="0"/>
              <a:t> asistan gibi uygulamalar bu ses tanıma teknolojilerinden yardım alarak oluşturulmuş bir python kütüphanesidir.</a:t>
            </a:r>
          </a:p>
          <a:p>
            <a:endParaRPr lang="tr-TR" dirty="0"/>
          </a:p>
        </p:txBody>
      </p:sp>
    </p:spTree>
    <p:extLst>
      <p:ext uri="{BB962C8B-B14F-4D97-AF65-F5344CB8AC3E}">
        <p14:creationId xmlns:p14="http://schemas.microsoft.com/office/powerpoint/2010/main" val="30280628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a:t>Spacy Kütüphanesi</a:t>
            </a:r>
            <a:br>
              <a:rPr lang="tr-TR" b="1" dirty="0"/>
            </a:br>
            <a:endParaRPr lang="tr-TR" dirty="0"/>
          </a:p>
        </p:txBody>
      </p:sp>
      <p:sp>
        <p:nvSpPr>
          <p:cNvPr id="3" name="İçerik Yer Tutucusu 2"/>
          <p:cNvSpPr>
            <a:spLocks noGrp="1"/>
          </p:cNvSpPr>
          <p:nvPr>
            <p:ph idx="1"/>
          </p:nvPr>
        </p:nvSpPr>
        <p:spPr/>
        <p:txBody>
          <a:bodyPr/>
          <a:lstStyle/>
          <a:p>
            <a:r>
              <a:rPr lang="tr-TR" dirty="0"/>
              <a:t>Doğal dil işleme için oluşturulmuş bir kütüphanedir. </a:t>
            </a:r>
            <a:r>
              <a:rPr lang="tr-TR" dirty="0" err="1"/>
              <a:t>Uber</a:t>
            </a:r>
            <a:r>
              <a:rPr lang="tr-TR" dirty="0"/>
              <a:t>, </a:t>
            </a:r>
            <a:r>
              <a:rPr lang="tr-TR" dirty="0" err="1"/>
              <a:t>microsoft</a:t>
            </a:r>
            <a:r>
              <a:rPr lang="tr-TR" dirty="0"/>
              <a:t> gibi büyük şirketlerin alt yapısında kullanılan bir python kütüphanesidir. </a:t>
            </a:r>
          </a:p>
        </p:txBody>
      </p:sp>
    </p:spTree>
    <p:extLst>
      <p:ext uri="{BB962C8B-B14F-4D97-AF65-F5344CB8AC3E}">
        <p14:creationId xmlns:p14="http://schemas.microsoft.com/office/powerpoint/2010/main" val="2802803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a:t>Bokeh Kütüphanesi</a:t>
            </a:r>
            <a:br>
              <a:rPr lang="tr-TR" b="1" dirty="0"/>
            </a:br>
            <a:endParaRPr lang="tr-TR" dirty="0"/>
          </a:p>
        </p:txBody>
      </p:sp>
      <p:sp>
        <p:nvSpPr>
          <p:cNvPr id="3" name="İçerik Yer Tutucusu 2"/>
          <p:cNvSpPr>
            <a:spLocks noGrp="1"/>
          </p:cNvSpPr>
          <p:nvPr>
            <p:ph idx="1"/>
          </p:nvPr>
        </p:nvSpPr>
        <p:spPr/>
        <p:txBody>
          <a:bodyPr/>
          <a:lstStyle/>
          <a:p>
            <a:r>
              <a:rPr lang="tr-TR" dirty="0"/>
              <a:t>Kolay ve hızlı bir şekilde verilerinizi görselleştirmeye yarayan bir python kütüphanesidir. </a:t>
            </a:r>
            <a:r>
              <a:rPr lang="tr-TR" b="1" dirty="0"/>
              <a:t>Matplotlib</a:t>
            </a:r>
            <a:r>
              <a:rPr lang="tr-TR" dirty="0"/>
              <a:t> ve </a:t>
            </a:r>
            <a:r>
              <a:rPr lang="tr-TR" dirty="0" err="1"/>
              <a:t>seaborn</a:t>
            </a:r>
            <a:r>
              <a:rPr lang="tr-TR" dirty="0"/>
              <a:t> kütüphanelerinin aksine verileri görselleştirirken Html ve Javascript kullanır.</a:t>
            </a:r>
          </a:p>
        </p:txBody>
      </p:sp>
    </p:spTree>
    <p:extLst>
      <p:ext uri="{BB962C8B-B14F-4D97-AF65-F5344CB8AC3E}">
        <p14:creationId xmlns:p14="http://schemas.microsoft.com/office/powerpoint/2010/main" val="24964648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a:t>NLTK Kütüphanesi</a:t>
            </a:r>
            <a:br>
              <a:rPr lang="tr-TR" b="1" dirty="0"/>
            </a:br>
            <a:endParaRPr lang="tr-TR" dirty="0"/>
          </a:p>
        </p:txBody>
      </p:sp>
      <p:sp>
        <p:nvSpPr>
          <p:cNvPr id="3" name="İçerik Yer Tutucusu 2"/>
          <p:cNvSpPr>
            <a:spLocks noGrp="1"/>
          </p:cNvSpPr>
          <p:nvPr>
            <p:ph idx="1"/>
          </p:nvPr>
        </p:nvSpPr>
        <p:spPr/>
        <p:txBody>
          <a:bodyPr/>
          <a:lstStyle/>
          <a:p>
            <a:r>
              <a:rPr lang="tr-TR" dirty="0"/>
              <a:t>Natural Language toolkit yani doğal dil işleme araç seti ismi verilen kütüphane sembolik matematik ve istatistiksel analizler için doğal dil işleme çözümleri sunan bir python kütüphanesidir. Bazı mesaj uygulamalarında konuştuklarımızı yazıya dökme (speech to text) teknolojilerinde kullanılmaktadır.</a:t>
            </a:r>
          </a:p>
        </p:txBody>
      </p:sp>
    </p:spTree>
    <p:extLst>
      <p:ext uri="{BB962C8B-B14F-4D97-AF65-F5344CB8AC3E}">
        <p14:creationId xmlns:p14="http://schemas.microsoft.com/office/powerpoint/2010/main" val="35628545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a:t>Tensorflow Kütüphanesi</a:t>
            </a:r>
            <a:br>
              <a:rPr lang="tr-TR" b="1" dirty="0"/>
            </a:br>
            <a:endParaRPr lang="tr-TR" dirty="0"/>
          </a:p>
        </p:txBody>
      </p:sp>
      <p:sp>
        <p:nvSpPr>
          <p:cNvPr id="3" name="İçerik Yer Tutucusu 2"/>
          <p:cNvSpPr>
            <a:spLocks noGrp="1"/>
          </p:cNvSpPr>
          <p:nvPr>
            <p:ph idx="1"/>
          </p:nvPr>
        </p:nvSpPr>
        <p:spPr/>
        <p:txBody>
          <a:bodyPr/>
          <a:lstStyle/>
          <a:p>
            <a:r>
              <a:rPr lang="tr-TR" dirty="0"/>
              <a:t>Bir dizi görev arasında veri akışı ve türevlenebilir programlama için kullanılan bir kütüphanedir. Ağırlıklı olarak sembolik matematik işlemleri ve sinir ağları gibi makine öğrenimi uygulamaları için kullanılır. Google’da hem araştırma hem de üretim için önemli bir yeri vardır.</a:t>
            </a:r>
          </a:p>
        </p:txBody>
      </p:sp>
    </p:spTree>
    <p:extLst>
      <p:ext uri="{BB962C8B-B14F-4D97-AF65-F5344CB8AC3E}">
        <p14:creationId xmlns:p14="http://schemas.microsoft.com/office/powerpoint/2010/main" val="8547606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a:t>Plotly Kütüphanesi</a:t>
            </a:r>
            <a:br>
              <a:rPr lang="tr-TR" b="1" dirty="0"/>
            </a:br>
            <a:endParaRPr lang="tr-TR" dirty="0"/>
          </a:p>
        </p:txBody>
      </p:sp>
      <p:sp>
        <p:nvSpPr>
          <p:cNvPr id="3" name="İçerik Yer Tutucusu 2"/>
          <p:cNvSpPr>
            <a:spLocks noGrp="1"/>
          </p:cNvSpPr>
          <p:nvPr>
            <p:ph idx="1"/>
          </p:nvPr>
        </p:nvSpPr>
        <p:spPr/>
        <p:txBody>
          <a:bodyPr/>
          <a:lstStyle/>
          <a:p>
            <a:r>
              <a:rPr lang="tr-TR" dirty="0"/>
              <a:t> Javascript, R gibi dillerle uyumlu çalışan veri görselleştirme ve </a:t>
            </a:r>
            <a:r>
              <a:rPr lang="tr-TR" dirty="0" err="1"/>
              <a:t>dashboard</a:t>
            </a:r>
            <a:r>
              <a:rPr lang="tr-TR" dirty="0"/>
              <a:t> oluşturmaya yarayan fonksiyonları barındıran bir python kütüphanesidir.</a:t>
            </a:r>
          </a:p>
        </p:txBody>
      </p:sp>
    </p:spTree>
    <p:extLst>
      <p:ext uri="{BB962C8B-B14F-4D97-AF65-F5344CB8AC3E}">
        <p14:creationId xmlns:p14="http://schemas.microsoft.com/office/powerpoint/2010/main" val="24759756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tr-TR" b="1" dirty="0"/>
              <a:t>Theano Kütüphanesi</a:t>
            </a:r>
            <a:br>
              <a:rPr lang="tr-TR" b="1" dirty="0"/>
            </a:br>
            <a:r>
              <a:rPr lang="tr-TR" dirty="0"/>
              <a:t> </a:t>
            </a:r>
          </a:p>
        </p:txBody>
      </p:sp>
      <p:sp>
        <p:nvSpPr>
          <p:cNvPr id="3" name="İçerik Yer Tutucusu 2"/>
          <p:cNvSpPr>
            <a:spLocks noGrp="1"/>
          </p:cNvSpPr>
          <p:nvPr>
            <p:ph idx="1"/>
          </p:nvPr>
        </p:nvSpPr>
        <p:spPr/>
        <p:txBody>
          <a:bodyPr/>
          <a:lstStyle/>
          <a:p>
            <a:r>
              <a:rPr lang="tr-TR" dirty="0"/>
              <a:t>Matematiksel ifadeleri, özellikle matris değerli ifadeleri işlemek ve değerlendirmek için optimize eden bir python kütüphanesidir.</a:t>
            </a:r>
          </a:p>
          <a:p>
            <a:r>
              <a:rPr lang="tr-TR" dirty="0"/>
              <a:t> İleri düzey matematiksel araştırma ve çalışmalar (Etkili sembolik türev alma, Hız ve kararlılık optimizasyonları vb.) için sıkça kullanılmaktadır.</a:t>
            </a:r>
          </a:p>
        </p:txBody>
      </p:sp>
    </p:spTree>
    <p:extLst>
      <p:ext uri="{BB962C8B-B14F-4D97-AF65-F5344CB8AC3E}">
        <p14:creationId xmlns:p14="http://schemas.microsoft.com/office/powerpoint/2010/main" val="21127672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tr-TR" b="1" dirty="0"/>
              <a:t>Beautiful Soup Kütüphanesi</a:t>
            </a:r>
            <a:br>
              <a:rPr lang="tr-TR" b="1" dirty="0"/>
            </a:br>
            <a:r>
              <a:rPr lang="tr-TR" dirty="0"/>
              <a:t> </a:t>
            </a:r>
          </a:p>
        </p:txBody>
      </p:sp>
      <p:sp>
        <p:nvSpPr>
          <p:cNvPr id="3" name="İçerik Yer Tutucusu 2"/>
          <p:cNvSpPr>
            <a:spLocks noGrp="1"/>
          </p:cNvSpPr>
          <p:nvPr>
            <p:ph idx="1"/>
          </p:nvPr>
        </p:nvSpPr>
        <p:spPr/>
        <p:txBody>
          <a:bodyPr/>
          <a:lstStyle/>
          <a:p>
            <a:r>
              <a:rPr lang="tr-TR" b="1" dirty="0"/>
              <a:t>HTML, XML belgelerini işlemek için</a:t>
            </a:r>
            <a:r>
              <a:rPr lang="tr-TR" dirty="0"/>
              <a:t> bu kütüphaneden yararlanılır. İlginç olan kısmı kütüphanenin ismini Alice Harikalar Diyarındaki kaplumbağanın söylediği şarkıdan aldığıdır.</a:t>
            </a:r>
            <a:br>
              <a:rPr lang="tr-TR" dirty="0"/>
            </a:br>
            <a:endParaRPr lang="tr-TR" dirty="0"/>
          </a:p>
        </p:txBody>
      </p:sp>
    </p:spTree>
    <p:extLst>
      <p:ext uri="{BB962C8B-B14F-4D97-AF65-F5344CB8AC3E}">
        <p14:creationId xmlns:p14="http://schemas.microsoft.com/office/powerpoint/2010/main" val="41275860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a:t>SciKit-Learn Kütüphanesi</a:t>
            </a:r>
            <a:br>
              <a:rPr lang="tr-TR" b="1" dirty="0"/>
            </a:br>
            <a:endParaRPr lang="tr-TR" dirty="0"/>
          </a:p>
        </p:txBody>
      </p:sp>
      <p:sp>
        <p:nvSpPr>
          <p:cNvPr id="3" name="İçerik Yer Tutucusu 2"/>
          <p:cNvSpPr>
            <a:spLocks noGrp="1"/>
          </p:cNvSpPr>
          <p:nvPr>
            <p:ph idx="1"/>
          </p:nvPr>
        </p:nvSpPr>
        <p:spPr/>
        <p:txBody>
          <a:bodyPr/>
          <a:lstStyle/>
          <a:p>
            <a:r>
              <a:rPr lang="tr-TR" dirty="0"/>
              <a:t> Veri madenciliği ve veri analizinde gerekli küme analizi, regresyon, veri işleme gibi işlemleri gerçekleştirebilen çok yönlü bir kütüphanedir. Makine öğrenmesi ve Python deyince akla gelen ilk kütüphanedir </a:t>
            </a:r>
            <a:r>
              <a:rPr lang="tr-TR" dirty="0" err="1"/>
              <a:t>Scikit-learn</a:t>
            </a:r>
            <a:r>
              <a:rPr lang="tr-TR" dirty="0"/>
              <a:t>.</a:t>
            </a:r>
          </a:p>
          <a:p>
            <a:endParaRPr lang="tr-TR" dirty="0"/>
          </a:p>
        </p:txBody>
      </p:sp>
    </p:spTree>
    <p:extLst>
      <p:ext uri="{BB962C8B-B14F-4D97-AF65-F5344CB8AC3E}">
        <p14:creationId xmlns:p14="http://schemas.microsoft.com/office/powerpoint/2010/main" val="36714002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pic>
        <p:nvPicPr>
          <p:cNvPr id="4" name="İçerik Yer Tutucusu 3"/>
          <p:cNvPicPr>
            <a:picLocks noGrp="1" noChangeAspect="1"/>
          </p:cNvPicPr>
          <p:nvPr>
            <p:ph idx="1"/>
          </p:nvPr>
        </p:nvPicPr>
        <p:blipFill>
          <a:blip r:embed="rId2"/>
          <a:stretch>
            <a:fillRect/>
          </a:stretch>
        </p:blipFill>
        <p:spPr>
          <a:xfrm>
            <a:off x="677863" y="1617785"/>
            <a:ext cx="8596312" cy="3768874"/>
          </a:xfrm>
          <a:prstGeom prst="rect">
            <a:avLst/>
          </a:prstGeom>
        </p:spPr>
      </p:pic>
    </p:spTree>
    <p:extLst>
      <p:ext uri="{BB962C8B-B14F-4D97-AF65-F5344CB8AC3E}">
        <p14:creationId xmlns:p14="http://schemas.microsoft.com/office/powerpoint/2010/main" val="199723695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tr-TR" b="1" dirty="0"/>
              <a:t>StatsModels Kütüphanesi</a:t>
            </a:r>
            <a:br>
              <a:rPr lang="tr-TR" b="1" dirty="0"/>
            </a:br>
            <a:endParaRPr lang="tr-TR" dirty="0"/>
          </a:p>
        </p:txBody>
      </p:sp>
      <p:sp>
        <p:nvSpPr>
          <p:cNvPr id="3" name="İçerik Yer Tutucusu 2"/>
          <p:cNvSpPr>
            <a:spLocks noGrp="1"/>
          </p:cNvSpPr>
          <p:nvPr>
            <p:ph idx="1"/>
          </p:nvPr>
        </p:nvSpPr>
        <p:spPr/>
        <p:txBody>
          <a:bodyPr/>
          <a:lstStyle/>
          <a:p>
            <a:r>
              <a:rPr lang="tr-TR" dirty="0"/>
              <a:t>İstatistiksel modelleri tahmin edip istatistiksel testler yapmayı sağlan bir python kütüphanesidir. </a:t>
            </a:r>
          </a:p>
          <a:p>
            <a:r>
              <a:rPr lang="tr-TR" dirty="0"/>
              <a:t>Farklı veri türleri işlemesi, geniş tanımlayıcı istatistik yapısı, çizim fonksiyonu ve sonuç istatistikleri listesi gibi çözümlerinden dolayı çokça tercih edilmektedir.</a:t>
            </a:r>
            <a:br>
              <a:rPr lang="tr-TR" dirty="0"/>
            </a:br>
            <a:endParaRPr lang="tr-TR" dirty="0"/>
          </a:p>
        </p:txBody>
      </p:sp>
    </p:spTree>
    <p:extLst>
      <p:ext uri="{BB962C8B-B14F-4D97-AF65-F5344CB8AC3E}">
        <p14:creationId xmlns:p14="http://schemas.microsoft.com/office/powerpoint/2010/main" val="404319349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tr-TR" b="1" dirty="0"/>
              <a:t>Pillow Kütüphanesi</a:t>
            </a:r>
            <a:br>
              <a:rPr lang="tr-TR" b="1" dirty="0"/>
            </a:br>
            <a:endParaRPr lang="tr-TR" dirty="0"/>
          </a:p>
        </p:txBody>
      </p:sp>
      <p:sp>
        <p:nvSpPr>
          <p:cNvPr id="3" name="İçerik Yer Tutucusu 2"/>
          <p:cNvSpPr>
            <a:spLocks noGrp="1"/>
          </p:cNvSpPr>
          <p:nvPr>
            <p:ph idx="1"/>
          </p:nvPr>
        </p:nvSpPr>
        <p:spPr/>
        <p:txBody>
          <a:bodyPr/>
          <a:lstStyle/>
          <a:p>
            <a:r>
              <a:rPr lang="tr-TR" b="1" dirty="0"/>
              <a:t>Pythonun açık kaynak kodlu görsel kütüphanesidir</a:t>
            </a:r>
            <a:r>
              <a:rPr lang="tr-TR" dirty="0"/>
              <a:t>. Grafik işlemleri için özelleşmiş hazır fonksiyonları sayesinde kullanıcıya üstün grafik işleme imkanları sunar.</a:t>
            </a:r>
            <a:br>
              <a:rPr lang="tr-TR" dirty="0"/>
            </a:br>
            <a:endParaRPr lang="tr-TR" dirty="0"/>
          </a:p>
          <a:p>
            <a:r>
              <a:rPr lang="tr-TR" dirty="0"/>
              <a:t>Grafik işlemeden kasıt özelleşmiş çizimler, boyutlandırma ölçeklendirme işlemleri, renk değerlerini düzenleme vb. olarak </a:t>
            </a:r>
            <a:r>
              <a:rPr lang="tr-TR" dirty="0" err="1"/>
              <a:t>neitelendirilebilir</a:t>
            </a:r>
            <a:r>
              <a:rPr lang="tr-TR" dirty="0"/>
              <a:t>.</a:t>
            </a:r>
            <a:br>
              <a:rPr lang="tr-TR" dirty="0"/>
            </a:br>
            <a:endParaRPr lang="tr-TR" dirty="0"/>
          </a:p>
        </p:txBody>
      </p:sp>
    </p:spTree>
    <p:extLst>
      <p:ext uri="{BB962C8B-B14F-4D97-AF65-F5344CB8AC3E}">
        <p14:creationId xmlns:p14="http://schemas.microsoft.com/office/powerpoint/2010/main" val="199760059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tr-TR" b="1" dirty="0"/>
              <a:t>MpMath Kütüphanesi</a:t>
            </a:r>
            <a:br>
              <a:rPr lang="tr-TR" b="1" dirty="0"/>
            </a:br>
            <a:r>
              <a:rPr lang="tr-TR" dirty="0"/>
              <a:t> </a:t>
            </a:r>
          </a:p>
        </p:txBody>
      </p:sp>
      <p:sp>
        <p:nvSpPr>
          <p:cNvPr id="3" name="İçerik Yer Tutucusu 2"/>
          <p:cNvSpPr>
            <a:spLocks noGrp="1"/>
          </p:cNvSpPr>
          <p:nvPr>
            <p:ph idx="1"/>
          </p:nvPr>
        </p:nvSpPr>
        <p:spPr/>
        <p:txBody>
          <a:bodyPr/>
          <a:lstStyle/>
          <a:p>
            <a:r>
              <a:rPr lang="tr-TR" dirty="0"/>
              <a:t>Middle point mathematic yani orta nokta matematiği olarak isimlendirilen kütüphane adından anlaşılabileceği gibi Pythonun çeşitli matematiksel fonksiyonları barındıran kütüphanesidir.</a:t>
            </a:r>
          </a:p>
          <a:p>
            <a:r>
              <a:rPr lang="tr-TR" dirty="0"/>
              <a:t> Reel ve kompleks sayılarla hassas hesaplamalar yapmaya olanak tanır.</a:t>
            </a:r>
            <a:br>
              <a:rPr lang="tr-TR" dirty="0"/>
            </a:br>
            <a:endParaRPr lang="tr-TR" dirty="0"/>
          </a:p>
        </p:txBody>
      </p:sp>
    </p:spTree>
    <p:extLst>
      <p:ext uri="{BB962C8B-B14F-4D97-AF65-F5344CB8AC3E}">
        <p14:creationId xmlns:p14="http://schemas.microsoft.com/office/powerpoint/2010/main" val="306669814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tr-TR" b="1" dirty="0"/>
              <a:t>Gensim Kütüphanesi</a:t>
            </a:r>
            <a:br>
              <a:rPr lang="tr-TR" b="1" dirty="0"/>
            </a:br>
            <a:endParaRPr lang="tr-TR" dirty="0"/>
          </a:p>
        </p:txBody>
      </p:sp>
      <p:sp>
        <p:nvSpPr>
          <p:cNvPr id="3" name="İçerik Yer Tutucusu 2"/>
          <p:cNvSpPr>
            <a:spLocks noGrp="1"/>
          </p:cNvSpPr>
          <p:nvPr>
            <p:ph idx="1"/>
          </p:nvPr>
        </p:nvSpPr>
        <p:spPr>
          <a:xfrm>
            <a:off x="677334" y="1802423"/>
            <a:ext cx="8596668" cy="4238939"/>
          </a:xfrm>
        </p:spPr>
        <p:txBody>
          <a:bodyPr/>
          <a:lstStyle/>
          <a:p>
            <a:r>
              <a:rPr lang="tr-TR" dirty="0"/>
              <a:t>Modern istatistiksel makine öğrenimi kullanarak modelleme , doğal dil işleme için oluşturulmuş açık kaynaklı bir kütüphanedir.</a:t>
            </a:r>
            <a:br>
              <a:rPr lang="tr-TR" dirty="0"/>
            </a:br>
            <a:endParaRPr lang="tr-TR" dirty="0"/>
          </a:p>
        </p:txBody>
      </p:sp>
    </p:spTree>
    <p:extLst>
      <p:ext uri="{BB962C8B-B14F-4D97-AF65-F5344CB8AC3E}">
        <p14:creationId xmlns:p14="http://schemas.microsoft.com/office/powerpoint/2010/main" val="112718576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tr-TR" b="1" dirty="0"/>
              <a:t>Requests Kütüphanesi</a:t>
            </a:r>
            <a:br>
              <a:rPr lang="tr-TR" b="1" dirty="0"/>
            </a:br>
            <a:endParaRPr lang="tr-TR" dirty="0"/>
          </a:p>
        </p:txBody>
      </p:sp>
      <p:sp>
        <p:nvSpPr>
          <p:cNvPr id="3" name="İçerik Yer Tutucusu 2"/>
          <p:cNvSpPr>
            <a:spLocks noGrp="1"/>
          </p:cNvSpPr>
          <p:nvPr>
            <p:ph idx="1"/>
          </p:nvPr>
        </p:nvSpPr>
        <p:spPr/>
        <p:txBody>
          <a:bodyPr/>
          <a:lstStyle/>
          <a:p>
            <a:r>
              <a:rPr lang="tr-TR" dirty="0"/>
              <a:t>Web üzerindeki isteklerinizi yönetmenizi sağlayan bir </a:t>
            </a:r>
            <a:r>
              <a:rPr lang="tr-TR" b="1" i="1" dirty="0"/>
              <a:t>Python</a:t>
            </a:r>
            <a:r>
              <a:rPr lang="tr-TR" b="1" dirty="0"/>
              <a:t> http kütüphanesidir</a:t>
            </a:r>
            <a:r>
              <a:rPr lang="tr-TR" dirty="0"/>
              <a:t>.</a:t>
            </a:r>
            <a:br>
              <a:rPr lang="tr-TR" dirty="0"/>
            </a:br>
            <a:endParaRPr lang="tr-TR" dirty="0"/>
          </a:p>
        </p:txBody>
      </p:sp>
    </p:spTree>
    <p:extLst>
      <p:ext uri="{BB962C8B-B14F-4D97-AF65-F5344CB8AC3E}">
        <p14:creationId xmlns:p14="http://schemas.microsoft.com/office/powerpoint/2010/main" val="53851071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a:t>Pyglet Kütüphanesi</a:t>
            </a:r>
            <a:br>
              <a:rPr lang="tr-TR" b="1" dirty="0"/>
            </a:br>
            <a:endParaRPr lang="tr-TR" dirty="0"/>
          </a:p>
        </p:txBody>
      </p:sp>
      <p:sp>
        <p:nvSpPr>
          <p:cNvPr id="3" name="İçerik Yer Tutucusu 2"/>
          <p:cNvSpPr>
            <a:spLocks noGrp="1"/>
          </p:cNvSpPr>
          <p:nvPr>
            <p:ph idx="1"/>
          </p:nvPr>
        </p:nvSpPr>
        <p:spPr/>
        <p:txBody>
          <a:bodyPr/>
          <a:lstStyle/>
          <a:p>
            <a:r>
              <a:rPr lang="tr-TR" dirty="0"/>
              <a:t>Oyun ve multimedya uygulamaların üretilmesinde kullanılan , resim, müzik, video derlemeyi destekleyen bir kütüphanedir.</a:t>
            </a:r>
          </a:p>
          <a:p>
            <a:endParaRPr lang="tr-TR" dirty="0"/>
          </a:p>
        </p:txBody>
      </p:sp>
    </p:spTree>
    <p:extLst>
      <p:ext uri="{BB962C8B-B14F-4D97-AF65-F5344CB8AC3E}">
        <p14:creationId xmlns:p14="http://schemas.microsoft.com/office/powerpoint/2010/main" val="415663967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a:t>Anaconda</a:t>
            </a:r>
            <a:endParaRPr lang="tr-TR" dirty="0"/>
          </a:p>
        </p:txBody>
      </p:sp>
      <p:sp>
        <p:nvSpPr>
          <p:cNvPr id="3" name="İçerik Yer Tutucusu 2"/>
          <p:cNvSpPr>
            <a:spLocks noGrp="1"/>
          </p:cNvSpPr>
          <p:nvPr>
            <p:ph idx="1"/>
          </p:nvPr>
        </p:nvSpPr>
        <p:spPr>
          <a:xfrm>
            <a:off x="677334" y="1310054"/>
            <a:ext cx="8596668" cy="4731308"/>
          </a:xfrm>
        </p:spPr>
        <p:txBody>
          <a:bodyPr>
            <a:normAutofit/>
          </a:bodyPr>
          <a:lstStyle/>
          <a:p>
            <a:endParaRPr lang="tr-TR" dirty="0"/>
          </a:p>
          <a:p>
            <a:endParaRPr lang="tr-TR" dirty="0"/>
          </a:p>
          <a:p>
            <a:r>
              <a:rPr lang="tr-TR" dirty="0"/>
              <a:t>python kütüphanelerini içerisinde yüklü olarak barındıran ayrıca R istatistiksel kodlama programı, Orange ,… gibi programları da içinde bulunduran bir programdır. Kodlamaya yeni giriş yapmış veya </a:t>
            </a:r>
            <a:r>
              <a:rPr lang="tr-TR" dirty="0" err="1"/>
              <a:t>pythona</a:t>
            </a:r>
            <a:r>
              <a:rPr lang="tr-TR" dirty="0"/>
              <a:t> başlamak isteyenler için ideal ve kullanışlı bir uygulamadır. Ayrıca ücretsiz ve kullanımı kolaydır.</a:t>
            </a:r>
          </a:p>
          <a:p>
            <a:r>
              <a:rPr lang="tr-TR" dirty="0"/>
              <a:t>Eğer diğer uygulamalarda çalışıyorsanız bu python kütüphanelerini kullanabilmek için öncelikle kütüphanenin yüklü olması gerekir yüklü değilse;</a:t>
            </a:r>
          </a:p>
          <a:p>
            <a:r>
              <a:rPr lang="tr-TR" b="1" dirty="0"/>
              <a:t>pip install kütüphane adı </a:t>
            </a:r>
          </a:p>
          <a:p>
            <a:r>
              <a:rPr lang="tr-TR" dirty="0"/>
              <a:t>İfadesini ekrana yazıp run ederek yükleyebilirsiniz. Anaconda programı kullanıyorsanız kütüphaneler yüklü olarak programda mevcuttur. Yüklemeye gerek yoktur.</a:t>
            </a:r>
          </a:p>
          <a:p>
            <a:endParaRPr lang="tr-TR" dirty="0"/>
          </a:p>
        </p:txBody>
      </p:sp>
    </p:spTree>
    <p:extLst>
      <p:ext uri="{BB962C8B-B14F-4D97-AF65-F5344CB8AC3E}">
        <p14:creationId xmlns:p14="http://schemas.microsoft.com/office/powerpoint/2010/main" val="25000235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a:t>Python Kullanım Alanları Nelerdir?</a:t>
            </a:r>
            <a:br>
              <a:rPr lang="tr-TR" b="1" dirty="0"/>
            </a:br>
            <a:endParaRPr lang="tr-TR" dirty="0"/>
          </a:p>
        </p:txBody>
      </p:sp>
      <p:sp>
        <p:nvSpPr>
          <p:cNvPr id="3" name="İçerik Yer Tutucusu 2"/>
          <p:cNvSpPr>
            <a:spLocks noGrp="1"/>
          </p:cNvSpPr>
          <p:nvPr>
            <p:ph idx="1"/>
          </p:nvPr>
        </p:nvSpPr>
        <p:spPr>
          <a:xfrm>
            <a:off x="677334" y="1556239"/>
            <a:ext cx="9222804" cy="5205046"/>
          </a:xfrm>
        </p:spPr>
        <p:txBody>
          <a:bodyPr>
            <a:normAutofit/>
          </a:bodyPr>
          <a:lstStyle/>
          <a:p>
            <a:r>
              <a:rPr lang="tr-TR" dirty="0"/>
              <a:t>Python ile oyun kodlayabilirsiniz.</a:t>
            </a:r>
          </a:p>
          <a:p>
            <a:r>
              <a:rPr lang="tr-TR" dirty="0"/>
              <a:t>Python ile mobil uygulama geliştirip yazabilirsiniz. </a:t>
            </a:r>
          </a:p>
          <a:p>
            <a:r>
              <a:rPr lang="tr-TR" b="1" dirty="0"/>
              <a:t>Python </a:t>
            </a:r>
            <a:r>
              <a:rPr lang="tr-TR" dirty="0"/>
              <a:t>ile veri analizi yapabilirsiniz.(</a:t>
            </a:r>
            <a:r>
              <a:rPr lang="tr-TR" dirty="0" err="1"/>
              <a:t>excel</a:t>
            </a:r>
            <a:r>
              <a:rPr lang="tr-TR" dirty="0"/>
              <a:t>, </a:t>
            </a:r>
            <a:r>
              <a:rPr lang="tr-TR" dirty="0" err="1"/>
              <a:t>csv</a:t>
            </a:r>
            <a:r>
              <a:rPr lang="tr-TR" dirty="0"/>
              <a:t> gibi dosyaları okuyabilirsiniz)</a:t>
            </a:r>
          </a:p>
          <a:p>
            <a:r>
              <a:rPr lang="tr-TR" dirty="0"/>
              <a:t>Büyük verilerle hızlı işlemler yapabilirsiniz.</a:t>
            </a:r>
          </a:p>
          <a:p>
            <a:r>
              <a:rPr lang="tr-TR" dirty="0"/>
              <a:t>Bazı yüksek matematiksel işlemleri kolaylıkla gerçekleştirebilirsiniz.</a:t>
            </a:r>
          </a:p>
          <a:p>
            <a:r>
              <a:rPr lang="tr-TR" dirty="0"/>
              <a:t>Verileri görselleştirip, tablo ve grafiklerle yorumlayabilirsiniz.</a:t>
            </a:r>
          </a:p>
          <a:p>
            <a:r>
              <a:rPr lang="tr-TR" dirty="0"/>
              <a:t>Hatta bir </a:t>
            </a:r>
            <a:r>
              <a:rPr lang="tr-TR" dirty="0" err="1"/>
              <a:t>sudoku</a:t>
            </a:r>
            <a:r>
              <a:rPr lang="tr-TR" dirty="0"/>
              <a:t> oyununun verilerini </a:t>
            </a:r>
            <a:r>
              <a:rPr lang="tr-TR" dirty="0" err="1"/>
              <a:t>pythona</a:t>
            </a:r>
            <a:r>
              <a:rPr lang="tr-TR" dirty="0"/>
              <a:t> okutup bu oyunu ona çözdürebilirsiniz.</a:t>
            </a:r>
          </a:p>
          <a:p>
            <a:r>
              <a:rPr lang="tr-TR" dirty="0"/>
              <a:t>Çeşitli amaçlar için özelleşmiş python kütüphanelerini kullanarak (görüntü ses işleme, veri işleme ,yapay zeka ,makina öğrenmesi </a:t>
            </a:r>
            <a:r>
              <a:rPr lang="tr-TR" dirty="0" err="1"/>
              <a:t>vb.alanlarda</a:t>
            </a:r>
            <a:r>
              <a:rPr lang="tr-TR" dirty="0"/>
              <a:t>) bir çok işlevi kolaylıkla gerçekleştirebilirsiniz.</a:t>
            </a:r>
          </a:p>
          <a:p>
            <a:endParaRPr lang="tr-TR" dirty="0"/>
          </a:p>
        </p:txBody>
      </p:sp>
    </p:spTree>
    <p:extLst>
      <p:ext uri="{BB962C8B-B14F-4D97-AF65-F5344CB8AC3E}">
        <p14:creationId xmlns:p14="http://schemas.microsoft.com/office/powerpoint/2010/main" val="42608482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esim 3"/>
          <p:cNvPicPr>
            <a:picLocks noChangeAspect="1"/>
          </p:cNvPicPr>
          <p:nvPr/>
        </p:nvPicPr>
        <p:blipFill>
          <a:blip r:embed="rId2"/>
          <a:stretch>
            <a:fillRect/>
          </a:stretch>
        </p:blipFill>
        <p:spPr>
          <a:xfrm>
            <a:off x="0" y="-80500"/>
            <a:ext cx="9372600" cy="6903331"/>
          </a:xfrm>
          <a:prstGeom prst="rect">
            <a:avLst/>
          </a:prstGeom>
        </p:spPr>
      </p:pic>
    </p:spTree>
    <p:extLst>
      <p:ext uri="{BB962C8B-B14F-4D97-AF65-F5344CB8AC3E}">
        <p14:creationId xmlns:p14="http://schemas.microsoft.com/office/powerpoint/2010/main" val="25940125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Kimler Kullanıyor</a:t>
            </a:r>
          </a:p>
        </p:txBody>
      </p:sp>
      <p:sp>
        <p:nvSpPr>
          <p:cNvPr id="3" name="İçerik Yer Tutucusu 2"/>
          <p:cNvSpPr>
            <a:spLocks noGrp="1"/>
          </p:cNvSpPr>
          <p:nvPr>
            <p:ph idx="1"/>
          </p:nvPr>
        </p:nvSpPr>
        <p:spPr/>
        <p:txBody>
          <a:bodyPr>
            <a:normAutofit fontScale="92500" lnSpcReduction="20000"/>
          </a:bodyPr>
          <a:lstStyle/>
          <a:p>
            <a:r>
              <a:rPr lang="tr-TR" dirty="0"/>
              <a:t>Gömülü Sistemler</a:t>
            </a:r>
          </a:p>
          <a:p>
            <a:pPr lvl="1"/>
            <a:r>
              <a:rPr lang="tr-TR" dirty="0" err="1"/>
              <a:t>Aurdino</a:t>
            </a:r>
            <a:r>
              <a:rPr lang="tr-TR" dirty="0"/>
              <a:t>, </a:t>
            </a:r>
            <a:r>
              <a:rPr lang="tr-TR" dirty="0" err="1"/>
              <a:t>micropython</a:t>
            </a:r>
            <a:endParaRPr lang="tr-TR" dirty="0"/>
          </a:p>
          <a:p>
            <a:r>
              <a:rPr lang="tr-TR" dirty="0"/>
              <a:t>Gerçek Dünya Uygulamaları</a:t>
            </a:r>
          </a:p>
          <a:p>
            <a:pPr lvl="1"/>
            <a:r>
              <a:rPr lang="tr-TR" dirty="0"/>
              <a:t>Google sürücüsüz araba</a:t>
            </a:r>
          </a:p>
          <a:p>
            <a:r>
              <a:rPr lang="tr-TR" dirty="0"/>
              <a:t>Bilim Dünyası</a:t>
            </a:r>
          </a:p>
          <a:p>
            <a:pPr lvl="1"/>
            <a:r>
              <a:rPr lang="tr-TR" dirty="0"/>
              <a:t>Tensorflow, </a:t>
            </a:r>
            <a:r>
              <a:rPr lang="tr-TR" dirty="0" err="1"/>
              <a:t>scipy</a:t>
            </a:r>
            <a:endParaRPr lang="tr-TR" dirty="0"/>
          </a:p>
          <a:p>
            <a:r>
              <a:rPr lang="tr-TR" dirty="0"/>
              <a:t>Web</a:t>
            </a:r>
          </a:p>
          <a:p>
            <a:pPr lvl="1"/>
            <a:r>
              <a:rPr lang="tr-TR" dirty="0" err="1"/>
              <a:t>Instagram</a:t>
            </a:r>
            <a:r>
              <a:rPr lang="tr-TR" dirty="0"/>
              <a:t>, </a:t>
            </a:r>
            <a:r>
              <a:rPr lang="tr-TR" dirty="0" err="1"/>
              <a:t>Dropbox</a:t>
            </a:r>
            <a:r>
              <a:rPr lang="tr-TR" dirty="0"/>
              <a:t>, Google</a:t>
            </a:r>
          </a:p>
          <a:p>
            <a:r>
              <a:rPr lang="tr-TR" dirty="0"/>
              <a:t>Oyun/3B modelleme</a:t>
            </a:r>
          </a:p>
          <a:p>
            <a:pPr lvl="1"/>
            <a:r>
              <a:rPr lang="tr-TR" dirty="0"/>
              <a:t>Blender, Maya</a:t>
            </a:r>
          </a:p>
          <a:p>
            <a:r>
              <a:rPr lang="tr-TR" dirty="0"/>
              <a:t>Standart Programlama Dili Olarak</a:t>
            </a:r>
          </a:p>
          <a:p>
            <a:pPr lvl="1"/>
            <a:r>
              <a:rPr lang="tr-TR" dirty="0" err="1"/>
              <a:t>Standford</a:t>
            </a:r>
            <a:r>
              <a:rPr lang="tr-TR" dirty="0"/>
              <a:t>, mit</a:t>
            </a:r>
          </a:p>
          <a:p>
            <a:endParaRPr lang="tr-TR" dirty="0"/>
          </a:p>
        </p:txBody>
      </p:sp>
    </p:spTree>
    <p:extLst>
      <p:ext uri="{BB962C8B-B14F-4D97-AF65-F5344CB8AC3E}">
        <p14:creationId xmlns:p14="http://schemas.microsoft.com/office/powerpoint/2010/main" val="15679376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esim 3"/>
          <p:cNvPicPr>
            <a:picLocks noChangeAspect="1"/>
          </p:cNvPicPr>
          <p:nvPr/>
        </p:nvPicPr>
        <p:blipFill>
          <a:blip r:embed="rId2"/>
          <a:stretch>
            <a:fillRect/>
          </a:stretch>
        </p:blipFill>
        <p:spPr>
          <a:xfrm>
            <a:off x="0" y="0"/>
            <a:ext cx="9210907" cy="6842388"/>
          </a:xfrm>
          <a:prstGeom prst="rect">
            <a:avLst/>
          </a:prstGeom>
        </p:spPr>
      </p:pic>
    </p:spTree>
    <p:extLst>
      <p:ext uri="{BB962C8B-B14F-4D97-AF65-F5344CB8AC3E}">
        <p14:creationId xmlns:p14="http://schemas.microsoft.com/office/powerpoint/2010/main" val="44682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err="1"/>
              <a:t>Pyhton</a:t>
            </a:r>
            <a:r>
              <a:rPr lang="tr-TR" b="1" dirty="0"/>
              <a:t> Kütüphanesi Nedir?</a:t>
            </a:r>
            <a:br>
              <a:rPr lang="tr-TR" b="1" dirty="0"/>
            </a:br>
            <a:endParaRPr lang="tr-TR" dirty="0"/>
          </a:p>
        </p:txBody>
      </p:sp>
      <p:sp>
        <p:nvSpPr>
          <p:cNvPr id="3" name="İçerik Yer Tutucusu 2"/>
          <p:cNvSpPr>
            <a:spLocks noGrp="1"/>
          </p:cNvSpPr>
          <p:nvPr>
            <p:ph idx="1"/>
          </p:nvPr>
        </p:nvSpPr>
        <p:spPr>
          <a:xfrm>
            <a:off x="677334" y="1705709"/>
            <a:ext cx="8596668" cy="4335654"/>
          </a:xfrm>
        </p:spPr>
        <p:txBody>
          <a:bodyPr/>
          <a:lstStyle/>
          <a:p>
            <a:r>
              <a:rPr lang="tr-TR" b="1" dirty="0"/>
              <a:t>Python</a:t>
            </a:r>
            <a:r>
              <a:rPr lang="tr-TR" dirty="0"/>
              <a:t> kütüphaneleri farklı fonksiyonları gerçekleştirebilen , yazılım geliştirme amaçlı kullanılan kaynaklarıdır. </a:t>
            </a:r>
          </a:p>
          <a:p>
            <a:r>
              <a:rPr lang="tr-TR" dirty="0"/>
              <a:t>Python fazla sayıda kütüphaneye sahip çok fonksiyonlu bir yazılım dilidir. </a:t>
            </a:r>
          </a:p>
          <a:p>
            <a:r>
              <a:rPr lang="tr-TR" dirty="0"/>
              <a:t>Her biri oldukça yetenekli olan bu kütüphaneleri kullanmak istediğinizde gerekli kodla çağrılarak işlem yapabilirsiniz. </a:t>
            </a:r>
          </a:p>
          <a:p>
            <a:r>
              <a:rPr lang="tr-TR" dirty="0"/>
              <a:t>Birden fazla kütüphaneyi aynı anda çağırıp kullanmak da mümkündür. </a:t>
            </a:r>
          </a:p>
        </p:txBody>
      </p:sp>
    </p:spTree>
    <p:extLst>
      <p:ext uri="{BB962C8B-B14F-4D97-AF65-F5344CB8AC3E}">
        <p14:creationId xmlns:p14="http://schemas.microsoft.com/office/powerpoint/2010/main" val="13401562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err="1"/>
              <a:t>IPython</a:t>
            </a:r>
            <a:r>
              <a:rPr lang="tr-TR" b="1" dirty="0"/>
              <a:t> (</a:t>
            </a:r>
            <a:r>
              <a:rPr lang="tr-TR" b="1" dirty="0" err="1"/>
              <a:t>interactive</a:t>
            </a:r>
            <a:r>
              <a:rPr lang="tr-TR" b="1" dirty="0"/>
              <a:t> python)</a:t>
            </a:r>
            <a:br>
              <a:rPr lang="tr-TR" b="1" dirty="0"/>
            </a:br>
            <a:endParaRPr lang="tr-TR" dirty="0"/>
          </a:p>
        </p:txBody>
      </p:sp>
      <p:sp>
        <p:nvSpPr>
          <p:cNvPr id="3" name="İçerik Yer Tutucusu 2"/>
          <p:cNvSpPr>
            <a:spLocks noGrp="1"/>
          </p:cNvSpPr>
          <p:nvPr>
            <p:ph idx="1"/>
          </p:nvPr>
        </p:nvSpPr>
        <p:spPr/>
        <p:txBody>
          <a:bodyPr/>
          <a:lstStyle/>
          <a:p>
            <a:r>
              <a:rPr lang="tr-TR" dirty="0" err="1"/>
              <a:t>IPython</a:t>
            </a:r>
            <a:r>
              <a:rPr lang="tr-TR" dirty="0"/>
              <a:t> bir python alt kabuğudur. </a:t>
            </a:r>
          </a:p>
          <a:p>
            <a:r>
              <a:rPr lang="tr-TR" b="1" dirty="0"/>
              <a:t>Python </a:t>
            </a:r>
            <a:r>
              <a:rPr lang="tr-TR" dirty="0"/>
              <a:t>ile yapılan tüm işlemleri </a:t>
            </a:r>
            <a:r>
              <a:rPr lang="tr-TR" dirty="0" err="1"/>
              <a:t>IPython</a:t>
            </a:r>
            <a:r>
              <a:rPr lang="tr-TR" dirty="0"/>
              <a:t> ile de gerçekleştirebilirsiniz. </a:t>
            </a:r>
          </a:p>
          <a:p>
            <a:r>
              <a:rPr lang="tr-TR" dirty="0" err="1"/>
              <a:t>IPython</a:t>
            </a:r>
            <a:r>
              <a:rPr lang="tr-TR" dirty="0"/>
              <a:t> geliştirilerek </a:t>
            </a:r>
            <a:r>
              <a:rPr lang="tr-TR" dirty="0" err="1"/>
              <a:t>Jupyter</a:t>
            </a:r>
            <a:r>
              <a:rPr lang="tr-TR" dirty="0"/>
              <a:t> notebook halini almıştır.</a:t>
            </a:r>
          </a:p>
        </p:txBody>
      </p:sp>
    </p:spTree>
    <p:extLst>
      <p:ext uri="{BB962C8B-B14F-4D97-AF65-F5344CB8AC3E}">
        <p14:creationId xmlns:p14="http://schemas.microsoft.com/office/powerpoint/2010/main" val="3103638461"/>
      </p:ext>
    </p:extLst>
  </p:cSld>
  <p:clrMapOvr>
    <a:masterClrMapping/>
  </p:clrMapOvr>
</p:sld>
</file>

<file path=ppt/theme/theme1.xml><?xml version="1.0" encoding="utf-8"?>
<a:theme xmlns:a="http://schemas.openxmlformats.org/drawingml/2006/main" name="Yüzeyler">
  <a:themeElements>
    <a:clrScheme name="Yüzeyler">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Yüzeyler">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Yüzeyler">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192</TotalTime>
  <Words>1147</Words>
  <Application>Microsoft Macintosh PowerPoint</Application>
  <PresentationFormat>Widescreen</PresentationFormat>
  <Paragraphs>114</Paragraphs>
  <Slides>36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36</vt:i4>
      </vt:variant>
    </vt:vector>
  </HeadingPairs>
  <TitlesOfParts>
    <vt:vector size="40" baseType="lpstr">
      <vt:lpstr>Arial</vt:lpstr>
      <vt:lpstr>Trebuchet MS</vt:lpstr>
      <vt:lpstr>Wingdings 3</vt:lpstr>
      <vt:lpstr>Yüzeyler</vt:lpstr>
      <vt:lpstr>İleri Programlama Teknikleri</vt:lpstr>
      <vt:lpstr>Giriş</vt:lpstr>
      <vt:lpstr>PowerPoint Presentation</vt:lpstr>
      <vt:lpstr>Python Kullanım Alanları Nelerdir? </vt:lpstr>
      <vt:lpstr>PowerPoint Presentation</vt:lpstr>
      <vt:lpstr>Kimler Kullanıyor</vt:lpstr>
      <vt:lpstr>PowerPoint Presentation</vt:lpstr>
      <vt:lpstr>Pyhton Kütüphanesi Nedir? </vt:lpstr>
      <vt:lpstr>IPython (interactive python) </vt:lpstr>
      <vt:lpstr>Pygame Kütüphanesi  </vt:lpstr>
      <vt:lpstr>Numpy Kütüphanesi (Numerical Python) </vt:lpstr>
      <vt:lpstr>Matplotlib Kütüphanesi </vt:lpstr>
      <vt:lpstr>Scrapy Kütüphanesi </vt:lpstr>
      <vt:lpstr>Pytorch Kütüphanesi </vt:lpstr>
      <vt:lpstr>Caffe Kütüphanesi </vt:lpstr>
      <vt:lpstr>CatBoost Kütüphanesi  </vt:lpstr>
      <vt:lpstr>Pybrain Kütüphanesi </vt:lpstr>
      <vt:lpstr>XGBoost Kütüphanesi  </vt:lpstr>
      <vt:lpstr>OpenCV Kütüphanesi </vt:lpstr>
      <vt:lpstr>Seaborn Kütüphanesi </vt:lpstr>
      <vt:lpstr>Speech Recognation Kütüphanesi </vt:lpstr>
      <vt:lpstr>Spacy Kütüphanesi </vt:lpstr>
      <vt:lpstr>Bokeh Kütüphanesi </vt:lpstr>
      <vt:lpstr>NLTK Kütüphanesi </vt:lpstr>
      <vt:lpstr>Tensorflow Kütüphanesi </vt:lpstr>
      <vt:lpstr>Plotly Kütüphanesi </vt:lpstr>
      <vt:lpstr>Theano Kütüphanesi  </vt:lpstr>
      <vt:lpstr>Beautiful Soup Kütüphanesi  </vt:lpstr>
      <vt:lpstr>SciKit-Learn Kütüphanesi </vt:lpstr>
      <vt:lpstr>StatsModels Kütüphanesi </vt:lpstr>
      <vt:lpstr>Pillow Kütüphanesi </vt:lpstr>
      <vt:lpstr>MpMath Kütüphanesi  </vt:lpstr>
      <vt:lpstr>Gensim Kütüphanesi </vt:lpstr>
      <vt:lpstr>Requests Kütüphanesi </vt:lpstr>
      <vt:lpstr>Pyglet Kütüphanesi </vt:lpstr>
      <vt:lpstr>Anaconda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İleri Programlama Teknikleri</dc:title>
  <dc:creator>derya</dc:creator>
  <cp:lastModifiedBy>Mehmet Said Hüseyinoğlu</cp:lastModifiedBy>
  <cp:revision>14</cp:revision>
  <dcterms:created xsi:type="dcterms:W3CDTF">2022-02-21T08:25:00Z</dcterms:created>
  <dcterms:modified xsi:type="dcterms:W3CDTF">2024-07-02T17:00:12Z</dcterms:modified>
</cp:coreProperties>
</file>