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J1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Sheet1!$J$3:$J$5</c:f>
              <c:numCache>
                <c:formatCode>General</c:formatCode>
                <c:ptCount val="3"/>
                <c:pt idx="0">
                  <c:v>269</c:v>
                </c:pt>
                <c:pt idx="1">
                  <c:v>131</c:v>
                </c:pt>
                <c:pt idx="2">
                  <c:v>57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Sheet1!$K$3:$K$5</c:f>
              <c:numCache>
                <c:formatCode>General</c:formatCode>
                <c:ptCount val="3"/>
                <c:pt idx="0">
                  <c:v>89</c:v>
                </c:pt>
                <c:pt idx="1">
                  <c:v>131</c:v>
                </c:pt>
                <c:pt idx="2">
                  <c:v>91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Sheet1!$L$3:$L$5</c:f>
              <c:numCache>
                <c:formatCode>General</c:formatCode>
                <c:ptCount val="3"/>
                <c:pt idx="0">
                  <c:v>84</c:v>
                </c:pt>
                <c:pt idx="1">
                  <c:v>65</c:v>
                </c:pt>
                <c:pt idx="2">
                  <c:v>106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Sheet1!$M$3:$M$5</c:f>
              <c:numCache>
                <c:formatCode>General</c:formatCode>
                <c:ptCount val="3"/>
                <c:pt idx="0">
                  <c:v>218</c:v>
                </c:pt>
                <c:pt idx="1">
                  <c:v>167</c:v>
                </c:pt>
                <c:pt idx="2">
                  <c:v>99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Sheet1!$N$3:$N$5</c:f>
              <c:numCache>
                <c:formatCode>General</c:formatCode>
                <c:ptCount val="3"/>
                <c:pt idx="0">
                  <c:v>287</c:v>
                </c:pt>
                <c:pt idx="1">
                  <c:v>185</c:v>
                </c:pt>
                <c:pt idx="2">
                  <c:v>113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410112"/>
        <c:axId val="124424576"/>
      </c:scatterChart>
      <c:valAx>
        <c:axId val="124410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424576"/>
        <c:crosses val="autoZero"/>
        <c:crossBetween val="midCat"/>
      </c:valAx>
      <c:valAx>
        <c:axId val="1244245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4101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J2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Sheet1!$J$19:$J$21</c:f>
              <c:numCache>
                <c:formatCode>General</c:formatCode>
                <c:ptCount val="3"/>
                <c:pt idx="0">
                  <c:v>158</c:v>
                </c:pt>
                <c:pt idx="1">
                  <c:v>160</c:v>
                </c:pt>
                <c:pt idx="2">
                  <c:v>107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Sheet1!$K$19:$K$21</c:f>
              <c:numCache>
                <c:formatCode>General</c:formatCode>
                <c:ptCount val="3"/>
                <c:pt idx="0">
                  <c:v>144</c:v>
                </c:pt>
                <c:pt idx="1">
                  <c:v>148</c:v>
                </c:pt>
                <c:pt idx="2">
                  <c:v>107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Sheet1!$L$19:$L$21</c:f>
              <c:numCache>
                <c:formatCode>General</c:formatCode>
                <c:ptCount val="3"/>
                <c:pt idx="0">
                  <c:v>192</c:v>
                </c:pt>
                <c:pt idx="1">
                  <c:v>168</c:v>
                </c:pt>
                <c:pt idx="2">
                  <c:v>76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Sheet1!$M$19:$M$21</c:f>
              <c:numCache>
                <c:formatCode>General</c:formatCode>
                <c:ptCount val="3"/>
                <c:pt idx="0">
                  <c:v>298</c:v>
                </c:pt>
                <c:pt idx="1">
                  <c:v>68</c:v>
                </c:pt>
                <c:pt idx="2">
                  <c:v>106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Sheet1!$N$19:$N$21</c:f>
              <c:numCache>
                <c:formatCode>General</c:formatCode>
                <c:ptCount val="3"/>
                <c:pt idx="0">
                  <c:v>306</c:v>
                </c:pt>
                <c:pt idx="1">
                  <c:v>195</c:v>
                </c:pt>
                <c:pt idx="2">
                  <c:v>114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66592"/>
        <c:axId val="131344256"/>
      </c:scatterChart>
      <c:valAx>
        <c:axId val="131166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344256"/>
        <c:crosses val="autoZero"/>
        <c:crossBetween val="midCat"/>
      </c:valAx>
      <c:valAx>
        <c:axId val="1313442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1665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J3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Sheet1!$J$35:$J$37</c:f>
              <c:numCache>
                <c:formatCode>General</c:formatCode>
                <c:ptCount val="3"/>
                <c:pt idx="0">
                  <c:v>254</c:v>
                </c:pt>
                <c:pt idx="1">
                  <c:v>178</c:v>
                </c:pt>
                <c:pt idx="2">
                  <c:v>88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Sheet1!$K$35:$K$37</c:f>
              <c:numCache>
                <c:formatCode>General</c:formatCode>
                <c:ptCount val="3"/>
                <c:pt idx="0">
                  <c:v>200</c:v>
                </c:pt>
                <c:pt idx="1">
                  <c:v>120</c:v>
                </c:pt>
                <c:pt idx="2">
                  <c:v>71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Sheet1!$L$35:$L$37</c:f>
              <c:numCache>
                <c:formatCode>General</c:formatCode>
                <c:ptCount val="3"/>
                <c:pt idx="0">
                  <c:v>250</c:v>
                </c:pt>
                <c:pt idx="1">
                  <c:v>94</c:v>
                </c:pt>
                <c:pt idx="2">
                  <c:v>81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Sheet1!$M$35:$M$37</c:f>
              <c:numCache>
                <c:formatCode>General</c:formatCode>
                <c:ptCount val="3"/>
                <c:pt idx="0">
                  <c:v>246</c:v>
                </c:pt>
                <c:pt idx="1">
                  <c:v>131</c:v>
                </c:pt>
                <c:pt idx="2">
                  <c:v>92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Sheet1!$N$35:$N$37</c:f>
              <c:numCache>
                <c:formatCode>General</c:formatCode>
                <c:ptCount val="3"/>
                <c:pt idx="0">
                  <c:v>296</c:v>
                </c:pt>
                <c:pt idx="1">
                  <c:v>198</c:v>
                </c:pt>
                <c:pt idx="2">
                  <c:v>116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93952"/>
        <c:axId val="47295872"/>
      </c:scatterChart>
      <c:valAx>
        <c:axId val="47293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295872"/>
        <c:crosses val="autoZero"/>
        <c:crossBetween val="midCat"/>
      </c:valAx>
      <c:valAx>
        <c:axId val="472958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2939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J4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Sheet1!$J$49:$J$51</c:f>
              <c:numCache>
                <c:formatCode>General</c:formatCode>
                <c:ptCount val="3"/>
                <c:pt idx="0">
                  <c:v>263</c:v>
                </c:pt>
                <c:pt idx="1">
                  <c:v>88</c:v>
                </c:pt>
                <c:pt idx="2">
                  <c:v>99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Sheet1!$K$49:$K$51</c:f>
              <c:numCache>
                <c:formatCode>General</c:formatCode>
                <c:ptCount val="3"/>
                <c:pt idx="0">
                  <c:v>214</c:v>
                </c:pt>
                <c:pt idx="1">
                  <c:v>165</c:v>
                </c:pt>
                <c:pt idx="2">
                  <c:v>79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Sheet1!$L$49:$L$51</c:f>
              <c:numCache>
                <c:formatCode>General</c:formatCode>
                <c:ptCount val="3"/>
                <c:pt idx="0">
                  <c:v>115</c:v>
                </c:pt>
                <c:pt idx="1">
                  <c:v>145</c:v>
                </c:pt>
                <c:pt idx="2">
                  <c:v>58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Sheet1!$M$49:$M$51</c:f>
              <c:numCache>
                <c:formatCode>General</c:formatCode>
                <c:ptCount val="3"/>
                <c:pt idx="0">
                  <c:v>263</c:v>
                </c:pt>
                <c:pt idx="1">
                  <c:v>86</c:v>
                </c:pt>
                <c:pt idx="2">
                  <c:v>56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Sheet1!$N$49:$N$51</c:f>
              <c:numCache>
                <c:formatCode>General</c:formatCode>
                <c:ptCount val="3"/>
                <c:pt idx="0">
                  <c:v>298</c:v>
                </c:pt>
                <c:pt idx="1">
                  <c:v>192</c:v>
                </c:pt>
                <c:pt idx="2">
                  <c:v>115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18912"/>
        <c:axId val="47329280"/>
      </c:scatterChart>
      <c:valAx>
        <c:axId val="47318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329280"/>
        <c:crosses val="autoZero"/>
        <c:crossBetween val="midCat"/>
      </c:valAx>
      <c:valAx>
        <c:axId val="473292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3189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J5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Sheet1!$J$66:$J$68</c:f>
              <c:numCache>
                <c:formatCode>General</c:formatCode>
                <c:ptCount val="3"/>
                <c:pt idx="0">
                  <c:v>251</c:v>
                </c:pt>
                <c:pt idx="1">
                  <c:v>170</c:v>
                </c:pt>
                <c:pt idx="2">
                  <c:v>106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Sheet1!$K$66:$K$68</c:f>
              <c:numCache>
                <c:formatCode>General</c:formatCode>
                <c:ptCount val="3"/>
                <c:pt idx="0">
                  <c:v>245</c:v>
                </c:pt>
                <c:pt idx="1">
                  <c:v>138</c:v>
                </c:pt>
                <c:pt idx="2">
                  <c:v>95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Sheet1!$L$66:$L$68</c:f>
              <c:numCache>
                <c:formatCode>General</c:formatCode>
                <c:ptCount val="3"/>
                <c:pt idx="0">
                  <c:v>159</c:v>
                </c:pt>
                <c:pt idx="1">
                  <c:v>130</c:v>
                </c:pt>
                <c:pt idx="2">
                  <c:v>98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Sheet1!$M$66:$M$68</c:f>
              <c:numCache>
                <c:formatCode>General</c:formatCode>
                <c:ptCount val="3"/>
                <c:pt idx="0">
                  <c:v>196</c:v>
                </c:pt>
                <c:pt idx="1">
                  <c:v>169</c:v>
                </c:pt>
                <c:pt idx="2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Sheet1!$N$66:$N$68</c:f>
              <c:numCache>
                <c:formatCode>General</c:formatCode>
                <c:ptCount val="3"/>
                <c:pt idx="0">
                  <c:v>305</c:v>
                </c:pt>
                <c:pt idx="1">
                  <c:v>181</c:v>
                </c:pt>
                <c:pt idx="2">
                  <c:v>121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47968"/>
        <c:axId val="47358336"/>
      </c:scatterChart>
      <c:valAx>
        <c:axId val="47347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358336"/>
        <c:crosses val="autoZero"/>
        <c:crossBetween val="midCat"/>
      </c:valAx>
      <c:valAx>
        <c:axId val="473583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347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J6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Sheet1!$J$82:$J$84</c:f>
              <c:numCache>
                <c:formatCode>General</c:formatCode>
                <c:ptCount val="3"/>
                <c:pt idx="0">
                  <c:v>241</c:v>
                </c:pt>
                <c:pt idx="1">
                  <c:v>160</c:v>
                </c:pt>
                <c:pt idx="2">
                  <c:v>97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Sheet1!$K$82:$K$84</c:f>
              <c:numCache>
                <c:formatCode>General</c:formatCode>
                <c:ptCount val="3"/>
                <c:pt idx="0">
                  <c:v>178</c:v>
                </c:pt>
                <c:pt idx="1">
                  <c:v>86</c:v>
                </c:pt>
                <c:pt idx="2">
                  <c:v>99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Sheet1!$L$82:$L$84</c:f>
              <c:numCache>
                <c:formatCode>General</c:formatCode>
                <c:ptCount val="3"/>
                <c:pt idx="0">
                  <c:v>234</c:v>
                </c:pt>
                <c:pt idx="1">
                  <c:v>154</c:v>
                </c:pt>
                <c:pt idx="2">
                  <c:v>67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Sheet1!$M$82:$M$84</c:f>
              <c:numCache>
                <c:formatCode>General</c:formatCode>
                <c:ptCount val="3"/>
                <c:pt idx="0">
                  <c:v>205</c:v>
                </c:pt>
                <c:pt idx="1">
                  <c:v>138</c:v>
                </c:pt>
                <c:pt idx="2">
                  <c:v>77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Sheet1!$N$82:$N$84</c:f>
              <c:numCache>
                <c:formatCode>General</c:formatCode>
                <c:ptCount val="3"/>
                <c:pt idx="0">
                  <c:v>288</c:v>
                </c:pt>
                <c:pt idx="1">
                  <c:v>192</c:v>
                </c:pt>
                <c:pt idx="2">
                  <c:v>118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13600"/>
        <c:axId val="47915776"/>
      </c:scatterChart>
      <c:valAx>
        <c:axId val="47913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915776"/>
        <c:crosses val="autoZero"/>
        <c:crossBetween val="midCat"/>
      </c:valAx>
      <c:valAx>
        <c:axId val="479157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9136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J7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Sheet1!$J$96:$J$98</c:f>
              <c:numCache>
                <c:formatCode>General</c:formatCode>
                <c:ptCount val="3"/>
                <c:pt idx="0">
                  <c:v>263</c:v>
                </c:pt>
                <c:pt idx="1">
                  <c:v>175</c:v>
                </c:pt>
                <c:pt idx="2">
                  <c:v>89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Sheet1!$K$96:$K$98</c:f>
              <c:numCache>
                <c:formatCode>General</c:formatCode>
                <c:ptCount val="3"/>
                <c:pt idx="0">
                  <c:v>233</c:v>
                </c:pt>
                <c:pt idx="1">
                  <c:v>168</c:v>
                </c:pt>
                <c:pt idx="2">
                  <c:v>61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Sheet1!$L$96:$L$98</c:f>
              <c:numCache>
                <c:formatCode>General</c:formatCode>
                <c:ptCount val="3"/>
                <c:pt idx="0">
                  <c:v>94</c:v>
                </c:pt>
                <c:pt idx="1">
                  <c:v>122</c:v>
                </c:pt>
                <c:pt idx="2">
                  <c:v>94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Sheet1!$M$96:$M$98</c:f>
              <c:numCache>
                <c:formatCode>General</c:formatCode>
                <c:ptCount val="3"/>
                <c:pt idx="0">
                  <c:v>233</c:v>
                </c:pt>
                <c:pt idx="1">
                  <c:v>157</c:v>
                </c:pt>
                <c:pt idx="2">
                  <c:v>94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Sheet1!$N$96:$N$98</c:f>
              <c:numCache>
                <c:formatCode>General</c:formatCode>
                <c:ptCount val="3"/>
                <c:pt idx="0">
                  <c:v>290</c:v>
                </c:pt>
                <c:pt idx="1">
                  <c:v>184</c:v>
                </c:pt>
                <c:pt idx="2">
                  <c:v>118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38560"/>
        <c:axId val="47948928"/>
      </c:scatterChart>
      <c:valAx>
        <c:axId val="47938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948928"/>
        <c:crosses val="autoZero"/>
        <c:crossBetween val="midCat"/>
      </c:valAx>
      <c:valAx>
        <c:axId val="479489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9385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J8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Sheet1!$J$112:$J$114</c:f>
              <c:numCache>
                <c:formatCode>General</c:formatCode>
                <c:ptCount val="3"/>
                <c:pt idx="0">
                  <c:v>224</c:v>
                </c:pt>
                <c:pt idx="1">
                  <c:v>173</c:v>
                </c:pt>
                <c:pt idx="2">
                  <c:v>73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Sheet1!$K$112:$K$114</c:f>
              <c:numCache>
                <c:formatCode>General</c:formatCode>
                <c:ptCount val="3"/>
                <c:pt idx="0">
                  <c:v>111</c:v>
                </c:pt>
                <c:pt idx="1">
                  <c:v>79</c:v>
                </c:pt>
                <c:pt idx="2">
                  <c:v>72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Sheet1!$L$112:$L$114</c:f>
              <c:numCache>
                <c:formatCode>General</c:formatCode>
                <c:ptCount val="3"/>
                <c:pt idx="0">
                  <c:v>214</c:v>
                </c:pt>
                <c:pt idx="1">
                  <c:v>77</c:v>
                </c:pt>
                <c:pt idx="2">
                  <c:v>74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Sheet1!$M$112:$M$114</c:f>
              <c:numCache>
                <c:formatCode>General</c:formatCode>
                <c:ptCount val="3"/>
                <c:pt idx="0">
                  <c:v>282</c:v>
                </c:pt>
                <c:pt idx="1">
                  <c:v>88</c:v>
                </c:pt>
                <c:pt idx="2">
                  <c:v>58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Sheet1!$N$112:$N$114</c:f>
              <c:numCache>
                <c:formatCode>General</c:formatCode>
                <c:ptCount val="3"/>
                <c:pt idx="0">
                  <c:v>291</c:v>
                </c:pt>
                <c:pt idx="1">
                  <c:v>183</c:v>
                </c:pt>
                <c:pt idx="2">
                  <c:v>123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95712"/>
        <c:axId val="50439680"/>
      </c:scatterChart>
      <c:valAx>
        <c:axId val="48995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439680"/>
        <c:crosses val="autoZero"/>
        <c:crossBetween val="midCat"/>
      </c:valAx>
      <c:valAx>
        <c:axId val="504396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9957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</a:t>
            </a:r>
            <a:r>
              <a:rPr lang="en-US" dirty="0" smtClean="0"/>
              <a:t>Running Time </a:t>
            </a:r>
            <a:r>
              <a:rPr lang="en-US" baseline="0" dirty="0"/>
              <a:t>of all </a:t>
            </a:r>
            <a:r>
              <a:rPr lang="en-US" dirty="0"/>
              <a:t>Jobs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Fair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Sheet1!$J$127:$J$129</c:f>
              <c:numCache>
                <c:formatCode>General</c:formatCode>
                <c:ptCount val="3"/>
                <c:pt idx="0">
                  <c:v>1923</c:v>
                </c:pt>
                <c:pt idx="1">
                  <c:v>1235</c:v>
                </c:pt>
                <c:pt idx="2">
                  <c:v>716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Sheet1!$K$127:$K$129</c:f>
              <c:numCache>
                <c:formatCode>General</c:formatCode>
                <c:ptCount val="3"/>
                <c:pt idx="0">
                  <c:v>1414</c:v>
                </c:pt>
                <c:pt idx="1">
                  <c:v>1014</c:v>
                </c:pt>
                <c:pt idx="2">
                  <c:v>675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Sheet1!$L$127:$L$129</c:f>
              <c:numCache>
                <c:formatCode>General</c:formatCode>
                <c:ptCount val="3"/>
                <c:pt idx="0">
                  <c:v>1342</c:v>
                </c:pt>
                <c:pt idx="1">
                  <c:v>955</c:v>
                </c:pt>
                <c:pt idx="2">
                  <c:v>654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Sheet1!$M$127:$M$129</c:f>
              <c:numCache>
                <c:formatCode>General</c:formatCode>
                <c:ptCount val="3"/>
                <c:pt idx="0">
                  <c:v>1941</c:v>
                </c:pt>
                <c:pt idx="1">
                  <c:v>1004</c:v>
                </c:pt>
                <c:pt idx="2">
                  <c:v>682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Sheet1!$N$127:$N$129</c:f>
              <c:numCache>
                <c:formatCode>General</c:formatCode>
                <c:ptCount val="3"/>
                <c:pt idx="0">
                  <c:v>2361</c:v>
                </c:pt>
                <c:pt idx="1">
                  <c:v>1510</c:v>
                </c:pt>
                <c:pt idx="2">
                  <c:v>938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53600"/>
        <c:axId val="70555520"/>
      </c:scatterChart>
      <c:valAx>
        <c:axId val="70553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555520"/>
        <c:crosses val="autoZero"/>
        <c:crossBetween val="midCat"/>
      </c:valAx>
      <c:valAx>
        <c:axId val="705555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5536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11718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"/>
              </a:rPr>
              <a:t>Designing and Implementation of 3 </a:t>
            </a:r>
            <a:r>
              <a:rPr lang="en-US" dirty="0">
                <a:cs typeface="Calibri"/>
              </a:rPr>
              <a:t>New Scheduling </a:t>
            </a:r>
            <a:r>
              <a:rPr lang="en-US" dirty="0" smtClean="0">
                <a:cs typeface="Calibri"/>
              </a:rPr>
              <a:t>Algorithms </a:t>
            </a:r>
            <a:r>
              <a:rPr lang="en-US" dirty="0">
                <a:cs typeface="Calibri"/>
              </a:rPr>
              <a:t>for Apache </a:t>
            </a:r>
            <a:r>
              <a:rPr lang="en-US" dirty="0" err="1">
                <a:cs typeface="Calibri"/>
              </a:rPr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7117180" cy="861420"/>
          </a:xfrm>
        </p:spPr>
        <p:txBody>
          <a:bodyPr>
            <a:noAutofit/>
          </a:bodyPr>
          <a:lstStyle/>
          <a:p>
            <a:r>
              <a:rPr lang="en-US" sz="1400" dirty="0" smtClean="0"/>
              <a:t>	By</a:t>
            </a:r>
          </a:p>
          <a:p>
            <a:r>
              <a:rPr lang="en-US" sz="1400" dirty="0" err="1" smtClean="0"/>
              <a:t>Samyuktha</a:t>
            </a:r>
            <a:r>
              <a:rPr lang="en-US" sz="1400" dirty="0" smtClean="0"/>
              <a:t> </a:t>
            </a:r>
            <a:r>
              <a:rPr lang="en-US" sz="1400" dirty="0" err="1" smtClean="0"/>
              <a:t>Anumolu</a:t>
            </a:r>
            <a:endParaRPr lang="en-US" sz="1400" dirty="0" smtClean="0"/>
          </a:p>
          <a:p>
            <a:r>
              <a:rPr lang="en-US" sz="1400" dirty="0" err="1"/>
              <a:t>Kalyana</a:t>
            </a:r>
            <a:r>
              <a:rPr lang="en-US" sz="1400" dirty="0"/>
              <a:t> </a:t>
            </a:r>
            <a:r>
              <a:rPr lang="en-US" sz="1400" dirty="0" err="1"/>
              <a:t>Venkata</a:t>
            </a:r>
            <a:r>
              <a:rPr lang="en-US" sz="1400" dirty="0"/>
              <a:t> </a:t>
            </a:r>
            <a:r>
              <a:rPr lang="en-US" sz="1400" dirty="0" err="1"/>
              <a:t>Ramana</a:t>
            </a:r>
            <a:r>
              <a:rPr lang="en-US" sz="1400" dirty="0"/>
              <a:t> </a:t>
            </a:r>
            <a:r>
              <a:rPr lang="en-US" sz="1400" dirty="0" err="1" smtClean="0"/>
              <a:t>Gelli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Under the guidance of</a:t>
            </a:r>
          </a:p>
          <a:p>
            <a:r>
              <a:rPr lang="en-US" sz="1400" dirty="0" smtClean="0"/>
              <a:t>Dr. Praveen </a:t>
            </a:r>
            <a:r>
              <a:rPr lang="en-US" sz="1400" dirty="0" err="1" smtClean="0"/>
              <a:t>Rao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65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Evaluation</a:t>
            </a:r>
            <a:br>
              <a:rPr lang="en-US" dirty="0" smtClean="0"/>
            </a:br>
            <a:r>
              <a:rPr lang="en-US" dirty="0" smtClean="0"/>
              <a:t>Metric 1: Total running time of Job1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72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3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5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8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3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7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82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25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 2: Total running time of all jobs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476816"/>
              </p:ext>
            </p:extLst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7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Challenges faced</a:t>
            </a:r>
          </a:p>
          <a:p>
            <a:r>
              <a:rPr lang="en-US" dirty="0" smtClean="0"/>
              <a:t>Distribution of work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Performance </a:t>
            </a:r>
            <a:r>
              <a:rPr lang="en-US" dirty="0" smtClean="0"/>
              <a:t>Evaluation</a:t>
            </a:r>
          </a:p>
          <a:p>
            <a:endParaRPr lang="en-US" dirty="0"/>
          </a:p>
          <a:p>
            <a:r>
              <a:rPr lang="en-US" dirty="0" smtClean="0"/>
              <a:t>Acronyms Used: </a:t>
            </a:r>
          </a:p>
          <a:p>
            <a:pPr lvl="1"/>
            <a:r>
              <a:rPr lang="en-US" dirty="0"/>
              <a:t>FS – Fair </a:t>
            </a:r>
            <a:r>
              <a:rPr lang="en-US" dirty="0" smtClean="0"/>
              <a:t>Scheduling</a:t>
            </a:r>
            <a:endParaRPr lang="en-US" dirty="0" smtClean="0"/>
          </a:p>
          <a:p>
            <a:pPr lvl="1"/>
            <a:r>
              <a:rPr lang="en-US" dirty="0" smtClean="0"/>
              <a:t>SA1 - </a:t>
            </a:r>
            <a:r>
              <a:rPr lang="en-US" dirty="0" smtClean="0"/>
              <a:t>Scheduling Algorithm 1 </a:t>
            </a:r>
          </a:p>
          <a:p>
            <a:pPr lvl="1"/>
            <a:r>
              <a:rPr lang="en-US" dirty="0" smtClean="0"/>
              <a:t>SA2 </a:t>
            </a:r>
            <a:r>
              <a:rPr lang="en-US" dirty="0"/>
              <a:t>- Scheduling </a:t>
            </a:r>
            <a:r>
              <a:rPr lang="en-US" dirty="0" smtClean="0"/>
              <a:t>Algorithm 2 </a:t>
            </a:r>
            <a:endParaRPr lang="en-US" dirty="0"/>
          </a:p>
          <a:p>
            <a:pPr lvl="1"/>
            <a:r>
              <a:rPr lang="en-US" dirty="0" smtClean="0"/>
              <a:t>SA3 </a:t>
            </a:r>
            <a:r>
              <a:rPr lang="en-US" dirty="0"/>
              <a:t>- Scheduling </a:t>
            </a:r>
            <a:r>
              <a:rPr lang="en-US" dirty="0" smtClean="0"/>
              <a:t>Algorithm 3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More the number of data nodes less is the total running time of all jobs. (obvious reason: Distribution of jobs among many nodes -&gt; fast processing and completion)</a:t>
            </a:r>
          </a:p>
          <a:p>
            <a:endParaRPr lang="en-US" dirty="0" smtClean="0"/>
          </a:p>
          <a:p>
            <a:r>
              <a:rPr lang="en-US" dirty="0" smtClean="0"/>
              <a:t>On overall the order of performance in non-increasing order is SA3, FS, SA2, </a:t>
            </a:r>
            <a:r>
              <a:rPr lang="en-US" dirty="0" err="1" smtClean="0"/>
              <a:t>Fifo</a:t>
            </a:r>
            <a:r>
              <a:rPr lang="en-US" dirty="0" smtClean="0"/>
              <a:t>, SA1.</a:t>
            </a:r>
          </a:p>
          <a:p>
            <a:endParaRPr lang="en-US" dirty="0" smtClean="0"/>
          </a:p>
          <a:p>
            <a:r>
              <a:rPr lang="en-US" dirty="0" smtClean="0"/>
              <a:t>SA3 performed better in almost all the 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individual jobs performance varied </a:t>
            </a:r>
            <a:r>
              <a:rPr lang="en-US" dirty="0" smtClean="0"/>
              <a:t>across algorithms</a:t>
            </a:r>
            <a:endParaRPr lang="en-US" dirty="0"/>
          </a:p>
          <a:p>
            <a:pPr lvl="1"/>
            <a:r>
              <a:rPr lang="en-US" dirty="0"/>
              <a:t>Ex: j1 – FS showed better performance as </a:t>
            </a:r>
            <a:r>
              <a:rPr lang="en-US" dirty="0" err="1"/>
              <a:t>no.of</a:t>
            </a:r>
            <a:r>
              <a:rPr lang="en-US" dirty="0"/>
              <a:t> nodes </a:t>
            </a:r>
            <a:r>
              <a:rPr lang="en-US" dirty="0" smtClean="0"/>
              <a:t>increased</a:t>
            </a:r>
          </a:p>
          <a:p>
            <a:pPr lvl="1"/>
            <a:r>
              <a:rPr lang="en-US" dirty="0" smtClean="0"/>
              <a:t>J2 – SA1, SA2 started performing better as </a:t>
            </a:r>
            <a:r>
              <a:rPr lang="en-US" dirty="0" err="1"/>
              <a:t>no.of</a:t>
            </a:r>
            <a:r>
              <a:rPr lang="en-US" dirty="0"/>
              <a:t> nodes increased</a:t>
            </a:r>
          </a:p>
        </p:txBody>
      </p:sp>
    </p:spTree>
    <p:extLst>
      <p:ext uri="{BB962C8B-B14F-4D97-AF65-F5344CB8AC3E}">
        <p14:creationId xmlns:p14="http://schemas.microsoft.com/office/powerpoint/2010/main" val="19973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757238">
            <a:off x="1009443" y="1807361"/>
            <a:ext cx="7125112" cy="405143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8000" dirty="0" smtClean="0">
                <a:latin typeface="Monotype Corsiva" pitchFamily="66" charset="0"/>
              </a:rPr>
              <a:t>	Thank You</a:t>
            </a:r>
            <a:endParaRPr lang="en-US" sz="80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To design </a:t>
            </a:r>
            <a:r>
              <a:rPr lang="en-US" dirty="0" smtClean="0"/>
              <a:t>and implement 3 </a:t>
            </a:r>
            <a:r>
              <a:rPr lang="en-US" dirty="0"/>
              <a:t>scheduling </a:t>
            </a:r>
            <a:r>
              <a:rPr lang="en-US" dirty="0" smtClean="0"/>
              <a:t>algorithms and evaluate their performance along with Fair scheduling and </a:t>
            </a:r>
            <a:r>
              <a:rPr lang="en-US" dirty="0" err="1" smtClean="0"/>
              <a:t>Fifo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Coding </a:t>
            </a:r>
            <a:r>
              <a:rPr lang="en-US" dirty="0"/>
              <a:t>Language: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Tool </a:t>
            </a:r>
            <a:r>
              <a:rPr lang="en-US" dirty="0"/>
              <a:t>(IDE): </a:t>
            </a:r>
            <a:r>
              <a:rPr lang="en-US" dirty="0" smtClean="0"/>
              <a:t>Eclipse</a:t>
            </a:r>
          </a:p>
          <a:p>
            <a:endParaRPr lang="en-US" dirty="0"/>
          </a:p>
          <a:p>
            <a:r>
              <a:rPr lang="en-US" dirty="0" smtClean="0"/>
              <a:t>Deployment </a:t>
            </a:r>
            <a:r>
              <a:rPr lang="en-US" dirty="0"/>
              <a:t>&amp; Testing platform: </a:t>
            </a:r>
            <a:r>
              <a:rPr lang="en-US" dirty="0" err="1"/>
              <a:t>Hadoop</a:t>
            </a:r>
            <a:r>
              <a:rPr lang="en-US" dirty="0"/>
              <a:t> in IBM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Steps followed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>
              <a:buFont typeface="Calibri" pitchFamily="34" charset="0"/>
              <a:buChar char="—"/>
            </a:pPr>
            <a:r>
              <a:rPr lang="en-US" dirty="0" smtClean="0"/>
              <a:t>Create </a:t>
            </a:r>
            <a:r>
              <a:rPr lang="en-US" dirty="0"/>
              <a:t>Project-&gt;Import </a:t>
            </a:r>
            <a:r>
              <a:rPr lang="en-US" dirty="0" smtClean="0"/>
              <a:t>Hadoop-0.20.2.tar.gz</a:t>
            </a:r>
          </a:p>
          <a:p>
            <a:pPr lvl="1">
              <a:buFont typeface="Calibri" pitchFamily="34" charset="0"/>
              <a:buChar char="—"/>
            </a:pPr>
            <a:endParaRPr lang="en-US" dirty="0"/>
          </a:p>
          <a:p>
            <a:pPr lvl="1">
              <a:buFont typeface="Calibri" pitchFamily="34" charset="0"/>
              <a:buChar char="—"/>
            </a:pPr>
            <a:r>
              <a:rPr lang="en-US" dirty="0"/>
              <a:t>	Create 4 new files (</a:t>
            </a:r>
            <a:r>
              <a:rPr lang="en-US" dirty="0" smtClean="0"/>
              <a:t>path: </a:t>
            </a:r>
            <a:r>
              <a:rPr lang="en-US" dirty="0"/>
              <a:t>hadoop-0.20.2\</a:t>
            </a:r>
            <a:r>
              <a:rPr lang="en-US" dirty="0" err="1"/>
              <a:t>src</a:t>
            </a:r>
            <a:r>
              <a:rPr lang="en-US" dirty="0"/>
              <a:t>\</a:t>
            </a:r>
            <a:r>
              <a:rPr lang="en-US" dirty="0" err="1"/>
              <a:t>contrib</a:t>
            </a:r>
            <a:r>
              <a:rPr lang="en-US" dirty="0"/>
              <a:t>\</a:t>
            </a:r>
            <a:r>
              <a:rPr lang="en-US" dirty="0" err="1"/>
              <a:t>fairscheduler</a:t>
            </a:r>
            <a:r>
              <a:rPr lang="en-US" dirty="0"/>
              <a:t>\</a:t>
            </a:r>
            <a:r>
              <a:rPr lang="en-US" dirty="0" err="1"/>
              <a:t>src</a:t>
            </a:r>
            <a:r>
              <a:rPr lang="en-US" dirty="0"/>
              <a:t>\java\org\apache\</a:t>
            </a:r>
            <a:r>
              <a:rPr lang="en-US" dirty="0" err="1"/>
              <a:t>hadoop</a:t>
            </a:r>
            <a:r>
              <a:rPr lang="en-US" dirty="0"/>
              <a:t>\</a:t>
            </a:r>
            <a:r>
              <a:rPr lang="en-US" dirty="0" err="1"/>
              <a:t>mapred</a:t>
            </a:r>
            <a:r>
              <a:rPr lang="en-US" dirty="0" smtClean="0"/>
              <a:t>)</a:t>
            </a:r>
          </a:p>
          <a:p>
            <a:pPr lvl="1">
              <a:buFont typeface="Calibri" pitchFamily="34" charset="0"/>
              <a:buChar char="—"/>
            </a:pPr>
            <a:endParaRPr lang="en-US" dirty="0" smtClean="0"/>
          </a:p>
          <a:p>
            <a:pPr lvl="1">
              <a:buFont typeface="Calibri" pitchFamily="34" charset="0"/>
              <a:buChar char="—"/>
            </a:pPr>
            <a:r>
              <a:rPr lang="en-US" dirty="0"/>
              <a:t>Common Methods</a:t>
            </a:r>
            <a:r>
              <a:rPr lang="en-US" dirty="0" smtClean="0"/>
              <a:t>: Includes 4 methods </a:t>
            </a:r>
            <a:r>
              <a:rPr lang="en-US" dirty="0"/>
              <a:t>each containing logic for </a:t>
            </a:r>
            <a:r>
              <a:rPr lang="en-US" dirty="0" err="1"/>
              <a:t>Fifo</a:t>
            </a:r>
            <a:r>
              <a:rPr lang="en-US" dirty="0"/>
              <a:t>, Scheduling Algorithm 1,2,3 respectively which internally calls methods from bottom to top (If the order mentioned earlier is considered top to bottom) in case of ties.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62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Logic </a:t>
            </a:r>
            <a:r>
              <a:rPr lang="en-US" dirty="0" smtClean="0"/>
              <a:t>include </a:t>
            </a:r>
            <a:r>
              <a:rPr lang="en-US" dirty="0"/>
              <a:t>main parameters that are extracted from </a:t>
            </a:r>
            <a:r>
              <a:rPr lang="en-US" dirty="0" err="1" smtClean="0"/>
              <a:t>JobInProgress</a:t>
            </a:r>
            <a:r>
              <a:rPr lang="en-US" dirty="0" smtClean="0"/>
              <a:t>: </a:t>
            </a:r>
            <a:r>
              <a:rPr lang="en-US" dirty="0" err="1"/>
              <a:t>numMapTasks</a:t>
            </a:r>
            <a:r>
              <a:rPr lang="en-US" dirty="0"/>
              <a:t>, </a:t>
            </a:r>
            <a:r>
              <a:rPr lang="en-US" dirty="0" err="1"/>
              <a:t>numReduceTasks</a:t>
            </a:r>
            <a:r>
              <a:rPr lang="en-US" dirty="0"/>
              <a:t>, </a:t>
            </a:r>
            <a:r>
              <a:rPr lang="en-US" dirty="0" err="1"/>
              <a:t>finishedMaps</a:t>
            </a:r>
            <a:r>
              <a:rPr lang="en-US" dirty="0"/>
              <a:t>(),</a:t>
            </a:r>
            <a:r>
              <a:rPr lang="en-US" dirty="0" err="1"/>
              <a:t>pendingMaps</a:t>
            </a:r>
            <a:r>
              <a:rPr lang="en-US" dirty="0"/>
              <a:t>(),</a:t>
            </a:r>
            <a:r>
              <a:rPr lang="en-US" dirty="0" err="1"/>
              <a:t>pendingReduces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Classes with </a:t>
            </a:r>
            <a:r>
              <a:rPr lang="en-US" dirty="0"/>
              <a:t>s</a:t>
            </a:r>
            <a:r>
              <a:rPr lang="en-US" dirty="0" smtClean="0"/>
              <a:t>cheduling </a:t>
            </a:r>
            <a:r>
              <a:rPr lang="en-US" dirty="0"/>
              <a:t>algorithm logic </a:t>
            </a:r>
            <a:r>
              <a:rPr lang="en-US" dirty="0" smtClean="0"/>
              <a:t>implements </a:t>
            </a:r>
            <a:r>
              <a:rPr lang="en-US" dirty="0" err="1"/>
              <a:t>java.util.Comparator</a:t>
            </a:r>
            <a:r>
              <a:rPr lang="en-US" dirty="0"/>
              <a:t> interface with Generic type set to </a:t>
            </a:r>
            <a:r>
              <a:rPr lang="en-US" dirty="0" err="1"/>
              <a:t>JobInProgress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logic: </a:t>
            </a:r>
            <a:r>
              <a:rPr lang="en-US" dirty="0" smtClean="0"/>
              <a:t>overrides </a:t>
            </a:r>
            <a:r>
              <a:rPr lang="en-US" dirty="0"/>
              <a:t>compare method that </a:t>
            </a:r>
            <a:r>
              <a:rPr lang="en-US" dirty="0" smtClean="0"/>
              <a:t>compares </a:t>
            </a:r>
            <a:r>
              <a:rPr lang="en-US" dirty="0"/>
              <a:t>two jobs (say j1, j2)</a:t>
            </a:r>
          </a:p>
        </p:txBody>
      </p:sp>
    </p:spTree>
    <p:extLst>
      <p:ext uri="{BB962C8B-B14F-4D97-AF65-F5344CB8AC3E}">
        <p14:creationId xmlns:p14="http://schemas.microsoft.com/office/powerpoint/2010/main" val="33828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Scheduling Algorithm 1</a:t>
            </a:r>
            <a:r>
              <a:rPr lang="en-US" dirty="0" smtClean="0"/>
              <a:t>: Job with </a:t>
            </a:r>
            <a:r>
              <a:rPr lang="en-US" dirty="0" smtClean="0"/>
              <a:t>least </a:t>
            </a:r>
            <a:r>
              <a:rPr lang="en-US" dirty="0" err="1" smtClean="0"/>
              <a:t>no.of</a:t>
            </a:r>
            <a:r>
              <a:rPr lang="en-US" dirty="0" smtClean="0"/>
              <a:t> (</a:t>
            </a:r>
            <a:r>
              <a:rPr lang="en-US" dirty="0" err="1" smtClean="0"/>
              <a:t>map+reduce</a:t>
            </a:r>
            <a:r>
              <a:rPr lang="en-US" dirty="0" smtClean="0"/>
              <a:t>) tasks </a:t>
            </a:r>
            <a:r>
              <a:rPr lang="en-US" dirty="0" smtClean="0"/>
              <a:t>should go </a:t>
            </a:r>
            <a:r>
              <a:rPr lang="en-US" dirty="0" smtClean="0"/>
              <a:t>first.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(j1.numMapTasks+</a:t>
            </a:r>
            <a:r>
              <a:rPr lang="en-US" dirty="0"/>
              <a:t> </a:t>
            </a:r>
            <a:r>
              <a:rPr lang="en-US" dirty="0" smtClean="0"/>
              <a:t>j1.numReduceTasks)&lt;</a:t>
            </a:r>
            <a:r>
              <a:rPr lang="en-US" dirty="0"/>
              <a:t>(</a:t>
            </a:r>
            <a:r>
              <a:rPr lang="en-US" dirty="0" smtClean="0"/>
              <a:t>j2.numMapTasks</a:t>
            </a:r>
            <a:r>
              <a:rPr lang="en-US" dirty="0"/>
              <a:t>+ </a:t>
            </a:r>
            <a:r>
              <a:rPr lang="en-US" dirty="0" smtClean="0"/>
              <a:t>j2.numReduceTasks) -&gt; return -1 (j1 executed first)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Scheduling Algorithm </a:t>
            </a:r>
            <a:r>
              <a:rPr lang="en-US" dirty="0" smtClean="0"/>
              <a:t>2: </a:t>
            </a:r>
            <a:r>
              <a:rPr lang="en-US" dirty="0"/>
              <a:t>Job with </a:t>
            </a:r>
            <a:r>
              <a:rPr lang="en-US" dirty="0" smtClean="0"/>
              <a:t>smallest percentage </a:t>
            </a:r>
            <a:r>
              <a:rPr lang="en-US" dirty="0" smtClean="0"/>
              <a:t>of map </a:t>
            </a:r>
            <a:r>
              <a:rPr lang="en-US" dirty="0"/>
              <a:t>tasks </a:t>
            </a:r>
            <a:r>
              <a:rPr lang="en-US" dirty="0" smtClean="0"/>
              <a:t>completed should </a:t>
            </a:r>
            <a:r>
              <a:rPr lang="en-US" dirty="0"/>
              <a:t>go </a:t>
            </a:r>
            <a:r>
              <a:rPr lang="en-US" dirty="0" smtClean="0"/>
              <a:t>first.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(j1.finishedMaps()</a:t>
            </a:r>
            <a:r>
              <a:rPr lang="en-US" dirty="0"/>
              <a:t> *100</a:t>
            </a:r>
            <a:r>
              <a:rPr lang="en-US" dirty="0" smtClean="0"/>
              <a:t>)/</a:t>
            </a:r>
            <a:r>
              <a:rPr lang="en-US" dirty="0"/>
              <a:t>(j1.numMapTasks+ j1.numReduceTasks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Scheduling Algorithm </a:t>
            </a:r>
            <a:r>
              <a:rPr lang="en-US" dirty="0" smtClean="0"/>
              <a:t>3: </a:t>
            </a:r>
            <a:r>
              <a:rPr lang="en-US" dirty="0"/>
              <a:t>Job with </a:t>
            </a:r>
            <a:r>
              <a:rPr lang="en-US" dirty="0" smtClean="0"/>
              <a:t>highest </a:t>
            </a:r>
            <a:r>
              <a:rPr lang="en-US" dirty="0" err="1" smtClean="0"/>
              <a:t>no.of</a:t>
            </a:r>
            <a:r>
              <a:rPr lang="en-US" dirty="0" smtClean="0"/>
              <a:t> pending tasks </a:t>
            </a:r>
            <a:r>
              <a:rPr lang="en-US" dirty="0"/>
              <a:t>should go </a:t>
            </a:r>
            <a:r>
              <a:rPr lang="en-US" dirty="0" smtClean="0"/>
              <a:t>first.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pendingMapsj1=j1.pendingMaps</a:t>
            </a:r>
            <a:r>
              <a:rPr lang="en-US" dirty="0" smtClean="0"/>
              <a:t>()+</a:t>
            </a:r>
            <a:r>
              <a:rPr lang="en-US" dirty="0"/>
              <a:t> j1.pendingReduces()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files of fairscheduler.jar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simple ANT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Overriding reduce </a:t>
            </a:r>
            <a:r>
              <a:rPr lang="en-US" dirty="0"/>
              <a:t>tasks and job priority while submitting jobs. </a:t>
            </a:r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b="1" dirty="0" smtClean="0"/>
              <a:t>Solution</a:t>
            </a:r>
            <a:r>
              <a:rPr lang="en-US" b="1" dirty="0"/>
              <a:t>:</a:t>
            </a:r>
            <a:r>
              <a:rPr lang="en-US" dirty="0"/>
              <a:t> Set </a:t>
            </a:r>
            <a:r>
              <a:rPr lang="en-US" dirty="0" err="1" smtClean="0"/>
              <a:t>mapred.reduce.tasks</a:t>
            </a:r>
            <a:r>
              <a:rPr lang="en-US" dirty="0"/>
              <a:t>, </a:t>
            </a:r>
            <a:r>
              <a:rPr lang="en-US" dirty="0" err="1"/>
              <a:t>mapred.job.priority</a:t>
            </a:r>
            <a:r>
              <a:rPr lang="en-US" dirty="0"/>
              <a:t> parameters of </a:t>
            </a:r>
            <a:r>
              <a:rPr lang="en-US" dirty="0" err="1"/>
              <a:t>javax.security.auth.login</a:t>
            </a:r>
            <a:r>
              <a:rPr lang="en-US" dirty="0"/>
              <a:t>. Configuration class</a:t>
            </a:r>
          </a:p>
        </p:txBody>
      </p:sp>
    </p:spTree>
    <p:extLst>
      <p:ext uri="{BB962C8B-B14F-4D97-AF65-F5344CB8AC3E}">
        <p14:creationId xmlns:p14="http://schemas.microsoft.com/office/powerpoint/2010/main" val="2977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tasks are </a:t>
            </a:r>
            <a:r>
              <a:rPr lang="en-US" dirty="0" smtClean="0"/>
              <a:t>varied </a:t>
            </a:r>
            <a:r>
              <a:rPr lang="en-US" dirty="0" smtClean="0"/>
              <a:t>by changing the size of input file.</a:t>
            </a:r>
          </a:p>
          <a:p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automation scripts for moving files into remote IBM cloud instance and vice </a:t>
            </a:r>
            <a:r>
              <a:rPr lang="en-US" dirty="0" smtClean="0"/>
              <a:t>versa.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Created batch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Creation of bash script to automate the invocation of jobs with different priorities maps and </a:t>
            </a:r>
            <a:r>
              <a:rPr lang="en-US" dirty="0" smtClean="0"/>
              <a:t>reduces.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49877"/>
              </p:ext>
            </p:extLst>
          </p:nvPr>
        </p:nvGraphicFramePr>
        <p:xfrm>
          <a:off x="1447800" y="1600200"/>
          <a:ext cx="6858000" cy="4308602"/>
        </p:xfrm>
        <a:graphic>
          <a:graphicData uri="http://schemas.openxmlformats.org/drawingml/2006/table">
            <a:tbl>
              <a:tblPr firstRow="1" firstCol="1" bandRow="1" bandCol="1">
                <a:tableStyleId>{7DF18680-E054-41AD-8BC1-D1AEF772440D}</a:tableStyleId>
              </a:tblPr>
              <a:tblGrid>
                <a:gridCol w="3048000"/>
                <a:gridCol w="3810000"/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Task </a:t>
                      </a:r>
                      <a:r>
                        <a:rPr lang="en-US" sz="1800" kern="1200" dirty="0" smtClean="0">
                          <a:effectLst/>
                        </a:rPr>
                        <a:t>Responsibility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Samyuktha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Anumolu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effectLst/>
                        </a:rPr>
                        <a:t>Coding</a:t>
                      </a:r>
                      <a:r>
                        <a:rPr lang="en-US" sz="1800" dirty="0" smtClean="0">
                          <a:effectLst/>
                        </a:rPr>
                        <a:t>, Building, Deployment, Report,</a:t>
                      </a:r>
                      <a:r>
                        <a:rPr lang="en-US" sz="1800" baseline="0" dirty="0" smtClean="0">
                          <a:effectLst/>
                        </a:rPr>
                        <a:t> Calculation of time (in </a:t>
                      </a:r>
                      <a:r>
                        <a:rPr lang="en-US" sz="1800" baseline="0" dirty="0" err="1" smtClean="0">
                          <a:effectLst/>
                        </a:rPr>
                        <a:t>secs</a:t>
                      </a:r>
                      <a:r>
                        <a:rPr lang="en-US" sz="1800" baseline="0" dirty="0" smtClean="0">
                          <a:effectLst/>
                        </a:rPr>
                        <a:t>) and Graphs generation in Performance Evaluation, PPT preparation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202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effectLst/>
                        </a:rPr>
                        <a:t>Kalyana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Venkata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Ramana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Gelli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Testing, Report, Running jobs in performance evaluation, PPT preparation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249</TotalTime>
  <Words>535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Spring</vt:lpstr>
      <vt:lpstr>Designing and Implementation of 3 New Scheduling Algorithms for Apache Hadoop</vt:lpstr>
      <vt:lpstr>Contents</vt:lpstr>
      <vt:lpstr>Design</vt:lpstr>
      <vt:lpstr>Design</vt:lpstr>
      <vt:lpstr>Design</vt:lpstr>
      <vt:lpstr>Design</vt:lpstr>
      <vt:lpstr>Challenges faced</vt:lpstr>
      <vt:lpstr>Challenges faced</vt:lpstr>
      <vt:lpstr>Distribution of work</vt:lpstr>
      <vt:lpstr>Testing</vt:lpstr>
      <vt:lpstr>Performance Evaluation Metric 1: Total running time of Job1</vt:lpstr>
      <vt:lpstr>Metric 1: Total running time of Job2</vt:lpstr>
      <vt:lpstr>Metric 1: Total running time of Job3</vt:lpstr>
      <vt:lpstr>Metric 1: Total running time of Job4</vt:lpstr>
      <vt:lpstr>Metric 1: Total running time of Job5</vt:lpstr>
      <vt:lpstr>Metric 1: Total running time of Job6</vt:lpstr>
      <vt:lpstr>Metric 1: Total running time of Job7</vt:lpstr>
      <vt:lpstr>Metric 1: Total running time of Job8</vt:lpstr>
      <vt:lpstr>Metric 2: Total running time of all jobs</vt:lpstr>
      <vt:lpstr>Observations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3 scheduling algorithms in Hadoop File System</dc:title>
  <dc:creator>Samyu</dc:creator>
  <cp:lastModifiedBy>Samyu</cp:lastModifiedBy>
  <cp:revision>80</cp:revision>
  <dcterms:created xsi:type="dcterms:W3CDTF">2006-08-16T00:00:00Z</dcterms:created>
  <dcterms:modified xsi:type="dcterms:W3CDTF">2012-12-08T17:28:00Z</dcterms:modified>
</cp:coreProperties>
</file>