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 autoAdjust="0"/>
    <p:restoredTop sz="94660"/>
  </p:normalViewPr>
  <p:slideViewPr>
    <p:cSldViewPr snapToGrid="0">
      <p:cViewPr>
        <p:scale>
          <a:sx n="70" d="100"/>
          <a:sy n="7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B939-504B-4EA1-87F9-128FFE636A0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AAD7-CA60-45EE-BEB4-B71CE37542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3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8A5F-42E7-47C0-91C3-1212BDC78CAF}" type="datetimeFigureOut">
              <a:rPr lang="en-US" smtClean="0"/>
              <a:pPr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54" y="251506"/>
            <a:ext cx="9144000" cy="31877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an Efficient RDF store over a Relational </a:t>
            </a:r>
            <a:r>
              <a:rPr lang="en-US" b="1" dirty="0" smtClean="0"/>
              <a:t>Database</a:t>
            </a:r>
            <a:br>
              <a:rPr lang="en-US" b="1" dirty="0" smtClean="0"/>
            </a:br>
            <a:r>
              <a:rPr lang="en-US" sz="3600" b="1" dirty="0" smtClean="0"/>
              <a:t>IBM R</a:t>
            </a:r>
            <a:r>
              <a:rPr lang="en-US" sz="3200" b="1" dirty="0" smtClean="0"/>
              <a:t>esearch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8685" y="3656888"/>
            <a:ext cx="2882537" cy="275521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b="1" u="sng" dirty="0" smtClean="0"/>
              <a:t>Presented </a:t>
            </a:r>
            <a:r>
              <a:rPr lang="en-US" b="1" u="sng" dirty="0" smtClean="0"/>
              <a:t>by</a:t>
            </a:r>
          </a:p>
          <a:p>
            <a:pPr algn="just"/>
            <a:r>
              <a:rPr lang="en-US" b="1" dirty="0"/>
              <a:t>Prudhvi Raj </a:t>
            </a:r>
            <a:r>
              <a:rPr lang="en-US" b="1" dirty="0" smtClean="0"/>
              <a:t>Atluri,</a:t>
            </a:r>
            <a:endParaRPr lang="en-US" b="1" dirty="0"/>
          </a:p>
          <a:p>
            <a:pPr algn="just"/>
            <a:r>
              <a:rPr lang="en-US" b="1" dirty="0"/>
              <a:t>Suresh </a:t>
            </a:r>
            <a:r>
              <a:rPr lang="en-US" b="1" dirty="0" err="1" smtClean="0"/>
              <a:t>Yarra</a:t>
            </a:r>
            <a:r>
              <a:rPr lang="en-US" b="1" dirty="0" smtClean="0"/>
              <a:t>,</a:t>
            </a:r>
            <a:endParaRPr lang="en-US" b="1" dirty="0"/>
          </a:p>
          <a:p>
            <a:pPr algn="just"/>
            <a:r>
              <a:rPr lang="en-US" b="1" dirty="0" err="1"/>
              <a:t>Imrul</a:t>
            </a:r>
            <a:r>
              <a:rPr lang="en-US" b="1" dirty="0"/>
              <a:t> Siddique</a:t>
            </a:r>
            <a:r>
              <a:rPr lang="en-US" b="1" dirty="0" smtClean="0"/>
              <a:t>,</a:t>
            </a:r>
            <a:endParaRPr lang="en-US" b="1" dirty="0" smtClean="0"/>
          </a:p>
          <a:p>
            <a:pPr algn="just"/>
            <a:r>
              <a:rPr lang="en-US" b="1" dirty="0" err="1" smtClean="0"/>
              <a:t>Anas</a:t>
            </a:r>
            <a:r>
              <a:rPr lang="en-US" b="1" dirty="0" smtClean="0"/>
              <a:t> </a:t>
            </a:r>
            <a:r>
              <a:rPr lang="en-US" b="1" dirty="0" err="1" smtClean="0"/>
              <a:t>Katib</a:t>
            </a:r>
            <a:r>
              <a:rPr lang="en-US" b="1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511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pPr algn="just"/>
            <a:r>
              <a:rPr lang="en-US" dirty="0" smtClean="0"/>
              <a:t>we can consider object as a </a:t>
            </a:r>
            <a:r>
              <a:rPr lang="en-US" i="1" dirty="0" smtClean="0"/>
              <a:t>entry for the primary hash table, so two </a:t>
            </a:r>
            <a:r>
              <a:rPr lang="en-US" dirty="0" smtClean="0"/>
              <a:t>additional relations are constructed, those are called as </a:t>
            </a:r>
            <a:r>
              <a:rPr lang="en-US" i="1" dirty="0" smtClean="0"/>
              <a:t>Reverse Primary Hash </a:t>
            </a:r>
            <a:r>
              <a:rPr lang="en-US" dirty="0" smtClean="0"/>
              <a:t>(RPH) and </a:t>
            </a:r>
            <a:r>
              <a:rPr lang="en-US" i="1" dirty="0" smtClean="0"/>
              <a:t>Reverse Secondary Hash</a:t>
            </a:r>
            <a:r>
              <a:rPr lang="en-US" dirty="0" smtClean="0"/>
              <a:t> (RS).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967" y="1718824"/>
            <a:ext cx="2356910" cy="467494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006" y="1704756"/>
            <a:ext cx="8895531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1410" y="4537417"/>
            <a:ext cx="1982886" cy="2320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DB2RDF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of joins in star queries(</a:t>
            </a:r>
            <a:r>
              <a:rPr lang="en-US" dirty="0" err="1" smtClean="0"/>
              <a:t>i.e</a:t>
            </a:r>
            <a:r>
              <a:rPr lang="en-US" dirty="0" smtClean="0"/>
              <a:t> queries that ask for multiple predicates for same subject or object).</a:t>
            </a:r>
          </a:p>
          <a:p>
            <a:r>
              <a:rPr lang="en-US" dirty="0" smtClean="0"/>
              <a:t>For the single valued predicates, the DB2RDF layout process to a single row in the DPH relation, for multi-valued predicates or mixed star queries require additional join with the DS relation.</a:t>
            </a:r>
          </a:p>
          <a:p>
            <a:r>
              <a:rPr lang="en-US" dirty="0" smtClean="0"/>
              <a:t>How these additional joins impact the performance of DB2RDF when compared to other types of storage? We will see with considering sample queries.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31" y="236728"/>
            <a:ext cx="2770113" cy="2879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59" y="458379"/>
            <a:ext cx="2966030" cy="2436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3300"/>
          <a:stretch/>
        </p:blipFill>
        <p:spPr>
          <a:xfrm>
            <a:off x="3161318" y="3116406"/>
            <a:ext cx="6378468" cy="3572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695" y="3384197"/>
            <a:ext cx="10994846" cy="23205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	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latin typeface="+mn-lt"/>
              </a:rPr>
              <a:t>above figure will compare the results of three storage schemas.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-DB2RDF is more stable across different conditions.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 performance of predicate-oriented store depends on predicate selectivity's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 overall these results suggest that DB2RDF has significant benefits for processing star queries.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5" y="291909"/>
            <a:ext cx="3898536" cy="275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Predicate-to-Column Assignment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key for entity oriented storage is to fit all predicates for a given entity on a single row.</a:t>
            </a:r>
          </a:p>
          <a:p>
            <a:r>
              <a:rPr lang="en-US" dirty="0" smtClean="0"/>
              <a:t>The maximum no. of columns in a relational table is fixed, the goal is to dynamically assign the each predicate to a column such that 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The total columns used across all subjects is minimized.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For a subject, mapping two different predicates into same column is minimized to reduce spills, because spills may cause self-joins.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/>
          </a:p>
          <a:p>
            <a:r>
              <a:rPr lang="en-US" u="sng" dirty="0" smtClean="0"/>
              <a:t>Predicate Mapping:  </a:t>
            </a:r>
            <a:r>
              <a:rPr lang="en-US" dirty="0" smtClean="0"/>
              <a:t>simply a function, which takes arbitrary predicate p and returns a column number. Assigning predicates to column, typically chose largest containable columns on a single row.</a:t>
            </a:r>
          </a:p>
          <a:p>
            <a:pPr lvl="1"/>
            <a:r>
              <a:rPr lang="en-US" dirty="0" smtClean="0"/>
              <a:t>This mapping function doesn’t guarantee that it minimizes spills. </a:t>
            </a:r>
          </a:p>
          <a:p>
            <a:pPr marL="225425" lvl="1" indent="-225425"/>
            <a:r>
              <a:rPr lang="en-US" sz="2800" u="sng" dirty="0" smtClean="0"/>
              <a:t>Predicate Mapping Composition: </a:t>
            </a:r>
            <a:r>
              <a:rPr lang="en-US" sz="2800" dirty="0" smtClean="0"/>
              <a:t>defines a new predicate mapping that combines the column numbers from multiple predicate functions </a:t>
            </a:r>
            <a:endParaRPr lang="en-US" sz="2800" u="sng" dirty="0" smtClean="0"/>
          </a:p>
          <a:p>
            <a:pPr marL="682625" lvl="2" indent="-225425"/>
            <a:r>
              <a:rPr lang="en-US" sz="2400" dirty="0" smtClean="0"/>
              <a:t>when the implementation must select a column number in the sequence for predicate insertion</a:t>
            </a:r>
          </a:p>
          <a:p>
            <a:pPr marL="682625" lvl="2" indent="-225425"/>
            <a:r>
              <a:rPr lang="en-US" sz="2400" dirty="0" smtClean="0"/>
              <a:t>But this negatively affect the data </a:t>
            </a:r>
            <a:r>
              <a:rPr lang="en-US" sz="2400" dirty="0" err="1" smtClean="0"/>
              <a:t>retrival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600" dirty="0" smtClean="0"/>
              <a:t>Here we provide two varieties of predicate mapping functions depending upon whether a sample dataset is available or not. If the sample is not available we use Hash function, otherwise we use Graph Coloring. </a:t>
            </a:r>
          </a:p>
          <a:p>
            <a:pPr>
              <a:buNone/>
            </a:pPr>
            <a:r>
              <a:rPr lang="en-US" sz="2600" b="1" u="sng" dirty="0" smtClean="0"/>
              <a:t>Hashing: </a:t>
            </a:r>
            <a:r>
              <a:rPr lang="en-US" sz="2600" dirty="0" smtClean="0"/>
              <a:t>hash function </a:t>
            </a:r>
            <a:r>
              <a:rPr lang="en-US" sz="2600" dirty="0" err="1" smtClean="0"/>
              <a:t>h</a:t>
            </a:r>
            <a:r>
              <a:rPr lang="en-US" sz="2600" baseline="-25000" dirty="0" err="1" smtClean="0"/>
              <a:t>m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is computed on predicates and restricted to a range from 0 to ‘m’. to minimize spills, compose ‘n’ independent hashing functions to provide the column numbers.</a:t>
            </a:r>
            <a:endParaRPr lang="en-US" sz="26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16" y="3845492"/>
            <a:ext cx="4802093" cy="77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62" y="4491908"/>
            <a:ext cx="3083754" cy="228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974"/>
          <a:stretch/>
        </p:blipFill>
        <p:spPr>
          <a:xfrm>
            <a:off x="4980295" y="4619354"/>
            <a:ext cx="3243262" cy="1719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825625"/>
            <a:ext cx="11987284" cy="4351338"/>
          </a:xfrm>
        </p:spPr>
        <p:txBody>
          <a:bodyPr/>
          <a:lstStyle/>
          <a:p>
            <a:r>
              <a:rPr lang="en-US" b="1" u="sng" dirty="0" smtClean="0"/>
              <a:t>Graph Coloring: </a:t>
            </a:r>
            <a:r>
              <a:rPr lang="en-US" dirty="0" smtClean="0"/>
              <a:t>exploiting the dataset to minimize the total no. of columns. </a:t>
            </a:r>
          </a:p>
          <a:p>
            <a:pPr lvl="1"/>
            <a:r>
              <a:rPr lang="en-US" dirty="0" smtClean="0"/>
              <a:t>Here we assign predicates that co-occur together to different columns, and vise versa, by creating a graph from predicates, use graph coloring to map predicates to columns. </a:t>
            </a:r>
          </a:p>
          <a:p>
            <a:pPr lvl="8"/>
            <a:r>
              <a:rPr lang="en-US" sz="2400" dirty="0" smtClean="0"/>
              <a:t>The  </a:t>
            </a:r>
            <a:r>
              <a:rPr lang="en-US" sz="2400" dirty="0" smtClean="0"/>
              <a:t>no. of colors used will defines the no. of columns required.</a:t>
            </a:r>
          </a:p>
          <a:p>
            <a:pPr lvl="8"/>
            <a:r>
              <a:rPr lang="en-US" sz="2400" dirty="0" smtClean="0"/>
              <a:t>When a coloring doesn’t exists, there is no way to put all the predicates into columns, here spill may require. </a:t>
            </a:r>
          </a:p>
          <a:p>
            <a:pPr lvl="8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50" y="4313511"/>
            <a:ext cx="6264765" cy="2439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Coloring in practice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000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 smtClean="0">
                <a:ea typeface="+mj-ea"/>
                <a:cs typeface="+mj-cs"/>
              </a:rPr>
              <a:t>	The above table shows how the graph coloring will works on different kinds datasets and the percentage of data covered is also mentioned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67" y="1559209"/>
            <a:ext cx="9230432" cy="25408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9015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SPARQL </a:t>
            </a:r>
            <a:r>
              <a:rPr lang="en-US" b="1" dirty="0" smtClean="0"/>
              <a:t>Optimization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Data Flow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Translation</a:t>
            </a:r>
            <a:r>
              <a:rPr lang="en-US" dirty="0" smtClean="0"/>
              <a:t> to SQL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Plan Builder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SQL Builder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6" descr="Query_opt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886200"/>
            <a:ext cx="4883292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827"/>
            <a:ext cx="10186851" cy="4374288"/>
          </a:xfrm>
        </p:spPr>
        <p:txBody>
          <a:bodyPr/>
          <a:lstStyle/>
          <a:p>
            <a:pPr algn="just"/>
            <a:r>
              <a:rPr lang="en-US" dirty="0" smtClean="0"/>
              <a:t>Due to increase in the usage of </a:t>
            </a:r>
            <a:r>
              <a:rPr lang="en-US" b="1" dirty="0" smtClean="0"/>
              <a:t>RDF</a:t>
            </a:r>
            <a:r>
              <a:rPr lang="en-US" dirty="0" smtClean="0"/>
              <a:t> in web &amp; enterprises, we need  efficient storage and querying mechanisms, </a:t>
            </a:r>
            <a:r>
              <a:rPr lang="en-US" dirty="0" smtClean="0"/>
              <a:t>that </a:t>
            </a:r>
            <a:r>
              <a:rPr lang="en-US" dirty="0" smtClean="0"/>
              <a:t>are important factors in RDF Data Management.</a:t>
            </a:r>
          </a:p>
          <a:p>
            <a:pPr algn="just"/>
            <a:r>
              <a:rPr lang="en-US" dirty="0" smtClean="0"/>
              <a:t>Since efficient management of RDF is still a open problem, the present approach works on </a:t>
            </a:r>
            <a:r>
              <a:rPr lang="en-US" u="sng" dirty="0" smtClean="0"/>
              <a:t>TOP</a:t>
            </a:r>
            <a:r>
              <a:rPr lang="en-US" dirty="0" smtClean="0"/>
              <a:t> of existing relational representations.</a:t>
            </a:r>
          </a:p>
          <a:p>
            <a:pPr algn="just"/>
            <a:r>
              <a:rPr lang="en-US" dirty="0" smtClean="0"/>
              <a:t>We focus on two aspects of efficiency</a:t>
            </a:r>
          </a:p>
          <a:p>
            <a:pPr lvl="3" algn="just"/>
            <a:r>
              <a:rPr lang="en-US" sz="2400" dirty="0" smtClean="0"/>
              <a:t>Storage </a:t>
            </a:r>
          </a:p>
          <a:p>
            <a:pPr lvl="3" algn="just"/>
            <a:r>
              <a:rPr lang="en-US" sz="2400" dirty="0" smtClean="0"/>
              <a:t>Query Evaluation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7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100" dirty="0"/>
              <a:t>The Query </a:t>
            </a:r>
            <a:r>
              <a:rPr lang="en-US" sz="5100" i="1" dirty="0"/>
              <a:t>Q</a:t>
            </a:r>
            <a:endParaRPr lang="en-US" sz="3600" dirty="0"/>
          </a:p>
          <a:p>
            <a:pPr marL="912813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91281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{ </a:t>
            </a:r>
          </a:p>
          <a:p>
            <a:pPr marL="912813">
              <a:buNone/>
              <a:tabLst>
                <a:tab pos="854075" algn="l"/>
                <a:tab pos="6400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?x home “Palo Alto”	t1</a:t>
            </a:r>
          </a:p>
          <a:p>
            <a:pPr marL="912813">
              <a:buNone/>
              <a:tabLst>
                <a:tab pos="854075" algn="l"/>
                <a:tab pos="6400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{ ?x founder ?y UNION 	t2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?x member ?y				t3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?y industry “Software”			t4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?z developer ?y				t5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?y revenue ?n					t6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OPTIONAL{ ?y employee ?m}			t7</a:t>
            </a:r>
          </a:p>
          <a:p>
            <a:pPr marL="91281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30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Statistics Table </a:t>
            </a:r>
            <a:r>
              <a:rPr lang="en-US" i="1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 Methods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Access by Subject (</a:t>
            </a:r>
            <a:r>
              <a:rPr lang="en-US" dirty="0" err="1" smtClean="0"/>
              <a:t>asc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Access by Object (</a:t>
            </a:r>
            <a:r>
              <a:rPr lang="en-US" dirty="0" err="1" smtClean="0"/>
              <a:t>aso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Full Scan (sc)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1600200"/>
          <a:ext cx="5120640" cy="2513768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2560320"/>
                <a:gridCol w="2560320"/>
              </a:tblGrid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Industry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Google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triple per subject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triple per object 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triples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(3/4)</a:t>
            </a:r>
            <a:endParaRPr lang="en-US" dirty="0"/>
          </a:p>
        </p:txBody>
      </p:sp>
      <p:pic>
        <p:nvPicPr>
          <p:cNvPr id="6" name="Content Placeholder 5" descr="Query_parse_tre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0" y="1676398"/>
            <a:ext cx="3192236" cy="3108960"/>
          </a:xfrm>
          <a:ln>
            <a:solidFill>
              <a:schemeClr val="tx1"/>
            </a:solidFill>
          </a:ln>
        </p:spPr>
      </p:pic>
      <p:pic>
        <p:nvPicPr>
          <p:cNvPr id="7" name="Content Placeholder 6" descr="data_flow_graph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7399" y="1676398"/>
            <a:ext cx="4125118" cy="310896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0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Condition to add an edge in Data flow graph:</a:t>
            </a:r>
          </a:p>
          <a:p>
            <a:endParaRPr lang="en-US" dirty="0" smtClean="0"/>
          </a:p>
          <a:p>
            <a:r>
              <a:rPr lang="en-US" sz="2400" dirty="0"/>
              <a:t>Produced variables </a:t>
            </a:r>
            <a:r>
              <a:rPr lang="en-US" sz="2400" b="1" dirty="0">
                <a:latin typeface="Cambria Math"/>
                <a:ea typeface="Cambria Math"/>
              </a:rPr>
              <a:t>𝒫</a:t>
            </a:r>
            <a:endParaRPr lang="en-US" sz="2400" b="1" dirty="0"/>
          </a:p>
          <a:p>
            <a:r>
              <a:rPr lang="en-US" sz="2400" dirty="0"/>
              <a:t>Required variables </a:t>
            </a:r>
            <a:r>
              <a:rPr lang="en-US" sz="2400" dirty="0">
                <a:latin typeface="Cambria Math"/>
                <a:ea typeface="Cambria Math"/>
              </a:rPr>
              <a:t>𝓡</a:t>
            </a:r>
            <a:endParaRPr lang="en-US" sz="2400" dirty="0"/>
          </a:p>
          <a:p>
            <a:r>
              <a:rPr lang="en-US" sz="2400" dirty="0"/>
              <a:t>OR connected pattern </a:t>
            </a:r>
            <a:r>
              <a:rPr lang="en-US" sz="2400" b="1" dirty="0"/>
              <a:t>Û</a:t>
            </a:r>
          </a:p>
          <a:p>
            <a:r>
              <a:rPr lang="en-US" sz="2400" dirty="0"/>
              <a:t>Optional pattern </a:t>
            </a:r>
            <a:r>
              <a:rPr lang="en-US" sz="2400" b="1" dirty="0"/>
              <a:t>Ô</a:t>
            </a:r>
          </a:p>
          <a:p>
            <a:r>
              <a:rPr lang="en-US" sz="2400" b="1" i="1" dirty="0"/>
              <a:t>t: </a:t>
            </a:r>
            <a:r>
              <a:rPr lang="en-US" sz="2400" i="1" dirty="0"/>
              <a:t>an triple with access method m.</a:t>
            </a:r>
          </a:p>
          <a:p>
            <a:r>
              <a:rPr lang="en-US" sz="2400" i="1" dirty="0"/>
              <a:t>In plain words the condition would be:</a:t>
            </a:r>
          </a:p>
          <a:p>
            <a:pPr marL="0" indent="1588">
              <a:buNone/>
            </a:pPr>
            <a:endParaRPr lang="en-US" sz="1200" i="1" dirty="0"/>
          </a:p>
          <a:p>
            <a:pPr marL="0" indent="1588">
              <a:buNone/>
            </a:pPr>
            <a:r>
              <a:rPr lang="en-US" sz="2000" i="1" dirty="0"/>
              <a:t>“Add an edge between (t, t’) if and only if produced variables of t are superset of required variables of t’ </a:t>
            </a:r>
            <a:r>
              <a:rPr lang="en-US" sz="2000" b="1" i="1" dirty="0"/>
              <a:t>and</a:t>
            </a:r>
            <a:r>
              <a:rPr lang="en-US" sz="2000" i="1" dirty="0"/>
              <a:t> (t, t’) aren’t connected with OR pattern  </a:t>
            </a:r>
            <a:r>
              <a:rPr lang="en-US" sz="2000" b="1" i="1" dirty="0"/>
              <a:t>or</a:t>
            </a:r>
            <a:r>
              <a:rPr lang="en-US" sz="2000" i="1" dirty="0"/>
              <a:t> t’ isn’t guarded by t in Optional pattern.”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752600"/>
            <a:ext cx="7315200" cy="4844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33600" y="30480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Flow Builder (4/4)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94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5562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Query</a:t>
            </a:r>
          </a:p>
          <a:p>
            <a:pPr marL="223838" indent="1588">
              <a:spcBef>
                <a:spcPts val="1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23838" indent="1588">
              <a:buNone/>
              <a:tabLst>
                <a:tab pos="465138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?y industry “Software”	t1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23838" indent="1588">
              <a:buNone/>
              <a:tabLst>
                <a:tab pos="569913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?x founder ?y UNION	t2</a:t>
            </a:r>
          </a:p>
          <a:p>
            <a:pPr marL="223838" indent="1588">
              <a:buNone/>
              <a:tabLst>
                <a:tab pos="569913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?x member ?y	t3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912813">
              <a:spcBef>
                <a:spcPts val="1200"/>
              </a:spcBef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1" y="2187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42" descr="example_d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3657601"/>
            <a:ext cx="3600953" cy="2734057"/>
          </a:xfrm>
          <a:prstGeom prst="rect">
            <a:avLst/>
          </a:prstGeom>
        </p:spPr>
      </p:pic>
      <p:pic>
        <p:nvPicPr>
          <p:cNvPr id="44" name="Picture 43" descr="example_parse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143000"/>
            <a:ext cx="235300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12838"/>
            <a:ext cx="8229600" cy="5440363"/>
          </a:xfrm>
        </p:spPr>
        <p:txBody>
          <a:bodyPr/>
          <a:lstStyle/>
          <a:p>
            <a:r>
              <a:rPr lang="en-US" dirty="0"/>
              <a:t>Assign weight:</a:t>
            </a:r>
            <a:r>
              <a:rPr lang="en-US" dirty="0" smtClean="0"/>
              <a:t>  </a:t>
            </a:r>
            <a:r>
              <a:rPr lang="el-GR" dirty="0"/>
              <a:t>ω</a:t>
            </a:r>
            <a:r>
              <a:rPr lang="en-US" dirty="0"/>
              <a:t> </a:t>
            </a:r>
            <a:r>
              <a:rPr lang="el-GR" dirty="0"/>
              <a:t>←</a:t>
            </a:r>
            <a:r>
              <a:rPr lang="en-US" dirty="0"/>
              <a:t> W{(</a:t>
            </a:r>
            <a:r>
              <a:rPr lang="en-US" dirty="0" err="1"/>
              <a:t>t,m</a:t>
            </a:r>
            <a:r>
              <a:rPr lang="en-US" dirty="0"/>
              <a:t>), (</a:t>
            </a:r>
            <a:r>
              <a:rPr lang="en-US" dirty="0" err="1"/>
              <a:t>t’,m</a:t>
            </a:r>
            <a:r>
              <a:rPr lang="en-US" dirty="0"/>
              <a:t>’), S}</a:t>
            </a:r>
          </a:p>
          <a:p>
            <a:pPr indent="1588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?y industry “Software”	t1</a:t>
            </a: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?x founder ?y UNION		t2</a:t>
            </a: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?x member ?y			t3</a:t>
            </a:r>
            <a:endParaRPr lang="en-US" sz="16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52601" y="463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52601" y="482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752601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752601" y="663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3276601"/>
          <a:ext cx="3817620" cy="282798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2171700"/>
                <a:gridCol w="1645920"/>
              </a:tblGrid>
              <a:tr h="3142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Statistics</a:t>
                      </a:r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Industry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Google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cost by subject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</a:t>
                      </a:r>
                      <a:r>
                        <a:rPr lang="en-US" sz="1400" baseline="0" dirty="0" smtClean="0"/>
                        <a:t> cost by </a:t>
                      </a:r>
                      <a:r>
                        <a:rPr lang="en-US" sz="1400" dirty="0" smtClean="0"/>
                        <a:t>object 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triples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6" name="Picture 15" descr="example_dfg_weighte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200400"/>
            <a:ext cx="3867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Finding Optimal Tree(1/2)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: Optimal Flow tree/ Execution tree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v</a:t>
            </a:r>
            <a:r>
              <a:rPr lang="en-US" dirty="0"/>
              <a:t>: Visited Triples (included in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tree)</a:t>
            </a:r>
          </a:p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: Triples with Access Method (T</a:t>
            </a:r>
            <a:r>
              <a:rPr lang="en-US" baseline="-25000" dirty="0"/>
              <a:t>1</a:t>
            </a:r>
            <a:r>
              <a:rPr lang="en-US" baseline="30000" dirty="0"/>
              <a:t>o</a:t>
            </a:r>
            <a:r>
              <a:rPr lang="en-US" dirty="0"/>
              <a:t>, T</a:t>
            </a:r>
            <a:r>
              <a:rPr lang="en-US" baseline="-25000" dirty="0"/>
              <a:t>1</a:t>
            </a:r>
            <a:r>
              <a:rPr lang="en-US" baseline="30000" dirty="0"/>
              <a:t>S</a:t>
            </a:r>
            <a:r>
              <a:rPr lang="en-US" dirty="0"/>
              <a:t> etc.)</a:t>
            </a:r>
          </a:p>
          <a:p>
            <a:r>
              <a:rPr lang="en-US" sz="2400" dirty="0"/>
              <a:t>Pseudo Code: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Optimal_tree_al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7" y="3124199"/>
            <a:ext cx="7536208" cy="3108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8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Tree (2/2)</a:t>
            </a:r>
            <a:endParaRPr lang="en-US" dirty="0"/>
          </a:p>
        </p:txBody>
      </p:sp>
      <p:pic>
        <p:nvPicPr>
          <p:cNvPr id="6" name="Content Placeholder 5" descr="example_optimal_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3209480"/>
            <a:ext cx="4010585" cy="3191321"/>
          </a:xfrm>
        </p:spPr>
      </p:pic>
      <p:sp>
        <p:nvSpPr>
          <p:cNvPr id="8" name="TextBox 7"/>
          <p:cNvSpPr txBox="1"/>
          <p:nvPr/>
        </p:nvSpPr>
        <p:spPr>
          <a:xfrm>
            <a:off x="2286000" y="12954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Sort the Edges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from root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each iteration pick the edge with minimum cost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conditions and add the edge to tree if satisfied.</a:t>
            </a:r>
            <a:endParaRPr lang="en-US" dirty="0"/>
          </a:p>
        </p:txBody>
      </p:sp>
      <p:pic>
        <p:nvPicPr>
          <p:cNvPr id="9" name="Picture 8" descr="example_dfg_weighte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10" y="1447800"/>
            <a:ext cx="3867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Relying on SQL database engine to optimize a translated SPARQL query might be sufficient.</a:t>
            </a:r>
          </a:p>
          <a:p>
            <a:r>
              <a:rPr lang="en-US" dirty="0" smtClean="0"/>
              <a:t>However, “huge </a:t>
            </a:r>
            <a:r>
              <a:rPr lang="en-US" dirty="0"/>
              <a:t>performance gains can </a:t>
            </a:r>
            <a:r>
              <a:rPr lang="en-US" dirty="0" smtClean="0"/>
              <a:t>occur </a:t>
            </a:r>
            <a:r>
              <a:rPr lang="en-US" dirty="0"/>
              <a:t>when SPARQL and the SPARQL to SQL translation are </a:t>
            </a:r>
            <a:r>
              <a:rPr lang="en-US" dirty="0" smtClean="0"/>
              <a:t>independently optimized”.</a:t>
            </a:r>
            <a:endParaRPr lang="en-US" dirty="0"/>
          </a:p>
          <a:p>
            <a:r>
              <a:rPr lang="en-US" dirty="0" smtClean="0"/>
              <a:t>Utilize the data flow graph and the query parse tree to generate an execution tree.</a:t>
            </a:r>
          </a:p>
          <a:p>
            <a:r>
              <a:rPr lang="en-US" dirty="0" smtClean="0"/>
              <a:t>The execution tree is then optimized and translated to SQL by the SPARQL to SQL Translator.</a:t>
            </a:r>
          </a:p>
        </p:txBody>
      </p:sp>
    </p:spTree>
    <p:extLst>
      <p:ext uri="{BB962C8B-B14F-4D97-AF65-F5344CB8AC3E}">
        <p14:creationId xmlns:p14="http://schemas.microsoft.com/office/powerpoint/2010/main" val="21805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700" y="2283326"/>
            <a:ext cx="25019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520" y="2309536"/>
            <a:ext cx="2438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Existing </a:t>
            </a:r>
            <a:r>
              <a:rPr lang="en-US" b="1" dirty="0" smtClean="0"/>
              <a:t>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946"/>
            <a:ext cx="10515600" cy="4351338"/>
          </a:xfrm>
        </p:spPr>
        <p:txBody>
          <a:bodyPr/>
          <a:lstStyle/>
          <a:p>
            <a:r>
              <a:rPr lang="en-US" b="1" dirty="0" smtClean="0"/>
              <a:t>Storage: </a:t>
            </a:r>
          </a:p>
          <a:p>
            <a:pPr marL="457200" lvl="1" indent="0" algn="just">
              <a:buNone/>
            </a:pPr>
            <a:r>
              <a:rPr lang="en-US" dirty="0" smtClean="0"/>
              <a:t>	        Existing approaches can't handle the dynamic RDF data without 		altering their schema. More importantly, these approaches can’t 			scale to large RDF stores and can’t </a:t>
            </a:r>
            <a:r>
              <a:rPr lang="en-US" dirty="0"/>
              <a:t>efficiently handle many </a:t>
            </a:r>
            <a:r>
              <a:rPr lang="en-US" dirty="0" smtClean="0"/>
              <a:t>complex queries.</a:t>
            </a:r>
            <a:endParaRPr lang="en-US" dirty="0"/>
          </a:p>
          <a:p>
            <a:pPr marL="53975" lvl="1" indent="173038" algn="just"/>
            <a:endParaRPr lang="en-US" dirty="0" smtClean="0"/>
          </a:p>
          <a:p>
            <a:pPr marL="53975" lvl="1" indent="173038" algn="just"/>
            <a:r>
              <a:rPr lang="en-US" b="1" dirty="0" smtClean="0"/>
              <a:t>Querying: </a:t>
            </a:r>
          </a:p>
          <a:p>
            <a:pPr marL="53975" lvl="1" indent="0" algn="just">
              <a:buNone/>
            </a:pPr>
            <a:r>
              <a:rPr lang="en-US" dirty="0"/>
              <a:t>	 </a:t>
            </a:r>
            <a:r>
              <a:rPr lang="en-US" dirty="0" smtClean="0"/>
              <a:t>        Approaches that follow </a:t>
            </a:r>
            <a:r>
              <a:rPr lang="en-US" u="sng" dirty="0" smtClean="0"/>
              <a:t>Bottom-Up</a:t>
            </a:r>
            <a:r>
              <a:rPr lang="en-US" dirty="0" smtClean="0"/>
              <a:t> SPARQL query optimization works 	well for simple SPARQL queries but it is not the same case with more 	complicated queries.</a:t>
            </a:r>
          </a:p>
        </p:txBody>
      </p:sp>
    </p:spTree>
    <p:extLst>
      <p:ext uri="{BB962C8B-B14F-4D97-AF65-F5344CB8AC3E}">
        <p14:creationId xmlns:p14="http://schemas.microsoft.com/office/powerpoint/2010/main" val="9226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033" y="1535435"/>
            <a:ext cx="2501900" cy="218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684" y="4001614"/>
            <a:ext cx="133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2268" y="3922889"/>
            <a:ext cx="1778000" cy="2019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40671" r="36935" b="29718"/>
          <a:stretch/>
        </p:blipFill>
        <p:spPr>
          <a:xfrm>
            <a:off x="6555739" y="4044307"/>
            <a:ext cx="1121296" cy="597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332" y="4619183"/>
            <a:ext cx="647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9256" y="3888910"/>
            <a:ext cx="17780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t="40481" b="30269"/>
          <a:stretch/>
        </p:blipFill>
        <p:spPr>
          <a:xfrm>
            <a:off x="6521467" y="4116716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696" y="4717721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368" y="4731909"/>
            <a:ext cx="647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t="40481" b="30269"/>
          <a:stretch/>
        </p:blipFill>
        <p:spPr>
          <a:xfrm>
            <a:off x="6521467" y="4116716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696" y="4717721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368" y="4731909"/>
            <a:ext cx="647700" cy="63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627" y="4052518"/>
            <a:ext cx="2501900" cy="218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8361" y="3123318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2624" y="3378213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7302" y="2520269"/>
            <a:ext cx="647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Query Plan Tree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0481" b="30269"/>
          <a:stretch/>
        </p:blipFill>
        <p:spPr>
          <a:xfrm>
            <a:off x="5711312" y="3580229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541" y="4181234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213" y="4195422"/>
            <a:ext cx="6477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206" y="2586831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469" y="2841726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147" y="1983782"/>
            <a:ext cx="647700" cy="62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445" y="2826821"/>
            <a:ext cx="10414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08" y="3081716"/>
            <a:ext cx="1079500" cy="736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386" y="2223772"/>
            <a:ext cx="647700" cy="622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9207290" y="3802579"/>
            <a:ext cx="555431" cy="635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14089"/>
          <a:stretch/>
        </p:blipFill>
        <p:spPr>
          <a:xfrm>
            <a:off x="8700599" y="3802867"/>
            <a:ext cx="556448" cy="635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6941" t="45963" r="48774" b="47385"/>
          <a:stretch/>
        </p:blipFill>
        <p:spPr>
          <a:xfrm>
            <a:off x="9087775" y="4253972"/>
            <a:ext cx="254000" cy="141941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087" cy="3670629"/>
          </a:xfrm>
        </p:spPr>
        <p:txBody>
          <a:bodyPr/>
          <a:lstStyle/>
          <a:p>
            <a:r>
              <a:rPr lang="en-US" dirty="0" smtClean="0"/>
              <a:t>Structural merge constraints:</a:t>
            </a:r>
          </a:p>
          <a:p>
            <a:pPr lvl="1"/>
            <a:r>
              <a:rPr lang="en-US" dirty="0" smtClean="0"/>
              <a:t>Same entity</a:t>
            </a:r>
          </a:p>
          <a:p>
            <a:pPr lvl="1"/>
            <a:r>
              <a:rPr lang="en-US" dirty="0" smtClean="0"/>
              <a:t>Same access method</a:t>
            </a:r>
          </a:p>
          <a:p>
            <a:r>
              <a:rPr lang="en-US" dirty="0" smtClean="0"/>
              <a:t>Semantic </a:t>
            </a:r>
            <a:r>
              <a:rPr lang="en-US" dirty="0"/>
              <a:t>merge </a:t>
            </a:r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smtClean="0"/>
              <a:t>AND-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OR-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OPT-</a:t>
            </a:r>
            <a:r>
              <a:rPr lang="en-US" dirty="0" err="1"/>
              <a:t>Mergeable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2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1473" y="1956342"/>
            <a:ext cx="5755099" cy="2151922"/>
          </a:xfrm>
        </p:spPr>
        <p:txBody>
          <a:bodyPr/>
          <a:lstStyle/>
          <a:p>
            <a:r>
              <a:rPr lang="en-US" dirty="0" smtClean="0"/>
              <a:t>Produce node equivalent SQL using template: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29" y="4209414"/>
            <a:ext cx="10414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2" y="4464309"/>
            <a:ext cx="10795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70" y="3606365"/>
            <a:ext cx="6477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1895774" y="5185172"/>
            <a:ext cx="555431" cy="63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14089"/>
          <a:stretch/>
        </p:blipFill>
        <p:spPr>
          <a:xfrm>
            <a:off x="1389083" y="5185460"/>
            <a:ext cx="556448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36941" t="45963" r="48774" b="47385"/>
          <a:stretch/>
        </p:blipFill>
        <p:spPr>
          <a:xfrm>
            <a:off x="1776259" y="5636565"/>
            <a:ext cx="254000" cy="141941"/>
          </a:xfrm>
          <a:prstGeom prst="rect">
            <a:avLst/>
          </a:prstGeom>
        </p:spPr>
      </p:pic>
      <p:pic>
        <p:nvPicPr>
          <p:cNvPr id="10" name="Picture 9" descr="Screen Shot 2014-05-05 at 5.05.1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57" y="3272723"/>
            <a:ext cx="6500171" cy="270293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3849953" cy="21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Traverse the query plan tree:</a:t>
            </a:r>
          </a:p>
        </p:txBody>
      </p:sp>
    </p:spTree>
    <p:extLst>
      <p:ext uri="{BB962C8B-B14F-4D97-AF65-F5344CB8AC3E}">
        <p14:creationId xmlns:p14="http://schemas.microsoft.com/office/powerpoint/2010/main" val="37429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6" y="2467255"/>
            <a:ext cx="647700" cy="6223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633584" y="2332828"/>
            <a:ext cx="9320272" cy="336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QT1RPH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 smtClean="0"/>
              <a:t>SELECT </a:t>
            </a:r>
            <a:r>
              <a:rPr lang="en-US" dirty="0"/>
              <a:t>T.</a:t>
            </a:r>
            <a:r>
              <a:rPr lang="en-US" i="1" dirty="0"/>
              <a:t>val</a:t>
            </a:r>
            <a:r>
              <a:rPr lang="en-US" dirty="0"/>
              <a:t>1 AS </a:t>
            </a:r>
            <a:r>
              <a:rPr lang="en-US" i="1" dirty="0"/>
              <a:t>val</a:t>
            </a:r>
            <a:r>
              <a:rPr lang="en-US" dirty="0"/>
              <a:t>1 FROM </a:t>
            </a:r>
            <a:r>
              <a:rPr lang="en-US" dirty="0" smtClean="0"/>
              <a:t>RPH </a:t>
            </a:r>
            <a:r>
              <a:rPr lang="en-US" dirty="0"/>
              <a:t>AS 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T.</a:t>
            </a:r>
            <a:r>
              <a:rPr lang="en-US" i="1" dirty="0" err="1"/>
              <a:t>entry</a:t>
            </a:r>
            <a:r>
              <a:rPr lang="en-US" i="1" dirty="0"/>
              <a:t> </a:t>
            </a:r>
            <a:r>
              <a:rPr lang="en-US" dirty="0" smtClean="0"/>
              <a:t>=</a:t>
            </a:r>
            <a:r>
              <a:rPr lang="en-US" dirty="0"/>
              <a:t>’Software’ AND T.</a:t>
            </a:r>
            <a:r>
              <a:rPr lang="en-US" i="1" dirty="0"/>
              <a:t>pred</a:t>
            </a:r>
            <a:r>
              <a:rPr lang="en-US" dirty="0"/>
              <a:t>1 =’industry’,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QT1RS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 COALESCE (</a:t>
            </a:r>
            <a:r>
              <a:rPr lang="en-US" dirty="0" err="1"/>
              <a:t>S.</a:t>
            </a:r>
            <a:r>
              <a:rPr lang="en-US" i="1" dirty="0" err="1"/>
              <a:t>elm</a:t>
            </a:r>
            <a:r>
              <a:rPr lang="en-US" dirty="0"/>
              <a:t>, T.</a:t>
            </a:r>
            <a:r>
              <a:rPr lang="en-US" i="1" dirty="0"/>
              <a:t>val</a:t>
            </a:r>
            <a:r>
              <a:rPr lang="en-US" dirty="0"/>
              <a:t>1) AS y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QT1RPH </a:t>
            </a:r>
            <a:r>
              <a:rPr lang="en-US" dirty="0"/>
              <a:t>AS T LEFT OUTER JOIN </a:t>
            </a:r>
            <a:r>
              <a:rPr lang="en-US" dirty="0" smtClean="0"/>
              <a:t>RS </a:t>
            </a:r>
            <a:r>
              <a:rPr lang="en-US" dirty="0"/>
              <a:t>AS S ON T.</a:t>
            </a:r>
            <a:r>
              <a:rPr lang="en-US" i="1" dirty="0"/>
              <a:t>val</a:t>
            </a:r>
            <a:r>
              <a:rPr lang="en-US" dirty="0"/>
              <a:t>1 =</a:t>
            </a:r>
            <a:r>
              <a:rPr lang="en-US" dirty="0" err="1"/>
              <a:t>S.l_id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77550" y="1610627"/>
            <a:ext cx="7775490" cy="4850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WITH </a:t>
            </a:r>
            <a:r>
              <a:rPr lang="en-US" sz="1400" dirty="0" smtClean="0"/>
              <a:t>QT1RPH </a:t>
            </a:r>
            <a:r>
              <a:rPr lang="en-US" sz="1400" dirty="0"/>
              <a:t>AS</a:t>
            </a:r>
            <a:br>
              <a:rPr lang="en-US" sz="1400" dirty="0"/>
            </a:br>
            <a:r>
              <a:rPr lang="en-US" sz="1400" dirty="0" smtClean="0"/>
              <a:t>SELECT </a:t>
            </a:r>
            <a:r>
              <a:rPr lang="en-US" sz="1400" dirty="0"/>
              <a:t>T.</a:t>
            </a:r>
            <a:r>
              <a:rPr lang="en-US" sz="1400" i="1" dirty="0"/>
              <a:t>val</a:t>
            </a:r>
            <a:r>
              <a:rPr lang="en-US" sz="1400" dirty="0"/>
              <a:t>1 AS </a:t>
            </a:r>
            <a:r>
              <a:rPr lang="en-US" sz="1400" i="1" dirty="0"/>
              <a:t>val</a:t>
            </a:r>
            <a:r>
              <a:rPr lang="en-US" sz="1400" dirty="0"/>
              <a:t>1 FROM </a:t>
            </a:r>
            <a:r>
              <a:rPr lang="en-US" sz="1400" dirty="0" smtClean="0"/>
              <a:t>RPH </a:t>
            </a:r>
            <a:r>
              <a:rPr lang="en-US" sz="1400" dirty="0"/>
              <a:t>AS T </a:t>
            </a:r>
          </a:p>
          <a:p>
            <a:pPr marL="0" indent="0">
              <a:buNone/>
            </a:pPr>
            <a:r>
              <a:rPr lang="en-US" sz="1400" dirty="0" smtClean="0"/>
              <a:t>WHERE </a:t>
            </a:r>
            <a:r>
              <a:rPr lang="en-US" sz="1400" dirty="0" err="1"/>
              <a:t>T.</a:t>
            </a:r>
            <a:r>
              <a:rPr lang="en-US" sz="1400" i="1" dirty="0" err="1"/>
              <a:t>entry</a:t>
            </a:r>
            <a:r>
              <a:rPr lang="en-US" sz="1400" i="1" dirty="0"/>
              <a:t> </a:t>
            </a:r>
            <a:r>
              <a:rPr lang="en-US" sz="1400" dirty="0" smtClean="0"/>
              <a:t>=</a:t>
            </a:r>
            <a:r>
              <a:rPr lang="en-US" sz="1400" dirty="0"/>
              <a:t>’Software’ AND T.</a:t>
            </a:r>
            <a:r>
              <a:rPr lang="en-US" sz="1400" i="1" dirty="0"/>
              <a:t>pred</a:t>
            </a:r>
            <a:r>
              <a:rPr lang="en-US" sz="1400" dirty="0"/>
              <a:t>1 =’industry’,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QT1RS </a:t>
            </a:r>
            <a:r>
              <a:rPr lang="en-US" sz="1400" dirty="0"/>
              <a:t>AS</a:t>
            </a:r>
            <a:br>
              <a:rPr lang="en-US" sz="1400" dirty="0"/>
            </a:br>
            <a:r>
              <a:rPr lang="en-US" sz="1400" dirty="0"/>
              <a:t>SELECT COALESCE (</a:t>
            </a:r>
            <a:r>
              <a:rPr lang="en-US" sz="1400" dirty="0" err="1"/>
              <a:t>S.</a:t>
            </a:r>
            <a:r>
              <a:rPr lang="en-US" sz="1400" i="1" dirty="0" err="1"/>
              <a:t>elm</a:t>
            </a:r>
            <a:r>
              <a:rPr lang="en-US" sz="1400" dirty="0"/>
              <a:t>, T.</a:t>
            </a:r>
            <a:r>
              <a:rPr lang="en-US" sz="1400" i="1" dirty="0"/>
              <a:t>val</a:t>
            </a:r>
            <a:r>
              <a:rPr lang="en-US" sz="1400" dirty="0"/>
              <a:t>1) AS y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smtClean="0"/>
              <a:t>QT1RPH </a:t>
            </a:r>
            <a:r>
              <a:rPr lang="en-US" sz="1400" dirty="0"/>
              <a:t>AS T LEFT OUTER JOIN </a:t>
            </a:r>
            <a:r>
              <a:rPr lang="en-US" sz="1400" dirty="0" smtClean="0"/>
              <a:t>RS </a:t>
            </a:r>
            <a:r>
              <a:rPr lang="en-US" sz="1400" dirty="0"/>
              <a:t>AS S ON T.</a:t>
            </a:r>
            <a:r>
              <a:rPr lang="en-US" sz="1400" i="1" dirty="0"/>
              <a:t>val</a:t>
            </a:r>
            <a:r>
              <a:rPr lang="en-US" sz="1400" dirty="0"/>
              <a:t>1 =</a:t>
            </a:r>
            <a:r>
              <a:rPr lang="en-US" sz="1400" dirty="0" err="1"/>
              <a:t>S.l_id</a:t>
            </a:r>
            <a:r>
              <a:rPr lang="en-US" sz="1400" dirty="0"/>
              <a:t> 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QT23RPH </a:t>
            </a:r>
            <a:r>
              <a:rPr lang="en-US" sz="1600" dirty="0"/>
              <a:t>AS </a:t>
            </a: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SELECT QT1DS.y</a:t>
            </a:r>
            <a:r>
              <a:rPr lang="en-US" sz="1600" dirty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	CASE </a:t>
            </a:r>
            <a:r>
              <a:rPr lang="en-US" sz="1600" dirty="0" err="1"/>
              <a:t>T.pred</a:t>
            </a:r>
            <a:r>
              <a:rPr lang="en-US" sz="1600" baseline="-25000" dirty="0" err="1"/>
              <a:t>m</a:t>
            </a:r>
            <a:r>
              <a:rPr lang="en-US" sz="1600" dirty="0"/>
              <a:t> =’founder’ THEN </a:t>
            </a:r>
            <a:r>
              <a:rPr lang="en-US" sz="1600" dirty="0" err="1"/>
              <a:t>val</a:t>
            </a:r>
            <a:r>
              <a:rPr lang="en-US" sz="1600" baseline="-25000" dirty="0" err="1"/>
              <a:t>m</a:t>
            </a:r>
            <a:r>
              <a:rPr lang="en-US" sz="1600" dirty="0"/>
              <a:t> ELSE null END AS </a:t>
            </a:r>
            <a:r>
              <a:rPr lang="en-US" sz="1600" dirty="0" err="1"/>
              <a:t>val</a:t>
            </a:r>
            <a:r>
              <a:rPr lang="en-US" sz="1600" baseline="-25000" dirty="0" err="1"/>
              <a:t>m</a:t>
            </a:r>
            <a:r>
              <a:rPr lang="en-US" sz="1600" dirty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	CASE T.pred</a:t>
            </a:r>
            <a:r>
              <a:rPr lang="en-US" sz="1600" baseline="-25000" dirty="0"/>
              <a:t>0</a:t>
            </a:r>
            <a:r>
              <a:rPr lang="en-US" sz="1600" dirty="0"/>
              <a:t> =’member’ THEN val</a:t>
            </a:r>
            <a:r>
              <a:rPr lang="en-US" sz="1600" baseline="-25000" dirty="0"/>
              <a:t>0</a:t>
            </a:r>
            <a:r>
              <a:rPr lang="en-US" sz="1600" dirty="0"/>
              <a:t> ELSE null END AS val</a:t>
            </a:r>
            <a:r>
              <a:rPr lang="en-US" sz="1600" baseline="-25000" dirty="0"/>
              <a:t>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FROM RPH AS T, </a:t>
            </a:r>
            <a:r>
              <a:rPr lang="en-US" sz="1600" dirty="0" smtClean="0"/>
              <a:t>QT1DS</a:t>
            </a: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WHERE </a:t>
            </a:r>
            <a:r>
              <a:rPr lang="en-US" sz="1600" dirty="0" err="1"/>
              <a:t>T.entry</a:t>
            </a:r>
            <a:r>
              <a:rPr lang="en-US" sz="1600" dirty="0"/>
              <a:t> =</a:t>
            </a:r>
            <a:r>
              <a:rPr lang="en-US" sz="1600" dirty="0" smtClean="0"/>
              <a:t>QT1DS.y </a:t>
            </a:r>
            <a:r>
              <a:rPr lang="en-US" sz="1600" dirty="0"/>
              <a:t>AND (</a:t>
            </a:r>
            <a:r>
              <a:rPr lang="en-US" sz="1600" dirty="0" err="1"/>
              <a:t>T.pred</a:t>
            </a:r>
            <a:r>
              <a:rPr lang="en-US" sz="1600" baseline="-25000" dirty="0" err="1"/>
              <a:t>m</a:t>
            </a:r>
            <a:r>
              <a:rPr lang="en-US" sz="1600" dirty="0"/>
              <a:t> =’founder’ OR T.pred</a:t>
            </a:r>
            <a:r>
              <a:rPr lang="en-US" sz="1600" baseline="-25000" dirty="0"/>
              <a:t>0</a:t>
            </a:r>
            <a:r>
              <a:rPr lang="en-US" sz="1600" dirty="0"/>
              <a:t> =’member’),</a:t>
            </a:r>
          </a:p>
          <a:p>
            <a:pPr marL="0" indent="0">
              <a:lnSpc>
                <a:spcPct val="50000"/>
              </a:lnSpc>
              <a:buNone/>
            </a:pP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QT23 AS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SELECT COALESCE </a:t>
            </a:r>
            <a:r>
              <a:rPr lang="en-US" sz="1600" dirty="0" smtClean="0"/>
              <a:t>(</a:t>
            </a:r>
            <a:r>
              <a:rPr lang="en-US" sz="1600" dirty="0" err="1"/>
              <a:t>T</a:t>
            </a:r>
            <a:r>
              <a:rPr lang="en-US" sz="1600" dirty="0" err="1" smtClean="0"/>
              <a:t>.val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, T.val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  </a:t>
            </a:r>
            <a:r>
              <a:rPr lang="en-US" sz="1600" dirty="0"/>
              <a:t>AS x, </a:t>
            </a:r>
            <a:r>
              <a:rPr lang="en-US" sz="1600" dirty="0" err="1"/>
              <a:t>T.y</a:t>
            </a:r>
            <a:r>
              <a:rPr lang="en-US" sz="1600" dirty="0"/>
              <a:t> FROM QT23RPH as T,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WHERE 	</a:t>
            </a:r>
            <a:r>
              <a:rPr lang="en-US" sz="1600" dirty="0" err="1" smtClean="0"/>
              <a:t>T.val</a:t>
            </a:r>
            <a:r>
              <a:rPr lang="en-US" sz="1600" baseline="-25000" dirty="0" err="1"/>
              <a:t>m</a:t>
            </a:r>
            <a:r>
              <a:rPr lang="en-US" sz="1600" dirty="0" smtClean="0"/>
              <a:t> </a:t>
            </a:r>
            <a:r>
              <a:rPr lang="en-US" sz="1600" dirty="0"/>
              <a:t>IS NOT </a:t>
            </a:r>
            <a:r>
              <a:rPr lang="en-US" sz="1600" dirty="0" smtClean="0"/>
              <a:t>NULL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OR</a:t>
            </a:r>
            <a:r>
              <a:rPr lang="en-US" sz="1600" dirty="0"/>
              <a:t>	</a:t>
            </a:r>
            <a:r>
              <a:rPr lang="en-US" sz="1600" dirty="0" smtClean="0"/>
              <a:t>T.val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IS NOT NULL</a:t>
            </a:r>
            <a:endParaRPr lang="en-US" sz="1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4" y="3219696"/>
            <a:ext cx="1041400" cy="29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7" y="3474591"/>
            <a:ext cx="1079500" cy="736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85" y="2616647"/>
            <a:ext cx="647700" cy="622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868489" y="4195454"/>
            <a:ext cx="555431" cy="63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14089"/>
          <a:stretch/>
        </p:blipFill>
        <p:spPr>
          <a:xfrm>
            <a:off x="361798" y="4195742"/>
            <a:ext cx="556448" cy="63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36941" t="45963" r="48774" b="47385"/>
          <a:stretch/>
        </p:blipFill>
        <p:spPr>
          <a:xfrm>
            <a:off x="748974" y="4646847"/>
            <a:ext cx="254000" cy="1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647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036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79455" cy="4351338"/>
          </a:xfrm>
        </p:spPr>
        <p:txBody>
          <a:bodyPr/>
          <a:lstStyle/>
          <a:p>
            <a:r>
              <a:rPr lang="en-US" dirty="0" smtClean="0"/>
              <a:t>Storage:</a:t>
            </a:r>
          </a:p>
          <a:p>
            <a:pPr marL="457200" lvl="1" indent="0">
              <a:buNone/>
            </a:pPr>
            <a:r>
              <a:rPr lang="en-US" dirty="0" smtClean="0"/>
              <a:t>	         An Innovative relational storage representation of RDF data which is both Scalable and Flexible, where there is no need to alter the storage schema.</a:t>
            </a:r>
          </a:p>
          <a:p>
            <a:r>
              <a:rPr lang="en-US" dirty="0" smtClean="0"/>
              <a:t>Querying: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    I</a:t>
            </a:r>
            <a:r>
              <a:rPr lang="en-US" sz="2400" dirty="0" smtClean="0"/>
              <a:t>ntroduced a Hybrid two-step approach for query optimization.</a:t>
            </a:r>
          </a:p>
          <a:p>
            <a:pPr marL="0" indent="0">
              <a:buNone/>
            </a:pPr>
            <a:r>
              <a:rPr lang="en-US" sz="2400" dirty="0" smtClean="0"/>
              <a:t>	Step-1: Construct a specialized structure called </a:t>
            </a:r>
            <a:r>
              <a:rPr lang="en-US" sz="2400" u="sng" dirty="0" smtClean="0"/>
              <a:t>Data Flow</a:t>
            </a:r>
            <a:r>
              <a:rPr lang="en-US" sz="2400" dirty="0" smtClean="0"/>
              <a:t>(</a:t>
            </a:r>
            <a:r>
              <a:rPr lang="en-US" sz="2400" dirty="0" err="1" smtClean="0"/>
              <a:t>i.e</a:t>
            </a:r>
            <a:r>
              <a:rPr lang="en-US" sz="2400" dirty="0" smtClean="0"/>
              <a:t> captures 			inter relationships)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Step-2: Use Data Flow to decide the order and plans (hybrid optimizer 			searches for optimal plans)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5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25" y="-144855"/>
            <a:ext cx="10515600" cy="1247068"/>
          </a:xfrm>
        </p:spPr>
        <p:txBody>
          <a:bodyPr/>
          <a:lstStyle/>
          <a:p>
            <a:pPr algn="ctr"/>
            <a:r>
              <a:rPr lang="en-US" b="1" dirty="0" smtClean="0"/>
              <a:t>RDF over Relational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213"/>
            <a:ext cx="10515600" cy="50747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Earlier Attempts to store RDF as Relational:</a:t>
            </a:r>
          </a:p>
          <a:p>
            <a:r>
              <a:rPr lang="en-US" u="sng" dirty="0" smtClean="0"/>
              <a:t>Triple-Store: </a:t>
            </a:r>
            <a:r>
              <a:rPr lang="en-US" dirty="0" smtClean="0"/>
              <a:t>In this each RDF triple becomes a single tuple(row) in a 		    relation. </a:t>
            </a:r>
          </a:p>
          <a:p>
            <a:pPr lvl="5"/>
            <a:r>
              <a:rPr lang="en-US" dirty="0" smtClean="0"/>
              <a:t>This approach can handle dynamic RDF schema. </a:t>
            </a:r>
          </a:p>
          <a:p>
            <a:pPr lvl="5"/>
            <a:r>
              <a:rPr lang="en-US" dirty="0"/>
              <a:t>Q</a:t>
            </a:r>
            <a:r>
              <a:rPr lang="en-US" dirty="0" smtClean="0"/>
              <a:t>uerying may not be efficient, because it may lead to self joins due to large no. of tuples in the relation.</a:t>
            </a:r>
            <a:endParaRPr lang="en-US" dirty="0"/>
          </a:p>
          <a:p>
            <a:pPr marL="288925" lvl="5" indent="-288925"/>
            <a:r>
              <a:rPr lang="en-US" sz="2800" u="sng" dirty="0" smtClean="0"/>
              <a:t>Type-Oriented: </a:t>
            </a:r>
            <a:r>
              <a:rPr lang="en-US" sz="2800" dirty="0" smtClean="0"/>
              <a:t>In this, relation is created for each RDF type. </a:t>
            </a:r>
          </a:p>
          <a:p>
            <a:pPr marL="2290763" lvl="8" indent="225425"/>
            <a:r>
              <a:rPr lang="en-US" dirty="0" smtClean="0"/>
              <a:t>Schema requires changes as new RDF types are </a:t>
            </a:r>
            <a:r>
              <a:rPr lang="en-US" dirty="0"/>
              <a:t>e</a:t>
            </a:r>
            <a:r>
              <a:rPr lang="en-US" dirty="0" smtClean="0"/>
              <a:t>ncountered.</a:t>
            </a:r>
          </a:p>
          <a:p>
            <a:pPr marL="2290763" lvl="8" indent="225425"/>
            <a:r>
              <a:rPr lang="en-US" dirty="0" smtClean="0"/>
              <a:t>This can lead to more number of relations.</a:t>
            </a:r>
            <a:endParaRPr lang="en-US" dirty="0"/>
          </a:p>
          <a:p>
            <a:pPr marL="227013" lvl="8" indent="-227013"/>
            <a:r>
              <a:rPr lang="en-US" sz="2800" u="sng" dirty="0" smtClean="0"/>
              <a:t>Predicate-Oriented: </a:t>
            </a:r>
            <a:r>
              <a:rPr lang="en-US" sz="2800" dirty="0" smtClean="0"/>
              <a:t>Similar to type-oriented approach, in this relation 		    is created for each predicate.</a:t>
            </a:r>
          </a:p>
          <a:p>
            <a:pPr marL="2173288" lvl="8" indent="342900">
              <a:tabLst>
                <a:tab pos="2290763" algn="l"/>
              </a:tabLst>
            </a:pPr>
            <a:r>
              <a:rPr lang="en-US" dirty="0" smtClean="0"/>
              <a:t>Schema is problematic as new predicates are encountered.</a:t>
            </a:r>
          </a:p>
        </p:txBody>
      </p:sp>
    </p:spTree>
    <p:extLst>
      <p:ext uri="{BB962C8B-B14F-4D97-AF65-F5344CB8AC3E}">
        <p14:creationId xmlns:p14="http://schemas.microsoft.com/office/powerpoint/2010/main" val="28956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RDF over Relational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Proposed Approach: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Entity-Oriented: </a:t>
            </a:r>
            <a:r>
              <a:rPr lang="en-US" dirty="0" smtClean="0"/>
              <a:t>This overcomes the drawbacks of existing approaches, 		       as it offers flexibility in tuple dimension.</a:t>
            </a:r>
          </a:p>
          <a:p>
            <a:pPr marL="1657350" indent="225425">
              <a:lnSpc>
                <a:spcPct val="100000"/>
              </a:lnSpc>
            </a:pPr>
            <a:r>
              <a:rPr lang="en-US" dirty="0" smtClean="0"/>
              <a:t> here columns of a relation treated as flexible storage locations, predicates are dynamically assigned to them. </a:t>
            </a:r>
          </a:p>
          <a:p>
            <a:pPr marL="515938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DB2RDF Schema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Basic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 smtClean="0"/>
              <a:t>Direct Primary Hash (DPH):</a:t>
            </a:r>
            <a:r>
              <a:rPr lang="en-US" dirty="0" smtClean="0"/>
              <a:t> It is main relation in schema where each tuple       stores subject ‘s’ in the entry column and with all its associated predicates and objects stored in </a:t>
            </a:r>
            <a:r>
              <a:rPr lang="en-US" dirty="0" err="1" smtClean="0"/>
              <a:t>pred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val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columns where 0≤i≤k.</a:t>
            </a:r>
          </a:p>
          <a:p>
            <a:pPr lvl="2"/>
            <a:r>
              <a:rPr lang="en-US" dirty="0" smtClean="0"/>
              <a:t>If subject S has more than ‘K’ predicates </a:t>
            </a:r>
            <a:r>
              <a:rPr lang="en-US" dirty="0" err="1" smtClean="0"/>
              <a:t>i.e</a:t>
            </a:r>
            <a:r>
              <a:rPr lang="en-US" dirty="0" smtClean="0"/>
              <a:t>  |</a:t>
            </a:r>
            <a:r>
              <a:rPr lang="en-US" i="1" dirty="0" err="1" smtClean="0"/>
              <a:t>pred</a:t>
            </a:r>
            <a:r>
              <a:rPr lang="en-US" i="1" dirty="0" smtClean="0"/>
              <a:t>(s</a:t>
            </a:r>
            <a:r>
              <a:rPr lang="en-US" dirty="0" smtClean="0"/>
              <a:t>)|&gt;</a:t>
            </a:r>
            <a:r>
              <a:rPr lang="en-US" i="1" dirty="0" smtClean="0"/>
              <a:t>k </a:t>
            </a:r>
            <a:r>
              <a:rPr lang="en-US" dirty="0" smtClean="0"/>
              <a:t>then ((|</a:t>
            </a:r>
            <a:r>
              <a:rPr lang="en-US" dirty="0" err="1" smtClean="0"/>
              <a:t>pred</a:t>
            </a:r>
            <a:r>
              <a:rPr lang="en-US" dirty="0" smtClean="0"/>
              <a:t>(s)|/k)+1) tuples for ‘s’.</a:t>
            </a:r>
          </a:p>
          <a:p>
            <a:pPr lvl="2"/>
            <a:r>
              <a:rPr lang="en-US" dirty="0" smtClean="0"/>
              <a:t>Here 1</a:t>
            </a:r>
            <a:r>
              <a:rPr lang="en-US" baseline="30000" dirty="0" smtClean="0"/>
              <a:t>st</a:t>
            </a:r>
            <a:r>
              <a:rPr lang="en-US" dirty="0" smtClean="0"/>
              <a:t> triple stores first k predicates for ‘s’ and ‘s’ spills into second triple and this process continues until all predicates of ‘s’ are stored.</a:t>
            </a:r>
            <a:endParaRPr lang="en-US" dirty="0"/>
          </a:p>
          <a:p>
            <a:pPr marL="396875" lvl="2" indent="65088">
              <a:buNone/>
            </a:pPr>
            <a:r>
              <a:rPr lang="en-US" sz="2400" dirty="0"/>
              <a:t> </a:t>
            </a:r>
            <a:r>
              <a:rPr lang="en-US" sz="2400" dirty="0" smtClean="0"/>
              <a:t>2.   </a:t>
            </a:r>
            <a:r>
              <a:rPr lang="en-US" sz="2400" u="sng" dirty="0" smtClean="0"/>
              <a:t>Direct Secondary Hash(DS): </a:t>
            </a:r>
            <a:r>
              <a:rPr lang="en-US" sz="2400" dirty="0" smtClean="0"/>
              <a:t>Multivalued predicate cannot fit into a single 	  	</a:t>
            </a:r>
            <a:r>
              <a:rPr lang="en-US" sz="2400" dirty="0" err="1" smtClean="0"/>
              <a:t>val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we introduce a new relation called ‘DS’</a:t>
            </a:r>
          </a:p>
          <a:p>
            <a:pPr marL="1082675" lvl="2" indent="-168275"/>
            <a:r>
              <a:rPr lang="en-US" dirty="0" smtClean="0"/>
              <a:t>While storing multivalued predicate in DPH a new unique identifier is assigned as a value of predicate.</a:t>
            </a:r>
          </a:p>
          <a:p>
            <a:pPr marL="1082675" lvl="2" indent="-168275"/>
            <a:r>
              <a:rPr lang="en-US" sz="2400" dirty="0" smtClean="0"/>
              <a:t>The identifier is stored in DS Relation and is associated with each of predicate value.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3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DB2RDF Schema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65" y="1491177"/>
            <a:ext cx="2905125" cy="48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866" y="1883053"/>
            <a:ext cx="8535792" cy="29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DB2RDF Schema Eg-2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8831" y="1240522"/>
            <a:ext cx="2356910" cy="524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0420" y="1856935"/>
            <a:ext cx="8957981" cy="2101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8479" y="4199604"/>
            <a:ext cx="2876221" cy="23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1117</Words>
  <Application>Microsoft Office PowerPoint</Application>
  <PresentationFormat>Widescreen</PresentationFormat>
  <Paragraphs>240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Office Theme</vt:lpstr>
      <vt:lpstr>Building an Efficient RDF store over a Relational Database IBM Research </vt:lpstr>
      <vt:lpstr>Purpose</vt:lpstr>
      <vt:lpstr>Existing Approaches</vt:lpstr>
      <vt:lpstr>Solution</vt:lpstr>
      <vt:lpstr>RDF over Relational</vt:lpstr>
      <vt:lpstr>RDF over Relational</vt:lpstr>
      <vt:lpstr>DB2RDF Schema</vt:lpstr>
      <vt:lpstr>DB2RDF Schema Eg.</vt:lpstr>
      <vt:lpstr>DB2RDF Schema Eg-2</vt:lpstr>
      <vt:lpstr>PowerPoint Presentation</vt:lpstr>
      <vt:lpstr>Advantages of DB2RDF layout</vt:lpstr>
      <vt:lpstr>PowerPoint Presentation</vt:lpstr>
      <vt:lpstr>        The above figure will compare the results of three storage schemas. -DB2RDF is more stable across different conditions. - performance of predicate-oriented store depends on predicate selectivity's  - overall these results suggest that DB2RDF has significant benefits for processing star queries.     </vt:lpstr>
      <vt:lpstr>Predicate-to-Column Assignment</vt:lpstr>
      <vt:lpstr>Predicate-to-Column assignment contd.</vt:lpstr>
      <vt:lpstr>Predicate-to-Column assignment contd.</vt:lpstr>
      <vt:lpstr>Predicate-to-Column assignment contd.</vt:lpstr>
      <vt:lpstr>Graph Coloring in practice </vt:lpstr>
      <vt:lpstr>Querying RDF</vt:lpstr>
      <vt:lpstr>Data Flow Builder (1/4)</vt:lpstr>
      <vt:lpstr>Data Flow Builder (2/4)</vt:lpstr>
      <vt:lpstr>Data Flow Builder (3/4)</vt:lpstr>
      <vt:lpstr>PowerPoint Presentation</vt:lpstr>
      <vt:lpstr>Example(1/2)</vt:lpstr>
      <vt:lpstr>Example (2/2)</vt:lpstr>
      <vt:lpstr>Finding Optimal Tree(1/2)</vt:lpstr>
      <vt:lpstr>Optimal Tree (2/2)</vt:lpstr>
      <vt:lpstr>Query Plan Builder</vt:lpstr>
      <vt:lpstr>Query Plan Builder: Execution Tree</vt:lpstr>
      <vt:lpstr>Query Plan Builder: Execution Tree</vt:lpstr>
      <vt:lpstr>Query Plan Builder: Execution Tree</vt:lpstr>
      <vt:lpstr>Query Plan Builder: Execution Tree</vt:lpstr>
      <vt:lpstr>Query Plan Builder: Execution Tree</vt:lpstr>
      <vt:lpstr>Query Plan Builder: Query Plan Tree</vt:lpstr>
      <vt:lpstr>SQL Translation</vt:lpstr>
      <vt:lpstr>SQL Translation</vt:lpstr>
      <vt:lpstr>SQL Translation</vt:lpstr>
      <vt:lpstr>PowerPoint Presentation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Yarra, Suresh (UMKC-Student)</dc:creator>
  <cp:lastModifiedBy>Atluri, Prudhvi Raj (UMKC-Student)</cp:lastModifiedBy>
  <cp:revision>310</cp:revision>
  <dcterms:created xsi:type="dcterms:W3CDTF">2014-05-04T00:53:43Z</dcterms:created>
  <dcterms:modified xsi:type="dcterms:W3CDTF">2014-05-06T00:49:26Z</dcterms:modified>
</cp:coreProperties>
</file>