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>
        <p:scale>
          <a:sx n="45" d="100"/>
          <a:sy n="45" d="100"/>
        </p:scale>
        <p:origin x="4936" y="302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9536973937206"/>
          <c:y val="0.0323798021423172"/>
          <c:w val="0.674676073737962"/>
          <c:h val="0.8326344779264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Jena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Q4</c:v>
                </c:pt>
                <c:pt idx="3">
                  <c:v>Q6</c:v>
                </c:pt>
                <c:pt idx="4">
                  <c:v>Q8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0.3055</c:v>
                </c:pt>
                <c:pt idx="1">
                  <c:v>0.009</c:v>
                </c:pt>
                <c:pt idx="2">
                  <c:v>0.005</c:v>
                </c:pt>
                <c:pt idx="3">
                  <c:v>0.0045</c:v>
                </c:pt>
                <c:pt idx="4">
                  <c:v>0.008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mongoDB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Q4</c:v>
                </c:pt>
                <c:pt idx="3">
                  <c:v>Q6</c:v>
                </c:pt>
                <c:pt idx="4">
                  <c:v>Q8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1.3915</c:v>
                </c:pt>
                <c:pt idx="1">
                  <c:v>1.2765</c:v>
                </c:pt>
                <c:pt idx="2">
                  <c:v>2.483</c:v>
                </c:pt>
                <c:pt idx="3">
                  <c:v>1.978</c:v>
                </c:pt>
                <c:pt idx="4">
                  <c:v>3.667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8943272"/>
        <c:axId val="2108946248"/>
      </c:barChart>
      <c:catAx>
        <c:axId val="2108943272"/>
        <c:scaling>
          <c:orientation val="minMax"/>
        </c:scaling>
        <c:delete val="0"/>
        <c:axPos val="b"/>
        <c:majorTickMark val="out"/>
        <c:minorTickMark val="none"/>
        <c:tickLblPos val="nextTo"/>
        <c:crossAx val="2108946248"/>
        <c:crosses val="autoZero"/>
        <c:auto val="1"/>
        <c:lblAlgn val="ctr"/>
        <c:lblOffset val="100"/>
        <c:noMultiLvlLbl val="0"/>
      </c:catAx>
      <c:valAx>
        <c:axId val="21089462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 in Seconds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8943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Jena</c:v>
                </c:pt>
              </c:strCache>
            </c:strRef>
          </c:tx>
          <c:spPr>
            <a:solidFill>
              <a:srgbClr val="4C5A6A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Q3</c:v>
                </c:pt>
                <c:pt idx="1">
                  <c:v>Q5</c:v>
                </c:pt>
                <c:pt idx="2">
                  <c:v>Q7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0.0235</c:v>
                </c:pt>
                <c:pt idx="1">
                  <c:v>1.0235</c:v>
                </c:pt>
                <c:pt idx="2">
                  <c:v>10.261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mongoDB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Q3</c:v>
                </c:pt>
                <c:pt idx="1">
                  <c:v>Q5</c:v>
                </c:pt>
                <c:pt idx="2">
                  <c:v>Q7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15.957</c:v>
                </c:pt>
                <c:pt idx="1">
                  <c:v>160.0</c:v>
                </c:pt>
                <c:pt idx="2">
                  <c:v>142.3405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9003784"/>
        <c:axId val="2109006760"/>
      </c:barChart>
      <c:catAx>
        <c:axId val="2109003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09006760"/>
        <c:crosses val="autoZero"/>
        <c:auto val="1"/>
        <c:lblAlgn val="ctr"/>
        <c:lblOffset val="100"/>
        <c:noMultiLvlLbl val="0"/>
      </c:catAx>
      <c:valAx>
        <c:axId val="21090067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9003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5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8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2" name="Instructions"/>
          <p:cNvSpPr/>
          <p:nvPr userDrawn="1"/>
        </p:nvSpPr>
        <p:spPr>
          <a:xfrm>
            <a:off x="43891201" y="2552699"/>
            <a:ext cx="12447271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chart" Target="../charts/chart1.xml"/><Relationship Id="rId8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1143000" y="7071359"/>
            <a:ext cx="12801600" cy="9439290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u"/>
            </a:pPr>
            <a:r>
              <a:rPr lang="en-US" b="1" dirty="0">
                <a:latin typeface="Calibri" charset="0"/>
              </a:rPr>
              <a:t>Motivation</a:t>
            </a:r>
          </a:p>
          <a:p>
            <a:pPr lvl="1">
              <a:buFont typeface="Wingdings" charset="2"/>
              <a:buChar char="v"/>
            </a:pPr>
            <a:r>
              <a:rPr lang="en-US" dirty="0">
                <a:latin typeface="Calibri" charset="0"/>
              </a:rPr>
              <a:t>Ever growing volume of data indicates we need better approaches to handle data.</a:t>
            </a:r>
          </a:p>
          <a:p>
            <a:pPr lvl="1">
              <a:buFont typeface="Wingdings" charset="2"/>
              <a:buChar char="v"/>
            </a:pPr>
            <a:r>
              <a:rPr lang="en-US" dirty="0">
                <a:latin typeface="Calibri" charset="0"/>
              </a:rPr>
              <a:t>Contemporary RDMS fail to scale with gigantic volume of data.</a:t>
            </a:r>
          </a:p>
          <a:p>
            <a:pPr lvl="1">
              <a:buFont typeface="Wingdings" charset="2"/>
              <a:buChar char="v"/>
            </a:pPr>
            <a:r>
              <a:rPr lang="en-US" dirty="0">
                <a:latin typeface="Calibri" charset="0"/>
              </a:rPr>
              <a:t>Distributive processing isn't seamless in RDMS.</a:t>
            </a:r>
          </a:p>
          <a:p>
            <a:pPr lvl="1">
              <a:buFont typeface="Wingdings" charset="2"/>
              <a:buChar char="v"/>
            </a:pPr>
            <a:r>
              <a:rPr lang="en-US" dirty="0">
                <a:latin typeface="Calibri" charset="0"/>
              </a:rPr>
              <a:t>New data storage model are being proposed beside RDMS; example: RDF, JSON, XML.</a:t>
            </a:r>
          </a:p>
          <a:p>
            <a:pPr lvl="1">
              <a:buFont typeface="Wingdings" charset="2"/>
              <a:buChar char="v"/>
            </a:pPr>
            <a:r>
              <a:rPr lang="en-US" dirty="0">
                <a:latin typeface="Calibri" charset="0"/>
              </a:rPr>
              <a:t>RDF is flexible with data-type/schema, allowing heterogeneous data to be encoded efficiently.</a:t>
            </a:r>
          </a:p>
          <a:p>
            <a:pPr>
              <a:buFont typeface="Wingdings" charset="2"/>
              <a:buChar char="u"/>
            </a:pPr>
            <a:r>
              <a:rPr lang="en-US" b="1" dirty="0">
                <a:latin typeface="Calibri" charset="0"/>
              </a:rPr>
              <a:t>Challenges</a:t>
            </a:r>
            <a:endParaRPr lang="en-US" dirty="0">
              <a:latin typeface="Calibri" charset="0"/>
            </a:endParaRPr>
          </a:p>
          <a:p>
            <a:pPr lvl="1">
              <a:buFont typeface="Wingdings" charset="2"/>
              <a:buChar char="v"/>
            </a:pPr>
            <a:r>
              <a:rPr lang="en-US" dirty="0">
                <a:latin typeface="Calibri" charset="0"/>
              </a:rPr>
              <a:t>Finding the right data-model as well as implementation provider</a:t>
            </a:r>
          </a:p>
          <a:p>
            <a:pPr lvl="1">
              <a:buFont typeface="Wingdings" charset="2"/>
              <a:buChar char="v"/>
            </a:pPr>
            <a:r>
              <a:rPr lang="en-US" dirty="0">
                <a:latin typeface="Calibri" charset="0"/>
              </a:rPr>
              <a:t>RDF is a viable option to store large data as it is flexible with large scale data. </a:t>
            </a:r>
          </a:p>
          <a:p>
            <a:pPr lvl="1">
              <a:buFont typeface="Wingdings" charset="2"/>
              <a:buChar char="v"/>
            </a:pPr>
            <a:r>
              <a:rPr lang="en-US" dirty="0">
                <a:latin typeface="Calibri" charset="0"/>
              </a:rPr>
              <a:t>However there is no single best answer of how we should store and query RDF. </a:t>
            </a:r>
          </a:p>
          <a:p>
            <a:pPr lvl="1">
              <a:buFont typeface="Wingdings" charset="2"/>
              <a:buChar char="v"/>
            </a:pPr>
            <a:r>
              <a:rPr lang="en-US" dirty="0">
                <a:latin typeface="Calibri" charset="0"/>
              </a:rPr>
              <a:t>Several  proposed approaches are : </a:t>
            </a:r>
            <a:endParaRPr lang="en-US" dirty="0" smtClean="0">
              <a:latin typeface="Calibri" charset="0"/>
            </a:endParaRPr>
          </a:p>
          <a:p>
            <a:pPr marL="1463040" lvl="8">
              <a:buFont typeface="Wingdings" charset="2"/>
              <a:buChar char="§"/>
            </a:pPr>
            <a:r>
              <a:rPr lang="en-US" sz="2000" dirty="0" smtClean="0">
                <a:latin typeface="Calibri" charset="0"/>
              </a:rPr>
              <a:t>Use </a:t>
            </a:r>
            <a:r>
              <a:rPr lang="en-US" sz="2000" dirty="0">
                <a:latin typeface="Calibri" charset="0"/>
              </a:rPr>
              <a:t>RDMS, i.e. encode RDF into relational tables and query; </a:t>
            </a:r>
            <a:endParaRPr lang="en-US" sz="2000" dirty="0" smtClean="0">
              <a:latin typeface="Calibri" charset="0"/>
            </a:endParaRPr>
          </a:p>
          <a:p>
            <a:pPr marL="1463040" lvl="8">
              <a:buFont typeface="Wingdings" charset="2"/>
              <a:buChar char="§"/>
            </a:pPr>
            <a:r>
              <a:rPr lang="en-US" sz="2000" dirty="0" smtClean="0">
                <a:latin typeface="Calibri" charset="0"/>
              </a:rPr>
              <a:t>Devise </a:t>
            </a:r>
            <a:r>
              <a:rPr lang="en-US" sz="2000" dirty="0">
                <a:latin typeface="Calibri" charset="0"/>
              </a:rPr>
              <a:t>new schema to store and query RDF (referred as native stores, e.g. Jena, RDF-3X</a:t>
            </a:r>
            <a:r>
              <a:rPr lang="en-US" sz="2000" dirty="0" smtClean="0">
                <a:latin typeface="Calibri" charset="0"/>
              </a:rPr>
              <a:t>)</a:t>
            </a:r>
          </a:p>
          <a:p>
            <a:pPr marL="1463040" lvl="8">
              <a:buFont typeface="Wingdings" charset="2"/>
              <a:buChar char="§"/>
            </a:pPr>
            <a:r>
              <a:rPr lang="en-US" sz="2000" dirty="0" smtClean="0">
                <a:latin typeface="Calibri" charset="0"/>
              </a:rPr>
              <a:t>Use </a:t>
            </a:r>
            <a:r>
              <a:rPr lang="en-US" sz="2000" dirty="0">
                <a:latin typeface="Calibri" charset="0"/>
              </a:rPr>
              <a:t>No-SQL data-store (e.g. </a:t>
            </a:r>
            <a:r>
              <a:rPr lang="en-US" sz="2000" dirty="0" err="1">
                <a:latin typeface="Calibri" charset="0"/>
              </a:rPr>
              <a:t>MongoDB</a:t>
            </a:r>
            <a:r>
              <a:rPr lang="en-US" sz="2000" dirty="0">
                <a:latin typeface="Calibri" charset="0"/>
              </a:rPr>
              <a:t>, </a:t>
            </a:r>
            <a:r>
              <a:rPr lang="en-US" sz="2000" dirty="0" err="1">
                <a:latin typeface="Calibri" charset="0"/>
              </a:rPr>
              <a:t>Hbase</a:t>
            </a:r>
            <a:r>
              <a:rPr lang="en-US" sz="2000" dirty="0">
                <a:latin typeface="Calibri" charset="0"/>
              </a:rPr>
              <a:t>, Cassandra, Neo4G etc.)</a:t>
            </a:r>
          </a:p>
          <a:p>
            <a:pPr>
              <a:buFont typeface="Wingdings" charset="2"/>
              <a:buChar char="u"/>
            </a:pPr>
            <a:r>
              <a:rPr lang="en-US" b="1" dirty="0">
                <a:latin typeface="Calibri" charset="0"/>
              </a:rPr>
              <a:t>Goal</a:t>
            </a:r>
          </a:p>
          <a:p>
            <a:pPr lvl="1">
              <a:buFont typeface="Wingdings" charset="2"/>
              <a:buChar char="v"/>
            </a:pPr>
            <a:r>
              <a:rPr lang="en-US" dirty="0">
                <a:latin typeface="Calibri" charset="0"/>
              </a:rPr>
              <a:t>Model RDF storage and querying with </a:t>
            </a:r>
            <a:r>
              <a:rPr lang="en-US" b="1" dirty="0" err="1">
                <a:latin typeface="Calibri" charset="0"/>
              </a:rPr>
              <a:t>MongoDB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(No</a:t>
            </a:r>
            <a:r>
              <a:rPr lang="en-US" dirty="0">
                <a:latin typeface="Calibri" charset="0"/>
              </a:rPr>
              <a:t>-SQL provider)</a:t>
            </a:r>
          </a:p>
          <a:p>
            <a:pPr lvl="1">
              <a:buFont typeface="Wingdings" charset="2"/>
              <a:buChar char="v"/>
            </a:pPr>
            <a:r>
              <a:rPr lang="en-US" dirty="0">
                <a:latin typeface="Calibri" charset="0"/>
              </a:rPr>
              <a:t>Compare the performance with benchmark tools (e.g. Jena, RDF-3X etc.)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xfrm>
            <a:off x="15544800" y="7071361"/>
            <a:ext cx="12801600" cy="1667764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Database Builder: As mentioned in the Design each RDF triple stored as document in the </a:t>
            </a:r>
            <a:r>
              <a:rPr lang="en-US" dirty="0" err="1" smtClean="0"/>
              <a:t>MongoDB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have written a Java program which takes the RDF N-Triple file as input and generates the </a:t>
            </a:r>
            <a:r>
              <a:rPr lang="en-US" dirty="0" err="1" smtClean="0"/>
              <a:t>MongoDB</a:t>
            </a:r>
            <a:r>
              <a:rPr lang="en-US" dirty="0" smtClean="0"/>
              <a:t> documents and stores it into the configured database: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Query Processing:</a:t>
            </a:r>
          </a:p>
          <a:p>
            <a:pPr algn="just"/>
            <a:r>
              <a:rPr lang="en-US" sz="2400" dirty="0"/>
              <a:t>We used Apache Jena ARQ to retrieve the output variables and triple patterns and forwards them to Query Planner.</a:t>
            </a:r>
          </a:p>
          <a:p>
            <a:pPr algn="just"/>
            <a:r>
              <a:rPr lang="en-US" sz="2400" dirty="0"/>
              <a:t>The task of Query Planner is to generate the Data Guide(DG) Graph.</a:t>
            </a:r>
          </a:p>
          <a:p>
            <a:pPr algn="just"/>
            <a:r>
              <a:rPr lang="en-US" sz="2400" dirty="0"/>
              <a:t>The query processor will traverse it, as an edge is being traversed its corresponding vertex-to-vertex relationship will be translated into </a:t>
            </a:r>
            <a:r>
              <a:rPr lang="en-US" sz="2400" dirty="0" err="1"/>
              <a:t>MongoDB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Query processor execute the next relationship, which have 3 possible outcomes.</a:t>
            </a:r>
          </a:p>
          <a:p>
            <a:pPr marL="914400" lvl="1">
              <a:buFont typeface="+mj-lt"/>
              <a:buAutoNum type="alphaLcPeriod"/>
            </a:pPr>
            <a:r>
              <a:rPr lang="en-US" dirty="0"/>
              <a:t>no match; then delete the row form the </a:t>
            </a:r>
            <a:r>
              <a:rPr lang="en-US" dirty="0" err="1"/>
              <a:t>dMat</a:t>
            </a:r>
            <a:r>
              <a:rPr lang="en-US" dirty="0"/>
              <a:t>.  </a:t>
            </a:r>
          </a:p>
          <a:p>
            <a:pPr marL="914400" lvl="1">
              <a:buFont typeface="+mj-lt"/>
              <a:buAutoNum type="alphaLcPeriod"/>
            </a:pPr>
            <a:r>
              <a:rPr lang="en-US" dirty="0"/>
              <a:t>exactly one match; then if the relationship contains a new variable insert a new column for that variable and insert its value in the current row, but do not crea</a:t>
            </a:r>
            <a:r>
              <a:rPr lang="en-US" sz="2200" dirty="0"/>
              <a:t>te a column if there was no new variable.</a:t>
            </a:r>
          </a:p>
          <a:p>
            <a:pPr marL="914400" lvl="1">
              <a:buFont typeface="+mj-lt"/>
              <a:buAutoNum type="alphaLcPeriod"/>
            </a:pPr>
            <a:r>
              <a:rPr lang="en-US" sz="2200" dirty="0"/>
              <a:t>1 &lt; x matches; then replicate the row x-1 times and if the relationship contains a new variable insert a new column for the variable and insert its value in the current row and in the replicated rows, but do not create a column if there was no new variable.</a:t>
            </a:r>
          </a:p>
          <a:p>
            <a:pPr marL="0" lvl="1" indent="0" algn="just">
              <a:buNone/>
            </a:pPr>
            <a:r>
              <a:rPr lang="en-US" sz="2200" dirty="0"/>
              <a:t>          Once all the edges have been processed by the query processor it returns the output variables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900880" y="24041100"/>
            <a:ext cx="12801600" cy="1219200"/>
          </a:xfrm>
          <a:solidFill>
            <a:schemeClr val="accent4"/>
          </a:solidFill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9900880" y="25260300"/>
            <a:ext cx="12801600" cy="45720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Bornea, Mihaela A., et al. "Building an Efficient RDF Store Over a Relational Database".2013. 121-132. Print.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Apache Jena. The Apache Software Foundation, Web. 01 May 2014. &lt;https://jena.apache.org/index.html&gt;.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Weiss, Mark A. Florida International University. School of Computing and Information Sciences, Web. &lt;http://users.cis.fiu.edu/~weiss/dsj2/code/Graph.java</a:t>
            </a:r>
            <a:r>
              <a:rPr lang="en-US" dirty="0" smtClean="0"/>
              <a:t>&gt;.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"Map-Reduce." </a:t>
            </a:r>
            <a:r>
              <a:rPr lang="en-US" i="1" dirty="0"/>
              <a:t>MongoDB</a:t>
            </a:r>
            <a:r>
              <a:rPr lang="en-US" dirty="0"/>
              <a:t>. MongoDB, Inc., Web. 21 Feb. 2014</a:t>
            </a:r>
            <a:r>
              <a:rPr lang="en-US" dirty="0" smtClean="0"/>
              <a:t>. &lt;</a:t>
            </a:r>
            <a:r>
              <a:rPr lang="en-US" dirty="0"/>
              <a:t>http://docs.mongodb.org/manual/core/map-reduce/&gt;.</a:t>
            </a:r>
          </a:p>
        </p:txBody>
      </p:sp>
      <p:sp>
        <p:nvSpPr>
          <p:cNvPr id="30" name="Title 3"/>
          <p:cNvSpPr>
            <a:spLocks noGrp="1"/>
          </p:cNvSpPr>
          <p:nvPr>
            <p:ph type="title"/>
          </p:nvPr>
        </p:nvSpPr>
        <p:spPr>
          <a:xfrm>
            <a:off x="6400800" y="188532"/>
            <a:ext cx="31089600" cy="2514540"/>
          </a:xfrm>
        </p:spPr>
        <p:txBody>
          <a:bodyPr/>
          <a:lstStyle/>
          <a:p>
            <a:r>
              <a:rPr lang="en-US" dirty="0"/>
              <a:t>An Approach for RDF Reconstruction and Query Processing </a:t>
            </a: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400800" y="3010290"/>
            <a:ext cx="31089600" cy="1378615"/>
          </a:xfrm>
        </p:spPr>
        <p:txBody>
          <a:bodyPr/>
          <a:lstStyle/>
          <a:p>
            <a:pPr algn="ctr"/>
            <a:r>
              <a:rPr lang="en-US" sz="4800" dirty="0" smtClean="0"/>
              <a:t>Anas Katib, Imrul</a:t>
            </a:r>
            <a:r>
              <a:rPr lang="en-US" sz="4800" dirty="0"/>
              <a:t> </a:t>
            </a:r>
            <a:r>
              <a:rPr lang="en-US" sz="4800" dirty="0" smtClean="0"/>
              <a:t>Siddique</a:t>
            </a:r>
            <a:r>
              <a:rPr lang="en-US" sz="4800" dirty="0"/>
              <a:t>, Suresh </a:t>
            </a:r>
            <a:r>
              <a:rPr lang="en-US" sz="4800" dirty="0" smtClean="0"/>
              <a:t>Yarra</a:t>
            </a:r>
            <a:r>
              <a:rPr lang="en-US" sz="4800" dirty="0"/>
              <a:t>, Prudhvi Raj Atluri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Dr</a:t>
            </a:r>
            <a:r>
              <a:rPr lang="en-US" sz="4800" dirty="0"/>
              <a:t>. Praveen Rao </a:t>
            </a:r>
            <a:endParaRPr lang="en-US" sz="4800" dirty="0" smtClean="0"/>
          </a:p>
        </p:txBody>
      </p:sp>
      <p:pic>
        <p:nvPicPr>
          <p:cNvPr id="33" name="Picture 32" descr="SCE_1C_white-stack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86" y="1397896"/>
            <a:ext cx="2902252" cy="2278268"/>
          </a:xfrm>
          <a:prstGeom prst="rect">
            <a:avLst/>
          </a:prstGeom>
        </p:spPr>
      </p:pic>
      <p:pic>
        <p:nvPicPr>
          <p:cNvPr id="19" name="Picture 18" descr="MongoDB_Logo_White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464" y="1737824"/>
            <a:ext cx="4876144" cy="1403627"/>
          </a:xfrm>
          <a:prstGeom prst="rect">
            <a:avLst/>
          </a:prstGeom>
        </p:spPr>
      </p:pic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43000" y="16512316"/>
            <a:ext cx="12801600" cy="1219200"/>
          </a:xfrm>
        </p:spPr>
        <p:txBody>
          <a:bodyPr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5"/>
          </p:nvPr>
        </p:nvSpPr>
        <p:spPr>
          <a:xfrm>
            <a:off x="1143000" y="17780701"/>
            <a:ext cx="12801600" cy="13956601"/>
          </a:xfrm>
        </p:spPr>
        <p:txBody>
          <a:bodyPr/>
          <a:lstStyle/>
          <a:p>
            <a:pPr>
              <a:buFont typeface="Wingdings" charset="2"/>
              <a:buChar char="u"/>
            </a:pPr>
            <a:r>
              <a:rPr lang="en-US" dirty="0"/>
              <a:t>Two main components </a:t>
            </a:r>
          </a:p>
          <a:p>
            <a:pPr lvl="5">
              <a:buFont typeface="Wingdings" charset="2"/>
              <a:buChar char="v"/>
            </a:pPr>
            <a:r>
              <a:rPr lang="en-US" sz="2800" b="1" dirty="0"/>
              <a:t>Database </a:t>
            </a:r>
            <a:r>
              <a:rPr lang="en-US" sz="2800" b="1" dirty="0" smtClean="0"/>
              <a:t>builder</a:t>
            </a:r>
            <a:endParaRPr lang="en-US" dirty="0"/>
          </a:p>
          <a:p>
            <a:pPr marL="1463040" lvl="7">
              <a:buFont typeface="Wingdings" charset="2"/>
              <a:buChar char="§"/>
            </a:pPr>
            <a:r>
              <a:rPr lang="en-US" dirty="0" smtClean="0"/>
              <a:t>responsible </a:t>
            </a:r>
            <a:r>
              <a:rPr lang="en-US" dirty="0"/>
              <a:t>for converting RDF data into </a:t>
            </a:r>
            <a:r>
              <a:rPr lang="en-US" dirty="0" err="1"/>
              <a:t>MongoDB</a:t>
            </a:r>
            <a:r>
              <a:rPr lang="en-US" dirty="0"/>
              <a:t> documents</a:t>
            </a:r>
            <a:r>
              <a:rPr lang="en-US" dirty="0" smtClean="0"/>
              <a:t>.</a:t>
            </a:r>
          </a:p>
          <a:p>
            <a:pPr marL="1463040" lvl="7">
              <a:buFont typeface="Wingdings" charset="2"/>
              <a:buChar char="§"/>
            </a:pPr>
            <a:r>
              <a:rPr lang="en-US" dirty="0"/>
              <a:t>Each RDF triple is stored as an independent document in </a:t>
            </a:r>
            <a:r>
              <a:rPr lang="en-US" dirty="0" err="1"/>
              <a:t>MongoDB</a:t>
            </a:r>
            <a:r>
              <a:rPr lang="en-US" dirty="0"/>
              <a:t>, because </a:t>
            </a:r>
            <a:r>
              <a:rPr lang="en-US" dirty="0" err="1"/>
              <a:t>MongoDB</a:t>
            </a:r>
            <a:r>
              <a:rPr lang="en-US" dirty="0"/>
              <a:t> will return the documents matched a query.</a:t>
            </a:r>
          </a:p>
          <a:p>
            <a:pPr lvl="5">
              <a:buFont typeface="Wingdings" charset="2"/>
              <a:buChar char="v"/>
            </a:pPr>
            <a:r>
              <a:rPr lang="en-US" sz="2800" b="1" dirty="0"/>
              <a:t>Query </a:t>
            </a:r>
            <a:r>
              <a:rPr lang="en-US" sz="2800" b="1" dirty="0" smtClean="0"/>
              <a:t>Processor</a:t>
            </a:r>
          </a:p>
          <a:p>
            <a:pPr marL="1463040" lvl="7">
              <a:buFont typeface="Wingdings" charset="2"/>
              <a:buChar char="§"/>
            </a:pPr>
            <a:r>
              <a:rPr lang="en-US" dirty="0" smtClean="0"/>
              <a:t>responsible </a:t>
            </a:r>
            <a:r>
              <a:rPr lang="en-US" dirty="0"/>
              <a:t>for converting SPARQL queries into </a:t>
            </a:r>
            <a:r>
              <a:rPr lang="en-US" dirty="0" err="1"/>
              <a:t>MongoDB</a:t>
            </a:r>
            <a:r>
              <a:rPr lang="en-US" dirty="0"/>
              <a:t> queries </a:t>
            </a:r>
            <a:r>
              <a:rPr lang="en-US" dirty="0" smtClean="0"/>
              <a:t>and returning </a:t>
            </a:r>
            <a:r>
              <a:rPr lang="en-US" dirty="0"/>
              <a:t>results. </a:t>
            </a:r>
            <a:endParaRPr lang="en-US" dirty="0" smtClean="0"/>
          </a:p>
          <a:p>
            <a:pPr marL="1463040" lvl="7">
              <a:buFont typeface="Wingdings" charset="2"/>
              <a:buChar char="§"/>
            </a:pPr>
            <a:r>
              <a:rPr lang="en-US" dirty="0"/>
              <a:t>We proposed a Data Guide(DG) graph, to find the optimal order such that triples that are independent should be processed beforehand. </a:t>
            </a:r>
            <a:r>
              <a:rPr lang="en-US" sz="2400" dirty="0" smtClean="0"/>
              <a:t>                                       </a:t>
            </a:r>
            <a:endParaRPr lang="en-US" dirty="0"/>
          </a:p>
        </p:txBody>
      </p:sp>
      <p:graphicFrame>
        <p:nvGraphicFramePr>
          <p:cNvPr id="47" name="Content Placeholder 46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4099984342"/>
              </p:ext>
            </p:extLst>
          </p:nvPr>
        </p:nvGraphicFramePr>
        <p:xfrm>
          <a:off x="18245029" y="25806764"/>
          <a:ext cx="6914112" cy="36128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57056"/>
                <a:gridCol w="3457056"/>
              </a:tblGrid>
              <a:tr h="5161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Metric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Measurement</a:t>
                      </a:r>
                      <a:endParaRPr lang="en-US" sz="2400" dirty="0"/>
                    </a:p>
                  </a:txBody>
                  <a:tcPr anchor="ctr"/>
                </a:tc>
              </a:tr>
              <a:tr h="5161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Number of input </a:t>
                      </a:r>
                      <a:r>
                        <a:rPr lang="en-US" sz="2400" baseline="0" dirty="0" smtClean="0"/>
                        <a:t>triples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831,696</a:t>
                      </a:r>
                      <a:endParaRPr lang="en-US" sz="2400" b="0" dirty="0"/>
                    </a:p>
                  </a:txBody>
                  <a:tcPr anchor="ctr"/>
                </a:tc>
              </a:tr>
              <a:tr h="5161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Input file size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109 MB</a:t>
                      </a:r>
                      <a:endParaRPr lang="en-US" sz="2400" dirty="0"/>
                    </a:p>
                  </a:txBody>
                  <a:tcPr anchor="ctr"/>
                </a:tc>
              </a:tr>
              <a:tr h="5161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Database</a:t>
                      </a:r>
                      <a:r>
                        <a:rPr lang="en-US" sz="2400" baseline="0" dirty="0" smtClean="0"/>
                        <a:t> size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1.5 GB</a:t>
                      </a:r>
                      <a:endParaRPr lang="en-US" sz="2400" dirty="0"/>
                    </a:p>
                  </a:txBody>
                  <a:tcPr anchor="ctr"/>
                </a:tc>
              </a:tr>
              <a:tr h="5161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RAM Limit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GB</a:t>
                      </a:r>
                      <a:endParaRPr lang="en-US" sz="2400" dirty="0"/>
                    </a:p>
                  </a:txBody>
                  <a:tcPr anchor="ctr"/>
                </a:tc>
              </a:tr>
              <a:tr h="5161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Number</a:t>
                      </a:r>
                      <a:r>
                        <a:rPr lang="en-US" sz="2400" baseline="0" dirty="0" smtClean="0"/>
                        <a:t> of runs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 per software</a:t>
                      </a:r>
                      <a:endParaRPr lang="en-US" sz="2400" dirty="0"/>
                    </a:p>
                  </a:txBody>
                  <a:tcPr anchor="ctr"/>
                </a:tc>
              </a:tr>
              <a:tr h="5161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Number of queries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425529" y="24025220"/>
            <a:ext cx="12913251" cy="1219200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 smtClean="0"/>
              <a:t>Evaluation setup</a:t>
            </a:r>
            <a:endParaRPr lang="en-US" dirty="0"/>
          </a:p>
        </p:txBody>
      </p:sp>
      <p:pic>
        <p:nvPicPr>
          <p:cNvPr id="6" name="Picture 5" descr="system architecture - New P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68" y="22870488"/>
            <a:ext cx="6093773" cy="8426372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70151"/>
              </p:ext>
            </p:extLst>
          </p:nvPr>
        </p:nvGraphicFramePr>
        <p:xfrm>
          <a:off x="8028671" y="24389229"/>
          <a:ext cx="5188666" cy="5574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617"/>
                <a:gridCol w="2445049"/>
              </a:tblGrid>
              <a:tr h="1529188">
                <a:tc>
                  <a:txBody>
                    <a:bodyPr/>
                    <a:lstStyle/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Courier"/>
                      </a:endParaRP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SELECT ?x ?y ?z </a:t>
                      </a: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WHERE {</a:t>
                      </a: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?x &lt;name&gt; “Jack”. 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?x &lt;</a:t>
                      </a:r>
                      <a:r>
                        <a:rPr lang="es-ES_tradnl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friend</a:t>
                      </a:r>
                      <a:r>
                        <a:rPr lang="es-ES_tradnl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&gt; ?y. 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?y &lt;brother&gt; ?z. 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?x &lt;home&gt; “Kansas City”. </a:t>
                      </a: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}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Courier"/>
                      </a:endParaRP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SELECT ?x ?y ?z </a:t>
                      </a: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WHERE {</a:t>
                      </a: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?x</a:t>
                      </a:r>
                      <a:r>
                        <a:rPr lang="es-ES_tradnl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 </a:t>
                      </a:r>
                      <a:r>
                        <a:rPr lang="es-ES_tradnl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?y ?z. 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?x &lt;name&gt; “Jack”. </a:t>
                      </a: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?z &lt;name&gt; “Adam”.</a:t>
                      </a:r>
                    </a:p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Courier"/>
                        </a:rPr>
                        <a:t>}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628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" name="Picture 9" descr="Guide Graph 1 - GG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882" y="26573429"/>
            <a:ext cx="2531751" cy="3309217"/>
          </a:xfrm>
          <a:prstGeom prst="rect">
            <a:avLst/>
          </a:prstGeom>
        </p:spPr>
      </p:pic>
      <p:pic>
        <p:nvPicPr>
          <p:cNvPr id="13" name="Picture 12" descr="DG2 - GG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422" y="26542202"/>
            <a:ext cx="1749761" cy="322733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85935"/>
              </p:ext>
            </p:extLst>
          </p:nvPr>
        </p:nvGraphicFramePr>
        <p:xfrm>
          <a:off x="18553551" y="8470843"/>
          <a:ext cx="6502528" cy="450139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1264"/>
                <a:gridCol w="3251264"/>
              </a:tblGrid>
              <a:tr h="56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292934"/>
                          </a:solidFill>
                        </a:rPr>
                        <a:t>RDF</a:t>
                      </a:r>
                      <a:endParaRPr lang="en-US" sz="2400" b="1" dirty="0">
                        <a:solidFill>
                          <a:srgbClr val="292934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292934"/>
                          </a:solidFill>
                          <a:effectLst/>
                        </a:rPr>
                        <a:t>mongoDB</a:t>
                      </a:r>
                      <a:endParaRPr lang="en-US" sz="2400" b="1" dirty="0" smtClean="0">
                        <a:solidFill>
                          <a:srgbClr val="292934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9581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&lt;sub1&gt; &lt;prop1&gt; &lt;obj1&gt;.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</a:rPr>
                        <a:t>  {    subject:  &lt;sub1&gt;,</a:t>
                      </a:r>
                    </a:p>
                    <a:p>
                      <a:pPr algn="l"/>
                      <a:r>
                        <a:rPr lang="en-US" sz="2000" dirty="0" smtClean="0">
                          <a:effectLst/>
                        </a:rPr>
                        <a:t>       property: &lt;prop1&gt;,</a:t>
                      </a:r>
                    </a:p>
                    <a:p>
                      <a:pPr algn="l"/>
                      <a:r>
                        <a:rPr lang="en-US" sz="2000" dirty="0" smtClean="0">
                          <a:effectLst/>
                        </a:rPr>
                        <a:t>       object: &lt;obj1&gt;</a:t>
                      </a:r>
                    </a:p>
                    <a:p>
                      <a:pPr algn="l"/>
                      <a:r>
                        <a:rPr lang="en-US" sz="2000" dirty="0" smtClean="0">
                          <a:effectLst/>
                        </a:rPr>
                        <a:t>  }</a:t>
                      </a:r>
                      <a:endParaRPr lang="en-US" sz="2000" b="0" dirty="0" smtClean="0">
                        <a:effectLst/>
                      </a:endParaRPr>
                    </a:p>
                  </a:txBody>
                  <a:tcPr/>
                </a:tc>
              </a:tr>
              <a:tr h="95812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</a:rPr>
                        <a:t>&lt;sub1&gt; &lt;prop2&gt; “</a:t>
                      </a:r>
                      <a:r>
                        <a:rPr lang="en-US" sz="2000" kern="1200" dirty="0" err="1" smtClean="0">
                          <a:effectLst/>
                        </a:rPr>
                        <a:t>val</a:t>
                      </a:r>
                      <a:r>
                        <a:rPr lang="en-US" sz="2000" kern="1200" dirty="0" smtClean="0">
                          <a:effectLst/>
                        </a:rPr>
                        <a:t>”.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</a:rPr>
                        <a:t>  {    subject:  &lt;sub1&gt;,</a:t>
                      </a:r>
                    </a:p>
                    <a:p>
                      <a:pPr algn="l"/>
                      <a:r>
                        <a:rPr lang="en-US" sz="2000" dirty="0" smtClean="0">
                          <a:effectLst/>
                        </a:rPr>
                        <a:t>       property: &lt;prop2&gt;,</a:t>
                      </a:r>
                    </a:p>
                    <a:p>
                      <a:pPr algn="l"/>
                      <a:r>
                        <a:rPr lang="en-US" sz="2000" dirty="0" smtClean="0">
                          <a:effectLst/>
                        </a:rPr>
                        <a:t>       object: “</a:t>
                      </a:r>
                      <a:r>
                        <a:rPr lang="en-US" sz="2000" dirty="0" err="1" smtClean="0">
                          <a:effectLst/>
                        </a:rPr>
                        <a:t>val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</a:p>
                    <a:p>
                      <a:pPr algn="l"/>
                      <a:r>
                        <a:rPr lang="en-US" sz="2000" dirty="0" smtClean="0">
                          <a:effectLst/>
                        </a:rPr>
                        <a:t>  }</a:t>
                      </a:r>
                      <a:endParaRPr lang="en-US" sz="2000" b="0" dirty="0" smtClean="0">
                        <a:effectLst/>
                      </a:endParaRPr>
                    </a:p>
                  </a:txBody>
                  <a:tcPr/>
                </a:tc>
              </a:tr>
              <a:tr h="95812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</a:rPr>
                        <a:t>&lt;sub2&gt; &lt;prop1&gt; &lt;obj1&gt;.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</a:rPr>
                        <a:t>  {    subject:  &lt;sub2&gt;,</a:t>
                      </a:r>
                    </a:p>
                    <a:p>
                      <a:pPr algn="l"/>
                      <a:r>
                        <a:rPr lang="en-US" sz="2000" dirty="0" smtClean="0">
                          <a:effectLst/>
                        </a:rPr>
                        <a:t>       property: &lt;prop1&gt;,</a:t>
                      </a:r>
                    </a:p>
                    <a:p>
                      <a:pPr algn="l"/>
                      <a:r>
                        <a:rPr lang="en-US" sz="2000" dirty="0" smtClean="0">
                          <a:effectLst/>
                        </a:rPr>
                        <a:t>       object: &lt;obj1&gt;</a:t>
                      </a:r>
                    </a:p>
                    <a:p>
                      <a:pPr algn="l"/>
                      <a:r>
                        <a:rPr lang="en-US" sz="2000" dirty="0" smtClean="0">
                          <a:effectLst/>
                        </a:rPr>
                        <a:t>  }</a:t>
                      </a:r>
                      <a:endParaRPr lang="en-US" sz="2000" b="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344208"/>
              </p:ext>
            </p:extLst>
          </p:nvPr>
        </p:nvGraphicFramePr>
        <p:xfrm>
          <a:off x="16357600" y="14427202"/>
          <a:ext cx="11328400" cy="224536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28400"/>
              </a:tblGrid>
              <a:tr h="2245361">
                <a:tc>
                  <a:txBody>
                    <a:bodyPr/>
                    <a:lstStyle/>
                    <a:p>
                      <a:pPr marL="640080" lvl="2" indent="0">
                        <a:buNone/>
                      </a:pPr>
                      <a:endParaRPr lang="en-US" sz="1600" dirty="0" smtClean="0">
                        <a:latin typeface="Courier"/>
                        <a:cs typeface="Courier"/>
                      </a:endParaRPr>
                    </a:p>
                    <a:p>
                      <a:pPr marL="640080" lvl="2" indent="0">
                        <a:buNone/>
                      </a:pP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MongoClient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mc=new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MongoClient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Arrays.asList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(new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ServerAddress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("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localhost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", 27017)));</a:t>
                      </a:r>
                    </a:p>
                    <a:p>
                      <a:pPr marL="640080" lvl="2" indent="0">
                        <a:buNone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DB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db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=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mc.getDB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("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suresh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");</a:t>
                      </a:r>
                    </a:p>
                    <a:p>
                      <a:pPr marL="640080" lvl="2" indent="0">
                        <a:buNone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Set&lt;String&gt;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sc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=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db.getCollectionNames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();</a:t>
                      </a:r>
                    </a:p>
                    <a:p>
                      <a:pPr marL="640080" lvl="2" indent="0">
                        <a:buNone/>
                      </a:pP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DBCollection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c=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db.getCollection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("col");</a:t>
                      </a:r>
                    </a:p>
                    <a:p>
                      <a:pPr marL="640080" lvl="2" indent="0">
                        <a:buNone/>
                      </a:pP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BasicDBObject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 bob=new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BasicDBObject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("subject", q[0]) .append( "property", q[1]).append("object", s); </a:t>
                      </a:r>
                      <a:r>
                        <a:rPr lang="en-US" sz="1600" dirty="0" err="1" smtClean="0">
                          <a:latin typeface="Courier"/>
                          <a:cs typeface="Courier"/>
                        </a:rPr>
                        <a:t>c.insert</a:t>
                      </a: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(bob);</a:t>
                      </a:r>
                    </a:p>
                    <a:p>
                      <a:pPr marL="640080" lvl="2" indent="0">
                        <a:buNone/>
                      </a:pPr>
                      <a:endParaRPr lang="en-US" sz="16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T w="19050" cap="flat" cmpd="sng" algn="ctr">
                      <a:solidFill>
                        <a:srgbClr val="93A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3A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4292568123"/>
              </p:ext>
            </p:extLst>
          </p:nvPr>
        </p:nvGraphicFramePr>
        <p:xfrm>
          <a:off x="36179722" y="9031148"/>
          <a:ext cx="6765402" cy="3782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1796752983"/>
              </p:ext>
            </p:extLst>
          </p:nvPr>
        </p:nvGraphicFramePr>
        <p:xfrm>
          <a:off x="36278941" y="15505984"/>
          <a:ext cx="7063277" cy="3534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20347"/>
              </p:ext>
            </p:extLst>
          </p:nvPr>
        </p:nvGraphicFramePr>
        <p:xfrm>
          <a:off x="30055699" y="7769703"/>
          <a:ext cx="5679990" cy="652053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4548"/>
                <a:gridCol w="4382962"/>
                <a:gridCol w="792480"/>
              </a:tblGrid>
              <a:tr h="1972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SPARQL 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Results</a:t>
                      </a:r>
                      <a:endParaRPr lang="en-US" sz="1600" dirty="0"/>
                    </a:p>
                  </a:txBody>
                  <a:tcPr/>
                </a:tc>
              </a:tr>
              <a:tr h="12932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select ?a</a:t>
                      </a:r>
                    </a:p>
                    <a:p>
                      <a:r>
                        <a:rPr lang="en-US" sz="1100" dirty="0" smtClean="0"/>
                        <a:t>where</a:t>
                      </a:r>
                    </a:p>
                    <a:p>
                      <a:r>
                        <a:rPr lang="en-US" sz="1100" dirty="0" smtClean="0"/>
                        <a:t>{</a:t>
                      </a:r>
                    </a:p>
                    <a:p>
                      <a:r>
                        <a:rPr lang="en-US" sz="1100" dirty="0" smtClean="0"/>
                        <a:t> &lt;http://</a:t>
                      </a:r>
                      <a:r>
                        <a:rPr lang="en-US" sz="1100" dirty="0" err="1" smtClean="0"/>
                        <a:t>uniprot.org</a:t>
                      </a:r>
                      <a:r>
                        <a:rPr lang="en-US" sz="1100" dirty="0" smtClean="0"/>
                        <a:t>/citations/7934828&gt; &lt;http://</a:t>
                      </a:r>
                      <a:r>
                        <a:rPr lang="en-US" sz="1100" dirty="0" err="1" smtClean="0"/>
                        <a:t>uniprot.org</a:t>
                      </a:r>
                      <a:r>
                        <a:rPr lang="en-US" sz="1100" dirty="0" smtClean="0"/>
                        <a:t>/author&gt; ?a .</a:t>
                      </a:r>
                    </a:p>
                    <a:p>
                      <a:r>
                        <a:rPr lang="en-US" sz="11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 anchor="ctr"/>
                </a:tc>
              </a:tr>
              <a:tr h="7709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select ?p ?o</a:t>
                      </a:r>
                    </a:p>
                    <a:p>
                      <a:r>
                        <a:rPr lang="en-US" sz="1100" dirty="0" smtClean="0"/>
                        <a:t>where</a:t>
                      </a:r>
                    </a:p>
                    <a:p>
                      <a:r>
                        <a:rPr lang="en-US" sz="1100" dirty="0" smtClean="0"/>
                        <a:t>{</a:t>
                      </a:r>
                    </a:p>
                    <a:p>
                      <a:r>
                        <a:rPr lang="en-US" sz="1100" dirty="0" smtClean="0"/>
                        <a:t>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</a:t>
                      </a:r>
                      <a:r>
                        <a:rPr lang="en-US" sz="1100" dirty="0" err="1" smtClean="0"/>
                        <a:t>uniprot</a:t>
                      </a:r>
                      <a:r>
                        <a:rPr lang="en-US" sz="1100" dirty="0" smtClean="0"/>
                        <a:t>/Q6GZX4&gt; ?p ?o .</a:t>
                      </a:r>
                    </a:p>
                    <a:p>
                      <a:r>
                        <a:rPr lang="en-US" sz="1100" dirty="0" smtClean="0"/>
                        <a:t>}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</a:t>
                      </a:r>
                      <a:endParaRPr lang="en-US" sz="1600" dirty="0"/>
                    </a:p>
                  </a:txBody>
                  <a:tcPr anchor="ctr"/>
                </a:tc>
              </a:tr>
              <a:tr h="10578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select ?x ?z</a:t>
                      </a:r>
                    </a:p>
                    <a:p>
                      <a:r>
                        <a:rPr lang="en-US" sz="1100" dirty="0" smtClean="0"/>
                        <a:t>where</a:t>
                      </a:r>
                    </a:p>
                    <a:p>
                      <a:r>
                        <a:rPr lang="en-US" sz="1100" dirty="0" smtClean="0"/>
                        <a:t>{</a:t>
                      </a:r>
                    </a:p>
                    <a:p>
                      <a:r>
                        <a:rPr lang="en-US" sz="1100" dirty="0" smtClean="0"/>
                        <a:t> ?x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/core/name&gt; ?y .</a:t>
                      </a:r>
                    </a:p>
                    <a:p>
                      <a:r>
                        <a:rPr lang="en-US" sz="1100" dirty="0" smtClean="0"/>
                        <a:t> ?x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/core/volume&gt; ?z .</a:t>
                      </a:r>
                    </a:p>
                    <a:p>
                      <a:r>
                        <a:rPr lang="en-US" sz="1100" dirty="0" smtClean="0"/>
                        <a:t> ?x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/core/pages&gt; "176-186" .</a:t>
                      </a:r>
                    </a:p>
                    <a:p>
                      <a:r>
                        <a:rPr lang="en-US" sz="11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</a:tr>
              <a:tr h="10578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select ?x ?y</a:t>
                      </a:r>
                    </a:p>
                    <a:p>
                      <a:r>
                        <a:rPr lang="en-US" sz="1100" dirty="0" smtClean="0"/>
                        <a:t>where</a:t>
                      </a:r>
                    </a:p>
                    <a:p>
                      <a:r>
                        <a:rPr lang="en-US" sz="1100" dirty="0" smtClean="0"/>
                        <a:t>{</a:t>
                      </a:r>
                    </a:p>
                    <a:p>
                      <a:r>
                        <a:rPr lang="en-US" sz="1100" dirty="0" smtClean="0"/>
                        <a:t> ?x ?y "</a:t>
                      </a:r>
                      <a:r>
                        <a:rPr lang="en-US" sz="1100" dirty="0" err="1" smtClean="0"/>
                        <a:t>Israni</a:t>
                      </a:r>
                      <a:r>
                        <a:rPr lang="en-US" sz="1100" dirty="0" smtClean="0"/>
                        <a:t> S." .</a:t>
                      </a:r>
                    </a:p>
                    <a:p>
                      <a:r>
                        <a:rPr lang="en-US" sz="1100" dirty="0" smtClean="0"/>
                        <a:t>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/citations/15372022&gt; ?y "Gomez M." .</a:t>
                      </a:r>
                    </a:p>
                    <a:p>
                      <a:r>
                        <a:rPr lang="en-US" sz="11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48</a:t>
                      </a:r>
                      <a:endParaRPr lang="en-US" sz="1600" dirty="0"/>
                    </a:p>
                  </a:txBody>
                  <a:tcPr anchor="ctr"/>
                </a:tc>
              </a:tr>
              <a:tr h="10578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select ?x ?z ?a</a:t>
                      </a:r>
                    </a:p>
                    <a:p>
                      <a:r>
                        <a:rPr lang="en-US" sz="1100" dirty="0" smtClean="0"/>
                        <a:t>where</a:t>
                      </a:r>
                    </a:p>
                    <a:p>
                      <a:r>
                        <a:rPr lang="en-US" sz="1100" dirty="0" smtClean="0"/>
                        <a:t>{</a:t>
                      </a:r>
                    </a:p>
                    <a:p>
                      <a:r>
                        <a:rPr lang="en-US" sz="1100" dirty="0" smtClean="0"/>
                        <a:t> ?x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/core/reviewed&gt; ?y .</a:t>
                      </a:r>
                    </a:p>
                    <a:p>
                      <a:r>
                        <a:rPr lang="en-US" sz="1100" dirty="0" smtClean="0"/>
                        <a:t> ?x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/core/created&gt; ?b .</a:t>
                      </a:r>
                    </a:p>
                    <a:p>
                      <a:r>
                        <a:rPr lang="en-US" sz="1100" dirty="0" smtClean="0"/>
                        <a:t> ?x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/core/mnemonic&gt; "003L_IIV3" .</a:t>
                      </a:r>
                    </a:p>
                    <a:p>
                      <a:r>
                        <a:rPr lang="en-US" sz="1100" dirty="0" smtClean="0"/>
                        <a:t> ?x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/core/citation&gt; ?z .</a:t>
                      </a:r>
                    </a:p>
                    <a:p>
                      <a:r>
                        <a:rPr lang="en-US" sz="1100" dirty="0" smtClean="0"/>
                        <a:t> ?z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/core/author&gt; ?a .</a:t>
                      </a:r>
                    </a:p>
                    <a:p>
                      <a:r>
                        <a:rPr lang="en-US" sz="11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303559"/>
              </p:ext>
            </p:extLst>
          </p:nvPr>
        </p:nvGraphicFramePr>
        <p:xfrm>
          <a:off x="29930399" y="15338782"/>
          <a:ext cx="5803067" cy="406456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4548"/>
                <a:gridCol w="4497705"/>
                <a:gridCol w="800814"/>
              </a:tblGrid>
              <a:tr h="5346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SPARQL 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Results</a:t>
                      </a:r>
                      <a:endParaRPr lang="en-US" sz="1600" dirty="0"/>
                    </a:p>
                  </a:txBody>
                  <a:tcPr/>
                </a:tc>
              </a:tr>
              <a:tr h="11677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select ?x ?y</a:t>
                      </a:r>
                    </a:p>
                    <a:p>
                      <a:r>
                        <a:rPr lang="en-US" sz="1100" dirty="0" smtClean="0"/>
                        <a:t>where</a:t>
                      </a:r>
                    </a:p>
                    <a:p>
                      <a:r>
                        <a:rPr lang="en-US" sz="1100" dirty="0" smtClean="0"/>
                        <a:t>{</a:t>
                      </a:r>
                    </a:p>
                    <a:p>
                      <a:r>
                        <a:rPr lang="en-US" sz="1100" dirty="0" smtClean="0"/>
                        <a:t> ?x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/core/name&gt; "Virology" .</a:t>
                      </a:r>
                    </a:p>
                    <a:p>
                      <a:r>
                        <a:rPr lang="en-US" sz="1100" dirty="0" smtClean="0"/>
                        <a:t> ?x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/core/volume&gt; ?y .</a:t>
                      </a:r>
                    </a:p>
                    <a:p>
                      <a:r>
                        <a:rPr lang="en-US" sz="11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 anchor="ctr"/>
                </a:tc>
              </a:tr>
              <a:tr h="11677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select ?x ?y ?z</a:t>
                      </a:r>
                    </a:p>
                    <a:p>
                      <a:r>
                        <a:rPr lang="en-US" sz="1100" dirty="0" smtClean="0"/>
                        <a:t>where</a:t>
                      </a:r>
                    </a:p>
                    <a:p>
                      <a:r>
                        <a:rPr lang="en-US" sz="1100" dirty="0" smtClean="0"/>
                        <a:t>{</a:t>
                      </a:r>
                    </a:p>
                    <a:p>
                      <a:r>
                        <a:rPr lang="en-US" sz="1100" dirty="0" smtClean="0"/>
                        <a:t> ?x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/core/name&gt; "Science" .</a:t>
                      </a:r>
                    </a:p>
                    <a:p>
                      <a:r>
                        <a:rPr lang="en-US" sz="1100" dirty="0" smtClean="0"/>
                        <a:t> ?x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/core/author&gt; ?y .</a:t>
                      </a:r>
                    </a:p>
                    <a:p>
                      <a:r>
                        <a:rPr lang="en-US" sz="1100" dirty="0" smtClean="0"/>
                        <a:t> ?z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/core/citation&gt; ?x .</a:t>
                      </a:r>
                    </a:p>
                    <a:p>
                      <a:r>
                        <a:rPr lang="en-US" sz="11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53013</a:t>
                      </a:r>
                      <a:endParaRPr lang="en-US" sz="1600" dirty="0"/>
                    </a:p>
                  </a:txBody>
                  <a:tcPr anchor="ctr"/>
                </a:tc>
              </a:tr>
              <a:tr h="10129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select ?a ?b</a:t>
                      </a:r>
                    </a:p>
                    <a:p>
                      <a:r>
                        <a:rPr lang="en-US" sz="1100" dirty="0" smtClean="0"/>
                        <a:t>where</a:t>
                      </a:r>
                    </a:p>
                    <a:p>
                      <a:r>
                        <a:rPr lang="en-US" sz="1100" dirty="0" smtClean="0"/>
                        <a:t>{</a:t>
                      </a:r>
                    </a:p>
                    <a:p>
                      <a:r>
                        <a:rPr lang="en-US" sz="1100" dirty="0" smtClean="0"/>
                        <a:t> ?x ?y &lt;http://</a:t>
                      </a:r>
                      <a:r>
                        <a:rPr lang="en-US" sz="1100" dirty="0" err="1" smtClean="0"/>
                        <a:t>purl.uniprot.org</a:t>
                      </a:r>
                      <a:r>
                        <a:rPr lang="en-US" sz="1100" dirty="0" smtClean="0"/>
                        <a:t>/citations/15165820&gt; .</a:t>
                      </a:r>
                    </a:p>
                    <a:p>
                      <a:r>
                        <a:rPr lang="en-US" sz="1100" dirty="0" smtClean="0"/>
                        <a:t> ?a ?b ?y .</a:t>
                      </a:r>
                    </a:p>
                    <a:p>
                      <a:r>
                        <a:rPr lang="en-US" sz="11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574692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2" name="Content Placeholder 46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2488567840"/>
              </p:ext>
            </p:extLst>
          </p:nvPr>
        </p:nvGraphicFramePr>
        <p:xfrm>
          <a:off x="31692535" y="21048394"/>
          <a:ext cx="9056066" cy="168941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01895"/>
                <a:gridCol w="5754171"/>
              </a:tblGrid>
              <a:tr h="7494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Software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Ave.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Data Loading and Indexing Time</a:t>
                      </a:r>
                      <a:endParaRPr lang="en-US" sz="2400" dirty="0"/>
                    </a:p>
                  </a:txBody>
                  <a:tcPr anchor="ctr"/>
                </a:tc>
              </a:tr>
              <a:tr h="470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Jena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10.5 seconds</a:t>
                      </a:r>
                      <a:endParaRPr lang="en-US" sz="2400" b="0" dirty="0"/>
                    </a:p>
                  </a:txBody>
                  <a:tcPr anchor="ctr"/>
                </a:tc>
              </a:tr>
              <a:tr h="470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mongoDB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145 seconds</a:t>
                      </a:r>
                      <a:endParaRPr lang="en-US" sz="24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ProjectPoster</Template>
  <TotalTime>0</TotalTime>
  <Words>1423</Words>
  <Application>Microsoft Macintosh PowerPoint</Application>
  <PresentationFormat>Custom</PresentationFormat>
  <Paragraphs>197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Medical Poster</vt:lpstr>
      <vt:lpstr>An Approach for RDF Reconstruction and Query Processing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2014-05-12T18:44:53Z</dcterms:created>
  <dcterms:modified xsi:type="dcterms:W3CDTF">2014-05-13T17:01:52Z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