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60" r:id="rId3"/>
    <p:sldId id="268" r:id="rId4"/>
    <p:sldId id="267" r:id="rId5"/>
    <p:sldId id="261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D9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5846"/>
  </p:normalViewPr>
  <p:slideViewPr>
    <p:cSldViewPr snapToGrid="0" snapToObjects="1">
      <p:cViewPr varScale="1">
        <p:scale>
          <a:sx n="107" d="100"/>
          <a:sy n="107" d="100"/>
        </p:scale>
        <p:origin x="1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6AC49-8102-AF44-923A-71D83F4A2A12}" type="datetimeFigureOut">
              <a:rPr kumimoji="1" lang="ja-JP" altLang="en-US" smtClean="0"/>
              <a:t>2022/5/15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A7A0-2D44-9743-9BB4-9B9EC66FEB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 I’d like to talk about the solution to the polygon packing problem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75625-5A5D-4953-9DA4-E1F247CC31C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689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75625-5A5D-4953-9DA4-E1F247CC31C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2361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75625-5A5D-4953-9DA4-E1F247CC31C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847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75625-5A5D-4953-9DA4-E1F247CC31C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275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75625-5A5D-4953-9DA4-E1F247CC31C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175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75625-5A5D-4953-9DA4-E1F247CC31C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005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75625-5A5D-4953-9DA4-E1F247CC31C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653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75625-5A5D-4953-9DA4-E1F247CC31C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3153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75625-5A5D-4953-9DA4-E1F247CC31C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862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C45D-72E8-5A41-8249-E6215F64CD37}" type="datetime1">
              <a:rPr kumimoji="1" lang="ja-JP" altLang="en-US" smtClean="0"/>
              <a:t>2022/5/15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2022/05/15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60CF-59D5-8741-BEBB-DECBC6727B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06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1F74-A4BD-8643-9070-4F04880985B1}" type="datetime1">
              <a:rPr kumimoji="1" lang="ja-JP" altLang="en-US" smtClean="0"/>
              <a:t>2022/5/15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2022/05/15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60CF-59D5-8741-BEBB-DECBC6727B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950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C6468-F2CD-3F46-BECA-FAC005DFDDA6}" type="datetime1">
              <a:rPr kumimoji="1" lang="ja-JP" altLang="en-US" smtClean="0"/>
              <a:t>2022/5/15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2022/05/15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60CF-59D5-8741-BEBB-DECBC6727B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73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BF03-F8CF-9744-9DE3-DA9554DA38A3}" type="datetime1">
              <a:rPr kumimoji="1" lang="ja-JP" altLang="en-US" smtClean="0"/>
              <a:t>2022/5/15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2022/05/15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60CF-59D5-8741-BEBB-DECBC6727B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98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FD0C-2D96-9547-95BD-022201D49CD5}" type="datetime1">
              <a:rPr kumimoji="1" lang="ja-JP" altLang="en-US" smtClean="0"/>
              <a:t>2022/5/15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2022/05/15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60CF-59D5-8741-BEBB-DECBC6727B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376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6A27-5B0C-2A44-96A3-6B9E33E0ECED}" type="datetime1">
              <a:rPr kumimoji="1" lang="ja-JP" altLang="en-US" smtClean="0"/>
              <a:t>2022/5/15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2022/05/15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60CF-59D5-8741-BEBB-DECBC6727B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34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9EEEB-3001-E54F-9343-19A2F80DF8C7}" type="datetime1">
              <a:rPr kumimoji="1" lang="ja-JP" altLang="en-US" smtClean="0"/>
              <a:t>2022/5/15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2022/05/15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60CF-59D5-8741-BEBB-DECBC6727B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62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D4FC-7C6F-CC45-822B-F98D8F67998E}" type="datetime1">
              <a:rPr kumimoji="1" lang="ja-JP" altLang="en-US" smtClean="0"/>
              <a:t>2022/5/15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2022/05/15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60CF-59D5-8741-BEBB-DECBC6727B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702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3C25-DA63-A545-84D0-A691607843F6}" type="datetime1">
              <a:rPr kumimoji="1" lang="ja-JP" altLang="en-US" smtClean="0"/>
              <a:t>2022/5/15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2022/05/15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60CF-59D5-8741-BEBB-DECBC6727B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17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CAC9-9C32-6348-AB36-51C2FEB21B93}" type="datetime1">
              <a:rPr kumimoji="1" lang="ja-JP" altLang="en-US" smtClean="0"/>
              <a:t>2022/5/15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2022/05/15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60CF-59D5-8741-BEBB-DECBC6727B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60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BB98-9B95-C94D-B0F0-256210C650E2}" type="datetime1">
              <a:rPr kumimoji="1" lang="ja-JP" altLang="en-US" smtClean="0"/>
              <a:t>2022/5/15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2022/05/15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60CF-59D5-8741-BEBB-DECBC6727B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62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7ECDD-D52D-DB4C-B483-A6727B7FA6A9}" type="datetime1">
              <a:rPr kumimoji="1" lang="ja-JP" altLang="en-US" smtClean="0"/>
              <a:t>2022/5/15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2022/05/15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860CF-59D5-8741-BEBB-DECBC6727B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87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4248614"/>
            <a:ext cx="6858000" cy="1405054"/>
          </a:xfrm>
        </p:spPr>
        <p:txBody>
          <a:bodyPr/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南</a:t>
            </a:r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 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椋斗</a:t>
            </a:r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, 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稲積 駿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Nara Institute of Science and Technology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2022/05/15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538163" y="1144189"/>
            <a:ext cx="7962900" cy="4868178"/>
            <a:chOff x="538163" y="1144189"/>
            <a:chExt cx="7962900" cy="4868178"/>
          </a:xfrm>
        </p:grpSpPr>
        <p:grpSp>
          <p:nvGrpSpPr>
            <p:cNvPr id="19" name="グループ化 18"/>
            <p:cNvGrpSpPr/>
            <p:nvPr/>
          </p:nvGrpSpPr>
          <p:grpSpPr>
            <a:xfrm>
              <a:off x="538163" y="1328855"/>
              <a:ext cx="7962900" cy="4683512"/>
              <a:chOff x="538163" y="1328855"/>
              <a:chExt cx="7962900" cy="4683512"/>
            </a:xfrm>
          </p:grpSpPr>
          <p:cxnSp>
            <p:nvCxnSpPr>
              <p:cNvPr id="6" name="直線コネクタ 5"/>
              <p:cNvCxnSpPr/>
              <p:nvPr/>
            </p:nvCxnSpPr>
            <p:spPr>
              <a:xfrm>
                <a:off x="8463758" y="1328855"/>
                <a:ext cx="0" cy="4683512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グループ化 12"/>
              <p:cNvGrpSpPr/>
              <p:nvPr/>
            </p:nvGrpSpPr>
            <p:grpSpPr>
              <a:xfrm>
                <a:off x="538163" y="1328855"/>
                <a:ext cx="7962900" cy="4683512"/>
                <a:chOff x="542925" y="1315844"/>
                <a:chExt cx="7953375" cy="4683512"/>
              </a:xfrm>
            </p:grpSpPr>
            <p:cxnSp>
              <p:nvCxnSpPr>
                <p:cNvPr id="5" name="直線コネクタ 4"/>
                <p:cNvCxnSpPr/>
                <p:nvPr/>
              </p:nvCxnSpPr>
              <p:spPr>
                <a:xfrm>
                  <a:off x="579863" y="1315844"/>
                  <a:ext cx="0" cy="4683512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線コネクタ 7"/>
                <p:cNvCxnSpPr/>
                <p:nvPr/>
              </p:nvCxnSpPr>
              <p:spPr>
                <a:xfrm>
                  <a:off x="542925" y="5999356"/>
                  <a:ext cx="7953375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" name="直線コネクタ 15"/>
              <p:cNvCxnSpPr>
                <a:cxnSpLocks/>
              </p:cNvCxnSpPr>
              <p:nvPr/>
            </p:nvCxnSpPr>
            <p:spPr>
              <a:xfrm>
                <a:off x="3868615" y="1328855"/>
                <a:ext cx="4632448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テキスト ボックス 17"/>
            <p:cNvSpPr txBox="1"/>
            <p:nvPr/>
          </p:nvSpPr>
          <p:spPr>
            <a:xfrm>
              <a:off x="705742" y="1144189"/>
              <a:ext cx="3162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accent5">
                      <a:lumMod val="50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Flutter Hack</a:t>
              </a:r>
              <a:r>
                <a:rPr kumimoji="1" lang="ja-JP" altLang="en-US" b="1">
                  <a:solidFill>
                    <a:schemeClr val="accent5">
                      <a:lumMod val="50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b="1" dirty="0">
                  <a:solidFill>
                    <a:schemeClr val="accent5">
                      <a:lumMod val="50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2022</a:t>
              </a:r>
              <a:endParaRPr kumimoji="1" lang="ja-JP" altLang="en-US" b="1" dirty="0">
                <a:solidFill>
                  <a:schemeClr val="accent5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7" name="図 6">
            <a:extLst>
              <a:ext uri="{FF2B5EF4-FFF2-40B4-BE49-F238E27FC236}">
                <a16:creationId xmlns:a16="http://schemas.microsoft.com/office/drawing/2014/main" id="{200EDD10-E96C-39D3-78D6-6DF7D3578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916" y="2277806"/>
            <a:ext cx="4062168" cy="130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6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3413" y="381844"/>
            <a:ext cx="7977187" cy="672256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4000" dirty="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Background</a:t>
            </a:r>
            <a:endParaRPr kumimoji="1" lang="ja-JP" altLang="en-US" sz="4000" dirty="0"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514350" y="254000"/>
            <a:ext cx="80581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527050" y="1117600"/>
            <a:ext cx="80581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0BB387A-FDEB-821B-2CD6-C15621057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2022/05/15</a:t>
            </a:r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A3E63F8-DC29-71EE-7BC8-3143DDA30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3" y="483364"/>
            <a:ext cx="1480595" cy="468855"/>
          </a:xfrm>
          <a:prstGeom prst="rect">
            <a:avLst/>
          </a:prstGeom>
        </p:spPr>
      </p:pic>
      <p:pic>
        <p:nvPicPr>
          <p:cNvPr id="1026" name="Picture 2" descr="読書している人（女）のイラスト | ちょうどいいイラスト">
            <a:extLst>
              <a:ext uri="{FF2B5EF4-FFF2-40B4-BE49-F238E27FC236}">
                <a16:creationId xmlns:a16="http://schemas.microsoft.com/office/drawing/2014/main" id="{EEDCCD1B-F6AF-C433-4002-E748AD0F9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58" y="2494751"/>
            <a:ext cx="2857499" cy="28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0216C95-0D43-DE64-2DDA-C83D1F411CBD}"/>
              </a:ext>
            </a:extLst>
          </p:cNvPr>
          <p:cNvSpPr/>
          <p:nvPr/>
        </p:nvSpPr>
        <p:spPr>
          <a:xfrm>
            <a:off x="514350" y="1505750"/>
            <a:ext cx="5024914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</a:pPr>
            <a:r>
              <a:rPr lang="ja-JP" altLang="en-US" sz="280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コロナでの外出制限により，</a:t>
            </a:r>
            <a:endParaRPr lang="en-US" altLang="ja-JP" sz="2800" dirty="0">
              <a:uFill>
                <a:solidFill>
                  <a:srgbClr val="FF0000"/>
                </a:solidFill>
              </a:u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227D463-4123-AF6F-A7AB-60F39E3BE93E}"/>
              </a:ext>
            </a:extLst>
          </p:cNvPr>
          <p:cNvSpPr/>
          <p:nvPr/>
        </p:nvSpPr>
        <p:spPr>
          <a:xfrm>
            <a:off x="1" y="5833462"/>
            <a:ext cx="4423410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300"/>
              </a:lnSpc>
            </a:pPr>
            <a:r>
              <a:rPr lang="ja-JP" altLang="en-US" sz="280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読書の増加</a:t>
            </a:r>
            <a:endParaRPr lang="en-US" altLang="ja-JP" sz="2800" dirty="0">
              <a:uFill>
                <a:solidFill>
                  <a:srgbClr val="FF0000"/>
                </a:solidFill>
              </a:u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pic>
        <p:nvPicPr>
          <p:cNvPr id="1028" name="Picture 4" descr="ビジネスマッチングに卒業生掲示板 | 国際ビジネス公務員大学校同窓会">
            <a:extLst>
              <a:ext uri="{FF2B5EF4-FFF2-40B4-BE49-F238E27FC236}">
                <a16:creationId xmlns:a16="http://schemas.microsoft.com/office/drawing/2014/main" id="{70270BDC-C978-5828-18CE-E4DD85D45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920" y="2304394"/>
            <a:ext cx="3228023" cy="322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0326E26-6ACA-46FF-F132-D93F8F44265E}"/>
              </a:ext>
            </a:extLst>
          </p:cNvPr>
          <p:cNvSpPr/>
          <p:nvPr/>
        </p:nvSpPr>
        <p:spPr>
          <a:xfrm>
            <a:off x="4572000" y="5768598"/>
            <a:ext cx="4572000" cy="517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300"/>
              </a:lnSpc>
            </a:pPr>
            <a:r>
              <a:rPr lang="ja-JP" altLang="en-US" sz="280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インターネット上での</a:t>
            </a:r>
            <a:endParaRPr lang="en-US" altLang="ja-JP" sz="2800" dirty="0">
              <a:uFill>
                <a:solidFill>
                  <a:srgbClr val="FF0000"/>
                </a:solidFill>
              </a:u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09FF252-CC93-6BC0-6A96-2310DCB0481E}"/>
              </a:ext>
            </a:extLst>
          </p:cNvPr>
          <p:cNvSpPr/>
          <p:nvPr/>
        </p:nvSpPr>
        <p:spPr>
          <a:xfrm>
            <a:off x="4743450" y="6218393"/>
            <a:ext cx="4423410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300"/>
              </a:lnSpc>
            </a:pPr>
            <a:r>
              <a:rPr lang="ja-JP" altLang="en-US" sz="280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マッチングが普及</a:t>
            </a:r>
            <a:endParaRPr lang="en-US" altLang="ja-JP" sz="2800" dirty="0">
              <a:uFill>
                <a:solidFill>
                  <a:srgbClr val="FF0000"/>
                </a:solidFill>
              </a:u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06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3413" y="381844"/>
            <a:ext cx="7977187" cy="672256"/>
          </a:xfrm>
        </p:spPr>
        <p:txBody>
          <a:bodyPr>
            <a:normAutofit/>
          </a:bodyPr>
          <a:lstStyle/>
          <a:p>
            <a:pPr algn="ctr"/>
            <a:r>
              <a:rPr lang="en-US" altLang="ja-JP" sz="4000" dirty="0" err="1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Apprication</a:t>
            </a:r>
            <a:r>
              <a:rPr lang="ja-JP" altLang="en-US" sz="40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 </a:t>
            </a:r>
            <a:r>
              <a:rPr lang="en-US" altLang="ja-JP" sz="4000" dirty="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Concept</a:t>
            </a:r>
            <a:endParaRPr kumimoji="1" lang="ja-JP" altLang="en-US" sz="4000" dirty="0"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514350" y="254000"/>
            <a:ext cx="80581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527050" y="1117600"/>
            <a:ext cx="80581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0BB387A-FDEB-821B-2CD6-C15621057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2022/05/15</a:t>
            </a:r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A3E63F8-DC29-71EE-7BC8-3143DDA30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3" y="483364"/>
            <a:ext cx="1480595" cy="468855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74263D7-420C-899E-D79A-623E6751D198}"/>
              </a:ext>
            </a:extLst>
          </p:cNvPr>
          <p:cNvGrpSpPr/>
          <p:nvPr/>
        </p:nvGrpSpPr>
        <p:grpSpPr>
          <a:xfrm>
            <a:off x="0" y="1396260"/>
            <a:ext cx="5839847" cy="850691"/>
            <a:chOff x="633413" y="1839383"/>
            <a:chExt cx="5839847" cy="850691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B09FF252-CC93-6BC0-6A96-2310DCB0481E}"/>
                </a:ext>
              </a:extLst>
            </p:cNvPr>
            <p:cNvSpPr/>
            <p:nvPr/>
          </p:nvSpPr>
          <p:spPr>
            <a:xfrm>
              <a:off x="633413" y="2074119"/>
              <a:ext cx="2383155" cy="5482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3300"/>
                </a:lnSpc>
              </a:pPr>
              <a:r>
                <a:rPr lang="ja-JP" altLang="en-US" sz="3600">
                  <a:uFill>
                    <a:solidFill>
                      <a:srgbClr val="FF0000"/>
                    </a:solidFill>
                  </a:u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</a:rPr>
                <a:t>読書</a:t>
              </a:r>
              <a:endParaRPr lang="en-US" altLang="ja-JP" sz="3600" dirty="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5" name="乗算記号 4">
              <a:extLst>
                <a:ext uri="{FF2B5EF4-FFF2-40B4-BE49-F238E27FC236}">
                  <a16:creationId xmlns:a16="http://schemas.microsoft.com/office/drawing/2014/main" id="{4ABDC382-6A4F-5115-F514-220D0F374424}"/>
                </a:ext>
              </a:extLst>
            </p:cNvPr>
            <p:cNvSpPr/>
            <p:nvPr/>
          </p:nvSpPr>
          <p:spPr>
            <a:xfrm>
              <a:off x="2807088" y="1839383"/>
              <a:ext cx="876975" cy="85069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281DCCE0-7C23-42FF-417F-67DED4A6953F}"/>
                </a:ext>
              </a:extLst>
            </p:cNvPr>
            <p:cNvSpPr/>
            <p:nvPr/>
          </p:nvSpPr>
          <p:spPr>
            <a:xfrm>
              <a:off x="3907225" y="2074118"/>
              <a:ext cx="2566035" cy="5482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3300"/>
                </a:lnSpc>
              </a:pPr>
              <a:r>
                <a:rPr lang="ja-JP" altLang="en-US" sz="3600">
                  <a:uFill>
                    <a:solidFill>
                      <a:srgbClr val="FF0000"/>
                    </a:solidFill>
                  </a:u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</a:rPr>
                <a:t>マッチング</a:t>
              </a:r>
              <a:endParaRPr lang="en-US" altLang="ja-JP" sz="3600" dirty="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2050" name="Picture 2" descr="ユーザー シルエットイラスト／無料イラストなら「イラストAC」">
            <a:extLst>
              <a:ext uri="{FF2B5EF4-FFF2-40B4-BE49-F238E27FC236}">
                <a16:creationId xmlns:a16="http://schemas.microsoft.com/office/drawing/2014/main" id="{CBCD215A-51EF-A28E-A7B4-92A62520C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91" y="4240991"/>
            <a:ext cx="1893637" cy="141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5607D9F-BCEF-3273-FE82-C63A281E7A69}"/>
              </a:ext>
            </a:extLst>
          </p:cNvPr>
          <p:cNvGrpSpPr/>
          <p:nvPr/>
        </p:nvGrpSpPr>
        <p:grpSpPr>
          <a:xfrm>
            <a:off x="1433885" y="2260504"/>
            <a:ext cx="2566035" cy="2074533"/>
            <a:chOff x="2859911" y="2178106"/>
            <a:chExt cx="2891847" cy="2205455"/>
          </a:xfrm>
        </p:grpSpPr>
        <p:pic>
          <p:nvPicPr>
            <p:cNvPr id="2054" name="Picture 6" descr="雲型の吹き出しのイラスト（4カット） - イラストくん">
              <a:extLst>
                <a:ext uri="{FF2B5EF4-FFF2-40B4-BE49-F238E27FC236}">
                  <a16:creationId xmlns:a16="http://schemas.microsoft.com/office/drawing/2014/main" id="{B76CE31F-07DD-1141-0872-D41901AB92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859911" y="2178106"/>
              <a:ext cx="2891847" cy="2205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開いた本・ノートのイラスト（PNG） | えんぴつ素材">
              <a:extLst>
                <a:ext uri="{FF2B5EF4-FFF2-40B4-BE49-F238E27FC236}">
                  <a16:creationId xmlns:a16="http://schemas.microsoft.com/office/drawing/2014/main" id="{C594B143-15E0-2678-13F6-A5ABC5E17A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7318" y="2696450"/>
              <a:ext cx="1177035" cy="1177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Picture 2" descr="ユーザー シルエットイラスト／無料イラストなら「イラストAC」">
            <a:extLst>
              <a:ext uri="{FF2B5EF4-FFF2-40B4-BE49-F238E27FC236}">
                <a16:creationId xmlns:a16="http://schemas.microsoft.com/office/drawing/2014/main" id="{C9B3DE5E-F84A-1AB0-329D-34E1864A8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474" y="4240991"/>
            <a:ext cx="1893637" cy="141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20B7FFDD-6A16-3327-68AA-86A3CDB45AAD}"/>
              </a:ext>
            </a:extLst>
          </p:cNvPr>
          <p:cNvGrpSpPr/>
          <p:nvPr/>
        </p:nvGrpSpPr>
        <p:grpSpPr>
          <a:xfrm flipH="1">
            <a:off x="4832032" y="2193265"/>
            <a:ext cx="2566035" cy="2074533"/>
            <a:chOff x="2859911" y="2178106"/>
            <a:chExt cx="2891847" cy="2205455"/>
          </a:xfrm>
        </p:grpSpPr>
        <p:pic>
          <p:nvPicPr>
            <p:cNvPr id="23" name="Picture 6" descr="雲型の吹き出しのイラスト（4カット） - イラストくん">
              <a:extLst>
                <a:ext uri="{FF2B5EF4-FFF2-40B4-BE49-F238E27FC236}">
                  <a16:creationId xmlns:a16="http://schemas.microsoft.com/office/drawing/2014/main" id="{0937062A-9D03-FE64-5C3D-9C01B4ED76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859911" y="2178106"/>
              <a:ext cx="2891847" cy="2205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開いた本・ノートのイラスト（PNG） | えんぴつ素材">
              <a:extLst>
                <a:ext uri="{FF2B5EF4-FFF2-40B4-BE49-F238E27FC236}">
                  <a16:creationId xmlns:a16="http://schemas.microsoft.com/office/drawing/2014/main" id="{2A19E4BA-AAAA-489C-F584-2F1C0ECEC2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1725" y="2696450"/>
              <a:ext cx="1177036" cy="1177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7FF4C45-3EE4-C6F0-7C4C-3C53CF84B483}"/>
              </a:ext>
            </a:extLst>
          </p:cNvPr>
          <p:cNvSpPr/>
          <p:nvPr/>
        </p:nvSpPr>
        <p:spPr>
          <a:xfrm>
            <a:off x="0" y="5836214"/>
            <a:ext cx="9144000" cy="532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300"/>
              </a:lnSpc>
            </a:pPr>
            <a:r>
              <a:rPr lang="ja-JP" altLang="en-US" sz="280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自分の最高の一冊を共有し，価値を分かち合おう</a:t>
            </a:r>
            <a:endParaRPr lang="en-US" altLang="ja-JP" sz="2800" dirty="0">
              <a:uFill>
                <a:solidFill>
                  <a:srgbClr val="FF0000"/>
                </a:solidFill>
              </a:u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CDFEB986-9E6F-C499-D473-4398529A1F90}"/>
              </a:ext>
            </a:extLst>
          </p:cNvPr>
          <p:cNvCxnSpPr>
            <a:cxnSpLocks/>
          </p:cNvCxnSpPr>
          <p:nvPr/>
        </p:nvCxnSpPr>
        <p:spPr>
          <a:xfrm>
            <a:off x="2497071" y="5272771"/>
            <a:ext cx="4326403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3DEEDFD-B649-D99F-90FF-8AD6B965021A}"/>
              </a:ext>
            </a:extLst>
          </p:cNvPr>
          <p:cNvSpPr/>
          <p:nvPr/>
        </p:nvSpPr>
        <p:spPr>
          <a:xfrm>
            <a:off x="3438698" y="4672811"/>
            <a:ext cx="2566035" cy="517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altLang="ja-JP" sz="2800" b="1" dirty="0">
                <a:solidFill>
                  <a:srgbClr val="65D9C1"/>
                </a:solidFill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It’s</a:t>
            </a:r>
            <a:r>
              <a:rPr lang="ja-JP" altLang="en-US" sz="2800" b="1">
                <a:solidFill>
                  <a:srgbClr val="65D9C1"/>
                </a:solidFill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2800" b="1" dirty="0">
                <a:solidFill>
                  <a:srgbClr val="65D9C1"/>
                </a:solidFill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a match!! </a:t>
            </a:r>
          </a:p>
        </p:txBody>
      </p:sp>
    </p:spTree>
    <p:extLst>
      <p:ext uri="{BB962C8B-B14F-4D97-AF65-F5344CB8AC3E}">
        <p14:creationId xmlns:p14="http://schemas.microsoft.com/office/powerpoint/2010/main" val="1688944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開いた本・ノートのイラスト（PNG） | えんぴつ素材">
            <a:extLst>
              <a:ext uri="{FF2B5EF4-FFF2-40B4-BE49-F238E27FC236}">
                <a16:creationId xmlns:a16="http://schemas.microsoft.com/office/drawing/2014/main" id="{5E31FE42-0F56-C840-9210-A1551C6ED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604" y="3339773"/>
            <a:ext cx="1044424" cy="110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3413" y="381844"/>
            <a:ext cx="7977187" cy="672256"/>
          </a:xfrm>
        </p:spPr>
        <p:txBody>
          <a:bodyPr>
            <a:normAutofit/>
          </a:bodyPr>
          <a:lstStyle/>
          <a:p>
            <a:pPr algn="ctr"/>
            <a:r>
              <a:rPr lang="en-US" altLang="ja-JP" sz="4000" dirty="0" err="1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Apprication</a:t>
            </a:r>
            <a:r>
              <a:rPr lang="ja-JP" altLang="en-US" sz="40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 </a:t>
            </a:r>
            <a:r>
              <a:rPr lang="en-US" altLang="ja-JP" sz="4000" dirty="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Abstract</a:t>
            </a:r>
            <a:endParaRPr kumimoji="1" lang="ja-JP" altLang="en-US" sz="4000" dirty="0"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514350" y="254000"/>
            <a:ext cx="80581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527050" y="1117600"/>
            <a:ext cx="80581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143E409-E8EB-8D7C-0F38-FF40CDDB1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2022/05/15</a:t>
            </a:r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5E18C24-E146-4765-5F14-30A604676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13" y="483364"/>
            <a:ext cx="1480595" cy="468855"/>
          </a:xfrm>
          <a:prstGeom prst="rect">
            <a:avLst/>
          </a:prstGeom>
        </p:spPr>
      </p:pic>
      <p:pic>
        <p:nvPicPr>
          <p:cNvPr id="3074" name="Picture 2" descr="Firebase – Google">
            <a:extLst>
              <a:ext uri="{FF2B5EF4-FFF2-40B4-BE49-F238E27FC236}">
                <a16:creationId xmlns:a16="http://schemas.microsoft.com/office/drawing/2014/main" id="{C7010C16-9354-95A9-274C-D99120C6C3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4" t="26688" r="2728" b="29415"/>
          <a:stretch/>
        </p:blipFill>
        <p:spPr bwMode="auto">
          <a:xfrm>
            <a:off x="2054749" y="1552177"/>
            <a:ext cx="4869110" cy="113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lutterでREST APIを叩いて取得したデータを表示してみた | DevelopersIO">
            <a:extLst>
              <a:ext uri="{FF2B5EF4-FFF2-40B4-BE49-F238E27FC236}">
                <a16:creationId xmlns:a16="http://schemas.microsoft.com/office/drawing/2014/main" id="{5F62C880-B691-0C38-1E49-A09395779B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5" t="28046" r="5834" b="27180"/>
          <a:stretch/>
        </p:blipFill>
        <p:spPr bwMode="auto">
          <a:xfrm>
            <a:off x="2108870" y="5108612"/>
            <a:ext cx="4869110" cy="113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書類・ファイルアイコン02素材 | 無料のアイコンイラスト集 icon-pit">
            <a:extLst>
              <a:ext uri="{FF2B5EF4-FFF2-40B4-BE49-F238E27FC236}">
                <a16:creationId xmlns:a16="http://schemas.microsoft.com/office/drawing/2014/main" id="{8D1F480C-8B4E-3F53-6567-22DDBA502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462" y="3230005"/>
            <a:ext cx="1338893" cy="133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B5BF1AD-944A-0CEF-1999-385AE224D7C4}"/>
              </a:ext>
            </a:extLst>
          </p:cNvPr>
          <p:cNvCxnSpPr/>
          <p:nvPr/>
        </p:nvCxnSpPr>
        <p:spPr>
          <a:xfrm flipV="1">
            <a:off x="2169730" y="2943328"/>
            <a:ext cx="0" cy="19000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BD928F6-9F00-BD1F-ADA8-08A946F94607}"/>
              </a:ext>
            </a:extLst>
          </p:cNvPr>
          <p:cNvCxnSpPr>
            <a:cxnSpLocks/>
          </p:cNvCxnSpPr>
          <p:nvPr/>
        </p:nvCxnSpPr>
        <p:spPr>
          <a:xfrm>
            <a:off x="3272900" y="2943328"/>
            <a:ext cx="0" cy="19000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BE5986D-EA12-26DA-5DC7-6038AC280663}"/>
              </a:ext>
            </a:extLst>
          </p:cNvPr>
          <p:cNvCxnSpPr/>
          <p:nvPr/>
        </p:nvCxnSpPr>
        <p:spPr>
          <a:xfrm flipV="1">
            <a:off x="5445340" y="2943328"/>
            <a:ext cx="0" cy="19000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CBCA2D0-AAA8-18B7-7F65-F522B4955032}"/>
              </a:ext>
            </a:extLst>
          </p:cNvPr>
          <p:cNvCxnSpPr>
            <a:cxnSpLocks/>
          </p:cNvCxnSpPr>
          <p:nvPr/>
        </p:nvCxnSpPr>
        <p:spPr>
          <a:xfrm>
            <a:off x="6548510" y="2943328"/>
            <a:ext cx="0" cy="19000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551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3413" y="381844"/>
            <a:ext cx="7977187" cy="672256"/>
          </a:xfrm>
        </p:spPr>
        <p:txBody>
          <a:bodyPr>
            <a:normAutofit/>
          </a:bodyPr>
          <a:lstStyle/>
          <a:p>
            <a:pPr algn="ctr"/>
            <a:r>
              <a:rPr lang="en-US" altLang="ja-JP" sz="4000" dirty="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Login Form</a:t>
            </a:r>
            <a:endParaRPr kumimoji="1" lang="ja-JP" altLang="en-US" sz="4000" dirty="0"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514350" y="254000"/>
            <a:ext cx="80581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527050" y="1117600"/>
            <a:ext cx="80581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49C640D-8385-439C-AB10-979A4D5AE22B}"/>
              </a:ext>
            </a:extLst>
          </p:cNvPr>
          <p:cNvSpPr/>
          <p:nvPr/>
        </p:nvSpPr>
        <p:spPr>
          <a:xfrm>
            <a:off x="4006805" y="3061448"/>
            <a:ext cx="4603795" cy="1379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</a:pPr>
            <a:r>
              <a:rPr lang="ja-JP" altLang="en-US" sz="320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機能</a:t>
            </a:r>
            <a:r>
              <a:rPr lang="en-US" altLang="ja-JP" sz="3200" dirty="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 :</a:t>
            </a:r>
            <a:br>
              <a:rPr lang="en-US" altLang="ja-JP" sz="3200" dirty="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</a:br>
            <a:r>
              <a:rPr lang="ja-JP" altLang="en-US" sz="320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ユーザ登録機能</a:t>
            </a:r>
            <a:br>
              <a:rPr lang="en-US" altLang="ja-JP" sz="3200" dirty="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</a:br>
            <a:r>
              <a:rPr lang="ja-JP" altLang="en-US" sz="320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ログイン機能</a:t>
            </a:r>
            <a:endParaRPr lang="en-US" altLang="ja-JP" sz="3200" dirty="0">
              <a:uFill>
                <a:solidFill>
                  <a:srgbClr val="FF0000"/>
                </a:solidFill>
              </a:u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361CB25-A896-F835-55E4-FAC75C258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3" y="1159468"/>
            <a:ext cx="2702964" cy="5613154"/>
          </a:xfrm>
          <a:prstGeom prst="rect">
            <a:avLst/>
          </a:prstGeom>
        </p:spPr>
      </p:pic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438F2D91-6B78-7790-92EB-3F196C75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2022/05/15</a:t>
            </a:r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E88ECF9-DA6A-505C-295F-FCF8A618C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1368" y="4497835"/>
            <a:ext cx="1983600" cy="198360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A114047-863B-402B-F044-88A5BFEA3D39}"/>
              </a:ext>
            </a:extLst>
          </p:cNvPr>
          <p:cNvSpPr/>
          <p:nvPr/>
        </p:nvSpPr>
        <p:spPr>
          <a:xfrm>
            <a:off x="3766718" y="2005821"/>
            <a:ext cx="4447726" cy="532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</a:pPr>
            <a:r>
              <a:rPr lang="ja-JP" altLang="en-US" sz="320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ユーザ認証をする画面</a:t>
            </a:r>
            <a:endParaRPr lang="en-US" altLang="ja-JP" sz="3200" dirty="0">
              <a:uFill>
                <a:solidFill>
                  <a:srgbClr val="FF0000"/>
                </a:solidFill>
              </a:u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5640996E-B477-7069-0CC0-76015028BD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13" y="483364"/>
            <a:ext cx="1480595" cy="468855"/>
          </a:xfrm>
          <a:prstGeom prst="rect">
            <a:avLst/>
          </a:prstGeom>
        </p:spPr>
      </p:pic>
      <p:sp>
        <p:nvSpPr>
          <p:cNvPr id="14" name="スマイル 13">
            <a:extLst>
              <a:ext uri="{FF2B5EF4-FFF2-40B4-BE49-F238E27FC236}">
                <a16:creationId xmlns:a16="http://schemas.microsoft.com/office/drawing/2014/main" id="{5D644754-F6F7-4D4F-D705-35C5FE5FEC98}"/>
              </a:ext>
            </a:extLst>
          </p:cNvPr>
          <p:cNvSpPr/>
          <p:nvPr/>
        </p:nvSpPr>
        <p:spPr>
          <a:xfrm>
            <a:off x="3591293" y="3486237"/>
            <a:ext cx="350850" cy="365126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スマイル 14">
            <a:extLst>
              <a:ext uri="{FF2B5EF4-FFF2-40B4-BE49-F238E27FC236}">
                <a16:creationId xmlns:a16="http://schemas.microsoft.com/office/drawing/2014/main" id="{99C66B27-3F67-D54E-E9BA-C25B39C75017}"/>
              </a:ext>
            </a:extLst>
          </p:cNvPr>
          <p:cNvSpPr/>
          <p:nvPr/>
        </p:nvSpPr>
        <p:spPr>
          <a:xfrm>
            <a:off x="3603983" y="3941289"/>
            <a:ext cx="356653" cy="371165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D8ECA68-733E-15C0-B893-8C3D437F006A}"/>
              </a:ext>
            </a:extLst>
          </p:cNvPr>
          <p:cNvCxnSpPr>
            <a:cxnSpLocks/>
          </p:cNvCxnSpPr>
          <p:nvPr/>
        </p:nvCxnSpPr>
        <p:spPr>
          <a:xfrm flipH="1">
            <a:off x="4234798" y="6114039"/>
            <a:ext cx="18097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C95A6AE-CAFE-74C0-DDD0-6D70EDEF170F}"/>
              </a:ext>
            </a:extLst>
          </p:cNvPr>
          <p:cNvCxnSpPr>
            <a:cxnSpLocks/>
          </p:cNvCxnSpPr>
          <p:nvPr/>
        </p:nvCxnSpPr>
        <p:spPr>
          <a:xfrm>
            <a:off x="4234799" y="5577671"/>
            <a:ext cx="18097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FD01B05-8830-E4A7-44D0-C7B88B2771F9}"/>
              </a:ext>
            </a:extLst>
          </p:cNvPr>
          <p:cNvSpPr/>
          <p:nvPr/>
        </p:nvSpPr>
        <p:spPr>
          <a:xfrm>
            <a:off x="3411704" y="5605982"/>
            <a:ext cx="3455926" cy="479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altLang="ja-JP" sz="2400" dirty="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email, password</a:t>
            </a:r>
          </a:p>
        </p:txBody>
      </p:sp>
    </p:spTree>
    <p:extLst>
      <p:ext uri="{BB962C8B-B14F-4D97-AF65-F5344CB8AC3E}">
        <p14:creationId xmlns:p14="http://schemas.microsoft.com/office/powerpoint/2010/main" val="199724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3413" y="381844"/>
            <a:ext cx="7977187" cy="672256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4000" dirty="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Homepage</a:t>
            </a:r>
            <a:endParaRPr kumimoji="1" lang="ja-JP" altLang="en-US" sz="4000" dirty="0"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514350" y="254000"/>
            <a:ext cx="80581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527050" y="1117600"/>
            <a:ext cx="80581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49C640D-8385-439C-AB10-979A4D5AE22B}"/>
              </a:ext>
            </a:extLst>
          </p:cNvPr>
          <p:cNvSpPr/>
          <p:nvPr/>
        </p:nvSpPr>
        <p:spPr>
          <a:xfrm>
            <a:off x="920169" y="2580104"/>
            <a:ext cx="3433658" cy="1379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</a:pPr>
            <a:r>
              <a:rPr lang="ja-JP" altLang="en-US" sz="320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機能</a:t>
            </a:r>
            <a:r>
              <a:rPr lang="en-US" altLang="ja-JP" sz="3200" dirty="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 :</a:t>
            </a:r>
            <a:br>
              <a:rPr lang="en-US" altLang="ja-JP" sz="3200" dirty="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</a:br>
            <a:r>
              <a:rPr lang="ja-JP" altLang="en-US" sz="320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いいねボタン</a:t>
            </a:r>
            <a:endParaRPr lang="en-US" altLang="ja-JP" sz="3200" dirty="0">
              <a:uFill>
                <a:solidFill>
                  <a:srgbClr val="FF0000"/>
                </a:solidFill>
              </a:u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>
              <a:lnSpc>
                <a:spcPts val="3300"/>
              </a:lnSpc>
            </a:pPr>
            <a:r>
              <a:rPr lang="ja-JP" altLang="en-US" sz="320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ユーザスキップ</a:t>
            </a:r>
            <a:r>
              <a:rPr lang="en-US" altLang="ja-JP" sz="3200" dirty="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DE04982-9910-A68A-CB30-FF69BE57E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0" y="1183662"/>
            <a:ext cx="2612529" cy="5355251"/>
          </a:xfrm>
          <a:prstGeom prst="rect">
            <a:avLst/>
          </a:prstGeom>
        </p:spPr>
      </p:pic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24E066E6-5D25-C620-2060-A26DC2CC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2022/05/15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80FEF27-FC28-7B03-AC4B-F188A5C3C9D5}"/>
              </a:ext>
            </a:extLst>
          </p:cNvPr>
          <p:cNvSpPr/>
          <p:nvPr/>
        </p:nvSpPr>
        <p:spPr>
          <a:xfrm>
            <a:off x="630875" y="1621179"/>
            <a:ext cx="2748341" cy="532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</a:pPr>
            <a:r>
              <a:rPr lang="ja-JP" altLang="en-US" sz="320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ホーム画面</a:t>
            </a:r>
            <a:endParaRPr lang="en-US" altLang="ja-JP" sz="3200" dirty="0">
              <a:uFill>
                <a:solidFill>
                  <a:srgbClr val="FF0000"/>
                </a:solidFill>
              </a:u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36C38484-4418-2124-C9AF-9D87270C8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13" y="483364"/>
            <a:ext cx="1480595" cy="468855"/>
          </a:xfrm>
          <a:prstGeom prst="rect">
            <a:avLst/>
          </a:prstGeom>
        </p:spPr>
      </p:pic>
      <p:sp>
        <p:nvSpPr>
          <p:cNvPr id="12" name="スマイル 11">
            <a:extLst>
              <a:ext uri="{FF2B5EF4-FFF2-40B4-BE49-F238E27FC236}">
                <a16:creationId xmlns:a16="http://schemas.microsoft.com/office/drawing/2014/main" id="{ECEE8496-8132-0D0F-70E8-A2179C4B2476}"/>
              </a:ext>
            </a:extLst>
          </p:cNvPr>
          <p:cNvSpPr/>
          <p:nvPr/>
        </p:nvSpPr>
        <p:spPr>
          <a:xfrm>
            <a:off x="532850" y="3415061"/>
            <a:ext cx="431289" cy="448838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70C0"/>
              </a:solidFill>
            </a:endParaRPr>
          </a:p>
        </p:txBody>
      </p:sp>
      <p:sp>
        <p:nvSpPr>
          <p:cNvPr id="13" name="スマイル 12">
            <a:extLst>
              <a:ext uri="{FF2B5EF4-FFF2-40B4-BE49-F238E27FC236}">
                <a16:creationId xmlns:a16="http://schemas.microsoft.com/office/drawing/2014/main" id="{2AF6A660-F5D1-218B-C19D-AF646FFD8B60}"/>
              </a:ext>
            </a:extLst>
          </p:cNvPr>
          <p:cNvSpPr/>
          <p:nvPr/>
        </p:nvSpPr>
        <p:spPr>
          <a:xfrm>
            <a:off x="532849" y="2966223"/>
            <a:ext cx="431289" cy="448838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606F7DFA-595C-8918-3D5F-26195FAA3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794" y="4555313"/>
            <a:ext cx="1983600" cy="1983600"/>
          </a:xfrm>
          <a:prstGeom prst="rect">
            <a:avLst/>
          </a:prstGeom>
        </p:spPr>
      </p:pic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92FE434-FAA7-F9EE-EBE8-CD5AB49A276F}"/>
              </a:ext>
            </a:extLst>
          </p:cNvPr>
          <p:cNvCxnSpPr>
            <a:cxnSpLocks/>
          </p:cNvCxnSpPr>
          <p:nvPr/>
        </p:nvCxnSpPr>
        <p:spPr>
          <a:xfrm flipH="1">
            <a:off x="3546029" y="6259596"/>
            <a:ext cx="18097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8405EF1-9B25-8FA2-2921-B7A84005213D}"/>
              </a:ext>
            </a:extLst>
          </p:cNvPr>
          <p:cNvCxnSpPr>
            <a:cxnSpLocks/>
          </p:cNvCxnSpPr>
          <p:nvPr/>
        </p:nvCxnSpPr>
        <p:spPr>
          <a:xfrm>
            <a:off x="3546028" y="5708300"/>
            <a:ext cx="18097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E7907DA-834A-DD87-2B00-BC5BBB174EB8}"/>
              </a:ext>
            </a:extLst>
          </p:cNvPr>
          <p:cNvSpPr/>
          <p:nvPr/>
        </p:nvSpPr>
        <p:spPr>
          <a:xfrm>
            <a:off x="2815462" y="5759662"/>
            <a:ext cx="3455926" cy="479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altLang="ja-JP" sz="2400" dirty="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User info(image, text)</a:t>
            </a:r>
          </a:p>
        </p:txBody>
      </p:sp>
    </p:spTree>
    <p:extLst>
      <p:ext uri="{BB962C8B-B14F-4D97-AF65-F5344CB8AC3E}">
        <p14:creationId xmlns:p14="http://schemas.microsoft.com/office/powerpoint/2010/main" val="3817087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3413" y="381844"/>
            <a:ext cx="7977187" cy="672256"/>
          </a:xfrm>
        </p:spPr>
        <p:txBody>
          <a:bodyPr>
            <a:normAutofit/>
          </a:bodyPr>
          <a:lstStyle/>
          <a:p>
            <a:pPr algn="ctr"/>
            <a:r>
              <a:rPr lang="en-US" altLang="ja-JP" sz="4000" dirty="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Profile</a:t>
            </a:r>
            <a:endParaRPr kumimoji="1" lang="ja-JP" altLang="en-US" sz="4000" dirty="0"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514350" y="254000"/>
            <a:ext cx="80581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527050" y="1117600"/>
            <a:ext cx="80581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49C640D-8385-439C-AB10-979A4D5AE22B}"/>
              </a:ext>
            </a:extLst>
          </p:cNvPr>
          <p:cNvSpPr/>
          <p:nvPr/>
        </p:nvSpPr>
        <p:spPr>
          <a:xfrm>
            <a:off x="3763803" y="2746511"/>
            <a:ext cx="5102406" cy="1379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</a:pPr>
            <a:r>
              <a:rPr lang="ja-JP" altLang="en-US" sz="320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機能 </a:t>
            </a:r>
            <a:r>
              <a:rPr lang="en-US" altLang="ja-JP" sz="3200" dirty="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: </a:t>
            </a:r>
            <a:br>
              <a:rPr lang="en-US" altLang="ja-JP" sz="3200" dirty="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</a:br>
            <a:r>
              <a:rPr lang="ja-JP" altLang="en-US" sz="320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画像のアップロード</a:t>
            </a:r>
            <a:br>
              <a:rPr lang="en-US" altLang="ja-JP" sz="3200" dirty="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</a:br>
            <a:r>
              <a:rPr lang="ja-JP" altLang="en-US" sz="320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レビュー変更</a:t>
            </a:r>
            <a:endParaRPr lang="en-US" altLang="ja-JP" sz="3200" dirty="0">
              <a:uFill>
                <a:solidFill>
                  <a:srgbClr val="FF0000"/>
                </a:solidFill>
              </a:u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CF01208-CFDB-62C8-5D54-328B5902C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1151537"/>
            <a:ext cx="2699764" cy="5452463"/>
          </a:xfrm>
          <a:prstGeom prst="rect">
            <a:avLst/>
          </a:prstGeom>
        </p:spPr>
      </p:pic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06429CB3-0176-CE82-117B-78F142A05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2022/05/15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A0AF558-4299-287B-BE71-060AFA728FE5}"/>
              </a:ext>
            </a:extLst>
          </p:cNvPr>
          <p:cNvSpPr/>
          <p:nvPr/>
        </p:nvSpPr>
        <p:spPr>
          <a:xfrm>
            <a:off x="3763802" y="1981200"/>
            <a:ext cx="3736592" cy="532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</a:pPr>
            <a:r>
              <a:rPr lang="ja-JP" altLang="en-US" sz="320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ユーザ情報の表示</a:t>
            </a:r>
            <a:endParaRPr lang="en-US" altLang="ja-JP" sz="3200" dirty="0">
              <a:uFill>
                <a:solidFill>
                  <a:srgbClr val="FF0000"/>
                </a:solidFill>
              </a:u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EF97EB58-9AA9-8DC4-7F1C-B459292EB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471" y="4584246"/>
            <a:ext cx="1983600" cy="19836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5D03E3C6-F75C-A749-DD13-D080577E47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13" y="483364"/>
            <a:ext cx="1480595" cy="468855"/>
          </a:xfrm>
          <a:prstGeom prst="rect">
            <a:avLst/>
          </a:prstGeom>
        </p:spPr>
      </p:pic>
      <p:sp>
        <p:nvSpPr>
          <p:cNvPr id="13" name="スマイル 12">
            <a:extLst>
              <a:ext uri="{FF2B5EF4-FFF2-40B4-BE49-F238E27FC236}">
                <a16:creationId xmlns:a16="http://schemas.microsoft.com/office/drawing/2014/main" id="{7BE97170-471E-B479-7730-D3D881C46BBA}"/>
              </a:ext>
            </a:extLst>
          </p:cNvPr>
          <p:cNvSpPr/>
          <p:nvPr/>
        </p:nvSpPr>
        <p:spPr>
          <a:xfrm>
            <a:off x="3332514" y="3602570"/>
            <a:ext cx="431289" cy="448838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スマイル 13">
            <a:extLst>
              <a:ext uri="{FF2B5EF4-FFF2-40B4-BE49-F238E27FC236}">
                <a16:creationId xmlns:a16="http://schemas.microsoft.com/office/drawing/2014/main" id="{6C4F5CC6-4575-9C25-FFF5-F4DDA7272AF7}"/>
              </a:ext>
            </a:extLst>
          </p:cNvPr>
          <p:cNvSpPr/>
          <p:nvPr/>
        </p:nvSpPr>
        <p:spPr>
          <a:xfrm>
            <a:off x="3332513" y="3153732"/>
            <a:ext cx="431289" cy="448838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9C3D7BF-E821-FA83-739E-6D363CEC1B3E}"/>
              </a:ext>
            </a:extLst>
          </p:cNvPr>
          <p:cNvCxnSpPr>
            <a:cxnSpLocks/>
          </p:cNvCxnSpPr>
          <p:nvPr/>
        </p:nvCxnSpPr>
        <p:spPr>
          <a:xfrm flipH="1">
            <a:off x="4163548" y="6307096"/>
            <a:ext cx="18097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7D7E086-3F3C-093E-58E3-A5C8A03653E2}"/>
              </a:ext>
            </a:extLst>
          </p:cNvPr>
          <p:cNvCxnSpPr>
            <a:cxnSpLocks/>
          </p:cNvCxnSpPr>
          <p:nvPr/>
        </p:nvCxnSpPr>
        <p:spPr>
          <a:xfrm>
            <a:off x="4163547" y="5755800"/>
            <a:ext cx="18097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93C4CBA-076C-B007-43C6-C23FA5909C78}"/>
              </a:ext>
            </a:extLst>
          </p:cNvPr>
          <p:cNvSpPr/>
          <p:nvPr/>
        </p:nvSpPr>
        <p:spPr>
          <a:xfrm>
            <a:off x="3763802" y="4051408"/>
            <a:ext cx="5380198" cy="532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</a:pPr>
            <a:r>
              <a:rPr lang="ja-JP" altLang="en-US" sz="32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スワイプでユーザ変更可能</a:t>
            </a:r>
            <a:endParaRPr lang="en-US" altLang="ja-JP" sz="3200" dirty="0">
              <a:solidFill>
                <a:srgbClr val="FF0000"/>
              </a:solidFill>
              <a:uFill>
                <a:solidFill>
                  <a:srgbClr val="FF0000"/>
                </a:solidFill>
              </a:u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E5BCE7B-63E9-FF99-23D8-D2F367F9B27D}"/>
              </a:ext>
            </a:extLst>
          </p:cNvPr>
          <p:cNvSpPr/>
          <p:nvPr/>
        </p:nvSpPr>
        <p:spPr>
          <a:xfrm>
            <a:off x="3395545" y="5782810"/>
            <a:ext cx="3455926" cy="479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altLang="ja-JP" sz="2400" dirty="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Image, review</a:t>
            </a:r>
          </a:p>
        </p:txBody>
      </p:sp>
    </p:spTree>
    <p:extLst>
      <p:ext uri="{BB962C8B-B14F-4D97-AF65-F5344CB8AC3E}">
        <p14:creationId xmlns:p14="http://schemas.microsoft.com/office/powerpoint/2010/main" val="3641139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3413" y="381844"/>
            <a:ext cx="7977187" cy="672256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4000" dirty="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Post Review</a:t>
            </a:r>
            <a:endParaRPr kumimoji="1" lang="ja-JP" altLang="en-US" sz="4000" dirty="0"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514350" y="254000"/>
            <a:ext cx="80581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527050" y="1117600"/>
            <a:ext cx="80581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図 4">
            <a:extLst>
              <a:ext uri="{FF2B5EF4-FFF2-40B4-BE49-F238E27FC236}">
                <a16:creationId xmlns:a16="http://schemas.microsoft.com/office/drawing/2014/main" id="{26B01F5D-D1CE-2974-B77F-D31E807E0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558" y="1181101"/>
            <a:ext cx="2722942" cy="5598154"/>
          </a:xfrm>
          <a:prstGeom prst="rect">
            <a:avLst/>
          </a:prstGeom>
        </p:spPr>
      </p:pic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BBEB5F7B-96B3-27D2-BCF3-B803BD00B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2022/05/15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D0CD1F7-D529-E35B-3B90-B6F489A9CF79}"/>
              </a:ext>
            </a:extLst>
          </p:cNvPr>
          <p:cNvSpPr/>
          <p:nvPr/>
        </p:nvSpPr>
        <p:spPr>
          <a:xfrm>
            <a:off x="197718" y="2175156"/>
            <a:ext cx="5651840" cy="532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</a:pPr>
            <a:r>
              <a:rPr lang="ja-JP" altLang="en-US" sz="320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いいねしたユーザ情報の表示</a:t>
            </a:r>
            <a:endParaRPr lang="en-US" altLang="ja-JP" sz="3200" dirty="0">
              <a:uFill>
                <a:solidFill>
                  <a:srgbClr val="FF0000"/>
                </a:solidFill>
              </a:u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5CE77BD-F2D0-4B39-442F-9F17CD00018F}"/>
              </a:ext>
            </a:extLst>
          </p:cNvPr>
          <p:cNvSpPr/>
          <p:nvPr/>
        </p:nvSpPr>
        <p:spPr>
          <a:xfrm>
            <a:off x="799481" y="3190711"/>
            <a:ext cx="5102406" cy="956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</a:pPr>
            <a:r>
              <a:rPr lang="ja-JP" altLang="en-US" sz="320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機能 </a:t>
            </a:r>
            <a:r>
              <a:rPr lang="en-US" altLang="ja-JP" sz="3200" dirty="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: </a:t>
            </a:r>
            <a:br>
              <a:rPr lang="en-US" altLang="ja-JP" sz="3200" dirty="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</a:br>
            <a:r>
              <a:rPr lang="ja-JP" altLang="en-US" sz="320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レビュー投稿</a:t>
            </a:r>
            <a:endParaRPr lang="en-US" altLang="ja-JP" sz="3200" dirty="0">
              <a:uFill>
                <a:solidFill>
                  <a:srgbClr val="FF0000"/>
                </a:solidFill>
              </a:u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707620A-63C4-36DE-B78B-E3FE45DFB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13" y="483364"/>
            <a:ext cx="1480595" cy="468855"/>
          </a:xfrm>
          <a:prstGeom prst="rect">
            <a:avLst/>
          </a:prstGeom>
        </p:spPr>
      </p:pic>
      <p:sp>
        <p:nvSpPr>
          <p:cNvPr id="13" name="スマイル 12">
            <a:extLst>
              <a:ext uri="{FF2B5EF4-FFF2-40B4-BE49-F238E27FC236}">
                <a16:creationId xmlns:a16="http://schemas.microsoft.com/office/drawing/2014/main" id="{19099EBC-1613-EC4B-8335-937A3778B559}"/>
              </a:ext>
            </a:extLst>
          </p:cNvPr>
          <p:cNvSpPr/>
          <p:nvPr/>
        </p:nvSpPr>
        <p:spPr>
          <a:xfrm>
            <a:off x="368192" y="3550048"/>
            <a:ext cx="431289" cy="448838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FF712A58-85CF-87C1-D8EB-2743ADEC05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836" y="4506079"/>
            <a:ext cx="1983600" cy="1983600"/>
          </a:xfrm>
          <a:prstGeom prst="rect">
            <a:avLst/>
          </a:prstGeom>
        </p:spPr>
      </p:pic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C45457F-0394-CB49-99E7-2C7D9147F09B}"/>
              </a:ext>
            </a:extLst>
          </p:cNvPr>
          <p:cNvCxnSpPr>
            <a:cxnSpLocks/>
          </p:cNvCxnSpPr>
          <p:nvPr/>
        </p:nvCxnSpPr>
        <p:spPr>
          <a:xfrm flipH="1">
            <a:off x="3367902" y="6117091"/>
            <a:ext cx="18097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2A77AC-4F90-F414-C434-A2E2DF995871}"/>
              </a:ext>
            </a:extLst>
          </p:cNvPr>
          <p:cNvSpPr/>
          <p:nvPr/>
        </p:nvSpPr>
        <p:spPr>
          <a:xfrm>
            <a:off x="2591037" y="5478747"/>
            <a:ext cx="3455926" cy="479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altLang="ja-JP" sz="2400" dirty="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751567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3413" y="381844"/>
            <a:ext cx="7977187" cy="672256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4000" dirty="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Other Review</a:t>
            </a:r>
            <a:endParaRPr kumimoji="1" lang="ja-JP" altLang="en-US" sz="4000" dirty="0"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514350" y="254000"/>
            <a:ext cx="80581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527050" y="1117600"/>
            <a:ext cx="80581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図 4">
            <a:extLst>
              <a:ext uri="{FF2B5EF4-FFF2-40B4-BE49-F238E27FC236}">
                <a16:creationId xmlns:a16="http://schemas.microsoft.com/office/drawing/2014/main" id="{49BAA54D-CF60-AF94-D966-9B982A639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0" y="1181101"/>
            <a:ext cx="2677115" cy="5424218"/>
          </a:xfrm>
          <a:prstGeom prst="rect">
            <a:avLst/>
          </a:prstGeom>
        </p:spPr>
      </p:pic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F54EF573-D6C4-C98C-E56E-421E309D1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2022/05/15</a:t>
            </a:r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6B661758-E2F8-E231-7A49-996A75D56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13" y="483364"/>
            <a:ext cx="1480595" cy="468855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00A225B-5093-B220-AC5D-F5CCE6D65DFB}"/>
              </a:ext>
            </a:extLst>
          </p:cNvPr>
          <p:cNvSpPr/>
          <p:nvPr/>
        </p:nvSpPr>
        <p:spPr>
          <a:xfrm>
            <a:off x="3393302" y="1773630"/>
            <a:ext cx="5651840" cy="532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</a:pPr>
            <a:r>
              <a:rPr lang="ja-JP" altLang="en-US" sz="320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他ユーザからのレビュー情報</a:t>
            </a:r>
            <a:endParaRPr lang="en-US" altLang="ja-JP" sz="3200" dirty="0">
              <a:uFill>
                <a:solidFill>
                  <a:srgbClr val="FF0000"/>
                </a:solidFill>
              </a:u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228DA3A-9F12-746B-AB22-386772197DFF}"/>
              </a:ext>
            </a:extLst>
          </p:cNvPr>
          <p:cNvSpPr/>
          <p:nvPr/>
        </p:nvSpPr>
        <p:spPr>
          <a:xfrm>
            <a:off x="3942736" y="2626984"/>
            <a:ext cx="5102406" cy="956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</a:pPr>
            <a:r>
              <a:rPr lang="ja-JP" altLang="en-US" sz="320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機能 </a:t>
            </a:r>
            <a:r>
              <a:rPr lang="en-US" altLang="ja-JP" sz="3200" dirty="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: </a:t>
            </a:r>
            <a:br>
              <a:rPr lang="en-US" altLang="ja-JP" sz="3200" dirty="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</a:br>
            <a:r>
              <a:rPr lang="ja-JP" altLang="en-US" sz="320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レビュー情報取得</a:t>
            </a:r>
            <a:endParaRPr lang="en-US" altLang="ja-JP" sz="3200" dirty="0">
              <a:uFill>
                <a:solidFill>
                  <a:srgbClr val="FF0000"/>
                </a:solidFill>
              </a:u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4741A16-827B-E41C-74BD-4C86E812AEB6}"/>
              </a:ext>
            </a:extLst>
          </p:cNvPr>
          <p:cNvSpPr/>
          <p:nvPr/>
        </p:nvSpPr>
        <p:spPr>
          <a:xfrm>
            <a:off x="4622006" y="3687912"/>
            <a:ext cx="3488211" cy="925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</a:pPr>
            <a:r>
              <a:rPr lang="en-US" altLang="ja-JP" sz="2400" dirty="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- </a:t>
            </a:r>
            <a:r>
              <a:rPr lang="ja-JP" altLang="en-US" sz="240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誰が投稿したか</a:t>
            </a:r>
            <a:br>
              <a:rPr lang="en-US" altLang="ja-JP" sz="2400" dirty="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</a:br>
            <a:r>
              <a:rPr lang="en-US" altLang="ja-JP" sz="2400" dirty="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- </a:t>
            </a:r>
            <a:r>
              <a:rPr lang="ja-JP" altLang="en-US" sz="240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どんな投稿をしたか</a:t>
            </a:r>
            <a:endParaRPr lang="en-US" altLang="ja-JP" sz="2400" dirty="0">
              <a:uFill>
                <a:solidFill>
                  <a:srgbClr val="FF0000"/>
                </a:solidFill>
              </a:u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" name="スマイル 7">
            <a:extLst>
              <a:ext uri="{FF2B5EF4-FFF2-40B4-BE49-F238E27FC236}">
                <a16:creationId xmlns:a16="http://schemas.microsoft.com/office/drawing/2014/main" id="{D4A8A72A-AF50-E514-3E3B-DEC39C94606C}"/>
              </a:ext>
            </a:extLst>
          </p:cNvPr>
          <p:cNvSpPr/>
          <p:nvPr/>
        </p:nvSpPr>
        <p:spPr>
          <a:xfrm>
            <a:off x="3608275" y="3016505"/>
            <a:ext cx="431289" cy="448838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C6D70C67-2D5A-1D25-19C4-BB135EF9CC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1409" y="4737876"/>
            <a:ext cx="1983600" cy="1983600"/>
          </a:xfrm>
          <a:prstGeom prst="rect">
            <a:avLst/>
          </a:prstGeom>
        </p:spPr>
      </p:pic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99BF7BA-444F-7D41-EBAC-B2746E6AF367}"/>
              </a:ext>
            </a:extLst>
          </p:cNvPr>
          <p:cNvCxnSpPr>
            <a:cxnSpLocks/>
          </p:cNvCxnSpPr>
          <p:nvPr/>
        </p:nvCxnSpPr>
        <p:spPr>
          <a:xfrm flipH="1">
            <a:off x="4251922" y="6174970"/>
            <a:ext cx="162172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8A549F-DC3A-D2BA-5350-119258CCE204}"/>
              </a:ext>
            </a:extLst>
          </p:cNvPr>
          <p:cNvSpPr/>
          <p:nvPr/>
        </p:nvSpPr>
        <p:spPr>
          <a:xfrm>
            <a:off x="3334824" y="5522290"/>
            <a:ext cx="3455926" cy="479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altLang="ja-JP" sz="2400" dirty="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221164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1320</TotalTime>
  <Words>186</Words>
  <Application>Microsoft Macintosh PowerPoint</Application>
  <PresentationFormat>画面に合わせる (4:3)</PresentationFormat>
  <Paragraphs>56</Paragraphs>
  <Slides>9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Meiryo</vt:lpstr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Background</vt:lpstr>
      <vt:lpstr>Apprication Concept</vt:lpstr>
      <vt:lpstr>Apprication Abstract</vt:lpstr>
      <vt:lpstr>Login Form</vt:lpstr>
      <vt:lpstr>Homepage</vt:lpstr>
      <vt:lpstr>Profile</vt:lpstr>
      <vt:lpstr>Post Review</vt:lpstr>
      <vt:lpstr>Other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第2回ミーティング</dc:title>
  <dc:creator>Minami Ryoto</dc:creator>
  <cp:lastModifiedBy>Minami Ryoto</cp:lastModifiedBy>
  <cp:revision>6</cp:revision>
  <dcterms:created xsi:type="dcterms:W3CDTF">2022-05-10T00:37:56Z</dcterms:created>
  <dcterms:modified xsi:type="dcterms:W3CDTF">2022-05-15T04:01:58Z</dcterms:modified>
</cp:coreProperties>
</file>