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41" r:id="rId3"/>
    <p:sldId id="461" r:id="rId4"/>
    <p:sldId id="427" r:id="rId5"/>
    <p:sldId id="512" r:id="rId6"/>
    <p:sldId id="511" r:id="rId7"/>
    <p:sldId id="421" r:id="rId8"/>
    <p:sldId id="510" r:id="rId9"/>
    <p:sldId id="513" r:id="rId10"/>
    <p:sldId id="419" r:id="rId11"/>
    <p:sldId id="485" r:id="rId12"/>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31E3E"/>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p:cViewPr varScale="1">
        <p:scale>
          <a:sx n="64" d="100"/>
          <a:sy n="64" d="100"/>
        </p:scale>
        <p:origin x="56" y="264"/>
      </p:cViewPr>
      <p:guideLst>
        <p:guide orient="horz" pos="2160"/>
        <p:guide pos="379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75.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4.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7.xml"/><Relationship Id="rId3" Type="http://schemas.openxmlformats.org/officeDocument/2006/relationships/image" Target="../media/image2.png"/><Relationship Id="rId2" Type="http://schemas.openxmlformats.org/officeDocument/2006/relationships/tags" Target="../tags/tag66.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0.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2.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3.xml"/><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直角三角形 10"/>
          <p:cNvSpPr/>
          <p:nvPr/>
        </p:nvSpPr>
        <p:spPr>
          <a:xfrm flipH="1">
            <a:off x="4051300" y="2362835"/>
            <a:ext cx="5118100" cy="4495165"/>
          </a:xfrm>
          <a:prstGeom prst="rtTriangle">
            <a:avLst/>
          </a:prstGeom>
          <a:solidFill>
            <a:srgbClr val="031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4302125" y="0"/>
            <a:ext cx="7889875" cy="6858000"/>
            <a:chOff x="6775" y="0"/>
            <a:chExt cx="12425" cy="10800"/>
          </a:xfrm>
          <a:blipFill rotWithShape="1">
            <a:blip r:embed="rId1"/>
            <a:stretch>
              <a:fillRect l="-2000"/>
            </a:stretch>
          </a:blipFill>
        </p:grpSpPr>
        <p:sp>
          <p:nvSpPr>
            <p:cNvPr id="5" name="直角三角形 4"/>
            <p:cNvSpPr/>
            <p:nvPr/>
          </p:nvSpPr>
          <p:spPr>
            <a:xfrm flipH="1">
              <a:off x="6776" y="4478"/>
              <a:ext cx="7163" cy="632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H="1" flipV="1">
              <a:off x="6775" y="0"/>
              <a:ext cx="7163" cy="632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810" y="0"/>
              <a:ext cx="5390" cy="10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717435" y="2356226"/>
            <a:ext cx="6439968" cy="1631216"/>
          </a:xfrm>
          <a:prstGeom prst="rect">
            <a:avLst/>
          </a:prstGeom>
          <a:noFill/>
        </p:spPr>
        <p:txBody>
          <a:bodyPr wrap="none" rtlCol="0">
            <a:spAutoFit/>
          </a:bodyPr>
          <a:lstStyle/>
          <a:p>
            <a:r>
              <a:rPr lang="en-US" sz="6000" dirty="0">
                <a:solidFill>
                  <a:srgbClr val="031E3E"/>
                </a:solidFill>
                <a:ea typeface="思源黑体 CN Bold" panose="020B0800000000000000" pitchFamily="34" charset="-122"/>
                <a:cs typeface="+mn-lt"/>
              </a:rPr>
              <a:t>CREDIT SCORE </a:t>
            </a:r>
            <a:endParaRPr lang="en-US" sz="6000" dirty="0">
              <a:solidFill>
                <a:srgbClr val="031E3E"/>
              </a:solidFill>
              <a:ea typeface="思源黑体 CN Bold" panose="020B0800000000000000" pitchFamily="34" charset="-122"/>
              <a:cs typeface="+mn-lt"/>
            </a:endParaRPr>
          </a:p>
          <a:p>
            <a:r>
              <a:rPr lang="en-US" sz="4000" dirty="0">
                <a:solidFill>
                  <a:srgbClr val="031E3E"/>
                </a:solidFill>
                <a:ea typeface="思源黑体 CN Bold" panose="020B0800000000000000" pitchFamily="34" charset="-122"/>
                <a:cs typeface="+mn-lt"/>
              </a:rPr>
              <a:t>ANALYSIS &amp; PREDICTION</a:t>
            </a:r>
            <a:endParaRPr lang="en-US" sz="4000" dirty="0">
              <a:solidFill>
                <a:srgbClr val="031E3E"/>
              </a:solidFill>
              <a:ea typeface="思源黑体 CN Bold" panose="020B0800000000000000" pitchFamily="34" charset="-122"/>
              <a:cs typeface="+mn-lt"/>
            </a:endParaRPr>
          </a:p>
        </p:txBody>
      </p:sp>
      <p:sp>
        <p:nvSpPr>
          <p:cNvPr id="14" name="矩形 13"/>
          <p:cNvSpPr/>
          <p:nvPr/>
        </p:nvSpPr>
        <p:spPr>
          <a:xfrm>
            <a:off x="890905" y="1878722"/>
            <a:ext cx="939800" cy="75565"/>
          </a:xfrm>
          <a:prstGeom prst="rect">
            <a:avLst/>
          </a:prstGeom>
          <a:solidFill>
            <a:srgbClr val="031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43585" y="4432180"/>
            <a:ext cx="3555012" cy="923330"/>
          </a:xfrm>
          <a:prstGeom prst="rect">
            <a:avLst/>
          </a:prstGeom>
          <a:noFill/>
        </p:spPr>
        <p:txBody>
          <a:bodyPr wrap="none" rtlCol="0" anchor="t">
            <a:spAutoFit/>
          </a:bodyPr>
          <a:lstStyle/>
          <a:p>
            <a:r>
              <a:rPr lang="en-US" altLang="zh-CN" dirty="0">
                <a:latin typeface="思源黑体 CN Normal" panose="020B0400000000000000" charset="-122"/>
                <a:ea typeface="思源黑体 CN Normal" panose="020B0400000000000000" charset="-122"/>
                <a:cs typeface="思源黑体 CN Normal" panose="020B0400000000000000" charset="-122"/>
                <a:sym typeface="+mn-ea"/>
              </a:rPr>
              <a:t>Reporter: Ruolin Zhao, Siqi Yu</a:t>
            </a:r>
            <a:r>
              <a:rPr lang="zh-CN" dirty="0">
                <a:latin typeface="思源黑体 CN Normal" panose="020B0400000000000000" charset="-122"/>
                <a:ea typeface="思源黑体 CN Normal" panose="020B0400000000000000" charset="-122"/>
                <a:cs typeface="思源黑体 CN Normal" panose="020B0400000000000000" charset="-122"/>
                <a:sym typeface="+mn-ea"/>
              </a:rPr>
              <a:t> </a:t>
            </a:r>
            <a:endParaRPr lang="en-US" altLang="zh-CN" dirty="0">
              <a:latin typeface="思源黑体 CN Normal" panose="020B0400000000000000" charset="-122"/>
              <a:ea typeface="思源黑体 CN Normal" panose="020B0400000000000000" charset="-122"/>
              <a:cs typeface="思源黑体 CN Normal" panose="020B0400000000000000" charset="-122"/>
              <a:sym typeface="+mn-ea"/>
            </a:endParaRPr>
          </a:p>
          <a:p>
            <a:r>
              <a:rPr lang="en-US" altLang="zh-CN" dirty="0">
                <a:latin typeface="思源黑体 CN Normal" panose="020B0400000000000000" charset="-122"/>
                <a:ea typeface="思源黑体 CN Normal" panose="020B0400000000000000" charset="-122"/>
                <a:cs typeface="思源黑体 CN Normal" panose="020B0400000000000000" charset="-122"/>
                <a:sym typeface="+mn-ea"/>
              </a:rPr>
              <a:t>                (Group 28)</a:t>
            </a:r>
            <a:r>
              <a:rPr lang="zh-CN" dirty="0">
                <a:latin typeface="思源黑体 CN Normal" panose="020B0400000000000000" charset="-122"/>
                <a:ea typeface="思源黑体 CN Normal" panose="020B0400000000000000" charset="-122"/>
                <a:cs typeface="思源黑体 CN Normal" panose="020B0400000000000000" charset="-122"/>
                <a:sym typeface="+mn-ea"/>
              </a:rPr>
              <a:t>   </a:t>
            </a:r>
            <a:endParaRPr lang="zh-CN" dirty="0">
              <a:latin typeface="思源黑体 CN Normal" panose="020B0400000000000000" charset="-122"/>
              <a:ea typeface="思源黑体 CN Normal" panose="020B0400000000000000" charset="-122"/>
              <a:cs typeface="思源黑体 CN Normal" panose="020B0400000000000000" charset="-122"/>
              <a:sym typeface="+mn-ea"/>
            </a:endParaRPr>
          </a:p>
          <a:p>
            <a:endParaRPr lang="zh-CN" altLang="en-US" dirty="0"/>
          </a:p>
        </p:txBody>
      </p:sp>
      <p:grpSp>
        <p:nvGrpSpPr>
          <p:cNvPr id="37" name="组合 36"/>
          <p:cNvGrpSpPr/>
          <p:nvPr/>
        </p:nvGrpSpPr>
        <p:grpSpPr>
          <a:xfrm rot="5400000">
            <a:off x="655955" y="6067425"/>
            <a:ext cx="171450" cy="641350"/>
            <a:chOff x="733" y="9280"/>
            <a:chExt cx="270" cy="1010"/>
          </a:xfrm>
          <a:solidFill>
            <a:srgbClr val="031E3E"/>
          </a:solidFill>
        </p:grpSpPr>
        <p:sp>
          <p:nvSpPr>
            <p:cNvPr id="38" name="椭圆 37"/>
            <p:cNvSpPr/>
            <p:nvPr/>
          </p:nvSpPr>
          <p:spPr>
            <a:xfrm rot="16200000">
              <a:off x="733" y="9280"/>
              <a:ext cx="270" cy="2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1" u="none" strike="noStrike" kern="1200" cap="none" spc="0" normalizeH="0" baseline="0" noProof="0">
                <a:ln>
                  <a:noFill/>
                </a:ln>
                <a:solidFill>
                  <a:schemeClr val="lt1"/>
                </a:solidFill>
                <a:effectLst/>
                <a:uLnTx/>
                <a:uFillTx/>
                <a:latin typeface="思源黑体 CN Normal" panose="020B0400000000000000" charset="-122"/>
                <a:ea typeface="思源黑体 CN Normal" panose="020B0400000000000000" charset="-122"/>
                <a:cs typeface="+mn-cs"/>
              </a:endParaRPr>
            </a:p>
          </p:txBody>
        </p:sp>
        <p:sp>
          <p:nvSpPr>
            <p:cNvPr id="39" name="椭圆 38"/>
            <p:cNvSpPr/>
            <p:nvPr/>
          </p:nvSpPr>
          <p:spPr>
            <a:xfrm rot="16200000">
              <a:off x="733" y="9650"/>
              <a:ext cx="270" cy="2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1" u="none" strike="noStrike" kern="1200" cap="none" spc="0" normalizeH="0" baseline="0" noProof="0">
                <a:ln>
                  <a:noFill/>
                </a:ln>
                <a:solidFill>
                  <a:schemeClr val="lt1"/>
                </a:solidFill>
                <a:effectLst/>
                <a:uLnTx/>
                <a:uFillTx/>
                <a:latin typeface="思源黑体 CN Normal" panose="020B0400000000000000" charset="-122"/>
                <a:ea typeface="思源黑体 CN Normal" panose="020B0400000000000000" charset="-122"/>
                <a:cs typeface="+mn-cs"/>
              </a:endParaRPr>
            </a:p>
          </p:txBody>
        </p:sp>
        <p:sp>
          <p:nvSpPr>
            <p:cNvPr id="40" name="椭圆 39"/>
            <p:cNvSpPr/>
            <p:nvPr/>
          </p:nvSpPr>
          <p:spPr>
            <a:xfrm rot="16200000">
              <a:off x="733" y="10020"/>
              <a:ext cx="270" cy="2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1" u="none" strike="noStrike" kern="1200" cap="none" spc="0" normalizeH="0" baseline="0" noProof="0">
                <a:ln>
                  <a:noFill/>
                </a:ln>
                <a:solidFill>
                  <a:schemeClr val="lt1"/>
                </a:solidFill>
                <a:effectLst/>
                <a:uLnTx/>
                <a:uFillTx/>
                <a:latin typeface="思源黑体 CN Normal" panose="020B0400000000000000" charset="-122"/>
                <a:ea typeface="思源黑体 CN Normal" panose="020B0400000000000000" charset="-122"/>
                <a:cs typeface="+mn-cs"/>
              </a:endParaRPr>
            </a:p>
          </p:txBody>
        </p:sp>
      </p:gr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直角三角形 10"/>
          <p:cNvSpPr/>
          <p:nvPr/>
        </p:nvSpPr>
        <p:spPr>
          <a:xfrm flipH="1">
            <a:off x="4051300" y="2362835"/>
            <a:ext cx="5118100" cy="4495165"/>
          </a:xfrm>
          <a:prstGeom prst="rtTriangle">
            <a:avLst/>
          </a:prstGeom>
          <a:solidFill>
            <a:srgbClr val="031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4302125" y="0"/>
            <a:ext cx="7889875" cy="6858000"/>
            <a:chOff x="6775" y="0"/>
            <a:chExt cx="12425" cy="10800"/>
          </a:xfrm>
          <a:blipFill rotWithShape="1">
            <a:blip r:embed="rId1"/>
            <a:stretch>
              <a:fillRect l="-2000"/>
            </a:stretch>
          </a:blipFill>
        </p:grpSpPr>
        <p:sp>
          <p:nvSpPr>
            <p:cNvPr id="5" name="直角三角形 4"/>
            <p:cNvSpPr/>
            <p:nvPr/>
          </p:nvSpPr>
          <p:spPr>
            <a:xfrm flipH="1">
              <a:off x="6776" y="4478"/>
              <a:ext cx="7163" cy="632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H="1" flipV="1">
              <a:off x="6775" y="0"/>
              <a:ext cx="7163" cy="632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810" y="0"/>
              <a:ext cx="5390" cy="10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986790" y="2788305"/>
            <a:ext cx="4965258" cy="1446550"/>
          </a:xfrm>
          <a:prstGeom prst="rect">
            <a:avLst/>
          </a:prstGeom>
          <a:noFill/>
        </p:spPr>
        <p:txBody>
          <a:bodyPr wrap="square" rtlCol="0">
            <a:spAutoFit/>
          </a:bodyPr>
          <a:lstStyle/>
          <a:p>
            <a:r>
              <a:rPr lang="en-US" sz="8800" dirty="0">
                <a:solidFill>
                  <a:srgbClr val="031E3E"/>
                </a:solidFill>
                <a:latin typeface="思源黑体 CN Bold" panose="020B0800000000000000" pitchFamily="34" charset="-122"/>
                <a:ea typeface="思源黑体 CN Bold" panose="020B0800000000000000" pitchFamily="34" charset="-122"/>
                <a:cs typeface="思源黑体 CN Bold" panose="020B0800000000000000" pitchFamily="34" charset="-122"/>
              </a:rPr>
              <a:t>THANKS</a:t>
            </a:r>
            <a:endParaRPr lang="en-US" sz="8800" dirty="0">
              <a:solidFill>
                <a:srgbClr val="031E3E"/>
              </a:solidFill>
              <a:latin typeface="思源黑体 CN Bold" panose="020B0800000000000000" pitchFamily="34" charset="-122"/>
              <a:ea typeface="思源黑体 CN Bold" panose="020B0800000000000000" pitchFamily="34" charset="-122"/>
              <a:cs typeface="思源黑体 CN Bold" panose="020B0800000000000000" pitchFamily="34" charset="-122"/>
            </a:endParaRPr>
          </a:p>
        </p:txBody>
      </p:sp>
      <p:sp>
        <p:nvSpPr>
          <p:cNvPr id="14" name="矩形 13"/>
          <p:cNvSpPr/>
          <p:nvPr/>
        </p:nvSpPr>
        <p:spPr>
          <a:xfrm>
            <a:off x="1062355" y="2287270"/>
            <a:ext cx="939800" cy="75565"/>
          </a:xfrm>
          <a:prstGeom prst="rect">
            <a:avLst/>
          </a:prstGeom>
          <a:solidFill>
            <a:srgbClr val="031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rot="5400000">
            <a:off x="655955" y="6067425"/>
            <a:ext cx="171450" cy="641350"/>
            <a:chOff x="733" y="9280"/>
            <a:chExt cx="270" cy="1010"/>
          </a:xfrm>
          <a:solidFill>
            <a:srgbClr val="031E3E"/>
          </a:solidFill>
        </p:grpSpPr>
        <p:sp>
          <p:nvSpPr>
            <p:cNvPr id="38" name="椭圆 37"/>
            <p:cNvSpPr/>
            <p:nvPr/>
          </p:nvSpPr>
          <p:spPr>
            <a:xfrm rot="16200000">
              <a:off x="733" y="9280"/>
              <a:ext cx="270" cy="2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1" u="none" strike="noStrike" kern="1200" cap="none" spc="0" normalizeH="0" baseline="0" noProof="0">
                <a:ln>
                  <a:noFill/>
                </a:ln>
                <a:solidFill>
                  <a:schemeClr val="lt1"/>
                </a:solidFill>
                <a:effectLst/>
                <a:uLnTx/>
                <a:uFillTx/>
                <a:latin typeface="思源黑体 CN Normal" panose="020B0400000000000000" charset="-122"/>
                <a:ea typeface="思源黑体 CN Normal" panose="020B0400000000000000" charset="-122"/>
                <a:cs typeface="+mn-cs"/>
              </a:endParaRPr>
            </a:p>
          </p:txBody>
        </p:sp>
        <p:sp>
          <p:nvSpPr>
            <p:cNvPr id="39" name="椭圆 38"/>
            <p:cNvSpPr/>
            <p:nvPr/>
          </p:nvSpPr>
          <p:spPr>
            <a:xfrm rot="16200000">
              <a:off x="733" y="9650"/>
              <a:ext cx="270" cy="2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1" u="none" strike="noStrike" kern="1200" cap="none" spc="0" normalizeH="0" baseline="0" noProof="0">
                <a:ln>
                  <a:noFill/>
                </a:ln>
                <a:solidFill>
                  <a:schemeClr val="lt1"/>
                </a:solidFill>
                <a:effectLst/>
                <a:uLnTx/>
                <a:uFillTx/>
                <a:latin typeface="思源黑体 CN Normal" panose="020B0400000000000000" charset="-122"/>
                <a:ea typeface="思源黑体 CN Normal" panose="020B0400000000000000" charset="-122"/>
                <a:cs typeface="+mn-cs"/>
              </a:endParaRPr>
            </a:p>
          </p:txBody>
        </p:sp>
        <p:sp>
          <p:nvSpPr>
            <p:cNvPr id="40" name="椭圆 39"/>
            <p:cNvSpPr/>
            <p:nvPr/>
          </p:nvSpPr>
          <p:spPr>
            <a:xfrm rot="16200000">
              <a:off x="733" y="10020"/>
              <a:ext cx="270" cy="2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1" u="none" strike="noStrike" kern="1200" cap="none" spc="0" normalizeH="0" baseline="0" noProof="0">
                <a:ln>
                  <a:noFill/>
                </a:ln>
                <a:solidFill>
                  <a:schemeClr val="lt1"/>
                </a:solidFill>
                <a:effectLst/>
                <a:uLnTx/>
                <a:uFillTx/>
                <a:latin typeface="思源黑体 CN Normal" panose="020B0400000000000000" charset="-122"/>
                <a:ea typeface="思源黑体 CN Normal" panose="020B0400000000000000" charset="-122"/>
                <a:cs typeface="+mn-cs"/>
              </a:endParaRPr>
            </a:p>
          </p:txBody>
        </p:sp>
      </p:gr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1"/>
            <a:ext cx="2855343" cy="784617"/>
          </a:xfrm>
          <a:prstGeom prst="rect">
            <a:avLst/>
          </a:prstGeom>
          <a:solidFill>
            <a:srgbClr val="031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rot="16200000">
            <a:off x="1020466" y="-835043"/>
            <a:ext cx="1415772" cy="3030911"/>
          </a:xfrm>
          <a:prstGeom prst="rect">
            <a:avLst/>
          </a:prstGeom>
          <a:noFill/>
        </p:spPr>
        <p:txBody>
          <a:bodyPr vert="eaVert" wrap="square" rtlCol="0">
            <a:spAutoFit/>
          </a:bodyPr>
          <a:lstStyle/>
          <a:p>
            <a:r>
              <a:rPr lang="en-US" altLang="zh-CN" sz="4000" b="1" cap="small" dirty="0">
                <a:solidFill>
                  <a:schemeClr val="bg1"/>
                </a:solidFill>
                <a:uFillTx/>
                <a:latin typeface="思源黑体 CN Normal" panose="020B0400000000000000" charset="-122"/>
                <a:ea typeface="思源黑体 CN Normal" panose="020B0400000000000000" charset="-122"/>
                <a:cs typeface="思源黑体 CN Normal" panose="020B0400000000000000" charset="-122"/>
                <a:sym typeface="+mn-ea"/>
              </a:rPr>
              <a:t>contents</a:t>
            </a:r>
            <a:endParaRPr lang="en-US" altLang="zh-CN" sz="4000" b="1" cap="small" dirty="0">
              <a:solidFill>
                <a:schemeClr val="bg1"/>
              </a:solidFill>
              <a:uFillTx/>
              <a:latin typeface="思源黑体 CN Normal" panose="020B0400000000000000" charset="-122"/>
              <a:ea typeface="思源黑体 CN Normal" panose="020B0400000000000000" charset="-122"/>
              <a:cs typeface="思源黑体 CN Normal" panose="020B0400000000000000" charset="-122"/>
            </a:endParaRPr>
          </a:p>
          <a:p>
            <a:endParaRPr lang="en-US" altLang="zh-CN" sz="4000" b="1" cap="small" dirty="0">
              <a:solidFill>
                <a:schemeClr val="bg1"/>
              </a:solidFill>
              <a:uFillTx/>
              <a:latin typeface="思源黑体 CN Normal" panose="020B0400000000000000" charset="-122"/>
              <a:ea typeface="思源黑体 CN Normal" panose="020B0400000000000000" charset="-122"/>
              <a:cs typeface="思源黑体 CN Normal" panose="020B0400000000000000" charset="-122"/>
            </a:endParaRPr>
          </a:p>
        </p:txBody>
      </p:sp>
      <p:grpSp>
        <p:nvGrpSpPr>
          <p:cNvPr id="28" name="组合 27"/>
          <p:cNvGrpSpPr/>
          <p:nvPr/>
        </p:nvGrpSpPr>
        <p:grpSpPr>
          <a:xfrm>
            <a:off x="213043" y="958215"/>
            <a:ext cx="8843645" cy="4916805"/>
            <a:chOff x="1399" y="1509"/>
            <a:chExt cx="13927" cy="7743"/>
          </a:xfrm>
        </p:grpSpPr>
        <p:sp>
          <p:nvSpPr>
            <p:cNvPr id="10" name="任意多边形 9"/>
            <p:cNvSpPr/>
            <p:nvPr/>
          </p:nvSpPr>
          <p:spPr>
            <a:xfrm rot="8100000">
              <a:off x="6274" y="1509"/>
              <a:ext cx="1320" cy="1320"/>
            </a:xfrm>
            <a:custGeom>
              <a:avLst/>
              <a:gdLst>
                <a:gd name="adj1" fmla="val 33333"/>
                <a:gd name="adj2" fmla="val 33333"/>
                <a:gd name="maxAdj2" fmla="*/ 100000 w ss"/>
                <a:gd name="a2" fmla="pin 0 adj2 maxAdj2"/>
                <a:gd name="x1" fmla="*/ ss a2 100000"/>
                <a:gd name="g1" fmla="*/ h x1 w"/>
                <a:gd name="g2" fmla="+- h 0 g1"/>
                <a:gd name="maxAdj1" fmla="*/ 100000 g2 ss"/>
                <a:gd name="a1" fmla="pin 0 adj1 maxAdj1"/>
                <a:gd name="y1" fmla="*/ ss a1 100000"/>
                <a:gd name="dx2" fmla="*/ y1 w h"/>
                <a:gd name="x2" fmla="+- r 0 dx2"/>
                <a:gd name="dy2" fmla="*/ x1 h w"/>
                <a:gd name="y2" fmla="+- b 0 dy2"/>
                <a:gd name="cx1" fmla="*/ x1 1 2"/>
                <a:gd name="cy1" fmla="+/ y2 b 2"/>
                <a:gd name="cx2" fmla="+/ x2 r 2"/>
                <a:gd name="cy2" fmla="*/ y1 1 2"/>
              </a:gdLst>
              <a:ahLst/>
              <a:cxnLst>
                <a:cxn ang="0">
                  <a:pos x="cx2" y="cy2"/>
                </a:cxn>
                <a:cxn ang="cd4">
                  <a:pos x="cx1" y="cy1"/>
                </a:cxn>
                <a:cxn ang="cd2">
                  <a:pos x="l" y="vc"/>
                </a:cxn>
                <a:cxn ang="3">
                  <a:pos x="hc" y="t"/>
                </a:cxn>
              </a:cxnLst>
              <a:rect l="l" t="t" r="r" b="b"/>
              <a:pathLst>
                <a:path w="3059" h="3059">
                  <a:moveTo>
                    <a:pt x="0" y="0"/>
                  </a:moveTo>
                  <a:lnTo>
                    <a:pt x="3059" y="0"/>
                  </a:lnTo>
                  <a:lnTo>
                    <a:pt x="2625" y="434"/>
                  </a:lnTo>
                  <a:lnTo>
                    <a:pt x="471" y="434"/>
                  </a:lnTo>
                  <a:lnTo>
                    <a:pt x="471" y="2588"/>
                  </a:lnTo>
                  <a:lnTo>
                    <a:pt x="0" y="3059"/>
                  </a:lnTo>
                  <a:lnTo>
                    <a:pt x="0" y="0"/>
                  </a:lnTo>
                  <a:close/>
                </a:path>
              </a:pathLst>
            </a:custGeom>
            <a:solidFill>
              <a:srgbClr val="031E3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12" name="任意多边形 11"/>
            <p:cNvSpPr/>
            <p:nvPr/>
          </p:nvSpPr>
          <p:spPr>
            <a:xfrm rot="13500000" flipH="1">
              <a:off x="13765" y="3650"/>
              <a:ext cx="1320" cy="1320"/>
            </a:xfrm>
            <a:custGeom>
              <a:avLst/>
              <a:gdLst>
                <a:gd name="adj1" fmla="val 33333"/>
                <a:gd name="adj2" fmla="val 33333"/>
                <a:gd name="maxAdj2" fmla="*/ 100000 w ss"/>
                <a:gd name="a2" fmla="pin 0 adj2 maxAdj2"/>
                <a:gd name="x1" fmla="*/ ss a2 100000"/>
                <a:gd name="g1" fmla="*/ h x1 w"/>
                <a:gd name="g2" fmla="+- h 0 g1"/>
                <a:gd name="maxAdj1" fmla="*/ 100000 g2 ss"/>
                <a:gd name="a1" fmla="pin 0 adj1 maxAdj1"/>
                <a:gd name="y1" fmla="*/ ss a1 100000"/>
                <a:gd name="dx2" fmla="*/ y1 w h"/>
                <a:gd name="x2" fmla="+- r 0 dx2"/>
                <a:gd name="dy2" fmla="*/ x1 h w"/>
                <a:gd name="y2" fmla="+- b 0 dy2"/>
                <a:gd name="cx1" fmla="*/ x1 1 2"/>
                <a:gd name="cy1" fmla="+/ y2 b 2"/>
                <a:gd name="cx2" fmla="+/ x2 r 2"/>
                <a:gd name="cy2" fmla="*/ y1 1 2"/>
              </a:gdLst>
              <a:ahLst/>
              <a:cxnLst>
                <a:cxn ang="0">
                  <a:pos x="cx2" y="cy2"/>
                </a:cxn>
                <a:cxn ang="cd4">
                  <a:pos x="cx1" y="cy1"/>
                </a:cxn>
                <a:cxn ang="cd2">
                  <a:pos x="l" y="vc"/>
                </a:cxn>
                <a:cxn ang="3">
                  <a:pos x="hc" y="t"/>
                </a:cxn>
              </a:cxnLst>
              <a:rect l="l" t="t" r="r" b="b"/>
              <a:pathLst>
                <a:path w="3059" h="3059">
                  <a:moveTo>
                    <a:pt x="0" y="0"/>
                  </a:moveTo>
                  <a:lnTo>
                    <a:pt x="3059" y="0"/>
                  </a:lnTo>
                  <a:lnTo>
                    <a:pt x="2625" y="434"/>
                  </a:lnTo>
                  <a:lnTo>
                    <a:pt x="471" y="434"/>
                  </a:lnTo>
                  <a:lnTo>
                    <a:pt x="471" y="2588"/>
                  </a:lnTo>
                  <a:lnTo>
                    <a:pt x="0" y="3059"/>
                  </a:lnTo>
                  <a:lnTo>
                    <a:pt x="0" y="0"/>
                  </a:lnTo>
                  <a:close/>
                </a:path>
              </a:pathLst>
            </a:custGeom>
            <a:solidFill>
              <a:srgbClr val="031E3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13" name="任意多边形 12"/>
            <p:cNvSpPr/>
            <p:nvPr/>
          </p:nvSpPr>
          <p:spPr>
            <a:xfrm rot="8100000">
              <a:off x="6274" y="5791"/>
              <a:ext cx="1320" cy="1320"/>
            </a:xfrm>
            <a:custGeom>
              <a:avLst/>
              <a:gdLst>
                <a:gd name="adj1" fmla="val 33333"/>
                <a:gd name="adj2" fmla="val 33333"/>
                <a:gd name="maxAdj2" fmla="*/ 100000 w ss"/>
                <a:gd name="a2" fmla="pin 0 adj2 maxAdj2"/>
                <a:gd name="x1" fmla="*/ ss a2 100000"/>
                <a:gd name="g1" fmla="*/ h x1 w"/>
                <a:gd name="g2" fmla="+- h 0 g1"/>
                <a:gd name="maxAdj1" fmla="*/ 100000 g2 ss"/>
                <a:gd name="a1" fmla="pin 0 adj1 maxAdj1"/>
                <a:gd name="y1" fmla="*/ ss a1 100000"/>
                <a:gd name="dx2" fmla="*/ y1 w h"/>
                <a:gd name="x2" fmla="+- r 0 dx2"/>
                <a:gd name="dy2" fmla="*/ x1 h w"/>
                <a:gd name="y2" fmla="+- b 0 dy2"/>
                <a:gd name="cx1" fmla="*/ x1 1 2"/>
                <a:gd name="cy1" fmla="+/ y2 b 2"/>
                <a:gd name="cx2" fmla="+/ x2 r 2"/>
                <a:gd name="cy2" fmla="*/ y1 1 2"/>
              </a:gdLst>
              <a:ahLst/>
              <a:cxnLst>
                <a:cxn ang="0">
                  <a:pos x="cx2" y="cy2"/>
                </a:cxn>
                <a:cxn ang="cd4">
                  <a:pos x="cx1" y="cy1"/>
                </a:cxn>
                <a:cxn ang="cd2">
                  <a:pos x="l" y="vc"/>
                </a:cxn>
                <a:cxn ang="3">
                  <a:pos x="hc" y="t"/>
                </a:cxn>
              </a:cxnLst>
              <a:rect l="l" t="t" r="r" b="b"/>
              <a:pathLst>
                <a:path w="3059" h="3059">
                  <a:moveTo>
                    <a:pt x="0" y="0"/>
                  </a:moveTo>
                  <a:lnTo>
                    <a:pt x="3059" y="0"/>
                  </a:lnTo>
                  <a:lnTo>
                    <a:pt x="2625" y="434"/>
                  </a:lnTo>
                  <a:lnTo>
                    <a:pt x="471" y="434"/>
                  </a:lnTo>
                  <a:lnTo>
                    <a:pt x="471" y="2588"/>
                  </a:lnTo>
                  <a:lnTo>
                    <a:pt x="0" y="3059"/>
                  </a:lnTo>
                  <a:lnTo>
                    <a:pt x="0" y="0"/>
                  </a:lnTo>
                  <a:close/>
                </a:path>
              </a:pathLst>
            </a:custGeom>
            <a:solidFill>
              <a:srgbClr val="031E3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14" name="任意多边形 13"/>
            <p:cNvSpPr/>
            <p:nvPr/>
          </p:nvSpPr>
          <p:spPr>
            <a:xfrm rot="13500000" flipH="1">
              <a:off x="13820" y="7932"/>
              <a:ext cx="1320" cy="1320"/>
            </a:xfrm>
            <a:custGeom>
              <a:avLst/>
              <a:gdLst>
                <a:gd name="adj1" fmla="val 33333"/>
                <a:gd name="adj2" fmla="val 33333"/>
                <a:gd name="maxAdj2" fmla="*/ 100000 w ss"/>
                <a:gd name="a2" fmla="pin 0 adj2 maxAdj2"/>
                <a:gd name="x1" fmla="*/ ss a2 100000"/>
                <a:gd name="g1" fmla="*/ h x1 w"/>
                <a:gd name="g2" fmla="+- h 0 g1"/>
                <a:gd name="maxAdj1" fmla="*/ 100000 g2 ss"/>
                <a:gd name="a1" fmla="pin 0 adj1 maxAdj1"/>
                <a:gd name="y1" fmla="*/ ss a1 100000"/>
                <a:gd name="dx2" fmla="*/ y1 w h"/>
                <a:gd name="x2" fmla="+- r 0 dx2"/>
                <a:gd name="dy2" fmla="*/ x1 h w"/>
                <a:gd name="y2" fmla="+- b 0 dy2"/>
                <a:gd name="cx1" fmla="*/ x1 1 2"/>
                <a:gd name="cy1" fmla="+/ y2 b 2"/>
                <a:gd name="cx2" fmla="+/ x2 r 2"/>
                <a:gd name="cy2" fmla="*/ y1 1 2"/>
              </a:gdLst>
              <a:ahLst/>
              <a:cxnLst>
                <a:cxn ang="0">
                  <a:pos x="cx2" y="cy2"/>
                </a:cxn>
                <a:cxn ang="cd4">
                  <a:pos x="cx1" y="cy1"/>
                </a:cxn>
                <a:cxn ang="cd2">
                  <a:pos x="l" y="vc"/>
                </a:cxn>
                <a:cxn ang="3">
                  <a:pos x="hc" y="t"/>
                </a:cxn>
              </a:cxnLst>
              <a:rect l="l" t="t" r="r" b="b"/>
              <a:pathLst>
                <a:path w="3059" h="3059">
                  <a:moveTo>
                    <a:pt x="0" y="0"/>
                  </a:moveTo>
                  <a:lnTo>
                    <a:pt x="3059" y="0"/>
                  </a:lnTo>
                  <a:lnTo>
                    <a:pt x="2625" y="434"/>
                  </a:lnTo>
                  <a:lnTo>
                    <a:pt x="471" y="434"/>
                  </a:lnTo>
                  <a:lnTo>
                    <a:pt x="471" y="2588"/>
                  </a:lnTo>
                  <a:lnTo>
                    <a:pt x="0" y="3059"/>
                  </a:lnTo>
                  <a:lnTo>
                    <a:pt x="0" y="0"/>
                  </a:lnTo>
                  <a:close/>
                </a:path>
              </a:pathLst>
            </a:custGeom>
            <a:solidFill>
              <a:srgbClr val="031E3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15" name="文本框 14"/>
            <p:cNvSpPr txBox="1"/>
            <p:nvPr/>
          </p:nvSpPr>
          <p:spPr>
            <a:xfrm>
              <a:off x="6001" y="1612"/>
              <a:ext cx="1200" cy="1113"/>
            </a:xfrm>
            <a:prstGeom prst="rect">
              <a:avLst/>
            </a:prstGeom>
            <a:noFill/>
          </p:spPr>
          <p:txBody>
            <a:bodyPr wrap="none" rtlCol="0">
              <a:spAutoFit/>
            </a:bodyPr>
            <a:lstStyle/>
            <a:p>
              <a:r>
                <a:rPr lang="en-US" altLang="zh-CN" sz="4000">
                  <a:solidFill>
                    <a:srgbClr val="031E3E"/>
                  </a:solidFill>
                  <a:latin typeface="思源黑体 CN Medium" panose="020B0600000000000000" charset="-122"/>
                  <a:ea typeface="思源黑体 CN Medium" panose="020B0600000000000000" charset="-122"/>
                </a:rPr>
                <a:t>01</a:t>
              </a:r>
              <a:endParaRPr lang="en-US" altLang="zh-CN" sz="4000">
                <a:solidFill>
                  <a:srgbClr val="031E3E"/>
                </a:solidFill>
                <a:latin typeface="思源黑体 CN Medium" panose="020B0600000000000000" charset="-122"/>
                <a:ea typeface="思源黑体 CN Medium" panose="020B0600000000000000" charset="-122"/>
              </a:endParaRPr>
            </a:p>
          </p:txBody>
        </p:sp>
        <p:sp>
          <p:nvSpPr>
            <p:cNvPr id="16" name="文本框 15"/>
            <p:cNvSpPr txBox="1"/>
            <p:nvPr/>
          </p:nvSpPr>
          <p:spPr>
            <a:xfrm>
              <a:off x="14125" y="3753"/>
              <a:ext cx="1200" cy="1113"/>
            </a:xfrm>
            <a:prstGeom prst="rect">
              <a:avLst/>
            </a:prstGeom>
            <a:noFill/>
          </p:spPr>
          <p:txBody>
            <a:bodyPr wrap="none" rtlCol="0">
              <a:spAutoFit/>
            </a:bodyPr>
            <a:lstStyle/>
            <a:p>
              <a:r>
                <a:rPr lang="en-US" altLang="zh-CN" sz="4000">
                  <a:solidFill>
                    <a:srgbClr val="031E3E"/>
                  </a:solidFill>
                  <a:latin typeface="思源黑体 CN Medium" panose="020B0600000000000000" charset="-122"/>
                  <a:ea typeface="思源黑体 CN Medium" panose="020B0600000000000000" charset="-122"/>
                </a:rPr>
                <a:t>02</a:t>
              </a:r>
              <a:endParaRPr lang="en-US" altLang="zh-CN" sz="4000">
                <a:solidFill>
                  <a:srgbClr val="031E3E"/>
                </a:solidFill>
                <a:latin typeface="思源黑体 CN Medium" panose="020B0600000000000000" charset="-122"/>
                <a:ea typeface="思源黑体 CN Medium" panose="020B0600000000000000" charset="-122"/>
              </a:endParaRPr>
            </a:p>
          </p:txBody>
        </p:sp>
        <p:sp>
          <p:nvSpPr>
            <p:cNvPr id="18" name="文本框 17"/>
            <p:cNvSpPr txBox="1"/>
            <p:nvPr/>
          </p:nvSpPr>
          <p:spPr>
            <a:xfrm>
              <a:off x="6001" y="5894"/>
              <a:ext cx="1200" cy="1113"/>
            </a:xfrm>
            <a:prstGeom prst="rect">
              <a:avLst/>
            </a:prstGeom>
            <a:noFill/>
          </p:spPr>
          <p:txBody>
            <a:bodyPr wrap="none" rtlCol="0">
              <a:spAutoFit/>
            </a:bodyPr>
            <a:lstStyle/>
            <a:p>
              <a:r>
                <a:rPr lang="en-US" altLang="zh-CN" sz="4000">
                  <a:solidFill>
                    <a:srgbClr val="031E3E"/>
                  </a:solidFill>
                  <a:latin typeface="思源黑体 CN Medium" panose="020B0600000000000000" charset="-122"/>
                  <a:ea typeface="思源黑体 CN Medium" panose="020B0600000000000000" charset="-122"/>
                </a:rPr>
                <a:t>03</a:t>
              </a:r>
              <a:endParaRPr lang="en-US" altLang="zh-CN" sz="4000">
                <a:solidFill>
                  <a:srgbClr val="031E3E"/>
                </a:solidFill>
                <a:latin typeface="思源黑体 CN Medium" panose="020B0600000000000000" charset="-122"/>
                <a:ea typeface="思源黑体 CN Medium" panose="020B0600000000000000" charset="-122"/>
              </a:endParaRPr>
            </a:p>
          </p:txBody>
        </p:sp>
        <p:sp>
          <p:nvSpPr>
            <p:cNvPr id="20" name="文本框 19"/>
            <p:cNvSpPr txBox="1"/>
            <p:nvPr/>
          </p:nvSpPr>
          <p:spPr>
            <a:xfrm>
              <a:off x="14126" y="8035"/>
              <a:ext cx="1200" cy="1113"/>
            </a:xfrm>
            <a:prstGeom prst="rect">
              <a:avLst/>
            </a:prstGeom>
            <a:noFill/>
          </p:spPr>
          <p:txBody>
            <a:bodyPr wrap="none" rtlCol="0">
              <a:spAutoFit/>
            </a:bodyPr>
            <a:lstStyle/>
            <a:p>
              <a:r>
                <a:rPr lang="en-US" altLang="zh-CN" sz="4000">
                  <a:solidFill>
                    <a:srgbClr val="031E3E"/>
                  </a:solidFill>
                  <a:latin typeface="思源黑体 CN Medium" panose="020B0600000000000000" charset="-122"/>
                  <a:ea typeface="思源黑体 CN Medium" panose="020B0600000000000000" charset="-122"/>
                </a:rPr>
                <a:t>04</a:t>
              </a:r>
              <a:endParaRPr lang="en-US" altLang="zh-CN" sz="4000">
                <a:solidFill>
                  <a:srgbClr val="031E3E"/>
                </a:solidFill>
                <a:latin typeface="思源黑体 CN Medium" panose="020B0600000000000000" charset="-122"/>
                <a:ea typeface="思源黑体 CN Medium" panose="020B0600000000000000" charset="-122"/>
              </a:endParaRPr>
            </a:p>
          </p:txBody>
        </p:sp>
        <p:sp>
          <p:nvSpPr>
            <p:cNvPr id="3087" name="文本框 33"/>
            <p:cNvSpPr txBox="1"/>
            <p:nvPr/>
          </p:nvSpPr>
          <p:spPr>
            <a:xfrm>
              <a:off x="7380" y="1779"/>
              <a:ext cx="6489" cy="725"/>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FontTx/>
                <a:buNone/>
              </a:pPr>
              <a:r>
                <a:rPr lang="en-US" altLang="zh-CN" sz="2400" dirty="0">
                  <a:latin typeface="思源黑体 CN Normal" panose="020B0400000000000000" charset="-122"/>
                  <a:ea typeface="思源黑体 CN Normal" panose="020B0400000000000000" charset="-122"/>
                </a:rPr>
                <a:t>Dataset Description</a:t>
              </a:r>
              <a:endParaRPr lang="en-US" altLang="zh-CN" sz="2400" dirty="0">
                <a:latin typeface="思源黑体 CN Normal" panose="020B0400000000000000" charset="-122"/>
                <a:ea typeface="思源黑体 CN Normal" panose="020B0400000000000000" charset="-122"/>
              </a:endParaRPr>
            </a:p>
          </p:txBody>
        </p:sp>
        <p:sp>
          <p:nvSpPr>
            <p:cNvPr id="21" name="文本框 33"/>
            <p:cNvSpPr txBox="1"/>
            <p:nvPr/>
          </p:nvSpPr>
          <p:spPr>
            <a:xfrm>
              <a:off x="10572" y="3307"/>
              <a:ext cx="3264" cy="725"/>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FontTx/>
                <a:buNone/>
              </a:pPr>
              <a:r>
                <a:rPr lang="en-US" altLang="zh-CN" sz="2400" dirty="0">
                  <a:latin typeface="思源黑体 CN Normal" panose="020B0400000000000000" charset="-122"/>
                  <a:ea typeface="思源黑体 CN Normal" panose="020B0400000000000000" charset="-122"/>
                </a:rPr>
                <a:t>Anaylsis</a:t>
              </a:r>
              <a:endParaRPr lang="en-US" altLang="zh-CN" sz="2400" dirty="0">
                <a:latin typeface="思源黑体 CN Normal" panose="020B0400000000000000" charset="-122"/>
                <a:ea typeface="思源黑体 CN Normal" panose="020B0400000000000000" charset="-122"/>
              </a:endParaRPr>
            </a:p>
          </p:txBody>
        </p:sp>
        <p:sp>
          <p:nvSpPr>
            <p:cNvPr id="22" name="文本框 35"/>
            <p:cNvSpPr txBox="1"/>
            <p:nvPr/>
          </p:nvSpPr>
          <p:spPr>
            <a:xfrm>
              <a:off x="1399" y="3980"/>
              <a:ext cx="11907" cy="218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en-US" altLang="zh-CN" sz="1400" dirty="0">
                  <a:solidFill>
                    <a:schemeClr val="bg1">
                      <a:lumMod val="65000"/>
                    </a:schemeClr>
                  </a:solidFill>
                  <a:ea typeface="思源黑体 CN Normal" panose="020B0400000000000000" charset="-122"/>
                  <a:sym typeface="+mn-ea"/>
                </a:rPr>
                <a:t>Q1:</a:t>
              </a:r>
              <a:r>
                <a:rPr lang="en-US" altLang="zh-CN" sz="1400" dirty="0">
                  <a:solidFill>
                    <a:schemeClr val="bg1">
                      <a:lumMod val="65000"/>
                    </a:schemeClr>
                  </a:solidFill>
                  <a:ea typeface="思源黑体 CN Normal" panose="020B0400000000000000" charset="-122"/>
                  <a:sym typeface="+mn-lt"/>
                </a:rPr>
                <a:t>What is the relationship between age and credit score ?</a:t>
              </a:r>
              <a:endParaRPr lang="en-US" altLang="zh-CN" sz="1400" dirty="0">
                <a:solidFill>
                  <a:schemeClr val="bg1">
                    <a:lumMod val="65000"/>
                  </a:schemeClr>
                </a:solidFill>
                <a:ea typeface="思源黑体 CN Normal" panose="020B0400000000000000" charset="-122"/>
                <a:sym typeface="+mn-lt"/>
              </a:endParaRPr>
            </a:p>
            <a:p>
              <a:pPr algn="r">
                <a:defRPr/>
              </a:pPr>
              <a:r>
                <a:rPr lang="en-US" altLang="zh-CN" sz="1400" dirty="0">
                  <a:solidFill>
                    <a:schemeClr val="bg1">
                      <a:lumMod val="65000"/>
                    </a:schemeClr>
                  </a:solidFill>
                  <a:ea typeface="思源黑体 CN Normal" panose="020B0400000000000000" charset="-122"/>
                  <a:sym typeface="+mn-lt"/>
                </a:rPr>
                <a:t>Q2:What is the relationship between annual income and credit score ?</a:t>
              </a:r>
              <a:endParaRPr lang="en-US" altLang="zh-CN" sz="1400" dirty="0">
                <a:solidFill>
                  <a:schemeClr val="bg1">
                    <a:lumMod val="65000"/>
                  </a:schemeClr>
                </a:solidFill>
                <a:ea typeface="思源黑体 CN Normal" panose="020B0400000000000000" charset="-122"/>
                <a:sym typeface="+mn-lt"/>
              </a:endParaRPr>
            </a:p>
            <a:p>
              <a:pPr algn="r">
                <a:defRPr/>
              </a:pPr>
              <a:r>
                <a:rPr lang="en-US" altLang="zh-CN" sz="1400" dirty="0">
                  <a:solidFill>
                    <a:schemeClr val="bg1">
                      <a:lumMod val="65000"/>
                    </a:schemeClr>
                  </a:solidFill>
                  <a:ea typeface="思源黑体 CN Normal" panose="020B0400000000000000" charset="-122"/>
                  <a:sym typeface="+mn-lt"/>
                </a:rPr>
                <a:t>Q3:What is the relationship between installment amount and credit score ?</a:t>
              </a:r>
              <a:endParaRPr lang="zh-CN" altLang="en-US" sz="1400" dirty="0">
                <a:solidFill>
                  <a:schemeClr val="bg1">
                    <a:lumMod val="65000"/>
                  </a:schemeClr>
                </a:solidFill>
                <a:ea typeface="思源黑体 CN Normal" panose="020B0400000000000000" charset="-122"/>
                <a:sym typeface="+mn-lt"/>
              </a:endParaRPr>
            </a:p>
            <a:p>
              <a:pPr algn="r">
                <a:defRPr/>
              </a:pPr>
              <a:endParaRPr lang="zh-CN" altLang="en-US" sz="1400" dirty="0">
                <a:solidFill>
                  <a:schemeClr val="bg1">
                    <a:lumMod val="65000"/>
                  </a:schemeClr>
                </a:solidFill>
                <a:ea typeface="思源黑体 CN Normal" panose="020B0400000000000000" charset="-122"/>
                <a:sym typeface="+mn-lt"/>
              </a:endParaRPr>
            </a:p>
            <a:p>
              <a:pPr algn="r">
                <a:defRPr/>
              </a:pPr>
              <a:endParaRPr kumimoji="0" lang="zh-CN" altLang="en-US" sz="1400" b="1" i="0" u="none" strike="noStrike" kern="1200" cap="none" spc="0" normalizeH="0" baseline="0" noProof="0" dirty="0">
                <a:ln>
                  <a:noFill/>
                </a:ln>
                <a:solidFill>
                  <a:srgbClr val="002060"/>
                </a:solidFill>
                <a:effectLst/>
                <a:uLnTx/>
                <a:uFillTx/>
                <a:latin typeface="思源黑体 CN Normal" panose="020B0400000000000000" charset="-122"/>
                <a:ea typeface="思源黑体 CN Normal" panose="020B0400000000000000" charset="-122"/>
                <a:cs typeface="+mn-ea"/>
                <a:sym typeface="+mn-lt"/>
              </a:endParaRPr>
            </a:p>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chemeClr val="bg1">
                    <a:lumMod val="65000"/>
                  </a:schemeClr>
                </a:solidFill>
                <a:effectLst/>
                <a:uLnTx/>
                <a:uFillTx/>
                <a:latin typeface="思源黑体 CN Normal" panose="020B0400000000000000" charset="-122"/>
                <a:ea typeface="思源黑体 CN Normal" panose="020B0400000000000000" charset="-122"/>
                <a:cs typeface="+mn-cs"/>
                <a:sym typeface="+mn-ea"/>
              </a:endParaRPr>
            </a:p>
          </p:txBody>
        </p:sp>
        <p:sp>
          <p:nvSpPr>
            <p:cNvPr id="24" name="文本框 33"/>
            <p:cNvSpPr txBox="1"/>
            <p:nvPr/>
          </p:nvSpPr>
          <p:spPr>
            <a:xfrm>
              <a:off x="8039" y="6161"/>
              <a:ext cx="3264" cy="725"/>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FontTx/>
                <a:buNone/>
              </a:pPr>
              <a:r>
                <a:rPr lang="en-US" altLang="zh-CN" sz="2400" dirty="0">
                  <a:latin typeface="思源黑体 CN Normal" panose="020B0400000000000000" charset="-122"/>
                  <a:ea typeface="思源黑体 CN Normal" panose="020B0400000000000000" charset="-122"/>
                </a:rPr>
                <a:t>APP Demo</a:t>
              </a:r>
              <a:endParaRPr lang="en-US" altLang="zh-CN" sz="2400" dirty="0">
                <a:latin typeface="思源黑体 CN Normal" panose="020B0400000000000000" charset="-122"/>
                <a:ea typeface="思源黑体 CN Normal" panose="020B0400000000000000" charset="-122"/>
              </a:endParaRPr>
            </a:p>
          </p:txBody>
        </p:sp>
        <p:sp>
          <p:nvSpPr>
            <p:cNvPr id="26" name="文本框 33"/>
            <p:cNvSpPr txBox="1"/>
            <p:nvPr/>
          </p:nvSpPr>
          <p:spPr>
            <a:xfrm>
              <a:off x="10385" y="8035"/>
              <a:ext cx="3264" cy="725"/>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FontTx/>
                <a:buNone/>
              </a:pPr>
              <a:r>
                <a:rPr lang="en-US" altLang="zh-CN" sz="2400" dirty="0">
                  <a:latin typeface="思源黑体 CN Normal" panose="020B0400000000000000" charset="-122"/>
                  <a:ea typeface="思源黑体 CN Normal" panose="020B0400000000000000" charset="-122"/>
                </a:rPr>
                <a:t>Prediction</a:t>
              </a:r>
              <a:endParaRPr lang="en-US" altLang="zh-CN" sz="2400" dirty="0">
                <a:latin typeface="思源黑体 CN Normal" panose="020B0400000000000000" charset="-122"/>
                <a:ea typeface="思源黑体 CN Normal" panose="020B0400000000000000" charset="-122"/>
              </a:endParaRPr>
            </a:p>
          </p:txBody>
        </p:sp>
        <p:sp>
          <p:nvSpPr>
            <p:cNvPr id="27" name="文本框 35"/>
            <p:cNvSpPr txBox="1"/>
            <p:nvPr/>
          </p:nvSpPr>
          <p:spPr>
            <a:xfrm>
              <a:off x="9382" y="8711"/>
              <a:ext cx="3992" cy="48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65000"/>
                    </a:schemeClr>
                  </a:solidFill>
                  <a:effectLst/>
                  <a:uLnTx/>
                  <a:uFillTx/>
                  <a:latin typeface="思源黑体 CN Normal" panose="020B0400000000000000" charset="-122"/>
                  <a:ea typeface="思源黑体 CN Normal" panose="020B0400000000000000" charset="-122"/>
                  <a:cs typeface="+mn-cs"/>
                  <a:sym typeface="+mn-ea"/>
                </a:rPr>
                <a:t>Machine Learning</a:t>
              </a:r>
              <a:endParaRPr kumimoji="0" lang="en-US" altLang="zh-CN" sz="1400" b="0" i="0" u="none" strike="noStrike" kern="1200" cap="none" spc="0" normalizeH="0" baseline="0" noProof="0" dirty="0">
                <a:ln>
                  <a:noFill/>
                </a:ln>
                <a:solidFill>
                  <a:schemeClr val="bg1">
                    <a:lumMod val="65000"/>
                  </a:schemeClr>
                </a:solidFill>
                <a:effectLst/>
                <a:uLnTx/>
                <a:uFillTx/>
                <a:latin typeface="思源黑体 CN Normal" panose="020B0400000000000000" charset="-122"/>
                <a:ea typeface="思源黑体 CN Normal" panose="020B0400000000000000" charset="-122"/>
                <a:cs typeface="+mn-cs"/>
                <a:sym typeface="+mn-ea"/>
              </a:endParaRPr>
            </a:p>
          </p:txBody>
        </p:sp>
      </p:grpSp>
      <p:grpSp>
        <p:nvGrpSpPr>
          <p:cNvPr id="37" name="组合 36"/>
          <p:cNvGrpSpPr/>
          <p:nvPr/>
        </p:nvGrpSpPr>
        <p:grpSpPr>
          <a:xfrm rot="5400000">
            <a:off x="655955" y="6067425"/>
            <a:ext cx="171450" cy="641350"/>
            <a:chOff x="733" y="9280"/>
            <a:chExt cx="270" cy="1010"/>
          </a:xfrm>
          <a:solidFill>
            <a:srgbClr val="031E3E"/>
          </a:solidFill>
        </p:grpSpPr>
        <p:sp>
          <p:nvSpPr>
            <p:cNvPr id="38" name="椭圆 37"/>
            <p:cNvSpPr/>
            <p:nvPr/>
          </p:nvSpPr>
          <p:spPr>
            <a:xfrm rot="16200000">
              <a:off x="733" y="9280"/>
              <a:ext cx="270" cy="2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1" u="none" strike="noStrike" kern="1200" cap="none" spc="0" normalizeH="0" baseline="0" noProof="0">
                <a:ln>
                  <a:noFill/>
                </a:ln>
                <a:solidFill>
                  <a:schemeClr val="lt1"/>
                </a:solidFill>
                <a:effectLst/>
                <a:uLnTx/>
                <a:uFillTx/>
                <a:latin typeface="思源黑体 CN Normal" panose="020B0400000000000000" charset="-122"/>
                <a:ea typeface="思源黑体 CN Normal" panose="020B0400000000000000" charset="-122"/>
                <a:cs typeface="+mn-cs"/>
              </a:endParaRPr>
            </a:p>
          </p:txBody>
        </p:sp>
        <p:sp>
          <p:nvSpPr>
            <p:cNvPr id="39" name="椭圆 38"/>
            <p:cNvSpPr/>
            <p:nvPr/>
          </p:nvSpPr>
          <p:spPr>
            <a:xfrm rot="16200000">
              <a:off x="733" y="9650"/>
              <a:ext cx="270" cy="2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1" u="none" strike="noStrike" kern="1200" cap="none" spc="0" normalizeH="0" baseline="0" noProof="0">
                <a:ln>
                  <a:noFill/>
                </a:ln>
                <a:solidFill>
                  <a:schemeClr val="lt1"/>
                </a:solidFill>
                <a:effectLst/>
                <a:uLnTx/>
                <a:uFillTx/>
                <a:latin typeface="思源黑体 CN Normal" panose="020B0400000000000000" charset="-122"/>
                <a:ea typeface="思源黑体 CN Normal" panose="020B0400000000000000" charset="-122"/>
                <a:cs typeface="+mn-cs"/>
              </a:endParaRPr>
            </a:p>
          </p:txBody>
        </p:sp>
        <p:sp>
          <p:nvSpPr>
            <p:cNvPr id="40" name="椭圆 39"/>
            <p:cNvSpPr/>
            <p:nvPr/>
          </p:nvSpPr>
          <p:spPr>
            <a:xfrm rot="16200000">
              <a:off x="733" y="10020"/>
              <a:ext cx="270" cy="2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1" u="none" strike="noStrike" kern="1200" cap="none" spc="0" normalizeH="0" baseline="0" noProof="0">
                <a:ln>
                  <a:noFill/>
                </a:ln>
                <a:solidFill>
                  <a:schemeClr val="lt1"/>
                </a:solidFill>
                <a:effectLst/>
                <a:uLnTx/>
                <a:uFillTx/>
                <a:latin typeface="思源黑体 CN Normal" panose="020B0400000000000000" charset="-122"/>
                <a:ea typeface="思源黑体 CN Normal" panose="020B0400000000000000" charset="-122"/>
                <a:cs typeface="+mn-cs"/>
              </a:endParaRPr>
            </a:p>
          </p:txBody>
        </p:sp>
      </p:grpSp>
      <p:sp>
        <p:nvSpPr>
          <p:cNvPr id="3" name="矩形 2"/>
          <p:cNvSpPr/>
          <p:nvPr/>
        </p:nvSpPr>
        <p:spPr>
          <a:xfrm>
            <a:off x="11942445" y="-51435"/>
            <a:ext cx="249555" cy="6909435"/>
          </a:xfrm>
          <a:prstGeom prst="rect">
            <a:avLst/>
          </a:prstGeom>
          <a:solidFill>
            <a:srgbClr val="031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2"/>
          <p:cNvSpPr txBox="1"/>
          <p:nvPr/>
        </p:nvSpPr>
        <p:spPr>
          <a:xfrm>
            <a:off x="1367135" y="6265879"/>
            <a:ext cx="5575856" cy="254429"/>
          </a:xfrm>
          <a:prstGeom prst="rect">
            <a:avLst/>
          </a:prstGeom>
          <a:noFill/>
        </p:spPr>
        <p:txBody>
          <a:bodyPr wrap="square" rtlCol="0">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14000"/>
              </a:lnSpc>
              <a:spcBef>
                <a:spcPts val="0"/>
              </a:spcBef>
              <a:spcAft>
                <a:spcPts val="0"/>
              </a:spcAft>
              <a:buClrTx/>
              <a:buSzTx/>
              <a:buFontTx/>
              <a:buNone/>
              <a:defRPr/>
            </a:pPr>
            <a:r>
              <a:rPr kumimoji="0" lang="en-US" altLang="zh-CN" sz="1000" b="0" i="0" u="none" strike="noStrike" kern="1200" cap="none" spc="0" normalizeH="0" baseline="0" noProof="0" dirty="0">
                <a:ln>
                  <a:noFill/>
                </a:ln>
                <a:solidFill>
                  <a:srgbClr val="031E3E"/>
                </a:solidFill>
                <a:effectLst/>
                <a:uLnTx/>
                <a:uFillTx/>
                <a:latin typeface="思源黑体 CN Normal" panose="020B0400000000000000" charset="-122"/>
                <a:ea typeface="思源黑体 CN Normal" panose="020B0400000000000000" charset="-122"/>
                <a:cs typeface="+mn-cs"/>
              </a:rPr>
              <a:t>https://www.kaggle.com/datasets/clkmuhammed/creditscoreclassification</a:t>
            </a:r>
            <a:endParaRPr kumimoji="0" lang="en-US" altLang="zh-CN" sz="1000" b="0" i="0" u="none" strike="noStrike" kern="1200" cap="none" spc="0" normalizeH="0" baseline="0" noProof="0" dirty="0">
              <a:ln>
                <a:noFill/>
              </a:ln>
              <a:solidFill>
                <a:srgbClr val="031E3E"/>
              </a:solidFill>
              <a:effectLst/>
              <a:uLnTx/>
              <a:uFillTx/>
              <a:latin typeface="思源黑体 CN Normal" panose="020B0400000000000000" charset="-122"/>
              <a:ea typeface="思源黑体 CN Normal" panose="020B0400000000000000" charset="-122"/>
              <a:cs typeface="+mn-cs"/>
            </a:endParaRPr>
          </a:p>
        </p:txBody>
      </p:sp>
      <p:grpSp>
        <p:nvGrpSpPr>
          <p:cNvPr id="37" name="组合 36"/>
          <p:cNvGrpSpPr/>
          <p:nvPr/>
        </p:nvGrpSpPr>
        <p:grpSpPr>
          <a:xfrm rot="5400000">
            <a:off x="655955" y="6067425"/>
            <a:ext cx="171450" cy="641350"/>
            <a:chOff x="733" y="9280"/>
            <a:chExt cx="270" cy="1010"/>
          </a:xfrm>
          <a:solidFill>
            <a:srgbClr val="031E3E"/>
          </a:solidFill>
        </p:grpSpPr>
        <p:sp>
          <p:nvSpPr>
            <p:cNvPr id="38" name="椭圆 37"/>
            <p:cNvSpPr/>
            <p:nvPr/>
          </p:nvSpPr>
          <p:spPr>
            <a:xfrm rot="16200000">
              <a:off x="733" y="9280"/>
              <a:ext cx="270" cy="2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1" u="none" strike="noStrike" kern="1200" cap="none" spc="0" normalizeH="0" baseline="0" noProof="0">
                <a:ln>
                  <a:noFill/>
                </a:ln>
                <a:solidFill>
                  <a:schemeClr val="lt1"/>
                </a:solidFill>
                <a:effectLst/>
                <a:uLnTx/>
                <a:uFillTx/>
                <a:latin typeface="思源黑体 CN Normal" panose="020B0400000000000000" charset="-122"/>
                <a:ea typeface="思源黑体 CN Normal" panose="020B0400000000000000" charset="-122"/>
                <a:cs typeface="+mn-cs"/>
              </a:endParaRPr>
            </a:p>
          </p:txBody>
        </p:sp>
        <p:sp>
          <p:nvSpPr>
            <p:cNvPr id="39" name="椭圆 38"/>
            <p:cNvSpPr/>
            <p:nvPr/>
          </p:nvSpPr>
          <p:spPr>
            <a:xfrm rot="16200000">
              <a:off x="733" y="9650"/>
              <a:ext cx="270" cy="2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1" u="none" strike="noStrike" kern="1200" cap="none" spc="0" normalizeH="0" baseline="0" noProof="0">
                <a:ln>
                  <a:noFill/>
                </a:ln>
                <a:solidFill>
                  <a:schemeClr val="lt1"/>
                </a:solidFill>
                <a:effectLst/>
                <a:uLnTx/>
                <a:uFillTx/>
                <a:latin typeface="思源黑体 CN Normal" panose="020B0400000000000000" charset="-122"/>
                <a:ea typeface="思源黑体 CN Normal" panose="020B0400000000000000" charset="-122"/>
                <a:cs typeface="+mn-cs"/>
              </a:endParaRPr>
            </a:p>
          </p:txBody>
        </p:sp>
        <p:sp>
          <p:nvSpPr>
            <p:cNvPr id="40" name="椭圆 39"/>
            <p:cNvSpPr/>
            <p:nvPr/>
          </p:nvSpPr>
          <p:spPr>
            <a:xfrm rot="16200000">
              <a:off x="733" y="10020"/>
              <a:ext cx="270" cy="2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1" u="none" strike="noStrike" kern="1200" cap="none" spc="0" normalizeH="0" baseline="0" noProof="0">
                <a:ln>
                  <a:noFill/>
                </a:ln>
                <a:solidFill>
                  <a:schemeClr val="lt1"/>
                </a:solidFill>
                <a:effectLst/>
                <a:uLnTx/>
                <a:uFillTx/>
                <a:latin typeface="思源黑体 CN Normal" panose="020B0400000000000000" charset="-122"/>
                <a:ea typeface="思源黑体 CN Normal" panose="020B0400000000000000" charset="-122"/>
                <a:cs typeface="+mn-cs"/>
              </a:endParaRPr>
            </a:p>
          </p:txBody>
        </p:sp>
      </p:grpSp>
      <p:sp>
        <p:nvSpPr>
          <p:cNvPr id="4" name="矩形 3"/>
          <p:cNvSpPr/>
          <p:nvPr/>
        </p:nvSpPr>
        <p:spPr>
          <a:xfrm rot="2700000">
            <a:off x="636588" y="323850"/>
            <a:ext cx="406400" cy="406400"/>
          </a:xfrm>
          <a:prstGeom prst="rect">
            <a:avLst/>
          </a:prstGeom>
          <a:solidFill>
            <a:srgbClr val="031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思源黑体 CN Normal" panose="020B0400000000000000" charset="-122"/>
              <a:ea typeface="思源黑体 CN Normal" panose="020B0400000000000000" charset="-122"/>
              <a:cs typeface="+mn-cs"/>
            </a:endParaRPr>
          </a:p>
        </p:txBody>
      </p:sp>
      <p:sp>
        <p:nvSpPr>
          <p:cNvPr id="8" name="文本框 10"/>
          <p:cNvSpPr txBox="1"/>
          <p:nvPr/>
        </p:nvSpPr>
        <p:spPr>
          <a:xfrm>
            <a:off x="1189655" y="310991"/>
            <a:ext cx="4117543" cy="46166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031E3E"/>
                </a:solidFill>
                <a:latin typeface="思源黑体 CN Normal" panose="020B0400000000000000" charset="-122"/>
                <a:ea typeface="思源黑体 CN Normal" panose="020B0400000000000000" charset="-122"/>
                <a:cs typeface="+mn-ea"/>
                <a:sym typeface="+mn-lt"/>
              </a:rPr>
              <a:t>Dataset</a:t>
            </a:r>
            <a:r>
              <a:rPr lang="zh-CN" altLang="en-US" sz="2400" b="1" dirty="0">
                <a:solidFill>
                  <a:srgbClr val="031E3E"/>
                </a:solidFill>
                <a:latin typeface="思源黑体 CN Normal" panose="020B0400000000000000" charset="-122"/>
                <a:ea typeface="思源黑体 CN Normal" panose="020B0400000000000000" charset="-122"/>
                <a:cs typeface="+mn-ea"/>
                <a:sym typeface="+mn-lt"/>
              </a:rPr>
              <a:t> </a:t>
            </a:r>
            <a:r>
              <a:rPr lang="en-US" altLang="zh-CN" sz="2400" b="1" dirty="0">
                <a:solidFill>
                  <a:srgbClr val="031E3E"/>
                </a:solidFill>
                <a:latin typeface="思源黑体 CN Normal" panose="020B0400000000000000" charset="-122"/>
                <a:ea typeface="思源黑体 CN Normal" panose="020B0400000000000000" charset="-122"/>
                <a:cs typeface="+mn-ea"/>
                <a:sym typeface="+mn-lt"/>
              </a:rPr>
              <a:t>Description</a:t>
            </a:r>
            <a:endParaRPr kumimoji="0" lang="zh-CN" altLang="en-US" sz="2400" b="1" i="0" u="none" strike="noStrike" kern="1200" cap="none" spc="0" normalizeH="0" baseline="0" noProof="0" dirty="0">
              <a:ln>
                <a:noFill/>
              </a:ln>
              <a:solidFill>
                <a:srgbClr val="031E3E"/>
              </a:solidFill>
              <a:effectLst/>
              <a:uLnTx/>
              <a:uFillTx/>
              <a:latin typeface="思源黑体 CN Normal" panose="020B0400000000000000" charset="-122"/>
              <a:ea typeface="思源黑体 CN Normal" panose="020B0400000000000000" charset="-122"/>
              <a:cs typeface="+mn-ea"/>
              <a:sym typeface="+mn-lt"/>
            </a:endParaRPr>
          </a:p>
        </p:txBody>
      </p:sp>
      <p:sp>
        <p:nvSpPr>
          <p:cNvPr id="2" name="15"/>
          <p:cNvSpPr>
            <a:spLocks noChangeArrowheads="1"/>
          </p:cNvSpPr>
          <p:nvPr>
            <p:custDataLst>
              <p:tags r:id="rId1"/>
            </p:custDataLst>
          </p:nvPr>
        </p:nvSpPr>
        <p:spPr bwMode="auto">
          <a:xfrm flipH="1">
            <a:off x="5219315" y="6033753"/>
            <a:ext cx="3447352" cy="1304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9pPr>
          </a:lstStyle>
          <a:p>
            <a:pPr eaLnBrk="1" hangingPunct="1">
              <a:lnSpc>
                <a:spcPct val="150000"/>
              </a:lnSpc>
              <a:spcBef>
                <a:spcPct val="0"/>
              </a:spcBef>
              <a:buFont typeface="Arial" panose="020B0604020202020204" pitchFamily="34" charset="0"/>
              <a:buNone/>
            </a:pPr>
            <a:r>
              <a:rPr lang="zh-CN" altLang="en-US" sz="1050" dirty="0">
                <a:solidFill>
                  <a:schemeClr val="bg1"/>
                </a:solidFill>
                <a:latin typeface="思源黑体 CN Normal" panose="020B0400000000000000" charset="-122"/>
                <a:ea typeface="思源黑体 CN Normal" panose="020B0400000000000000" charset="-122"/>
                <a:sym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输入这里输入简单的文字概述这里输入简单字概述</a:t>
            </a:r>
            <a:endParaRPr lang="zh-CN" altLang="en-US" sz="1050" dirty="0">
              <a:solidFill>
                <a:schemeClr val="bg1"/>
              </a:solidFill>
              <a:latin typeface="思源黑体 CN Normal" panose="020B0400000000000000" charset="-122"/>
              <a:ea typeface="思源黑体 CN Normal" panose="020B0400000000000000" charset="-122"/>
              <a:sym typeface="微软雅黑" panose="020B0503020204020204" pitchFamily="34" charset="-122"/>
            </a:endParaRPr>
          </a:p>
        </p:txBody>
      </p:sp>
      <p:sp>
        <p:nvSpPr>
          <p:cNvPr id="3" name="12"/>
          <p:cNvSpPr>
            <a:spLocks noChangeArrowheads="1"/>
          </p:cNvSpPr>
          <p:nvPr>
            <p:custDataLst>
              <p:tags r:id="rId2"/>
            </p:custDataLst>
          </p:nvPr>
        </p:nvSpPr>
        <p:spPr bwMode="auto">
          <a:xfrm flipH="1">
            <a:off x="4279899" y="1498666"/>
            <a:ext cx="31108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9pPr>
          </a:lstStyle>
          <a:p>
            <a:pPr eaLnBrk="1" hangingPunct="1">
              <a:lnSpc>
                <a:spcPct val="100000"/>
              </a:lnSpc>
              <a:spcBef>
                <a:spcPct val="0"/>
              </a:spcBef>
              <a:buFont typeface="Arial" panose="020B0604020202020204" pitchFamily="34" charset="0"/>
              <a:buNone/>
            </a:pPr>
            <a:r>
              <a:rPr lang="zh-CN" altLang="en-US" sz="2000" b="1" dirty="0">
                <a:solidFill>
                  <a:schemeClr val="bg1"/>
                </a:solidFill>
                <a:latin typeface="思源黑体 CN Normal" panose="020B0400000000000000" charset="-122"/>
                <a:ea typeface="思源黑体 CN Normal" panose="020B0400000000000000" charset="-122"/>
                <a:sym typeface="微软雅黑" panose="020B0503020204020204" pitchFamily="34" charset="-122"/>
              </a:rPr>
              <a:t>这里输入简单的文字概述</a:t>
            </a:r>
            <a:endParaRPr lang="zh-CN" altLang="en-US" sz="2000" b="1" dirty="0">
              <a:solidFill>
                <a:schemeClr val="bg1"/>
              </a:solidFill>
              <a:latin typeface="思源黑体 CN Normal" panose="020B0400000000000000" charset="-122"/>
              <a:ea typeface="思源黑体 CN Normal" panose="020B0400000000000000" charset="-122"/>
              <a:sym typeface="微软雅黑" panose="020B0503020204020204" pitchFamily="34" charset="-122"/>
            </a:endParaRPr>
          </a:p>
        </p:txBody>
      </p:sp>
      <p:grpSp>
        <p:nvGrpSpPr>
          <p:cNvPr id="11" name="Group 2"/>
          <p:cNvGrpSpPr/>
          <p:nvPr/>
        </p:nvGrpSpPr>
        <p:grpSpPr>
          <a:xfrm>
            <a:off x="2022867" y="3722294"/>
            <a:ext cx="8459006" cy="1782064"/>
            <a:chOff x="-1308818" y="3617633"/>
            <a:chExt cx="14342017" cy="3021444"/>
          </a:xfrm>
        </p:grpSpPr>
        <p:sp>
          <p:nvSpPr>
            <p:cNvPr id="12" name="TextBox 6"/>
            <p:cNvSpPr txBox="1"/>
            <p:nvPr/>
          </p:nvSpPr>
          <p:spPr>
            <a:xfrm>
              <a:off x="-1308818" y="3889109"/>
              <a:ext cx="14342017" cy="2749968"/>
            </a:xfrm>
            <a:prstGeom prst="rect">
              <a:avLst/>
            </a:prstGeom>
            <a:noFill/>
          </p:spPr>
          <p:txBody>
            <a:bodyPr wrap="square" lIns="219419" tIns="109710" rIns="219419" bIns="109710" rtlCol="0">
              <a:spAutoFit/>
            </a:bodyPr>
            <a:lstStyle/>
            <a:p>
              <a:pPr algn="l" fontAlgn="base"/>
              <a:br>
                <a:rPr lang="en-US" altLang="zh-CN" sz="1100" dirty="0">
                  <a:solidFill>
                    <a:schemeClr val="bg1">
                      <a:lumMod val="50000"/>
                    </a:schemeClr>
                  </a:solidFill>
                  <a:ea typeface="思源黑体 CN Normal" panose="020B0400000000000000" charset="-122"/>
                  <a:cs typeface="Lato Light"/>
                </a:rPr>
              </a:br>
              <a:r>
                <a:rPr lang="en-US" altLang="zh-CN" sz="1200" dirty="0">
                  <a:solidFill>
                    <a:schemeClr val="bg1">
                      <a:lumMod val="50000"/>
                    </a:schemeClr>
                  </a:solidFill>
                  <a:ea typeface="思源黑体 CN Normal" panose="020B0400000000000000" charset="-122"/>
                  <a:cs typeface="Lato Light"/>
                </a:rPr>
                <a:t>You are working as a data scientist in a global finance company. Over the years, the company has collected basic bank details and gathered a lot of credit-related information. The management wants to build an intelligent system to segregate the people into credit score brackets to reduce the manual efforts.</a:t>
              </a:r>
              <a:endParaRPr lang="en-US" altLang="zh-CN" sz="1200" dirty="0">
                <a:solidFill>
                  <a:schemeClr val="bg1">
                    <a:lumMod val="50000"/>
                  </a:schemeClr>
                </a:solidFill>
                <a:ea typeface="思源黑体 CN Normal" panose="020B0400000000000000" charset="-122"/>
                <a:cs typeface="Lato Light"/>
              </a:endParaRPr>
            </a:p>
            <a:p>
              <a:pPr algn="l" fontAlgn="base"/>
              <a:br>
                <a:rPr lang="en-US" altLang="zh-CN" sz="1100" dirty="0">
                  <a:solidFill>
                    <a:schemeClr val="bg1">
                      <a:lumMod val="50000"/>
                    </a:schemeClr>
                  </a:solidFill>
                  <a:ea typeface="思源黑体 CN Normal" panose="020B0400000000000000" charset="-122"/>
                  <a:cs typeface="Lato Light"/>
                </a:rPr>
              </a:br>
              <a:r>
                <a:rPr lang="en-US" altLang="zh-CN" sz="1100" dirty="0">
                  <a:solidFill>
                    <a:schemeClr val="bg1">
                      <a:lumMod val="50000"/>
                    </a:schemeClr>
                  </a:solidFill>
                  <a:ea typeface="思源黑体 CN Normal" panose="020B0400000000000000" charset="-122"/>
                  <a:cs typeface="Lato Light"/>
                </a:rPr>
                <a:t>.</a:t>
              </a:r>
              <a:endParaRPr lang="en-US" altLang="zh-CN" sz="1100" dirty="0">
                <a:solidFill>
                  <a:schemeClr val="bg1">
                    <a:lumMod val="50000"/>
                  </a:schemeClr>
                </a:solidFill>
                <a:ea typeface="思源黑体 CN Normal" panose="020B0400000000000000" charset="-122"/>
                <a:cs typeface="Lato Light"/>
              </a:endParaRPr>
            </a:p>
            <a:p>
              <a:br>
                <a:rPr lang="en-US" altLang="zh-CN" sz="1100" dirty="0">
                  <a:solidFill>
                    <a:schemeClr val="bg1">
                      <a:lumMod val="50000"/>
                    </a:schemeClr>
                  </a:solidFill>
                  <a:ea typeface="思源黑体 CN Normal" panose="020B0400000000000000" charset="-122"/>
                  <a:cs typeface="Lato Light"/>
                </a:rPr>
              </a:br>
              <a:endParaRPr lang="en-US" sz="1100" dirty="0">
                <a:solidFill>
                  <a:schemeClr val="bg1">
                    <a:lumMod val="50000"/>
                  </a:schemeClr>
                </a:solidFill>
                <a:ea typeface="思源黑体 CN Normal" panose="020B0400000000000000" charset="-122"/>
                <a:cs typeface="Lato Light"/>
              </a:endParaRPr>
            </a:p>
          </p:txBody>
        </p:sp>
        <p:sp>
          <p:nvSpPr>
            <p:cNvPr id="14" name="TextBox 8"/>
            <p:cNvSpPr txBox="1"/>
            <p:nvPr/>
          </p:nvSpPr>
          <p:spPr>
            <a:xfrm>
              <a:off x="-1067852" y="3617633"/>
              <a:ext cx="4018593" cy="730497"/>
            </a:xfrm>
            <a:prstGeom prst="rect">
              <a:avLst/>
            </a:prstGeom>
            <a:noFill/>
          </p:spPr>
          <p:txBody>
            <a:bodyPr wrap="none" lIns="182843" tIns="91422" rIns="182843" bIns="91422" rtlCol="0">
              <a:spAutoFit/>
            </a:bodyPr>
            <a:lstStyle/>
            <a:p>
              <a:r>
                <a:rPr lang="en-US" sz="1600" b="1" dirty="0">
                  <a:solidFill>
                    <a:schemeClr val="bg1">
                      <a:lumMod val="50000"/>
                    </a:schemeClr>
                  </a:solidFill>
                  <a:latin typeface="思源黑体 CN Normal" panose="020B0400000000000000" charset="-122"/>
                  <a:ea typeface="思源黑体 CN Normal" panose="020B0400000000000000" charset="-122"/>
                  <a:cs typeface="Lato Regular"/>
                </a:rPr>
                <a:t>Problem Statement</a:t>
              </a:r>
              <a:endParaRPr lang="id-ID" sz="1600" b="1" dirty="0">
                <a:solidFill>
                  <a:schemeClr val="bg1">
                    <a:lumMod val="50000"/>
                  </a:schemeClr>
                </a:solidFill>
                <a:latin typeface="思源黑体 CN Normal" panose="020B0400000000000000" charset="-122"/>
                <a:ea typeface="思源黑体 CN Normal" panose="020B0400000000000000" charset="-122"/>
                <a:cs typeface="Lato Regular"/>
              </a:endParaRPr>
            </a:p>
          </p:txBody>
        </p:sp>
      </p:grpSp>
      <p:grpSp>
        <p:nvGrpSpPr>
          <p:cNvPr id="15" name="Group 3"/>
          <p:cNvGrpSpPr/>
          <p:nvPr/>
        </p:nvGrpSpPr>
        <p:grpSpPr>
          <a:xfrm>
            <a:off x="1921703" y="5061963"/>
            <a:ext cx="8560170" cy="712292"/>
            <a:chOff x="6238114" y="4209224"/>
            <a:chExt cx="14513539" cy="1207670"/>
          </a:xfrm>
        </p:grpSpPr>
        <p:sp>
          <p:nvSpPr>
            <p:cNvPr id="16" name="TextBox 10"/>
            <p:cNvSpPr txBox="1"/>
            <p:nvPr/>
          </p:nvSpPr>
          <p:spPr>
            <a:xfrm>
              <a:off x="6585203" y="4728145"/>
              <a:ext cx="14166450" cy="688749"/>
            </a:xfrm>
            <a:prstGeom prst="rect">
              <a:avLst/>
            </a:prstGeom>
            <a:noFill/>
          </p:spPr>
          <p:txBody>
            <a:bodyPr wrap="square" lIns="219419" tIns="109710" rIns="219419" bIns="109710" rtlCol="0">
              <a:spAutoFit/>
            </a:bodyPr>
            <a:lstStyle/>
            <a:p>
              <a:r>
                <a:rPr lang="en-US" altLang="zh-CN" sz="1200" dirty="0">
                  <a:solidFill>
                    <a:schemeClr val="bg1">
                      <a:lumMod val="50000"/>
                    </a:schemeClr>
                  </a:solidFill>
                  <a:ea typeface="思源黑体 CN Normal" panose="020B0400000000000000" charset="-122"/>
                  <a:cs typeface="Lato Light"/>
                </a:rPr>
                <a:t>Given a person’s credit-related information, build a machine learning model that can classify the credit score.</a:t>
              </a:r>
              <a:endParaRPr lang="en-US" sz="1200" dirty="0">
                <a:solidFill>
                  <a:schemeClr val="bg1">
                    <a:lumMod val="50000"/>
                  </a:schemeClr>
                </a:solidFill>
                <a:ea typeface="思源黑体 CN Normal" panose="020B0400000000000000" charset="-122"/>
                <a:cs typeface="Lato Light"/>
              </a:endParaRPr>
            </a:p>
          </p:txBody>
        </p:sp>
        <p:sp>
          <p:nvSpPr>
            <p:cNvPr id="17" name="Freeform 222"/>
            <p:cNvSpPr>
              <a:spLocks noEditPoints="1"/>
            </p:cNvSpPr>
            <p:nvPr/>
          </p:nvSpPr>
          <p:spPr bwMode="auto">
            <a:xfrm>
              <a:off x="6238114" y="4269944"/>
              <a:ext cx="518611" cy="520897"/>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rgbClr val="031E3E"/>
            </a:solidFill>
            <a:ln>
              <a:noFill/>
            </a:ln>
          </p:spPr>
          <p:txBody>
            <a:bodyPr vert="horz" wrap="square" lIns="91440" tIns="45720" rIns="91440" bIns="45720" numCol="1" anchor="t" anchorCtr="0" compatLnSpc="1"/>
            <a:lstStyle/>
            <a:p>
              <a:endParaRPr lang="en-US" sz="1000">
                <a:solidFill>
                  <a:schemeClr val="bg1">
                    <a:lumMod val="50000"/>
                  </a:schemeClr>
                </a:solidFill>
                <a:latin typeface="思源黑体 CN Normal" panose="020B0400000000000000" charset="-122"/>
                <a:ea typeface="思源黑体 CN Normal" panose="020B0400000000000000" charset="-122"/>
              </a:endParaRPr>
            </a:p>
          </p:txBody>
        </p:sp>
        <p:sp>
          <p:nvSpPr>
            <p:cNvPr id="18" name="TextBox 15"/>
            <p:cNvSpPr txBox="1"/>
            <p:nvPr/>
          </p:nvSpPr>
          <p:spPr>
            <a:xfrm>
              <a:off x="6650601" y="4209224"/>
              <a:ext cx="1391087" cy="730495"/>
            </a:xfrm>
            <a:prstGeom prst="rect">
              <a:avLst/>
            </a:prstGeom>
            <a:noFill/>
          </p:spPr>
          <p:txBody>
            <a:bodyPr wrap="none" lIns="182843" tIns="91422" rIns="182843" bIns="91422" rtlCol="0">
              <a:spAutoFit/>
            </a:bodyPr>
            <a:lstStyle/>
            <a:p>
              <a:r>
                <a:rPr lang="en-US" sz="1600" b="1" dirty="0">
                  <a:solidFill>
                    <a:schemeClr val="bg1">
                      <a:lumMod val="50000"/>
                    </a:schemeClr>
                  </a:solidFill>
                  <a:ea typeface="思源黑体 CN Normal" panose="020B0400000000000000" charset="-122"/>
                </a:rPr>
                <a:t>Task</a:t>
              </a:r>
              <a:endParaRPr lang="id-ID" sz="1600" b="1" dirty="0">
                <a:solidFill>
                  <a:schemeClr val="bg1">
                    <a:lumMod val="50000"/>
                  </a:schemeClr>
                </a:solidFill>
                <a:ea typeface="思源黑体 CN Normal" panose="020B0400000000000000" charset="-122"/>
              </a:endParaRPr>
            </a:p>
          </p:txBody>
        </p:sp>
      </p:grpSp>
      <p:pic>
        <p:nvPicPr>
          <p:cNvPr id="27" name="图片 26"/>
          <p:cNvPicPr>
            <a:picLocks noChangeAspect="1"/>
          </p:cNvPicPr>
          <p:nvPr/>
        </p:nvPicPr>
        <p:blipFill>
          <a:blip r:embed="rId3"/>
          <a:stretch>
            <a:fillRect/>
          </a:stretch>
        </p:blipFill>
        <p:spPr>
          <a:xfrm>
            <a:off x="1853227" y="1017314"/>
            <a:ext cx="8668195" cy="2324219"/>
          </a:xfrm>
          <a:prstGeom prst="rect">
            <a:avLst/>
          </a:prstGeom>
          <a:ln>
            <a:noFill/>
          </a:ln>
          <a:effectLst>
            <a:outerShdw blurRad="292100" dist="139700" dir="2700000" algn="tl" rotWithShape="0">
              <a:srgbClr val="333333">
                <a:alpha val="65000"/>
              </a:srgbClr>
            </a:outerShdw>
          </a:effectLst>
        </p:spPr>
      </p:pic>
      <p:sp>
        <p:nvSpPr>
          <p:cNvPr id="28" name="Freeform 222"/>
          <p:cNvSpPr>
            <a:spLocks noEditPoints="1"/>
          </p:cNvSpPr>
          <p:nvPr/>
        </p:nvSpPr>
        <p:spPr bwMode="auto">
          <a:xfrm>
            <a:off x="1913771" y="3773904"/>
            <a:ext cx="305880" cy="307227"/>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rgbClr val="031E3E"/>
          </a:solidFill>
          <a:ln>
            <a:noFill/>
          </a:ln>
        </p:spPr>
        <p:txBody>
          <a:bodyPr vert="horz" wrap="square" lIns="91440" tIns="45720" rIns="91440" bIns="45720" numCol="1" anchor="t" anchorCtr="0" compatLnSpc="1"/>
          <a:lstStyle/>
          <a:p>
            <a:endParaRPr lang="en-US" sz="1000">
              <a:solidFill>
                <a:schemeClr val="bg1">
                  <a:lumMod val="50000"/>
                </a:schemeClr>
              </a:solidFill>
              <a:latin typeface="思源黑体 CN Normal" panose="020B0400000000000000" charset="-122"/>
              <a:ea typeface="思源黑体 CN Normal" panose="020B0400000000000000" charset="-122"/>
            </a:endParaRPr>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2"/>
          <p:cNvSpPr txBox="1"/>
          <p:nvPr/>
        </p:nvSpPr>
        <p:spPr>
          <a:xfrm>
            <a:off x="72556" y="3454078"/>
            <a:ext cx="3288656" cy="1055995"/>
          </a:xfrm>
          <a:prstGeom prst="rect">
            <a:avLst/>
          </a:prstGeom>
          <a:noFill/>
        </p:spPr>
        <p:txBody>
          <a:bodyPr wrap="square" rtlCol="0">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14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031E3E"/>
                </a:solidFill>
                <a:effectLst/>
                <a:uLnTx/>
                <a:uFillTx/>
                <a:latin typeface="思源黑体 CN Normal" panose="020B0400000000000000" charset="-122"/>
                <a:ea typeface="思源黑体 CN Normal" panose="020B0400000000000000" charset="-122"/>
                <a:cs typeface="+mn-cs"/>
              </a:rPr>
              <a:t>People tend to borrow large loans. </a:t>
            </a:r>
            <a:endParaRPr kumimoji="0" lang="en-US" altLang="zh-CN" sz="1400" b="0" i="0" u="none" strike="noStrike" kern="1200" cap="none" spc="0" normalizeH="0" baseline="0" noProof="0" dirty="0">
              <a:ln>
                <a:noFill/>
              </a:ln>
              <a:solidFill>
                <a:srgbClr val="031E3E"/>
              </a:solidFill>
              <a:effectLst/>
              <a:uLnTx/>
              <a:uFillTx/>
              <a:latin typeface="思源黑体 CN Normal" panose="020B0400000000000000" charset="-122"/>
              <a:ea typeface="思源黑体 CN Normal" panose="020B0400000000000000" charset="-122"/>
              <a:cs typeface="+mn-cs"/>
            </a:endParaRPr>
          </a:p>
          <a:p>
            <a:pPr marL="0" marR="0" lvl="0" indent="0" algn="l" defTabSz="457200" rtl="0" eaLnBrk="1" fontAlgn="auto" latinLnBrk="0" hangingPunct="1">
              <a:lnSpc>
                <a:spcPct val="114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031E3E"/>
                </a:solidFill>
                <a:effectLst/>
                <a:uLnTx/>
                <a:uFillTx/>
                <a:latin typeface="思源黑体 CN Normal" panose="020B0400000000000000" charset="-122"/>
                <a:ea typeface="思源黑体 CN Normal" panose="020B0400000000000000" charset="-122"/>
                <a:cs typeface="+mn-cs"/>
              </a:rPr>
              <a:t>If credit scores are not evaluated, unpredictable losses will be caused to financial institutions</a:t>
            </a:r>
            <a:endParaRPr kumimoji="0" lang="en-US" altLang="zh-CN" sz="1400" b="0" i="0" u="none" strike="noStrike" kern="1200" cap="none" spc="0" normalizeH="0" baseline="0" noProof="0" dirty="0">
              <a:ln>
                <a:noFill/>
              </a:ln>
              <a:solidFill>
                <a:srgbClr val="031E3E"/>
              </a:solidFill>
              <a:effectLst/>
              <a:uLnTx/>
              <a:uFillTx/>
              <a:latin typeface="思源黑体 CN Normal" panose="020B0400000000000000" charset="-122"/>
              <a:ea typeface="思源黑体 CN Normal" panose="020B0400000000000000" charset="-122"/>
              <a:cs typeface="+mn-cs"/>
            </a:endParaRPr>
          </a:p>
        </p:txBody>
      </p:sp>
      <p:grpSp>
        <p:nvGrpSpPr>
          <p:cNvPr id="37" name="组合 36"/>
          <p:cNvGrpSpPr/>
          <p:nvPr/>
        </p:nvGrpSpPr>
        <p:grpSpPr>
          <a:xfrm rot="5400000">
            <a:off x="655955" y="6067425"/>
            <a:ext cx="171450" cy="641350"/>
            <a:chOff x="733" y="9280"/>
            <a:chExt cx="270" cy="1010"/>
          </a:xfrm>
          <a:solidFill>
            <a:srgbClr val="031E3E"/>
          </a:solidFill>
        </p:grpSpPr>
        <p:sp>
          <p:nvSpPr>
            <p:cNvPr id="38" name="椭圆 37"/>
            <p:cNvSpPr/>
            <p:nvPr/>
          </p:nvSpPr>
          <p:spPr>
            <a:xfrm rot="16200000">
              <a:off x="733" y="9280"/>
              <a:ext cx="270" cy="2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1" u="none" strike="noStrike" kern="1200" cap="none" spc="0" normalizeH="0" baseline="0" noProof="0">
                <a:ln>
                  <a:noFill/>
                </a:ln>
                <a:solidFill>
                  <a:schemeClr val="lt1"/>
                </a:solidFill>
                <a:effectLst/>
                <a:uLnTx/>
                <a:uFillTx/>
                <a:latin typeface="思源黑体 CN Normal" panose="020B0400000000000000" charset="-122"/>
                <a:ea typeface="思源黑体 CN Normal" panose="020B0400000000000000" charset="-122"/>
                <a:cs typeface="+mn-cs"/>
              </a:endParaRPr>
            </a:p>
          </p:txBody>
        </p:sp>
        <p:sp>
          <p:nvSpPr>
            <p:cNvPr id="39" name="椭圆 38"/>
            <p:cNvSpPr/>
            <p:nvPr/>
          </p:nvSpPr>
          <p:spPr>
            <a:xfrm rot="16200000">
              <a:off x="733" y="9650"/>
              <a:ext cx="270" cy="2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1" u="none" strike="noStrike" kern="1200" cap="none" spc="0" normalizeH="0" baseline="0" noProof="0">
                <a:ln>
                  <a:noFill/>
                </a:ln>
                <a:solidFill>
                  <a:schemeClr val="lt1"/>
                </a:solidFill>
                <a:effectLst/>
                <a:uLnTx/>
                <a:uFillTx/>
                <a:latin typeface="思源黑体 CN Normal" panose="020B0400000000000000" charset="-122"/>
                <a:ea typeface="思源黑体 CN Normal" panose="020B0400000000000000" charset="-122"/>
                <a:cs typeface="+mn-cs"/>
              </a:endParaRPr>
            </a:p>
          </p:txBody>
        </p:sp>
        <p:sp>
          <p:nvSpPr>
            <p:cNvPr id="40" name="椭圆 39"/>
            <p:cNvSpPr/>
            <p:nvPr/>
          </p:nvSpPr>
          <p:spPr>
            <a:xfrm rot="16200000">
              <a:off x="733" y="10020"/>
              <a:ext cx="270" cy="2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1" u="none" strike="noStrike" kern="1200" cap="none" spc="0" normalizeH="0" baseline="0" noProof="0">
                <a:ln>
                  <a:noFill/>
                </a:ln>
                <a:solidFill>
                  <a:schemeClr val="lt1"/>
                </a:solidFill>
                <a:effectLst/>
                <a:uLnTx/>
                <a:uFillTx/>
                <a:latin typeface="思源黑体 CN Normal" panose="020B0400000000000000" charset="-122"/>
                <a:ea typeface="思源黑体 CN Normal" panose="020B0400000000000000" charset="-122"/>
                <a:cs typeface="+mn-cs"/>
              </a:endParaRPr>
            </a:p>
          </p:txBody>
        </p:sp>
      </p:grpSp>
      <p:sp>
        <p:nvSpPr>
          <p:cNvPr id="4" name="矩形 3"/>
          <p:cNvSpPr/>
          <p:nvPr/>
        </p:nvSpPr>
        <p:spPr>
          <a:xfrm rot="2700000">
            <a:off x="636588" y="323850"/>
            <a:ext cx="406400" cy="406400"/>
          </a:xfrm>
          <a:prstGeom prst="rect">
            <a:avLst/>
          </a:prstGeom>
          <a:solidFill>
            <a:srgbClr val="031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思源黑体 CN Normal" panose="020B0400000000000000" charset="-122"/>
              <a:ea typeface="思源黑体 CN Normal" panose="020B0400000000000000" charset="-122"/>
              <a:cs typeface="+mn-cs"/>
            </a:endParaRPr>
          </a:p>
        </p:txBody>
      </p:sp>
      <p:sp>
        <p:nvSpPr>
          <p:cNvPr id="8" name="文本框 10"/>
          <p:cNvSpPr txBox="1"/>
          <p:nvPr/>
        </p:nvSpPr>
        <p:spPr>
          <a:xfrm>
            <a:off x="1252605" y="296217"/>
            <a:ext cx="5419980" cy="46166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31E3E"/>
                </a:solidFill>
                <a:effectLst/>
                <a:uLnTx/>
                <a:uFillTx/>
                <a:latin typeface="思源黑体 CN Normal" panose="020B0400000000000000" charset="-122"/>
                <a:ea typeface="思源黑体 CN Normal" panose="020B0400000000000000" charset="-122"/>
                <a:cs typeface="+mn-ea"/>
                <a:sym typeface="+mn-lt"/>
              </a:rPr>
              <a:t>Analysis-Intro</a:t>
            </a:r>
            <a:endParaRPr kumimoji="0" lang="zh-CN" altLang="en-US" sz="2400" b="1" i="0" u="none" strike="noStrike" kern="1200" cap="none" spc="0" normalizeH="0" baseline="0" noProof="0" dirty="0">
              <a:ln>
                <a:noFill/>
              </a:ln>
              <a:solidFill>
                <a:srgbClr val="031E3E"/>
              </a:solidFill>
              <a:effectLst/>
              <a:uLnTx/>
              <a:uFillTx/>
              <a:latin typeface="思源黑体 CN Normal" panose="020B0400000000000000" charset="-122"/>
              <a:ea typeface="思源黑体 CN Normal" panose="020B0400000000000000" charset="-122"/>
              <a:cs typeface="+mn-ea"/>
              <a:sym typeface="+mn-lt"/>
            </a:endParaRPr>
          </a:p>
        </p:txBody>
      </p:sp>
      <p:sp>
        <p:nvSpPr>
          <p:cNvPr id="14" name="剪去单角的矩形 45"/>
          <p:cNvSpPr/>
          <p:nvPr/>
        </p:nvSpPr>
        <p:spPr>
          <a:xfrm flipV="1">
            <a:off x="605816" y="1104137"/>
            <a:ext cx="521341" cy="432000"/>
          </a:xfrm>
          <a:prstGeom prst="snip1Rect">
            <a:avLst>
              <a:gd name="adj" fmla="val 5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Normal" panose="020B0400000000000000" charset="-122"/>
              <a:ea typeface="思源黑体 CN Normal" panose="020B0400000000000000" charset="-122"/>
              <a:cs typeface="+mn-ea"/>
              <a:sym typeface="+mn-lt"/>
            </a:endParaRPr>
          </a:p>
        </p:txBody>
      </p:sp>
      <p:sp>
        <p:nvSpPr>
          <p:cNvPr id="9" name="文本框 8"/>
          <p:cNvSpPr txBox="1"/>
          <p:nvPr/>
        </p:nvSpPr>
        <p:spPr>
          <a:xfrm>
            <a:off x="1318132" y="1021659"/>
            <a:ext cx="1017150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2060"/>
                </a:solidFill>
                <a:effectLst/>
                <a:uLnTx/>
                <a:uFillTx/>
                <a:latin typeface="思源黑体 CN Normal" panose="020B0400000000000000" charset="-122"/>
                <a:ea typeface="思源黑体 CN Normal" panose="020B0400000000000000" charset="-122"/>
                <a:cs typeface="+mn-ea"/>
                <a:sym typeface="+mn-lt"/>
              </a:rPr>
              <a:t>Why do financial institutions need to assess a person's credit score to decide whether to lend?</a:t>
            </a:r>
            <a:endParaRPr kumimoji="0" lang="zh-CN" altLang="en-US" sz="2000" b="1" i="0" u="none" strike="noStrike" kern="1200" cap="none" spc="0" normalizeH="0" baseline="0" noProof="0" dirty="0">
              <a:ln>
                <a:noFill/>
              </a:ln>
              <a:solidFill>
                <a:srgbClr val="002060"/>
              </a:solidFill>
              <a:effectLst/>
              <a:uLnTx/>
              <a:uFillTx/>
              <a:latin typeface="思源黑体 CN Normal" panose="020B0400000000000000" charset="-122"/>
              <a:ea typeface="思源黑体 CN Normal" panose="020B0400000000000000" charset="-122"/>
              <a:cs typeface="+mn-ea"/>
              <a:sym typeface="+mn-lt"/>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91364" y="1947873"/>
            <a:ext cx="8349368" cy="4354502"/>
          </a:xfrm>
          <a:prstGeom prst="rect">
            <a:avLst/>
          </a:prstGeom>
          <a:ln>
            <a:noFill/>
          </a:ln>
          <a:effectLst>
            <a:outerShdw blurRad="292100" dist="139700" dir="2700000" algn="tl" rotWithShape="0">
              <a:srgbClr val="333333">
                <a:alpha val="65000"/>
              </a:srgbClr>
            </a:outerShdw>
          </a:effectLst>
        </p:spPr>
      </p:pic>
      <p:sp>
        <p:nvSpPr>
          <p:cNvPr id="30" name="Freeform 46"/>
          <p:cNvSpPr/>
          <p:nvPr/>
        </p:nvSpPr>
        <p:spPr bwMode="auto">
          <a:xfrm>
            <a:off x="1401692" y="3193803"/>
            <a:ext cx="9024456" cy="210120"/>
          </a:xfrm>
          <a:custGeom>
            <a:avLst/>
            <a:gdLst>
              <a:gd name="T0" fmla="*/ 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0" y="0"/>
                </a:lnTo>
                <a:lnTo>
                  <a:pt x="21600" y="0"/>
                </a:lnTo>
              </a:path>
            </a:pathLst>
          </a:custGeom>
          <a:noFill/>
          <a:ln w="22225" cap="flat">
            <a:solidFill>
              <a:schemeClr val="accent6">
                <a:lumMod val="75000"/>
              </a:schemeClr>
            </a:solidFill>
            <a:prstDash val="solid"/>
            <a:miter lim="800000"/>
            <a:headEnd type="none"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pPr algn="ctr" defTabSz="967740" fontAlgn="base">
              <a:spcBef>
                <a:spcPct val="0"/>
              </a:spcBef>
              <a:spcAft>
                <a:spcPct val="0"/>
              </a:spcAft>
            </a:pPr>
            <a:endParaRPr lang="en-US" sz="2965" dirty="0">
              <a:solidFill>
                <a:srgbClr val="323232"/>
              </a:solidFill>
              <a:latin typeface="思源黑体 CN Normal" panose="020B0400000000000000" charset="-122"/>
              <a:ea typeface="思源黑体 CN Normal" panose="020B0400000000000000" charset="-122"/>
              <a:cs typeface="Open Sans Condensed Light" pitchFamily="34" charset="0"/>
              <a:sym typeface="Gill Sans"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fill="hold"/>
                                        <p:tgtEl>
                                          <p:spTgt spid="29"/>
                                        </p:tgtEl>
                                        <p:attrNameLst>
                                          <p:attrName>ppt_x</p:attrName>
                                        </p:attrNameLst>
                                      </p:cBhvr>
                                      <p:tavLst>
                                        <p:tav tm="0">
                                          <p:val>
                                            <p:strVal val="#ppt_x"/>
                                          </p:val>
                                        </p:tav>
                                        <p:tav tm="100000">
                                          <p:val>
                                            <p:strVal val="#ppt_x"/>
                                          </p:val>
                                        </p:tav>
                                      </p:tavLst>
                                    </p:anim>
                                    <p:anim calcmode="lin" valueType="num">
                                      <p:cBhvr additive="base">
                                        <p:cTn id="1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2"/>
          <p:cNvSpPr txBox="1"/>
          <p:nvPr/>
        </p:nvSpPr>
        <p:spPr>
          <a:xfrm>
            <a:off x="3920714" y="5880214"/>
            <a:ext cx="5488825" cy="416524"/>
          </a:xfrm>
          <a:prstGeom prst="rect">
            <a:avLst/>
          </a:prstGeom>
          <a:noFill/>
        </p:spPr>
        <p:txBody>
          <a:bodyPr wrap="square" rtlCol="0">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14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31E3E"/>
                </a:solidFill>
                <a:effectLst/>
                <a:uLnTx/>
                <a:uFillTx/>
                <a:latin typeface="思源黑体 CN Normal" panose="020B0400000000000000" charset="-122"/>
                <a:ea typeface="思源黑体 CN Normal" panose="020B0400000000000000" charset="-122"/>
                <a:cs typeface="+mn-cs"/>
              </a:rPr>
              <a:t>Age is proportional to credit score.</a:t>
            </a:r>
            <a:endParaRPr kumimoji="0" lang="en-US" altLang="zh-CN" sz="2000" b="0" i="0" u="none" strike="noStrike" kern="1200" cap="none" spc="0" normalizeH="0" baseline="0" noProof="0" dirty="0">
              <a:ln>
                <a:noFill/>
              </a:ln>
              <a:solidFill>
                <a:srgbClr val="031E3E"/>
              </a:solidFill>
              <a:effectLst/>
              <a:uLnTx/>
              <a:uFillTx/>
              <a:latin typeface="思源黑体 CN Normal" panose="020B0400000000000000" charset="-122"/>
              <a:ea typeface="思源黑体 CN Normal" panose="020B0400000000000000" charset="-122"/>
              <a:cs typeface="+mn-cs"/>
            </a:endParaRPr>
          </a:p>
        </p:txBody>
      </p:sp>
      <p:grpSp>
        <p:nvGrpSpPr>
          <p:cNvPr id="37" name="组合 36"/>
          <p:cNvGrpSpPr/>
          <p:nvPr/>
        </p:nvGrpSpPr>
        <p:grpSpPr>
          <a:xfrm rot="5400000">
            <a:off x="655955" y="6067425"/>
            <a:ext cx="171450" cy="641350"/>
            <a:chOff x="733" y="9280"/>
            <a:chExt cx="270" cy="1010"/>
          </a:xfrm>
          <a:solidFill>
            <a:srgbClr val="031E3E"/>
          </a:solidFill>
        </p:grpSpPr>
        <p:sp>
          <p:nvSpPr>
            <p:cNvPr id="38" name="椭圆 37"/>
            <p:cNvSpPr/>
            <p:nvPr/>
          </p:nvSpPr>
          <p:spPr>
            <a:xfrm rot="16200000">
              <a:off x="733" y="9280"/>
              <a:ext cx="270" cy="2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1" u="none" strike="noStrike" kern="1200" cap="none" spc="0" normalizeH="0" baseline="0" noProof="0">
                <a:ln>
                  <a:noFill/>
                </a:ln>
                <a:solidFill>
                  <a:schemeClr val="lt1"/>
                </a:solidFill>
                <a:effectLst/>
                <a:uLnTx/>
                <a:uFillTx/>
                <a:latin typeface="思源黑体 CN Normal" panose="020B0400000000000000" charset="-122"/>
                <a:ea typeface="思源黑体 CN Normal" panose="020B0400000000000000" charset="-122"/>
                <a:cs typeface="+mn-cs"/>
              </a:endParaRPr>
            </a:p>
          </p:txBody>
        </p:sp>
        <p:sp>
          <p:nvSpPr>
            <p:cNvPr id="39" name="椭圆 38"/>
            <p:cNvSpPr/>
            <p:nvPr/>
          </p:nvSpPr>
          <p:spPr>
            <a:xfrm rot="16200000">
              <a:off x="733" y="9650"/>
              <a:ext cx="270" cy="2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1" u="none" strike="noStrike" kern="1200" cap="none" spc="0" normalizeH="0" baseline="0" noProof="0">
                <a:ln>
                  <a:noFill/>
                </a:ln>
                <a:solidFill>
                  <a:schemeClr val="lt1"/>
                </a:solidFill>
                <a:effectLst/>
                <a:uLnTx/>
                <a:uFillTx/>
                <a:latin typeface="思源黑体 CN Normal" panose="020B0400000000000000" charset="-122"/>
                <a:ea typeface="思源黑体 CN Normal" panose="020B0400000000000000" charset="-122"/>
                <a:cs typeface="+mn-cs"/>
              </a:endParaRPr>
            </a:p>
          </p:txBody>
        </p:sp>
        <p:sp>
          <p:nvSpPr>
            <p:cNvPr id="40" name="椭圆 39"/>
            <p:cNvSpPr/>
            <p:nvPr/>
          </p:nvSpPr>
          <p:spPr>
            <a:xfrm rot="16200000">
              <a:off x="733" y="10020"/>
              <a:ext cx="270" cy="2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1" u="none" strike="noStrike" kern="1200" cap="none" spc="0" normalizeH="0" baseline="0" noProof="0">
                <a:ln>
                  <a:noFill/>
                </a:ln>
                <a:solidFill>
                  <a:schemeClr val="lt1"/>
                </a:solidFill>
                <a:effectLst/>
                <a:uLnTx/>
                <a:uFillTx/>
                <a:latin typeface="思源黑体 CN Normal" panose="020B0400000000000000" charset="-122"/>
                <a:ea typeface="思源黑体 CN Normal" panose="020B0400000000000000" charset="-122"/>
                <a:cs typeface="+mn-cs"/>
              </a:endParaRPr>
            </a:p>
          </p:txBody>
        </p:sp>
      </p:grpSp>
      <p:sp>
        <p:nvSpPr>
          <p:cNvPr id="4" name="矩形 3"/>
          <p:cNvSpPr/>
          <p:nvPr/>
        </p:nvSpPr>
        <p:spPr>
          <a:xfrm rot="2700000">
            <a:off x="636588" y="323850"/>
            <a:ext cx="406400" cy="406400"/>
          </a:xfrm>
          <a:prstGeom prst="rect">
            <a:avLst/>
          </a:prstGeom>
          <a:solidFill>
            <a:srgbClr val="031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思源黑体 CN Normal" panose="020B0400000000000000" charset="-122"/>
              <a:ea typeface="思源黑体 CN Normal" panose="020B0400000000000000" charset="-122"/>
              <a:cs typeface="+mn-cs"/>
            </a:endParaRPr>
          </a:p>
        </p:txBody>
      </p:sp>
      <p:sp>
        <p:nvSpPr>
          <p:cNvPr id="8" name="文本框 10"/>
          <p:cNvSpPr txBox="1"/>
          <p:nvPr/>
        </p:nvSpPr>
        <p:spPr>
          <a:xfrm>
            <a:off x="1252605" y="296217"/>
            <a:ext cx="5419980" cy="46166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31E3E"/>
                </a:solidFill>
                <a:effectLst/>
                <a:uLnTx/>
                <a:uFillTx/>
                <a:latin typeface="思源黑体 CN Normal" panose="020B0400000000000000" charset="-122"/>
                <a:ea typeface="思源黑体 CN Normal" panose="020B0400000000000000" charset="-122"/>
                <a:cs typeface="+mn-ea"/>
                <a:sym typeface="+mn-lt"/>
              </a:rPr>
              <a:t>Analysis-Q1</a:t>
            </a:r>
            <a:endParaRPr kumimoji="0" lang="zh-CN" altLang="en-US" sz="2400" b="1" i="0" u="none" strike="noStrike" kern="1200" cap="none" spc="0" normalizeH="0" baseline="0" noProof="0" dirty="0">
              <a:ln>
                <a:noFill/>
              </a:ln>
              <a:solidFill>
                <a:srgbClr val="031E3E"/>
              </a:solidFill>
              <a:effectLst/>
              <a:uLnTx/>
              <a:uFillTx/>
              <a:latin typeface="思源黑体 CN Normal" panose="020B0400000000000000" charset="-122"/>
              <a:ea typeface="思源黑体 CN Normal" panose="020B0400000000000000" charset="-122"/>
              <a:cs typeface="+mn-ea"/>
              <a:sym typeface="+mn-lt"/>
            </a:endParaRPr>
          </a:p>
        </p:txBody>
      </p:sp>
      <p:sp>
        <p:nvSpPr>
          <p:cNvPr id="14" name="剪去单角的矩形 45"/>
          <p:cNvSpPr/>
          <p:nvPr/>
        </p:nvSpPr>
        <p:spPr>
          <a:xfrm flipV="1">
            <a:off x="605816" y="1104137"/>
            <a:ext cx="521341" cy="432000"/>
          </a:xfrm>
          <a:prstGeom prst="snip1Rect">
            <a:avLst>
              <a:gd name="adj" fmla="val 5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Normal" panose="020B0400000000000000" charset="-122"/>
              <a:ea typeface="思源黑体 CN Normal" panose="020B0400000000000000" charset="-122"/>
              <a:cs typeface="+mn-ea"/>
              <a:sym typeface="+mn-lt"/>
            </a:endParaRPr>
          </a:p>
        </p:txBody>
      </p:sp>
      <p:sp>
        <p:nvSpPr>
          <p:cNvPr id="44" name="文本框 43"/>
          <p:cNvSpPr txBox="1"/>
          <p:nvPr/>
        </p:nvSpPr>
        <p:spPr>
          <a:xfrm>
            <a:off x="1318132" y="1021659"/>
            <a:ext cx="9555735" cy="3987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dirty="0">
                <a:solidFill>
                  <a:srgbClr val="002060"/>
                </a:solidFill>
                <a:latin typeface="思源黑体 CN Normal" panose="020B0400000000000000" charset="-122"/>
                <a:ea typeface="思源黑体 CN Normal" panose="020B0400000000000000" charset="-122"/>
                <a:cs typeface="+mn-ea"/>
                <a:sym typeface="+mn-lt"/>
              </a:rPr>
              <a:t>What is the pament delay days’s distribution  ?</a:t>
            </a:r>
            <a:endParaRPr kumimoji="0" lang="zh-CN" altLang="en-US" sz="2000" b="1" i="0" u="none" strike="noStrike" kern="1200" cap="none" spc="0" normalizeH="0" baseline="0" noProof="0" dirty="0">
              <a:ln>
                <a:noFill/>
              </a:ln>
              <a:solidFill>
                <a:srgbClr val="002060"/>
              </a:solidFill>
              <a:effectLst/>
              <a:uLnTx/>
              <a:uFillTx/>
              <a:latin typeface="思源黑体 CN Normal" panose="020B0400000000000000" charset="-122"/>
              <a:ea typeface="思源黑体 CN Normal" panose="020B0400000000000000" charset="-122"/>
              <a:cs typeface="+mn-ea"/>
              <a:sym typeface="+mn-lt"/>
            </a:endParaRPr>
          </a:p>
        </p:txBody>
      </p:sp>
      <p:sp>
        <p:nvSpPr>
          <p:cNvPr id="5" name="Freeform: Shape 32"/>
          <p:cNvSpPr/>
          <p:nvPr/>
        </p:nvSpPr>
        <p:spPr bwMode="auto">
          <a:xfrm rot="5400000">
            <a:off x="3321996" y="5924479"/>
            <a:ext cx="462482" cy="327993"/>
          </a:xfrm>
          <a:custGeom>
            <a:avLst/>
            <a:gdLst>
              <a:gd name="T0" fmla="*/ 0 w 21600"/>
              <a:gd name="T1" fmla="*/ 21600 h 21600"/>
              <a:gd name="T2" fmla="*/ 21600 w 21600"/>
              <a:gd name="T3" fmla="*/ 21600 h 21600"/>
              <a:gd name="T4" fmla="*/ 10849 w 21600"/>
              <a:gd name="T5" fmla="*/ 0 h 21600"/>
              <a:gd name="T6" fmla="*/ 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a:moveTo>
                  <a:pt x="0" y="21600"/>
                </a:moveTo>
                <a:lnTo>
                  <a:pt x="21600" y="21600"/>
                </a:lnTo>
                <a:cubicBezTo>
                  <a:pt x="15074" y="15093"/>
                  <a:pt x="10849" y="0"/>
                  <a:pt x="10849" y="0"/>
                </a:cubicBezTo>
                <a:cubicBezTo>
                  <a:pt x="7796" y="12113"/>
                  <a:pt x="0" y="21600"/>
                  <a:pt x="0" y="21600"/>
                </a:cubicBezTo>
                <a:close/>
                <a:moveTo>
                  <a:pt x="0" y="21600"/>
                </a:moveTo>
              </a:path>
            </a:pathLst>
          </a:custGeom>
          <a:solidFill>
            <a:srgbClr val="031E3E"/>
          </a:solidFill>
          <a:ln>
            <a:noFill/>
          </a:ln>
        </p:spPr>
        <p:txBody>
          <a:bodyPr anchor="ctr"/>
          <a:lstStyle/>
          <a:p>
            <a:pPr algn="ctr"/>
            <a:endParaRPr sz="2135">
              <a:solidFill>
                <a:schemeClr val="bg1">
                  <a:lumMod val="50000"/>
                </a:schemeClr>
              </a:solidFill>
              <a:latin typeface="思源黑体 CN Normal" panose="020B0400000000000000" charset="-122"/>
              <a:ea typeface="思源黑体 CN Normal" panose="020B0400000000000000" charset="-122"/>
              <a:sym typeface="Noto Sans S Chinese Regular" panose="020B0500000000000000" pitchFamily="34" charset="-122"/>
            </a:endParaRPr>
          </a:p>
        </p:txBody>
      </p:sp>
      <p:pic>
        <p:nvPicPr>
          <p:cNvPr id="2" name="图片 1"/>
          <p:cNvPicPr>
            <a:picLocks noChangeAspect="1"/>
          </p:cNvPicPr>
          <p:nvPr/>
        </p:nvPicPr>
        <p:blipFill>
          <a:blip r:embed="rId1"/>
          <a:stretch>
            <a:fillRect/>
          </a:stretch>
        </p:blipFill>
        <p:spPr>
          <a:xfrm>
            <a:off x="1724660" y="1779270"/>
            <a:ext cx="8267700" cy="3743325"/>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fill="hold"/>
                                        <p:tgtEl>
                                          <p:spTgt spid="29"/>
                                        </p:tgtEl>
                                        <p:attrNameLst>
                                          <p:attrName>ppt_x</p:attrName>
                                        </p:attrNameLst>
                                      </p:cBhvr>
                                      <p:tavLst>
                                        <p:tav tm="0">
                                          <p:val>
                                            <p:strVal val="#ppt_x"/>
                                          </p:val>
                                        </p:tav>
                                        <p:tav tm="100000">
                                          <p:val>
                                            <p:strVal val="#ppt_x"/>
                                          </p:val>
                                        </p:tav>
                                      </p:tavLst>
                                    </p:anim>
                                    <p:anim calcmode="lin" valueType="num">
                                      <p:cBhvr additive="base">
                                        <p:cTn id="1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2"/>
          <p:cNvSpPr txBox="1"/>
          <p:nvPr/>
        </p:nvSpPr>
        <p:spPr>
          <a:xfrm>
            <a:off x="6095999" y="5791959"/>
            <a:ext cx="5488825" cy="351763"/>
          </a:xfrm>
          <a:prstGeom prst="rect">
            <a:avLst/>
          </a:prstGeom>
          <a:noFill/>
        </p:spPr>
        <p:txBody>
          <a:bodyPr wrap="square" rtlCol="0">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14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031E3E"/>
                </a:solidFill>
                <a:effectLst/>
                <a:uLnTx/>
                <a:uFillTx/>
                <a:latin typeface="思源黑体 CN Normal" panose="020B0400000000000000" charset="-122"/>
                <a:ea typeface="思源黑体 CN Normal" panose="020B0400000000000000" charset="-122"/>
                <a:cs typeface="+mn-cs"/>
              </a:rPr>
              <a:t>High income people usually show higher credit scores.</a:t>
            </a:r>
            <a:endParaRPr kumimoji="0" lang="en-US" altLang="zh-CN" sz="1600" b="0" i="0" u="none" strike="noStrike" kern="1200" cap="none" spc="0" normalizeH="0" baseline="0" noProof="0" dirty="0">
              <a:ln>
                <a:noFill/>
              </a:ln>
              <a:solidFill>
                <a:srgbClr val="031E3E"/>
              </a:solidFill>
              <a:effectLst/>
              <a:uLnTx/>
              <a:uFillTx/>
              <a:latin typeface="思源黑体 CN Normal" panose="020B0400000000000000" charset="-122"/>
              <a:ea typeface="思源黑体 CN Normal" panose="020B0400000000000000" charset="-122"/>
              <a:cs typeface="+mn-cs"/>
            </a:endParaRPr>
          </a:p>
        </p:txBody>
      </p:sp>
      <p:grpSp>
        <p:nvGrpSpPr>
          <p:cNvPr id="37" name="组合 36"/>
          <p:cNvGrpSpPr/>
          <p:nvPr/>
        </p:nvGrpSpPr>
        <p:grpSpPr>
          <a:xfrm rot="5400000">
            <a:off x="655955" y="6067425"/>
            <a:ext cx="171450" cy="641350"/>
            <a:chOff x="733" y="9280"/>
            <a:chExt cx="270" cy="1010"/>
          </a:xfrm>
          <a:solidFill>
            <a:srgbClr val="031E3E"/>
          </a:solidFill>
        </p:grpSpPr>
        <p:sp>
          <p:nvSpPr>
            <p:cNvPr id="38" name="椭圆 37"/>
            <p:cNvSpPr/>
            <p:nvPr/>
          </p:nvSpPr>
          <p:spPr>
            <a:xfrm rot="16200000">
              <a:off x="733" y="9280"/>
              <a:ext cx="270" cy="2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1" u="none" strike="noStrike" kern="1200" cap="none" spc="0" normalizeH="0" baseline="0" noProof="0">
                <a:ln>
                  <a:noFill/>
                </a:ln>
                <a:solidFill>
                  <a:schemeClr val="lt1"/>
                </a:solidFill>
                <a:effectLst/>
                <a:uLnTx/>
                <a:uFillTx/>
                <a:latin typeface="思源黑体 CN Normal" panose="020B0400000000000000" charset="-122"/>
                <a:ea typeface="思源黑体 CN Normal" panose="020B0400000000000000" charset="-122"/>
                <a:cs typeface="+mn-cs"/>
              </a:endParaRPr>
            </a:p>
          </p:txBody>
        </p:sp>
        <p:sp>
          <p:nvSpPr>
            <p:cNvPr id="39" name="椭圆 38"/>
            <p:cNvSpPr/>
            <p:nvPr/>
          </p:nvSpPr>
          <p:spPr>
            <a:xfrm rot="16200000">
              <a:off x="733" y="9650"/>
              <a:ext cx="270" cy="2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1" u="none" strike="noStrike" kern="1200" cap="none" spc="0" normalizeH="0" baseline="0" noProof="0">
                <a:ln>
                  <a:noFill/>
                </a:ln>
                <a:solidFill>
                  <a:schemeClr val="lt1"/>
                </a:solidFill>
                <a:effectLst/>
                <a:uLnTx/>
                <a:uFillTx/>
                <a:latin typeface="思源黑体 CN Normal" panose="020B0400000000000000" charset="-122"/>
                <a:ea typeface="思源黑体 CN Normal" panose="020B0400000000000000" charset="-122"/>
                <a:cs typeface="+mn-cs"/>
              </a:endParaRPr>
            </a:p>
          </p:txBody>
        </p:sp>
        <p:sp>
          <p:nvSpPr>
            <p:cNvPr id="40" name="椭圆 39"/>
            <p:cNvSpPr/>
            <p:nvPr/>
          </p:nvSpPr>
          <p:spPr>
            <a:xfrm rot="16200000">
              <a:off x="733" y="10020"/>
              <a:ext cx="270" cy="2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1" u="none" strike="noStrike" kern="1200" cap="none" spc="0" normalizeH="0" baseline="0" noProof="0">
                <a:ln>
                  <a:noFill/>
                </a:ln>
                <a:solidFill>
                  <a:schemeClr val="lt1"/>
                </a:solidFill>
                <a:effectLst/>
                <a:uLnTx/>
                <a:uFillTx/>
                <a:latin typeface="思源黑体 CN Normal" panose="020B0400000000000000" charset="-122"/>
                <a:ea typeface="思源黑体 CN Normal" panose="020B0400000000000000" charset="-122"/>
                <a:cs typeface="+mn-cs"/>
              </a:endParaRPr>
            </a:p>
          </p:txBody>
        </p:sp>
      </p:grpSp>
      <p:sp>
        <p:nvSpPr>
          <p:cNvPr id="4" name="矩形 3"/>
          <p:cNvSpPr/>
          <p:nvPr/>
        </p:nvSpPr>
        <p:spPr>
          <a:xfrm rot="2700000">
            <a:off x="636588" y="323850"/>
            <a:ext cx="406400" cy="406400"/>
          </a:xfrm>
          <a:prstGeom prst="rect">
            <a:avLst/>
          </a:prstGeom>
          <a:solidFill>
            <a:srgbClr val="031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思源黑体 CN Normal" panose="020B0400000000000000" charset="-122"/>
              <a:ea typeface="思源黑体 CN Normal" panose="020B0400000000000000" charset="-122"/>
              <a:cs typeface="+mn-cs"/>
            </a:endParaRPr>
          </a:p>
        </p:txBody>
      </p:sp>
      <p:sp>
        <p:nvSpPr>
          <p:cNvPr id="8" name="文本框 10"/>
          <p:cNvSpPr txBox="1"/>
          <p:nvPr/>
        </p:nvSpPr>
        <p:spPr>
          <a:xfrm>
            <a:off x="1252605" y="296217"/>
            <a:ext cx="5419980" cy="46166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31E3E"/>
                </a:solidFill>
                <a:effectLst/>
                <a:uLnTx/>
                <a:uFillTx/>
                <a:latin typeface="思源黑体 CN Normal" panose="020B0400000000000000" charset="-122"/>
                <a:ea typeface="思源黑体 CN Normal" panose="020B0400000000000000" charset="-122"/>
                <a:cs typeface="+mn-ea"/>
                <a:sym typeface="+mn-lt"/>
              </a:rPr>
              <a:t>Analysis-Q2</a:t>
            </a:r>
            <a:endParaRPr kumimoji="0" lang="zh-CN" altLang="en-US" sz="2400" b="1" i="0" u="none" strike="noStrike" kern="1200" cap="none" spc="0" normalizeH="0" baseline="0" noProof="0" dirty="0">
              <a:ln>
                <a:noFill/>
              </a:ln>
              <a:solidFill>
                <a:srgbClr val="031E3E"/>
              </a:solidFill>
              <a:effectLst/>
              <a:uLnTx/>
              <a:uFillTx/>
              <a:latin typeface="思源黑体 CN Normal" panose="020B0400000000000000" charset="-122"/>
              <a:ea typeface="思源黑体 CN Normal" panose="020B0400000000000000" charset="-122"/>
              <a:cs typeface="+mn-ea"/>
              <a:sym typeface="+mn-lt"/>
            </a:endParaRPr>
          </a:p>
        </p:txBody>
      </p:sp>
      <p:sp>
        <p:nvSpPr>
          <p:cNvPr id="14" name="剪去单角的矩形 45"/>
          <p:cNvSpPr/>
          <p:nvPr/>
        </p:nvSpPr>
        <p:spPr>
          <a:xfrm flipV="1">
            <a:off x="605816" y="1104137"/>
            <a:ext cx="521341" cy="432000"/>
          </a:xfrm>
          <a:prstGeom prst="snip1Rect">
            <a:avLst>
              <a:gd name="adj" fmla="val 5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Normal" panose="020B0400000000000000" charset="-122"/>
              <a:ea typeface="思源黑体 CN Normal" panose="020B0400000000000000" charset="-122"/>
              <a:cs typeface="+mn-ea"/>
              <a:sym typeface="+mn-lt"/>
            </a:endParaRPr>
          </a:p>
        </p:txBody>
      </p:sp>
      <p:pic>
        <p:nvPicPr>
          <p:cNvPr id="32" name="图片 31"/>
          <p:cNvPicPr>
            <a:picLocks noChangeAspect="1"/>
          </p:cNvPicPr>
          <p:nvPr/>
        </p:nvPicPr>
        <p:blipFill rotWithShape="1">
          <a:blip r:embed="rId1" cstate="print">
            <a:extLst>
              <a:ext uri="{28A0092B-C50C-407E-A947-70E740481C1C}">
                <a14:useLocalDpi xmlns:a14="http://schemas.microsoft.com/office/drawing/2010/main" val="0"/>
              </a:ext>
            </a:extLst>
          </a:blip>
          <a:srcRect l="9267" r="9048"/>
          <a:stretch>
            <a:fillRect/>
          </a:stretch>
        </p:blipFill>
        <p:spPr>
          <a:xfrm>
            <a:off x="419382" y="1627975"/>
            <a:ext cx="3711048" cy="3860844"/>
          </a:xfrm>
          <a:prstGeom prst="rect">
            <a:avLst/>
          </a:prstGeom>
        </p:spPr>
      </p:pic>
      <p:pic>
        <p:nvPicPr>
          <p:cNvPr id="36" name="图片 35"/>
          <p:cNvPicPr>
            <a:picLocks noChangeAspect="1"/>
          </p:cNvPicPr>
          <p:nvPr/>
        </p:nvPicPr>
        <p:blipFill rotWithShape="1">
          <a:blip r:embed="rId2" cstate="print">
            <a:extLst>
              <a:ext uri="{28A0092B-C50C-407E-A947-70E740481C1C}">
                <a14:useLocalDpi xmlns:a14="http://schemas.microsoft.com/office/drawing/2010/main" val="0"/>
              </a:ext>
            </a:extLst>
          </a:blip>
          <a:srcRect l="8983" r="13756"/>
          <a:stretch>
            <a:fillRect/>
          </a:stretch>
        </p:blipFill>
        <p:spPr>
          <a:xfrm>
            <a:off x="8093942" y="1757197"/>
            <a:ext cx="3631691" cy="3862800"/>
          </a:xfrm>
          <a:prstGeom prst="rect">
            <a:avLst/>
          </a:prstGeom>
        </p:spPr>
      </p:pic>
      <p:pic>
        <p:nvPicPr>
          <p:cNvPr id="42" name="图片 41"/>
          <p:cNvPicPr>
            <a:picLocks noChangeAspect="1"/>
          </p:cNvPicPr>
          <p:nvPr/>
        </p:nvPicPr>
        <p:blipFill rotWithShape="1">
          <a:blip r:embed="rId3" cstate="print">
            <a:extLst>
              <a:ext uri="{28A0092B-C50C-407E-A947-70E740481C1C}">
                <a14:useLocalDpi xmlns:a14="http://schemas.microsoft.com/office/drawing/2010/main" val="0"/>
              </a:ext>
            </a:extLst>
          </a:blip>
          <a:srcRect l="41879" t="16058" r="18089" b="10557"/>
          <a:stretch>
            <a:fillRect/>
          </a:stretch>
        </p:blipFill>
        <p:spPr>
          <a:xfrm>
            <a:off x="4329824" y="1769613"/>
            <a:ext cx="3657085" cy="3770962"/>
          </a:xfrm>
          <a:prstGeom prst="rect">
            <a:avLst/>
          </a:prstGeom>
        </p:spPr>
      </p:pic>
      <p:sp>
        <p:nvSpPr>
          <p:cNvPr id="43" name="Freeform: Shape 27"/>
          <p:cNvSpPr/>
          <p:nvPr/>
        </p:nvSpPr>
        <p:spPr bwMode="auto">
          <a:xfrm>
            <a:off x="8486535" y="5502327"/>
            <a:ext cx="394542" cy="225613"/>
          </a:xfrm>
          <a:custGeom>
            <a:avLst/>
            <a:gdLst>
              <a:gd name="T0" fmla="*/ 0 w 21600"/>
              <a:gd name="T1" fmla="*/ 21600 h 21600"/>
              <a:gd name="T2" fmla="*/ 21600 w 21600"/>
              <a:gd name="T3" fmla="*/ 21600 h 21600"/>
              <a:gd name="T4" fmla="*/ 10849 w 21600"/>
              <a:gd name="T5" fmla="*/ 0 h 21600"/>
              <a:gd name="T6" fmla="*/ 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a:moveTo>
                  <a:pt x="0" y="21600"/>
                </a:moveTo>
                <a:lnTo>
                  <a:pt x="21600" y="21600"/>
                </a:lnTo>
                <a:cubicBezTo>
                  <a:pt x="15074" y="15093"/>
                  <a:pt x="10849" y="0"/>
                  <a:pt x="10849" y="0"/>
                </a:cubicBezTo>
                <a:cubicBezTo>
                  <a:pt x="7796" y="12113"/>
                  <a:pt x="0" y="21600"/>
                  <a:pt x="0" y="21600"/>
                </a:cubicBezTo>
                <a:close/>
                <a:moveTo>
                  <a:pt x="0" y="21600"/>
                </a:moveTo>
              </a:path>
            </a:pathLst>
          </a:custGeom>
          <a:solidFill>
            <a:schemeClr val="accent1">
              <a:lumMod val="50000"/>
            </a:schemeClr>
          </a:solidFill>
          <a:ln>
            <a:noFill/>
          </a:ln>
        </p:spPr>
        <p:txBody>
          <a:bodyPr anchor="ctr"/>
          <a:lstStyle/>
          <a:p>
            <a:pPr algn="ctr"/>
            <a:endParaRPr sz="2135">
              <a:solidFill>
                <a:schemeClr val="bg1">
                  <a:lumMod val="50000"/>
                </a:schemeClr>
              </a:solidFill>
              <a:latin typeface="思源黑体 CN Normal" panose="020B0400000000000000" charset="-122"/>
              <a:ea typeface="思源黑体 CN Normal" panose="020B0400000000000000" charset="-122"/>
              <a:sym typeface="Noto Sans S Chinese Regular" panose="020B0500000000000000" pitchFamily="34" charset="-122"/>
            </a:endParaRPr>
          </a:p>
        </p:txBody>
      </p:sp>
      <p:sp>
        <p:nvSpPr>
          <p:cNvPr id="44" name="文本框 43"/>
          <p:cNvSpPr txBox="1"/>
          <p:nvPr/>
        </p:nvSpPr>
        <p:spPr>
          <a:xfrm>
            <a:off x="1318132" y="1021659"/>
            <a:ext cx="955573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dirty="0">
                <a:solidFill>
                  <a:srgbClr val="002060"/>
                </a:solidFill>
                <a:latin typeface="思源黑体 CN Normal" panose="020B0400000000000000" charset="-122"/>
                <a:ea typeface="思源黑体 CN Normal" panose="020B0400000000000000" charset="-122"/>
                <a:cs typeface="+mn-ea"/>
                <a:sym typeface="+mn-lt"/>
              </a:rPr>
              <a:t>What is the relationship between annual income and credit score ?</a:t>
            </a:r>
            <a:endParaRPr kumimoji="0" lang="zh-CN" altLang="en-US" sz="2000" b="1" i="0" u="none" strike="noStrike" kern="1200" cap="none" spc="0" normalizeH="0" baseline="0" noProof="0" dirty="0">
              <a:ln>
                <a:noFill/>
              </a:ln>
              <a:solidFill>
                <a:srgbClr val="002060"/>
              </a:solidFill>
              <a:effectLst/>
              <a:uLnTx/>
              <a:uFillTx/>
              <a:latin typeface="思源黑体 CN Normal" panose="020B0400000000000000" charset="-122"/>
              <a:ea typeface="思源黑体 CN Normal" panose="020B0400000000000000" charset="-122"/>
              <a:cs typeface="+mn-ea"/>
              <a:sym typeface="+mn-lt"/>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fill="hold"/>
                                        <p:tgtEl>
                                          <p:spTgt spid="29"/>
                                        </p:tgtEl>
                                        <p:attrNameLst>
                                          <p:attrName>ppt_x</p:attrName>
                                        </p:attrNameLst>
                                      </p:cBhvr>
                                      <p:tavLst>
                                        <p:tav tm="0">
                                          <p:val>
                                            <p:strVal val="#ppt_x"/>
                                          </p:val>
                                        </p:tav>
                                        <p:tav tm="100000">
                                          <p:val>
                                            <p:strVal val="#ppt_x"/>
                                          </p:val>
                                        </p:tav>
                                      </p:tavLst>
                                    </p:anim>
                                    <p:anim calcmode="lin" valueType="num">
                                      <p:cBhvr additive="base">
                                        <p:cTn id="1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4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31493" y="1795248"/>
            <a:ext cx="5585731" cy="4231926"/>
          </a:xfrm>
          <a:prstGeom prst="rect">
            <a:avLst/>
          </a:prstGeom>
          <a:ln>
            <a:noFill/>
          </a:ln>
          <a:effectLst>
            <a:outerShdw blurRad="292100" dist="139700" dir="2700000" algn="tl" rotWithShape="0">
              <a:srgbClr val="333333">
                <a:alpha val="65000"/>
              </a:srgbClr>
            </a:outerShdw>
          </a:effectLst>
        </p:spPr>
      </p:pic>
      <p:grpSp>
        <p:nvGrpSpPr>
          <p:cNvPr id="37" name="组合 36"/>
          <p:cNvGrpSpPr/>
          <p:nvPr/>
        </p:nvGrpSpPr>
        <p:grpSpPr>
          <a:xfrm rot="5400000">
            <a:off x="655955" y="6067425"/>
            <a:ext cx="171450" cy="641350"/>
            <a:chOff x="733" y="9280"/>
            <a:chExt cx="270" cy="1010"/>
          </a:xfrm>
          <a:solidFill>
            <a:srgbClr val="031E3E"/>
          </a:solidFill>
        </p:grpSpPr>
        <p:sp>
          <p:nvSpPr>
            <p:cNvPr id="38" name="椭圆 37"/>
            <p:cNvSpPr/>
            <p:nvPr/>
          </p:nvSpPr>
          <p:spPr>
            <a:xfrm rot="16200000">
              <a:off x="733" y="9280"/>
              <a:ext cx="270" cy="2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1" u="none" strike="noStrike" kern="1200" cap="none" spc="0" normalizeH="0" baseline="0" noProof="0">
                <a:ln>
                  <a:noFill/>
                </a:ln>
                <a:solidFill>
                  <a:schemeClr val="lt1"/>
                </a:solidFill>
                <a:effectLst/>
                <a:uLnTx/>
                <a:uFillTx/>
                <a:latin typeface="思源黑体 CN Normal" panose="020B0400000000000000" charset="-122"/>
                <a:ea typeface="思源黑体 CN Normal" panose="020B0400000000000000" charset="-122"/>
                <a:cs typeface="+mn-cs"/>
              </a:endParaRPr>
            </a:p>
          </p:txBody>
        </p:sp>
        <p:sp>
          <p:nvSpPr>
            <p:cNvPr id="39" name="椭圆 38"/>
            <p:cNvSpPr/>
            <p:nvPr/>
          </p:nvSpPr>
          <p:spPr>
            <a:xfrm rot="16200000">
              <a:off x="733" y="9650"/>
              <a:ext cx="270" cy="2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1" u="none" strike="noStrike" kern="1200" cap="none" spc="0" normalizeH="0" baseline="0" noProof="0">
                <a:ln>
                  <a:noFill/>
                </a:ln>
                <a:solidFill>
                  <a:schemeClr val="lt1"/>
                </a:solidFill>
                <a:effectLst/>
                <a:uLnTx/>
                <a:uFillTx/>
                <a:latin typeface="思源黑体 CN Normal" panose="020B0400000000000000" charset="-122"/>
                <a:ea typeface="思源黑体 CN Normal" panose="020B0400000000000000" charset="-122"/>
                <a:cs typeface="+mn-cs"/>
              </a:endParaRPr>
            </a:p>
          </p:txBody>
        </p:sp>
        <p:sp>
          <p:nvSpPr>
            <p:cNvPr id="40" name="椭圆 39"/>
            <p:cNvSpPr/>
            <p:nvPr/>
          </p:nvSpPr>
          <p:spPr>
            <a:xfrm rot="16200000">
              <a:off x="733" y="10020"/>
              <a:ext cx="270" cy="2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1" u="none" strike="noStrike" kern="1200" cap="none" spc="0" normalizeH="0" baseline="0" noProof="0">
                <a:ln>
                  <a:noFill/>
                </a:ln>
                <a:solidFill>
                  <a:schemeClr val="lt1"/>
                </a:solidFill>
                <a:effectLst/>
                <a:uLnTx/>
                <a:uFillTx/>
                <a:latin typeface="思源黑体 CN Normal" panose="020B0400000000000000" charset="-122"/>
                <a:ea typeface="思源黑体 CN Normal" panose="020B0400000000000000" charset="-122"/>
                <a:cs typeface="+mn-cs"/>
              </a:endParaRPr>
            </a:p>
          </p:txBody>
        </p:sp>
      </p:grpSp>
      <p:sp>
        <p:nvSpPr>
          <p:cNvPr id="4" name="矩形 3"/>
          <p:cNvSpPr/>
          <p:nvPr/>
        </p:nvSpPr>
        <p:spPr>
          <a:xfrm rot="2700000">
            <a:off x="636588" y="323850"/>
            <a:ext cx="406400" cy="406400"/>
          </a:xfrm>
          <a:prstGeom prst="rect">
            <a:avLst/>
          </a:prstGeom>
          <a:solidFill>
            <a:srgbClr val="031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思源黑体 CN Normal" panose="020B0400000000000000" charset="-122"/>
              <a:ea typeface="思源黑体 CN Normal" panose="020B0400000000000000" charset="-122"/>
              <a:cs typeface="+mn-cs"/>
            </a:endParaRPr>
          </a:p>
        </p:txBody>
      </p:sp>
      <p:sp>
        <p:nvSpPr>
          <p:cNvPr id="8" name="文本框 10"/>
          <p:cNvSpPr txBox="1"/>
          <p:nvPr/>
        </p:nvSpPr>
        <p:spPr>
          <a:xfrm>
            <a:off x="1252605" y="296217"/>
            <a:ext cx="5419980" cy="46166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31E3E"/>
                </a:solidFill>
                <a:effectLst/>
                <a:uLnTx/>
                <a:uFillTx/>
                <a:latin typeface="思源黑体 CN Normal" panose="020B0400000000000000" charset="-122"/>
                <a:ea typeface="思源黑体 CN Normal" panose="020B0400000000000000" charset="-122"/>
                <a:cs typeface="+mn-ea"/>
                <a:sym typeface="+mn-lt"/>
              </a:rPr>
              <a:t>Analysis-Q3</a:t>
            </a:r>
            <a:endParaRPr kumimoji="0" lang="zh-CN" altLang="en-US" sz="2400" b="1" i="0" u="none" strike="noStrike" kern="1200" cap="none" spc="0" normalizeH="0" baseline="0" noProof="0" dirty="0">
              <a:ln>
                <a:noFill/>
              </a:ln>
              <a:solidFill>
                <a:srgbClr val="031E3E"/>
              </a:solidFill>
              <a:effectLst/>
              <a:uLnTx/>
              <a:uFillTx/>
              <a:latin typeface="思源黑体 CN Normal" panose="020B0400000000000000" charset="-122"/>
              <a:ea typeface="思源黑体 CN Normal" panose="020B0400000000000000" charset="-122"/>
              <a:cs typeface="+mn-ea"/>
              <a:sym typeface="+mn-lt"/>
            </a:endParaRPr>
          </a:p>
        </p:txBody>
      </p:sp>
      <p:sp>
        <p:nvSpPr>
          <p:cNvPr id="14" name="剪去单角的矩形 45"/>
          <p:cNvSpPr/>
          <p:nvPr/>
        </p:nvSpPr>
        <p:spPr>
          <a:xfrm flipV="1">
            <a:off x="605816" y="1104137"/>
            <a:ext cx="521341" cy="432000"/>
          </a:xfrm>
          <a:prstGeom prst="snip1Rect">
            <a:avLst>
              <a:gd name="adj" fmla="val 5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Normal" panose="020B0400000000000000" charset="-122"/>
              <a:ea typeface="思源黑体 CN Normal" panose="020B0400000000000000" charset="-122"/>
              <a:cs typeface="+mn-ea"/>
              <a:sym typeface="+mn-lt"/>
            </a:endParaRPr>
          </a:p>
        </p:txBody>
      </p:sp>
      <p:sp>
        <p:nvSpPr>
          <p:cNvPr id="3" name="文本框 2"/>
          <p:cNvSpPr txBox="1"/>
          <p:nvPr/>
        </p:nvSpPr>
        <p:spPr>
          <a:xfrm>
            <a:off x="120393" y="3280940"/>
            <a:ext cx="3102367" cy="1077218"/>
          </a:xfrm>
          <a:prstGeom prst="rect">
            <a:avLst/>
          </a:prstGeom>
          <a:noFill/>
        </p:spPr>
        <p:txBody>
          <a:bodyPr wrap="square">
            <a:spAutoFit/>
          </a:bodyPr>
          <a:lstStyle/>
          <a:p>
            <a:r>
              <a:rPr lang="zh-CN" altLang="en-US" sz="1600" dirty="0">
                <a:solidFill>
                  <a:srgbClr val="031E3E"/>
                </a:solidFill>
                <a:ea typeface="思源黑体 CN Normal" panose="020B0400000000000000" charset="-122"/>
              </a:rPr>
              <a:t>People with high credit </a:t>
            </a:r>
            <a:r>
              <a:rPr lang="en-US" altLang="zh-CN" sz="1600" dirty="0">
                <a:solidFill>
                  <a:srgbClr val="031E3E"/>
                </a:solidFill>
                <a:ea typeface="思源黑体 CN Normal" panose="020B0400000000000000" charset="-122"/>
              </a:rPr>
              <a:t>score </a:t>
            </a:r>
            <a:r>
              <a:rPr lang="zh-CN" altLang="en-US" sz="1600" dirty="0">
                <a:solidFill>
                  <a:srgbClr val="031E3E"/>
                </a:solidFill>
                <a:ea typeface="思源黑体 CN Normal" panose="020B0400000000000000" charset="-122"/>
              </a:rPr>
              <a:t>usually do not choose to pay  the minimum amount on each repayment date</a:t>
            </a:r>
            <a:r>
              <a:rPr lang="en-US" altLang="zh-CN" sz="1600" dirty="0">
                <a:solidFill>
                  <a:srgbClr val="031E3E"/>
                </a:solidFill>
                <a:ea typeface="思源黑体 CN Normal" panose="020B0400000000000000" charset="-122"/>
              </a:rPr>
              <a:t>.</a:t>
            </a:r>
            <a:endParaRPr lang="zh-CN" altLang="en-US" sz="1600" dirty="0">
              <a:solidFill>
                <a:srgbClr val="031E3E"/>
              </a:solidFill>
              <a:ea typeface="思源黑体 CN Normal" panose="020B0400000000000000" charset="-122"/>
            </a:endParaRPr>
          </a:p>
        </p:txBody>
      </p:sp>
      <p:sp>
        <p:nvSpPr>
          <p:cNvPr id="7" name="文本框 6"/>
          <p:cNvSpPr txBox="1"/>
          <p:nvPr/>
        </p:nvSpPr>
        <p:spPr>
          <a:xfrm>
            <a:off x="8683489" y="2215184"/>
            <a:ext cx="3508512" cy="830997"/>
          </a:xfrm>
          <a:prstGeom prst="rect">
            <a:avLst/>
          </a:prstGeom>
          <a:noFill/>
        </p:spPr>
        <p:txBody>
          <a:bodyPr wrap="square">
            <a:spAutoFit/>
          </a:bodyPr>
          <a:lstStyle/>
          <a:p>
            <a:r>
              <a:rPr lang="zh-CN" altLang="en-US" sz="1600" dirty="0">
                <a:solidFill>
                  <a:srgbClr val="031E3E"/>
                </a:solidFill>
                <a:ea typeface="思源黑体 CN Normal" panose="020B0400000000000000" charset="-122"/>
              </a:rPr>
              <a:t>People with low credit </a:t>
            </a:r>
            <a:r>
              <a:rPr lang="en-US" altLang="zh-CN" sz="1600" dirty="0">
                <a:solidFill>
                  <a:srgbClr val="031E3E"/>
                </a:solidFill>
                <a:ea typeface="思源黑体 CN Normal" panose="020B0400000000000000" charset="-122"/>
              </a:rPr>
              <a:t>score tend </a:t>
            </a:r>
            <a:r>
              <a:rPr lang="zh-CN" altLang="en-US" sz="1600" dirty="0">
                <a:solidFill>
                  <a:srgbClr val="031E3E"/>
                </a:solidFill>
                <a:ea typeface="思源黑体 CN Normal" panose="020B0400000000000000" charset="-122"/>
              </a:rPr>
              <a:t>to pay only the minimum amount on each repayment date</a:t>
            </a:r>
            <a:r>
              <a:rPr lang="en-US" altLang="zh-CN" sz="1600" dirty="0">
                <a:solidFill>
                  <a:srgbClr val="031E3E"/>
                </a:solidFill>
                <a:ea typeface="思源黑体 CN Normal" panose="020B0400000000000000" charset="-122"/>
              </a:rPr>
              <a:t>.</a:t>
            </a:r>
            <a:endParaRPr lang="zh-CN" altLang="en-US" sz="1600" dirty="0">
              <a:solidFill>
                <a:srgbClr val="031E3E"/>
              </a:solidFill>
              <a:ea typeface="思源黑体 CN Normal" panose="020B0400000000000000" charset="-122"/>
            </a:endParaRPr>
          </a:p>
        </p:txBody>
      </p:sp>
      <p:sp>
        <p:nvSpPr>
          <p:cNvPr id="9" name="文本框 8"/>
          <p:cNvSpPr txBox="1"/>
          <p:nvPr/>
        </p:nvSpPr>
        <p:spPr>
          <a:xfrm>
            <a:off x="1318132" y="1021659"/>
            <a:ext cx="955573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dirty="0">
                <a:solidFill>
                  <a:srgbClr val="002060"/>
                </a:solidFill>
                <a:latin typeface="思源黑体 CN Normal" panose="020B0400000000000000" charset="-122"/>
                <a:ea typeface="思源黑体 CN Normal" panose="020B0400000000000000" charset="-122"/>
                <a:cs typeface="+mn-ea"/>
                <a:sym typeface="+mn-lt"/>
              </a:rPr>
              <a:t>What is the relationship between installment amount and credit score ?</a:t>
            </a:r>
            <a:endParaRPr kumimoji="0" lang="zh-CN" altLang="en-US" sz="2000" b="1" i="0" u="none" strike="noStrike" kern="1200" cap="none" spc="0" normalizeH="0" baseline="0" noProof="0" dirty="0">
              <a:ln>
                <a:noFill/>
              </a:ln>
              <a:solidFill>
                <a:srgbClr val="002060"/>
              </a:solidFill>
              <a:effectLst/>
              <a:uLnTx/>
              <a:uFillTx/>
              <a:latin typeface="思源黑体 CN Normal" panose="020B0400000000000000" charset="-122"/>
              <a:ea typeface="思源黑体 CN Normal" panose="020B0400000000000000" charset="-122"/>
              <a:cs typeface="+mn-ea"/>
              <a:sym typeface="+mn-lt"/>
            </a:endParaRPr>
          </a:p>
        </p:txBody>
      </p:sp>
      <p:sp>
        <p:nvSpPr>
          <p:cNvPr id="30" name="Freeform 46"/>
          <p:cNvSpPr/>
          <p:nvPr/>
        </p:nvSpPr>
        <p:spPr bwMode="auto">
          <a:xfrm>
            <a:off x="976630" y="2925791"/>
            <a:ext cx="2765099" cy="240781"/>
          </a:xfrm>
          <a:custGeom>
            <a:avLst/>
            <a:gdLst>
              <a:gd name="T0" fmla="*/ 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0" y="0"/>
                </a:lnTo>
                <a:lnTo>
                  <a:pt x="21600" y="0"/>
                </a:lnTo>
              </a:path>
            </a:pathLst>
          </a:custGeom>
          <a:noFill/>
          <a:ln w="25400" cap="flat">
            <a:solidFill>
              <a:srgbClr val="5F5F5F"/>
            </a:solidFill>
            <a:prstDash val="solid"/>
            <a:miter lim="800000"/>
            <a:headEnd type="none"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pPr algn="ctr" defTabSz="967740" fontAlgn="base">
              <a:spcBef>
                <a:spcPct val="0"/>
              </a:spcBef>
              <a:spcAft>
                <a:spcPct val="0"/>
              </a:spcAft>
            </a:pPr>
            <a:endParaRPr lang="en-US" sz="2965" dirty="0">
              <a:solidFill>
                <a:srgbClr val="323232"/>
              </a:solidFill>
              <a:latin typeface="思源黑体 CN Normal" panose="020B0400000000000000" charset="-122"/>
              <a:ea typeface="思源黑体 CN Normal" panose="020B0400000000000000" charset="-122"/>
              <a:cs typeface="Open Sans Condensed Light" pitchFamily="34" charset="0"/>
              <a:sym typeface="Gill Sans" charset="0"/>
            </a:endParaRPr>
          </a:p>
        </p:txBody>
      </p:sp>
      <p:sp>
        <p:nvSpPr>
          <p:cNvPr id="12" name="Freeform 46"/>
          <p:cNvSpPr/>
          <p:nvPr/>
        </p:nvSpPr>
        <p:spPr bwMode="auto">
          <a:xfrm rot="10800000">
            <a:off x="5720269" y="3160035"/>
            <a:ext cx="3102366" cy="219269"/>
          </a:xfrm>
          <a:custGeom>
            <a:avLst/>
            <a:gdLst>
              <a:gd name="T0" fmla="*/ 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0" y="0"/>
                </a:lnTo>
                <a:lnTo>
                  <a:pt x="21600" y="0"/>
                </a:lnTo>
              </a:path>
            </a:pathLst>
          </a:custGeom>
          <a:noFill/>
          <a:ln w="25400" cap="flat">
            <a:solidFill>
              <a:srgbClr val="5F5F5F"/>
            </a:solidFill>
            <a:prstDash val="solid"/>
            <a:miter lim="800000"/>
            <a:headEnd type="none"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pPr algn="ctr" defTabSz="967740" fontAlgn="base">
              <a:spcBef>
                <a:spcPct val="0"/>
              </a:spcBef>
              <a:spcAft>
                <a:spcPct val="0"/>
              </a:spcAft>
            </a:pPr>
            <a:endParaRPr lang="en-US" sz="2965" dirty="0">
              <a:solidFill>
                <a:srgbClr val="323232"/>
              </a:solidFill>
              <a:latin typeface="思源黑体 CN Normal" panose="020B0400000000000000" charset="-122"/>
              <a:ea typeface="思源黑体 CN Normal" panose="020B0400000000000000" charset="-122"/>
              <a:cs typeface="Open Sans Condensed Light" pitchFamily="34" charset="0"/>
              <a:sym typeface="Gill Sans"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30"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rot="5400000">
            <a:off x="655955" y="6067425"/>
            <a:ext cx="171450" cy="641350"/>
            <a:chOff x="733" y="9280"/>
            <a:chExt cx="270" cy="1010"/>
          </a:xfrm>
          <a:solidFill>
            <a:srgbClr val="031E3E"/>
          </a:solidFill>
        </p:grpSpPr>
        <p:sp>
          <p:nvSpPr>
            <p:cNvPr id="38" name="椭圆 37"/>
            <p:cNvSpPr/>
            <p:nvPr/>
          </p:nvSpPr>
          <p:spPr>
            <a:xfrm rot="16200000">
              <a:off x="733" y="9280"/>
              <a:ext cx="270" cy="2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1" u="none" strike="noStrike" kern="1200" cap="none" spc="0" normalizeH="0" baseline="0" noProof="0">
                <a:ln>
                  <a:noFill/>
                </a:ln>
                <a:solidFill>
                  <a:schemeClr val="lt1"/>
                </a:solidFill>
                <a:effectLst/>
                <a:uLnTx/>
                <a:uFillTx/>
                <a:latin typeface="思源黑体 CN Normal" panose="020B0400000000000000" charset="-122"/>
                <a:ea typeface="思源黑体 CN Normal" panose="020B0400000000000000" charset="-122"/>
                <a:cs typeface="+mn-cs"/>
              </a:endParaRPr>
            </a:p>
          </p:txBody>
        </p:sp>
        <p:sp>
          <p:nvSpPr>
            <p:cNvPr id="39" name="椭圆 38"/>
            <p:cNvSpPr/>
            <p:nvPr/>
          </p:nvSpPr>
          <p:spPr>
            <a:xfrm rot="16200000">
              <a:off x="733" y="9650"/>
              <a:ext cx="270" cy="2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1" u="none" strike="noStrike" kern="1200" cap="none" spc="0" normalizeH="0" baseline="0" noProof="0">
                <a:ln>
                  <a:noFill/>
                </a:ln>
                <a:solidFill>
                  <a:schemeClr val="lt1"/>
                </a:solidFill>
                <a:effectLst/>
                <a:uLnTx/>
                <a:uFillTx/>
                <a:latin typeface="思源黑体 CN Normal" panose="020B0400000000000000" charset="-122"/>
                <a:ea typeface="思源黑体 CN Normal" panose="020B0400000000000000" charset="-122"/>
                <a:cs typeface="+mn-cs"/>
              </a:endParaRPr>
            </a:p>
          </p:txBody>
        </p:sp>
        <p:sp>
          <p:nvSpPr>
            <p:cNvPr id="40" name="椭圆 39"/>
            <p:cNvSpPr/>
            <p:nvPr/>
          </p:nvSpPr>
          <p:spPr>
            <a:xfrm rot="16200000">
              <a:off x="733" y="10020"/>
              <a:ext cx="270" cy="2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1" u="none" strike="noStrike" kern="1200" cap="none" spc="0" normalizeH="0" baseline="0" noProof="0">
                <a:ln>
                  <a:noFill/>
                </a:ln>
                <a:solidFill>
                  <a:schemeClr val="lt1"/>
                </a:solidFill>
                <a:effectLst/>
                <a:uLnTx/>
                <a:uFillTx/>
                <a:latin typeface="思源黑体 CN Normal" panose="020B0400000000000000" charset="-122"/>
                <a:ea typeface="思源黑体 CN Normal" panose="020B0400000000000000" charset="-122"/>
                <a:cs typeface="+mn-cs"/>
              </a:endParaRPr>
            </a:p>
          </p:txBody>
        </p:sp>
      </p:grpSp>
      <p:sp>
        <p:nvSpPr>
          <p:cNvPr id="4" name="矩形 3"/>
          <p:cNvSpPr/>
          <p:nvPr/>
        </p:nvSpPr>
        <p:spPr>
          <a:xfrm rot="2700000">
            <a:off x="636588" y="323850"/>
            <a:ext cx="406400" cy="406400"/>
          </a:xfrm>
          <a:prstGeom prst="rect">
            <a:avLst/>
          </a:prstGeom>
          <a:solidFill>
            <a:srgbClr val="031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思源黑体 CN Normal" panose="020B0400000000000000" charset="-122"/>
              <a:ea typeface="思源黑体 CN Normal" panose="020B0400000000000000" charset="-122"/>
              <a:cs typeface="+mn-cs"/>
            </a:endParaRPr>
          </a:p>
        </p:txBody>
      </p:sp>
      <p:sp>
        <p:nvSpPr>
          <p:cNvPr id="8" name="文本框 10"/>
          <p:cNvSpPr txBox="1"/>
          <p:nvPr/>
        </p:nvSpPr>
        <p:spPr>
          <a:xfrm>
            <a:off x="1252605" y="296217"/>
            <a:ext cx="5419980" cy="46166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31E3E"/>
                </a:solidFill>
                <a:effectLst/>
                <a:uLnTx/>
                <a:uFillTx/>
                <a:latin typeface="思源黑体 CN Normal" panose="020B0400000000000000" charset="-122"/>
                <a:ea typeface="思源黑体 CN Normal" panose="020B0400000000000000" charset="-122"/>
                <a:cs typeface="+mn-ea"/>
                <a:sym typeface="+mn-lt"/>
              </a:rPr>
              <a:t>APP Demo</a:t>
            </a:r>
            <a:endParaRPr kumimoji="0" lang="zh-CN" altLang="en-US" sz="2400" b="1" i="0" u="none" strike="noStrike" kern="1200" cap="none" spc="0" normalizeH="0" baseline="0" noProof="0" dirty="0">
              <a:ln>
                <a:noFill/>
              </a:ln>
              <a:solidFill>
                <a:srgbClr val="031E3E"/>
              </a:solidFill>
              <a:effectLst/>
              <a:uLnTx/>
              <a:uFillTx/>
              <a:latin typeface="思源黑体 CN Normal" panose="020B0400000000000000" charset="-122"/>
              <a:ea typeface="思源黑体 CN Normal" panose="020B0400000000000000" charset="-122"/>
              <a:cs typeface="+mn-ea"/>
              <a:sym typeface="+mn-lt"/>
            </a:endParaRPr>
          </a:p>
        </p:txBody>
      </p:sp>
      <p:pic>
        <p:nvPicPr>
          <p:cNvPr id="15" name="图片 14"/>
          <p:cNvPicPr>
            <a:picLocks noChangeAspect="1"/>
          </p:cNvPicPr>
          <p:nvPr/>
        </p:nvPicPr>
        <p:blipFill rotWithShape="1">
          <a:blip r:embed="rId1" cstate="print">
            <a:extLst>
              <a:ext uri="{28A0092B-C50C-407E-A947-70E740481C1C}">
                <a14:useLocalDpi xmlns:a14="http://schemas.microsoft.com/office/drawing/2010/main" val="0"/>
              </a:ext>
            </a:extLst>
          </a:blip>
          <a:srcRect t="5060" b="5222"/>
          <a:stretch>
            <a:fillRect/>
          </a:stretch>
        </p:blipFill>
        <p:spPr>
          <a:xfrm>
            <a:off x="1062355" y="814419"/>
            <a:ext cx="10478583" cy="5288207"/>
          </a:xfrm>
          <a:prstGeom prst="rect">
            <a:avLst/>
          </a:prstGeom>
          <a:ln>
            <a:noFill/>
          </a:ln>
          <a:effectLst>
            <a:outerShdw blurRad="292100" dist="139700" dir="2700000" algn="tl" rotWithShape="0">
              <a:srgbClr val="333333">
                <a:alpha val="65000"/>
              </a:srgbClr>
            </a:outerShdw>
          </a:effectLst>
        </p:spPr>
      </p:pic>
      <p:pic>
        <p:nvPicPr>
          <p:cNvPr id="17" name="图片 16"/>
          <p:cNvPicPr>
            <a:picLocks noChangeAspect="1"/>
          </p:cNvPicPr>
          <p:nvPr/>
        </p:nvPicPr>
        <p:blipFill rotWithShape="1">
          <a:blip r:embed="rId2" cstate="print">
            <a:extLst>
              <a:ext uri="{28A0092B-C50C-407E-A947-70E740481C1C}">
                <a14:useLocalDpi xmlns:a14="http://schemas.microsoft.com/office/drawing/2010/main" val="0"/>
              </a:ext>
            </a:extLst>
          </a:blip>
          <a:srcRect t="5060" b="6026"/>
          <a:stretch>
            <a:fillRect/>
          </a:stretch>
        </p:blipFill>
        <p:spPr>
          <a:xfrm>
            <a:off x="1062355" y="814419"/>
            <a:ext cx="10460280" cy="5288207"/>
          </a:xfrm>
          <a:prstGeom prst="rect">
            <a:avLst/>
          </a:prstGeom>
          <a:ln>
            <a:noFill/>
          </a:ln>
          <a:effectLst>
            <a:outerShdw blurRad="292100" dist="139700" dir="2700000" algn="tl" rotWithShape="0">
              <a:srgbClr val="333333">
                <a:alpha val="65000"/>
              </a:srgbClr>
            </a:outerShdw>
          </a:effectLst>
        </p:spPr>
      </p:pic>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t="4962" b="5602"/>
          <a:stretch>
            <a:fillRect/>
          </a:stretch>
        </p:blipFill>
        <p:spPr>
          <a:xfrm>
            <a:off x="1062355" y="824520"/>
            <a:ext cx="10511616" cy="5288207"/>
          </a:xfrm>
          <a:prstGeom prst="rect">
            <a:avLst/>
          </a:prstGeom>
          <a:ln>
            <a:noFill/>
          </a:ln>
          <a:effectLst>
            <a:outerShdw blurRad="292100" dist="139700" dir="2700000" algn="tl" rotWithShape="0">
              <a:srgbClr val="333333">
                <a:alpha val="65000"/>
              </a:srgbClr>
            </a:outerShdw>
          </a:effectLst>
        </p:spPr>
      </p:pic>
      <p:pic>
        <p:nvPicPr>
          <p:cNvPr id="19" name="图片 18"/>
          <p:cNvPicPr>
            <a:picLocks noChangeAspect="1"/>
          </p:cNvPicPr>
          <p:nvPr/>
        </p:nvPicPr>
        <p:blipFill rotWithShape="1">
          <a:blip r:embed="rId4" cstate="print">
            <a:extLst>
              <a:ext uri="{28A0092B-C50C-407E-A947-70E740481C1C}">
                <a14:useLocalDpi xmlns:a14="http://schemas.microsoft.com/office/drawing/2010/main" val="0"/>
              </a:ext>
            </a:extLst>
          </a:blip>
          <a:srcRect t="5039" b="5602"/>
          <a:stretch>
            <a:fillRect/>
          </a:stretch>
        </p:blipFill>
        <p:spPr>
          <a:xfrm>
            <a:off x="1088023" y="844826"/>
            <a:ext cx="10460280" cy="5257800"/>
          </a:xfrm>
          <a:prstGeom prst="rect">
            <a:avLst/>
          </a:prstGeom>
          <a:ln>
            <a:noFill/>
          </a:ln>
          <a:effectLst>
            <a:outerShdw blurRad="292100" dist="139700" dir="2700000" algn="tl" rotWithShape="0">
              <a:srgbClr val="333333">
                <a:alpha val="65000"/>
              </a:srgbClr>
            </a:outerShdw>
          </a:effectLst>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rot="5400000">
            <a:off x="655955" y="6067425"/>
            <a:ext cx="171450" cy="641350"/>
            <a:chOff x="733" y="9280"/>
            <a:chExt cx="270" cy="1010"/>
          </a:xfrm>
          <a:solidFill>
            <a:srgbClr val="031E3E"/>
          </a:solidFill>
        </p:grpSpPr>
        <p:sp>
          <p:nvSpPr>
            <p:cNvPr id="38" name="椭圆 37"/>
            <p:cNvSpPr/>
            <p:nvPr/>
          </p:nvSpPr>
          <p:spPr>
            <a:xfrm rot="16200000">
              <a:off x="733" y="9280"/>
              <a:ext cx="270" cy="2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1" u="none" strike="noStrike" kern="1200" cap="none" spc="0" normalizeH="0" baseline="0" noProof="0">
                <a:ln>
                  <a:noFill/>
                </a:ln>
                <a:solidFill>
                  <a:schemeClr val="lt1"/>
                </a:solidFill>
                <a:effectLst/>
                <a:uLnTx/>
                <a:uFillTx/>
                <a:latin typeface="思源黑体 CN Normal" panose="020B0400000000000000" charset="-122"/>
                <a:ea typeface="思源黑体 CN Normal" panose="020B0400000000000000" charset="-122"/>
                <a:cs typeface="+mn-cs"/>
              </a:endParaRPr>
            </a:p>
          </p:txBody>
        </p:sp>
        <p:sp>
          <p:nvSpPr>
            <p:cNvPr id="39" name="椭圆 38"/>
            <p:cNvSpPr/>
            <p:nvPr/>
          </p:nvSpPr>
          <p:spPr>
            <a:xfrm rot="16200000">
              <a:off x="733" y="9650"/>
              <a:ext cx="270" cy="2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1" u="none" strike="noStrike" kern="1200" cap="none" spc="0" normalizeH="0" baseline="0" noProof="0">
                <a:ln>
                  <a:noFill/>
                </a:ln>
                <a:solidFill>
                  <a:schemeClr val="lt1"/>
                </a:solidFill>
                <a:effectLst/>
                <a:uLnTx/>
                <a:uFillTx/>
                <a:latin typeface="思源黑体 CN Normal" panose="020B0400000000000000" charset="-122"/>
                <a:ea typeface="思源黑体 CN Normal" panose="020B0400000000000000" charset="-122"/>
                <a:cs typeface="+mn-cs"/>
              </a:endParaRPr>
            </a:p>
          </p:txBody>
        </p:sp>
        <p:sp>
          <p:nvSpPr>
            <p:cNvPr id="40" name="椭圆 39"/>
            <p:cNvSpPr/>
            <p:nvPr/>
          </p:nvSpPr>
          <p:spPr>
            <a:xfrm rot="16200000">
              <a:off x="733" y="10020"/>
              <a:ext cx="270" cy="2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1" u="none" strike="noStrike" kern="1200" cap="none" spc="0" normalizeH="0" baseline="0" noProof="0">
                <a:ln>
                  <a:noFill/>
                </a:ln>
                <a:solidFill>
                  <a:schemeClr val="lt1"/>
                </a:solidFill>
                <a:effectLst/>
                <a:uLnTx/>
                <a:uFillTx/>
                <a:latin typeface="思源黑体 CN Normal" panose="020B0400000000000000" charset="-122"/>
                <a:ea typeface="思源黑体 CN Normal" panose="020B0400000000000000" charset="-122"/>
                <a:cs typeface="+mn-cs"/>
              </a:endParaRPr>
            </a:p>
          </p:txBody>
        </p:sp>
      </p:grpSp>
      <p:sp>
        <p:nvSpPr>
          <p:cNvPr id="4" name="矩形 3"/>
          <p:cNvSpPr/>
          <p:nvPr/>
        </p:nvSpPr>
        <p:spPr>
          <a:xfrm rot="2700000">
            <a:off x="636588" y="323850"/>
            <a:ext cx="406400" cy="406400"/>
          </a:xfrm>
          <a:prstGeom prst="rect">
            <a:avLst/>
          </a:prstGeom>
          <a:solidFill>
            <a:srgbClr val="031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思源黑体 CN Normal" panose="020B0400000000000000" charset="-122"/>
              <a:ea typeface="思源黑体 CN Normal" panose="020B0400000000000000" charset="-122"/>
              <a:cs typeface="+mn-cs"/>
            </a:endParaRPr>
          </a:p>
        </p:txBody>
      </p:sp>
      <p:sp>
        <p:nvSpPr>
          <p:cNvPr id="8" name="文本框 10"/>
          <p:cNvSpPr txBox="1"/>
          <p:nvPr/>
        </p:nvSpPr>
        <p:spPr>
          <a:xfrm>
            <a:off x="1281015" y="299495"/>
            <a:ext cx="5537227" cy="46166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2400" b="1" dirty="0">
                <a:solidFill>
                  <a:srgbClr val="031E3E"/>
                </a:solidFill>
                <a:ea typeface="思源黑体 CN Normal" panose="020B0400000000000000" charset="-122"/>
                <a:cs typeface="+mn-ea"/>
                <a:sym typeface="+mn-lt"/>
              </a:rPr>
              <a:t>Prediction &amp; Business Value</a:t>
            </a:r>
            <a:endParaRPr lang="zh-CN" altLang="en-US" sz="2400" b="1" dirty="0">
              <a:solidFill>
                <a:srgbClr val="031E3E"/>
              </a:solidFill>
              <a:ea typeface="思源黑体 CN Normal" panose="020B0400000000000000" charset="-122"/>
              <a:cs typeface="+mn-ea"/>
              <a:sym typeface="+mn-lt"/>
            </a:endParaRPr>
          </a:p>
        </p:txBody>
      </p:sp>
      <p:pic>
        <p:nvPicPr>
          <p:cNvPr id="45" name="图片 4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81015" y="975265"/>
            <a:ext cx="9093568" cy="1274921"/>
          </a:xfrm>
          <a:prstGeom prst="rect">
            <a:avLst/>
          </a:prstGeom>
        </p:spPr>
      </p:pic>
      <p:sp>
        <p:nvSpPr>
          <p:cNvPr id="50" name="文本框 49"/>
          <p:cNvSpPr txBox="1"/>
          <p:nvPr/>
        </p:nvSpPr>
        <p:spPr>
          <a:xfrm>
            <a:off x="1838056" y="2448901"/>
            <a:ext cx="6097656" cy="338554"/>
          </a:xfrm>
          <a:prstGeom prst="rect">
            <a:avLst/>
          </a:prstGeom>
          <a:noFill/>
        </p:spPr>
        <p:txBody>
          <a:bodyPr wrap="square">
            <a:spAutoFit/>
          </a:bodyPr>
          <a:lstStyle/>
          <a:p>
            <a:r>
              <a:rPr lang="zh-CN" altLang="en-US" sz="1600" dirty="0">
                <a:solidFill>
                  <a:srgbClr val="031E3E"/>
                </a:solidFill>
                <a:ea typeface="思源黑体 CN Normal" panose="020B0400000000000000" charset="-122"/>
              </a:rPr>
              <a:t>The final accuracy rate of our model is more than 0.87</a:t>
            </a:r>
            <a:endParaRPr lang="zh-CN" altLang="en-US" sz="1600" dirty="0">
              <a:solidFill>
                <a:srgbClr val="031E3E"/>
              </a:solidFill>
              <a:ea typeface="思源黑体 CN Normal" panose="020B0400000000000000" charset="-122"/>
            </a:endParaRPr>
          </a:p>
        </p:txBody>
      </p:sp>
      <p:sp>
        <p:nvSpPr>
          <p:cNvPr id="51" name="Freeform 46"/>
          <p:cNvSpPr/>
          <p:nvPr/>
        </p:nvSpPr>
        <p:spPr bwMode="auto">
          <a:xfrm rot="16200000">
            <a:off x="1577261" y="2382879"/>
            <a:ext cx="369332" cy="132046"/>
          </a:xfrm>
          <a:custGeom>
            <a:avLst/>
            <a:gdLst>
              <a:gd name="T0" fmla="*/ 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0" y="0"/>
                </a:lnTo>
                <a:lnTo>
                  <a:pt x="21600" y="0"/>
                </a:lnTo>
              </a:path>
            </a:pathLst>
          </a:custGeom>
          <a:noFill/>
          <a:ln w="15875" cap="flat">
            <a:solidFill>
              <a:srgbClr val="5F5F5F"/>
            </a:solidFill>
            <a:prstDash val="solid"/>
            <a:miter lim="800000"/>
            <a:headEnd type="none"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pPr algn="ctr" defTabSz="967740" fontAlgn="base">
              <a:spcBef>
                <a:spcPct val="0"/>
              </a:spcBef>
              <a:spcAft>
                <a:spcPct val="0"/>
              </a:spcAft>
            </a:pPr>
            <a:endParaRPr lang="en-US" sz="2965" dirty="0">
              <a:solidFill>
                <a:srgbClr val="323232"/>
              </a:solidFill>
              <a:latin typeface="思源黑体 CN Normal" panose="020B0400000000000000" charset="-122"/>
              <a:ea typeface="思源黑体 CN Normal" panose="020B0400000000000000" charset="-122"/>
              <a:cs typeface="Open Sans Condensed Light" pitchFamily="34" charset="0"/>
              <a:sym typeface="Gill Sans" charset="0"/>
            </a:endParaRPr>
          </a:p>
        </p:txBody>
      </p:sp>
      <p:pic>
        <p:nvPicPr>
          <p:cNvPr id="56" name="图片 55"/>
          <p:cNvPicPr>
            <a:picLocks noChangeAspect="1"/>
          </p:cNvPicPr>
          <p:nvPr/>
        </p:nvPicPr>
        <p:blipFill>
          <a:blip r:embed="rId2"/>
          <a:stretch>
            <a:fillRect/>
          </a:stretch>
        </p:blipFill>
        <p:spPr>
          <a:xfrm>
            <a:off x="5227068" y="2889990"/>
            <a:ext cx="5417288" cy="3412385"/>
          </a:xfrm>
          <a:prstGeom prst="rect">
            <a:avLst/>
          </a:prstGeom>
        </p:spPr>
      </p:pic>
      <p:sp>
        <p:nvSpPr>
          <p:cNvPr id="60" name="Freeform 46"/>
          <p:cNvSpPr/>
          <p:nvPr/>
        </p:nvSpPr>
        <p:spPr bwMode="auto">
          <a:xfrm>
            <a:off x="3269974" y="4051466"/>
            <a:ext cx="2826026" cy="338554"/>
          </a:xfrm>
          <a:custGeom>
            <a:avLst/>
            <a:gdLst>
              <a:gd name="T0" fmla="*/ 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0" y="0"/>
                </a:lnTo>
                <a:lnTo>
                  <a:pt x="21600" y="0"/>
                </a:lnTo>
              </a:path>
            </a:pathLst>
          </a:custGeom>
          <a:noFill/>
          <a:ln w="15875" cap="flat">
            <a:solidFill>
              <a:srgbClr val="5F5F5F"/>
            </a:solidFill>
            <a:prstDash val="solid"/>
            <a:miter lim="800000"/>
            <a:headEnd type="none"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pPr algn="ctr" defTabSz="967740" fontAlgn="base">
              <a:spcBef>
                <a:spcPct val="0"/>
              </a:spcBef>
              <a:spcAft>
                <a:spcPct val="0"/>
              </a:spcAft>
            </a:pPr>
            <a:endParaRPr lang="en-US" sz="2965" dirty="0">
              <a:solidFill>
                <a:srgbClr val="323232"/>
              </a:solidFill>
              <a:latin typeface="思源黑体 CN Normal" panose="020B0400000000000000" charset="-122"/>
              <a:ea typeface="思源黑体 CN Normal" panose="020B0400000000000000" charset="-122"/>
              <a:cs typeface="Open Sans Condensed Light" pitchFamily="34" charset="0"/>
              <a:sym typeface="Gill Sans" charset="0"/>
            </a:endParaRPr>
          </a:p>
        </p:txBody>
      </p:sp>
      <p:sp>
        <p:nvSpPr>
          <p:cNvPr id="61" name="文本框 60"/>
          <p:cNvSpPr txBox="1"/>
          <p:nvPr/>
        </p:nvSpPr>
        <p:spPr>
          <a:xfrm>
            <a:off x="2140371" y="4434080"/>
            <a:ext cx="2826026" cy="400110"/>
          </a:xfrm>
          <a:prstGeom prst="rect">
            <a:avLst/>
          </a:prstGeom>
          <a:noFill/>
        </p:spPr>
        <p:txBody>
          <a:bodyPr wrap="square">
            <a:spAutoFit/>
          </a:bodyPr>
          <a:lstStyle/>
          <a:p>
            <a:r>
              <a:rPr lang="en-US" altLang="zh-CN" sz="2000" dirty="0">
                <a:solidFill>
                  <a:srgbClr val="031E3E"/>
                </a:solidFill>
                <a:ea typeface="思源黑体 CN Normal" panose="020B0400000000000000" charset="-122"/>
              </a:rPr>
              <a:t>More detailed test</a:t>
            </a:r>
            <a:endParaRPr lang="zh-CN" altLang="en-US" sz="2000" dirty="0">
              <a:solidFill>
                <a:srgbClr val="031E3E"/>
              </a:solidFill>
              <a:ea typeface="思源黑体 CN Normal" panose="020B0400000000000000" charset="-122"/>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0"/>
                                        </p:tgtEl>
                                        <p:attrNameLst>
                                          <p:attrName>style.visibility</p:attrName>
                                        </p:attrNameLst>
                                      </p:cBhvr>
                                      <p:to>
                                        <p:strVal val="visible"/>
                                      </p:to>
                                    </p:set>
                                    <p:anim calcmode="lin" valueType="num">
                                      <p:cBhvr additive="base">
                                        <p:cTn id="13" dur="500" fill="hold"/>
                                        <p:tgtEl>
                                          <p:spTgt spid="50"/>
                                        </p:tgtEl>
                                        <p:attrNameLst>
                                          <p:attrName>ppt_x</p:attrName>
                                        </p:attrNameLst>
                                      </p:cBhvr>
                                      <p:tavLst>
                                        <p:tav tm="0">
                                          <p:val>
                                            <p:strVal val="#ppt_x"/>
                                          </p:val>
                                        </p:tav>
                                        <p:tav tm="100000">
                                          <p:val>
                                            <p:strVal val="#ppt_x"/>
                                          </p:val>
                                        </p:tav>
                                      </p:tavLst>
                                    </p:anim>
                                    <p:anim calcmode="lin" valueType="num">
                                      <p:cBhvr additive="base">
                                        <p:cTn id="1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ppt_x"/>
                                          </p:val>
                                        </p:tav>
                                        <p:tav tm="100000">
                                          <p:val>
                                            <p:strVal val="#ppt_x"/>
                                          </p:val>
                                        </p:tav>
                                      </p:tavLst>
                                    </p:anim>
                                    <p:anim calcmode="lin" valueType="num">
                                      <p:cBhvr additive="base">
                                        <p:cTn id="20"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0"/>
                                        </p:tgtEl>
                                        <p:attrNameLst>
                                          <p:attrName>style.visibility</p:attrName>
                                        </p:attrNameLst>
                                      </p:cBhvr>
                                      <p:to>
                                        <p:strVal val="visible"/>
                                      </p:to>
                                    </p:set>
                                    <p:anim calcmode="lin" valueType="num">
                                      <p:cBhvr additive="base">
                                        <p:cTn id="25" dur="500" fill="hold"/>
                                        <p:tgtEl>
                                          <p:spTgt spid="60"/>
                                        </p:tgtEl>
                                        <p:attrNameLst>
                                          <p:attrName>ppt_x</p:attrName>
                                        </p:attrNameLst>
                                      </p:cBhvr>
                                      <p:tavLst>
                                        <p:tav tm="0">
                                          <p:val>
                                            <p:strVal val="#ppt_x"/>
                                          </p:val>
                                        </p:tav>
                                        <p:tav tm="100000">
                                          <p:val>
                                            <p:strVal val="#ppt_x"/>
                                          </p:val>
                                        </p:tav>
                                      </p:tavLst>
                                    </p:anim>
                                    <p:anim calcmode="lin" valueType="num">
                                      <p:cBhvr additive="base">
                                        <p:cTn id="26"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6"/>
                                        </p:tgtEl>
                                        <p:attrNameLst>
                                          <p:attrName>style.visibility</p:attrName>
                                        </p:attrNameLst>
                                      </p:cBhvr>
                                      <p:to>
                                        <p:strVal val="visible"/>
                                      </p:to>
                                    </p:set>
                                    <p:anim calcmode="lin" valueType="num">
                                      <p:cBhvr additive="base">
                                        <p:cTn id="31" dur="500" fill="hold"/>
                                        <p:tgtEl>
                                          <p:spTgt spid="56"/>
                                        </p:tgtEl>
                                        <p:attrNameLst>
                                          <p:attrName>ppt_x</p:attrName>
                                        </p:attrNameLst>
                                      </p:cBhvr>
                                      <p:tavLst>
                                        <p:tav tm="0">
                                          <p:val>
                                            <p:strVal val="#ppt_x"/>
                                          </p:val>
                                        </p:tav>
                                        <p:tav tm="100000">
                                          <p:val>
                                            <p:strVal val="#ppt_x"/>
                                          </p:val>
                                        </p:tav>
                                      </p:tavLst>
                                    </p:anim>
                                    <p:anim calcmode="lin" valueType="num">
                                      <p:cBhvr additive="base">
                                        <p:cTn id="32"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animBg="1"/>
      <p:bldP spid="60" grpId="0" animBg="1"/>
      <p:bldP spid="61"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wm#"/>
  <p:tag name="KSO_WM_TEMPLATE_CATEGORY" val="custom"/>
  <p:tag name="KSO_WM_TEMPLATE_INDEX" val="20205081"/>
  <p:tag name="KSO_WM_SPECIAL_SOURCE" val="bdnull"/>
</p:tagLst>
</file>

<file path=ppt/tags/tag64.xml><?xml version="1.0" encoding="utf-8"?>
<p:tagLst xmlns:p="http://schemas.openxmlformats.org/presentationml/2006/main">
  <p:tag name="KSO_WM_BEAUTIFY_FLAG" val="#wm#"/>
  <p:tag name="KSO_WM_TEMPLATE_CATEGORY" val="custom"/>
  <p:tag name="KSO_WM_TEMPLATE_INDEX" val="20205081"/>
  <p:tag name="KSO_WM_SPECIAL_SOURCE" val="bdnull"/>
</p:tagLst>
</file>

<file path=ppt/tags/tag65.xml><?xml version="1.0" encoding="utf-8"?>
<p:tagLst xmlns:p="http://schemas.openxmlformats.org/presentationml/2006/main">
  <p:tag name="PA" val="v3.0.1"/>
</p:tagLst>
</file>

<file path=ppt/tags/tag66.xml><?xml version="1.0" encoding="utf-8"?>
<p:tagLst xmlns:p="http://schemas.openxmlformats.org/presentationml/2006/main">
  <p:tag name="PA" val="v3.0.1"/>
</p:tagLst>
</file>

<file path=ppt/tags/tag67.xml><?xml version="1.0" encoding="utf-8"?>
<p:tagLst xmlns:p="http://schemas.openxmlformats.org/presentationml/2006/main">
  <p:tag name="KSO_WM_BEAUTIFY_FLAG" val="#wm#"/>
  <p:tag name="KSO_WM_TEMPLATE_CATEGORY" val="custom"/>
  <p:tag name="KSO_WM_TEMPLATE_INDEX" val="20205081"/>
  <p:tag name="KSO_WM_SPECIAL_SOURCE" val="bdnull"/>
</p:tagLst>
</file>

<file path=ppt/tags/tag68.xml><?xml version="1.0" encoding="utf-8"?>
<p:tagLst xmlns:p="http://schemas.openxmlformats.org/presentationml/2006/main">
  <p:tag name="KSO_WM_BEAUTIFY_FLAG" val="#wm#"/>
  <p:tag name="KSO_WM_TEMPLATE_CATEGORY" val="custom"/>
  <p:tag name="KSO_WM_TEMPLATE_INDEX" val="20205081"/>
  <p:tag name="KSO_WM_SPECIAL_SOURCE" val="bdnull"/>
</p:tagLst>
</file>

<file path=ppt/tags/tag69.xml><?xml version="1.0" encoding="utf-8"?>
<p:tagLst xmlns:p="http://schemas.openxmlformats.org/presentationml/2006/main">
  <p:tag name="KSO_WM_BEAUTIFY_FLAG" val="#wm#"/>
  <p:tag name="KSO_WM_TEMPLATE_CATEGORY" val="custom"/>
  <p:tag name="KSO_WM_TEMPLATE_INDEX" val="20205081"/>
  <p:tag name="KSO_WM_SPECIAL_SOURCE" val="bdnul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 name="KSO_WM_SPECIAL_SOURCE" val="bdnull"/>
</p:tagLst>
</file>

<file path=ppt/tags/tag71.xml><?xml version="1.0" encoding="utf-8"?>
<p:tagLst xmlns:p="http://schemas.openxmlformats.org/presentationml/2006/main">
  <p:tag name="KSO_WM_BEAUTIFY_FLAG" val="#wm#"/>
  <p:tag name="KSO_WM_TEMPLATE_CATEGORY" val="custom"/>
  <p:tag name="KSO_WM_TEMPLATE_INDEX" val="20205081"/>
  <p:tag name="KSO_WM_SPECIAL_SOURCE" val="bdnull"/>
</p:tagLst>
</file>

<file path=ppt/tags/tag72.xml><?xml version="1.0" encoding="utf-8"?>
<p:tagLst xmlns:p="http://schemas.openxmlformats.org/presentationml/2006/main">
  <p:tag name="KSO_WM_BEAUTIFY_FLAG" val="#wm#"/>
  <p:tag name="KSO_WM_TEMPLATE_CATEGORY" val="custom"/>
  <p:tag name="KSO_WM_TEMPLATE_INDEX" val="20205081"/>
  <p:tag name="KSO_WM_SPECIAL_SOURCE" val="bdnull"/>
</p:tagLst>
</file>

<file path=ppt/tags/tag73.xml><?xml version="1.0" encoding="utf-8"?>
<p:tagLst xmlns:p="http://schemas.openxmlformats.org/presentationml/2006/main">
  <p:tag name="KSO_WM_BEAUTIFY_FLAG" val="#wm#"/>
  <p:tag name="KSO_WM_TEMPLATE_CATEGORY" val="custom"/>
  <p:tag name="KSO_WM_TEMPLATE_INDEX" val="20205081"/>
  <p:tag name="KSO_WM_SPECIAL_SOURCE" val="bdnull"/>
</p:tagLst>
</file>

<file path=ppt/tags/tag74.xml><?xml version="1.0" encoding="utf-8"?>
<p:tagLst xmlns:p="http://schemas.openxmlformats.org/presentationml/2006/main">
  <p:tag name="KSO_WM_BEAUTIFY_FLAG" val="#wm#"/>
  <p:tag name="KSO_WM_TEMPLATE_CATEGORY" val="custom"/>
  <p:tag name="KSO_WM_TEMPLATE_INDEX" val="20205081"/>
  <p:tag name="KSO_WM_SPECIAL_SOURCE" val="bdnull"/>
</p:tagLst>
</file>

<file path=ppt/tags/tag75.xml><?xml version="1.0" encoding="utf-8"?>
<p:tagLst xmlns:p="http://schemas.openxmlformats.org/presentationml/2006/main">
  <p:tag name="KSO_WPP_MARK_KEY" val="ced4ade7-70c1-4efd-a8dd-2779184fa6ab"/>
  <p:tag name="COMMONDATA" val="eyJoZGlkIjoiMTlkMjFhMTA5ZWNiZmEwYjEyMzM3NmM4N2ZkMWM3ZDQifQ=="/>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1880</Words>
  <Application>WPS 演示</Application>
  <PresentationFormat>宽屏</PresentationFormat>
  <Paragraphs>90</Paragraphs>
  <Slides>10</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10</vt:i4>
      </vt:variant>
    </vt:vector>
  </HeadingPairs>
  <TitlesOfParts>
    <vt:vector size="28" baseType="lpstr">
      <vt:lpstr>Arial</vt:lpstr>
      <vt:lpstr>宋体</vt:lpstr>
      <vt:lpstr>Wingdings</vt:lpstr>
      <vt:lpstr>微软雅黑</vt:lpstr>
      <vt:lpstr>Wingdings</vt:lpstr>
      <vt:lpstr>思源黑体 CN Bold</vt:lpstr>
      <vt:lpstr>黑体</vt:lpstr>
      <vt:lpstr>思源黑体 CN Normal</vt:lpstr>
      <vt:lpstr>思源黑体 CN Medium</vt:lpstr>
      <vt:lpstr>Calibri</vt:lpstr>
      <vt:lpstr>Lato Light</vt:lpstr>
      <vt:lpstr>Lato Regular</vt:lpstr>
      <vt:lpstr>Open Sans Condensed Light</vt:lpstr>
      <vt:lpstr>Gill Sans</vt:lpstr>
      <vt:lpstr>Noto Sans S Chinese Regular</vt:lpstr>
      <vt:lpstr>Arial Unicode MS</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DELL</dc:creator>
  <cp:lastModifiedBy>鱼</cp:lastModifiedBy>
  <cp:revision>178</cp:revision>
  <dcterms:created xsi:type="dcterms:W3CDTF">2019-06-19T02:08:00Z</dcterms:created>
  <dcterms:modified xsi:type="dcterms:W3CDTF">2022-11-04T14:51:09Z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A25558304B3342BB8FF0C0EB071B8704</vt:lpwstr>
  </property>
</Properties>
</file>