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84" r:id="rId4"/>
    <p:sldId id="276" r:id="rId5"/>
    <p:sldId id="281" r:id="rId6"/>
    <p:sldId id="261" r:id="rId7"/>
    <p:sldId id="268" r:id="rId8"/>
    <p:sldId id="269" r:id="rId9"/>
    <p:sldId id="270" r:id="rId10"/>
    <p:sldId id="271" r:id="rId11"/>
    <p:sldId id="282" r:id="rId12"/>
    <p:sldId id="283" r:id="rId13"/>
    <p:sldId id="293" r:id="rId14"/>
    <p:sldId id="277" r:id="rId15"/>
    <p:sldId id="272" r:id="rId16"/>
    <p:sldId id="273" r:id="rId17"/>
    <p:sldId id="278" r:id="rId18"/>
    <p:sldId id="279" r:id="rId19"/>
    <p:sldId id="280" r:id="rId20"/>
    <p:sldId id="285" r:id="rId21"/>
    <p:sldId id="286" r:id="rId22"/>
    <p:sldId id="274" r:id="rId23"/>
    <p:sldId id="275" r:id="rId24"/>
    <p:sldId id="287" r:id="rId25"/>
    <p:sldId id="288" r:id="rId26"/>
    <p:sldId id="289" r:id="rId27"/>
    <p:sldId id="290" r:id="rId28"/>
    <p:sldId id="291" r:id="rId29"/>
    <p:sldId id="292" r:id="rId30"/>
    <p:sldId id="294" r:id="rId31"/>
    <p:sldId id="295" r:id="rId32"/>
    <p:sldId id="297" r:id="rId33"/>
    <p:sldId id="298" r:id="rId34"/>
    <p:sldId id="299" r:id="rId35"/>
    <p:sldId id="300" r:id="rId36"/>
    <p:sldId id="303" r:id="rId37"/>
    <p:sldId id="301" r:id="rId38"/>
    <p:sldId id="302" r:id="rId39"/>
    <p:sldId id="296" r:id="rId40"/>
    <p:sldId id="304" r:id="rId41"/>
    <p:sldId id="305" r:id="rId42"/>
    <p:sldId id="306" r:id="rId43"/>
    <p:sldId id="307" r:id="rId44"/>
    <p:sldId id="308" r:id="rId45"/>
    <p:sldId id="309" r:id="rId46"/>
    <p:sldId id="310" r:id="rId47"/>
    <p:sldId id="311" r:id="rId48"/>
    <p:sldId id="26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hael Ojsteršek" initials="MO" lastIdx="1" clrIdx="0">
    <p:extLst>
      <p:ext uri="{19B8F6BF-5375-455C-9EA6-DF929625EA0E}">
        <p15:presenceInfo xmlns:p15="http://schemas.microsoft.com/office/powerpoint/2012/main" userId="S::Mihael.Ojstersek@inz.si::124cda04-c893-455b-9eb6-17470dfd13b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95B"/>
    <a:srgbClr val="800000"/>
    <a:srgbClr val="F0F0F0"/>
    <a:srgbClr val="001E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5E3A7B-F89F-CED4-AF2A-5CD279F6A588}" v="251" dt="2024-09-18T18:16:22.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0" d="100"/>
          <a:sy n="110" d="100"/>
        </p:scale>
        <p:origin x="2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04T10:16:29.221" idx="1">
    <p:pos x="10" y="10"/>
    <p:text>Vsebina prvih ur predavanj je naslednja:. Cilj predavanja je seznaniti poslušalce s označevalnim jezikom xml in njegovo uporabo skupaj s smernicami TEI v okviru digitalne humanistike, konkretno zgodovinopisja.</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tei-c.org/" TargetMode="External"/><Relationship Id="rId5" Type="http://schemas.openxmlformats.org/officeDocument/2006/relationships/image" Target="../media/image11.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s://www.tei-c.org/release/doc/tei-p5-doc/en/html/index.html" TargetMode="Externa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tei-c.org/release/doc/tei-p5-doc/en/html/index.html" TargetMode="External"/><Relationship Id="rId5" Type="http://schemas.openxmlformats.org/officeDocument/2006/relationships/image" Target="../media/image12.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teigarage.tei-c.org/" TargetMode="Externa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hyperlink" Target="https://github.com/TEIC/Stylesheets" TargetMode="Externa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code.visualstudio.com/" TargetMode="External"/><Relationship Id="rId5" Type="http://schemas.openxmlformats.org/officeDocument/2006/relationships/image" Target="../media/image16.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s://notepad-plus-plus.org/" TargetMode="Externa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www.oxygenxml.com/" TargetMode="Externa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mailto:Mihael.Ojstersek@inz.si"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4C2547-338D-FA07-0616-61AB20A0BFA0}"/>
              </a:ext>
            </a:extLst>
          </p:cNvPr>
          <p:cNvSpPr/>
          <p:nvPr/>
        </p:nvSpPr>
        <p:spPr>
          <a:xfrm>
            <a:off x="-793" y="0"/>
            <a:ext cx="12194379" cy="6879670"/>
          </a:xfrm>
          <a:prstGeom prst="rect">
            <a:avLst/>
          </a:prstGeom>
          <a:solidFill>
            <a:srgbClr val="5859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mputer on a desk&#10;&#10;Description automatically generated">
            <a:extLst>
              <a:ext uri="{FF2B5EF4-FFF2-40B4-BE49-F238E27FC236}">
                <a16:creationId xmlns:a16="http://schemas.microsoft.com/office/drawing/2014/main" id="{DCC97BE6-6407-386C-2098-881E5BE7AC46}"/>
              </a:ext>
            </a:extLst>
          </p:cNvPr>
          <p:cNvPicPr>
            <a:picLocks noChangeAspect="1"/>
          </p:cNvPicPr>
          <p:nvPr/>
        </p:nvPicPr>
        <p:blipFill>
          <a:blip r:embed="rId2"/>
          <a:srcRect l="291" t="113" r="-100" b="-265"/>
          <a:stretch/>
        </p:blipFill>
        <p:spPr>
          <a:xfrm>
            <a:off x="5034534" y="0"/>
            <a:ext cx="7174097" cy="6874261"/>
          </a:xfrm>
          <a:prstGeom prst="rect">
            <a:avLst/>
          </a:prstGeom>
        </p:spPr>
      </p:pic>
      <p:pic>
        <p:nvPicPr>
          <p:cNvPr id="5" name="Graphic 4">
            <a:extLst>
              <a:ext uri="{FF2B5EF4-FFF2-40B4-BE49-F238E27FC236}">
                <a16:creationId xmlns:a16="http://schemas.microsoft.com/office/drawing/2014/main" id="{32889756-11A9-0078-8F58-55333575F1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994" y="1198245"/>
            <a:ext cx="4782080" cy="3342363"/>
          </a:xfrm>
          <a:prstGeom prst="rect">
            <a:avLst/>
          </a:prstGeom>
        </p:spPr>
      </p:pic>
      <p:pic>
        <p:nvPicPr>
          <p:cNvPr id="8" name="Picture 7" descr="A close-up of a logo&#10;&#10;Description automatically generated">
            <a:extLst>
              <a:ext uri="{FF2B5EF4-FFF2-40B4-BE49-F238E27FC236}">
                <a16:creationId xmlns:a16="http://schemas.microsoft.com/office/drawing/2014/main" id="{9AD1214F-8642-1A33-ADFA-713A9947A140}"/>
              </a:ext>
            </a:extLst>
          </p:cNvPr>
          <p:cNvPicPr>
            <a:picLocks noChangeAspect="1"/>
          </p:cNvPicPr>
          <p:nvPr/>
        </p:nvPicPr>
        <p:blipFill>
          <a:blip r:embed="rId5"/>
          <a:srcRect l="2489" r="-58" b="1493"/>
          <a:stretch/>
        </p:blipFill>
        <p:spPr>
          <a:xfrm>
            <a:off x="11232" y="6170419"/>
            <a:ext cx="12188205" cy="691202"/>
          </a:xfrm>
          <a:prstGeom prst="rect">
            <a:avLst/>
          </a:prstGeom>
        </p:spPr>
      </p:pic>
      <p:sp>
        <p:nvSpPr>
          <p:cNvPr id="3" name="TextBox 2">
            <a:extLst>
              <a:ext uri="{FF2B5EF4-FFF2-40B4-BE49-F238E27FC236}">
                <a16:creationId xmlns:a16="http://schemas.microsoft.com/office/drawing/2014/main" id="{ED169454-BD99-7E5D-C32F-36D63050B3AC}"/>
              </a:ext>
            </a:extLst>
          </p:cNvPr>
          <p:cNvSpPr txBox="1"/>
          <p:nvPr/>
        </p:nvSpPr>
        <p:spPr>
          <a:xfrm>
            <a:off x="916994" y="4823927"/>
            <a:ext cx="7256622" cy="707886"/>
          </a:xfrm>
          <a:prstGeom prst="rect">
            <a:avLst/>
          </a:prstGeom>
          <a:noFill/>
        </p:spPr>
        <p:txBody>
          <a:bodyPr wrap="square" rtlCol="0">
            <a:spAutoFit/>
          </a:bodyPr>
          <a:lstStyle/>
          <a:p>
            <a:r>
              <a:rPr lang="en-US" sz="4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Uvod</a:t>
            </a:r>
            <a:r>
              <a:rPr lang="en-US"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v </a:t>
            </a:r>
            <a:r>
              <a:rPr lang="en-US" sz="4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ustvarjanje</a:t>
            </a:r>
            <a:r>
              <a:rPr lang="en-US"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4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digitalnih</a:t>
            </a:r>
            <a:r>
              <a:rPr lang="en-US"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US" sz="40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virov</a:t>
            </a:r>
            <a:r>
              <a:rPr lang="en-US" sz="4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sl-SI" sz="40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A0140-72F0-8FB7-F7E4-16F877BF467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1858731-47C6-1B5A-92FD-F7375DFC8EB6}"/>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31933EBC-B1A8-6423-1820-CB70964FB5ED}"/>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B23DDCC4-F0BA-3973-3123-BBA7DA5F0BBE}"/>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BEF6933C-9CA8-BB86-08FB-0B423C6707AF}"/>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87E923CD-666A-F6C6-539E-B2DF692B9DCF}"/>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Nekatera pravila (2)</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2848CC6E-ABB8-E3AB-F25F-79E451E3266B}"/>
              </a:ext>
            </a:extLst>
          </p:cNvPr>
          <p:cNvSpPr txBox="1"/>
          <p:nvPr/>
        </p:nvSpPr>
        <p:spPr>
          <a:xfrm>
            <a:off x="976744" y="1750416"/>
            <a:ext cx="10837719" cy="3080267"/>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Aptos" panose="020B0004020202020204"/>
                <a:ea typeface="+mn-ea"/>
                <a:cs typeface="+mn-cs"/>
              </a:rPr>
              <a:t>XML element predstavlja vse od začetne do zaključne značke. Element lahko vsebuje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Besedilo</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Atribute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Druge elemente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Kombinacijo vsega naštetega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Aptos" panose="020B0004020202020204"/>
                <a:ea typeface="+mn-ea"/>
                <a:cs typeface="+mn-cs"/>
              </a:rPr>
              <a:t>Dokument mora biti dobro oblikovan</a:t>
            </a:r>
            <a:endParaRPr lang="sl-SI" dirty="0">
              <a:solidFill>
                <a:prstClr val="black"/>
              </a:solidFill>
              <a:latin typeface="Aptos" panose="020B000402020202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Aptos" panose="020B0004020202020204"/>
                <a:ea typeface="+mn-ea"/>
                <a:cs typeface="+mn-cs"/>
              </a:rPr>
              <a:t>slediti mora specifični sintaksi</a:t>
            </a:r>
            <a:endParaRPr lang="sl-SI" dirty="0">
              <a:solidFill>
                <a:prstClr val="black"/>
              </a:solidFill>
              <a:latin typeface="Aptos" panose="020B0004020202020204"/>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Aptos" panose="020B0004020202020204"/>
                <a:ea typeface="+mn-ea"/>
                <a:cs typeface="+mn-cs"/>
              </a:rPr>
              <a:t>pravilno gnezdene in zaprte značke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pic>
        <p:nvPicPr>
          <p:cNvPr id="9" name="Picture 8">
            <a:extLst>
              <a:ext uri="{FF2B5EF4-FFF2-40B4-BE49-F238E27FC236}">
                <a16:creationId xmlns:a16="http://schemas.microsoft.com/office/drawing/2014/main" id="{245B02AF-50A6-B45C-ABA5-5C8DE7209EEF}"/>
              </a:ext>
            </a:extLst>
          </p:cNvPr>
          <p:cNvPicPr>
            <a:picLocks noChangeAspect="1"/>
          </p:cNvPicPr>
          <p:nvPr/>
        </p:nvPicPr>
        <p:blipFill>
          <a:blip r:embed="rId5"/>
          <a:stretch>
            <a:fillRect/>
          </a:stretch>
        </p:blipFill>
        <p:spPr>
          <a:xfrm>
            <a:off x="5242485" y="4001558"/>
            <a:ext cx="2243311" cy="9213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0514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3B238-6BF8-9852-9691-211CB1A2680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1677B6E-7C0C-EAEB-A950-FBC4F78CEF41}"/>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74B812D2-3A05-F702-79DA-246D0F5A702A}"/>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CCB7F844-0211-DED8-E7C0-198DA414976A}"/>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884719A3-E8B4-3411-010E-5350A3D348FC}"/>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BBDE442B-C42E-EB35-6DDF-2A4E9AF6A9CD}"/>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Zakaj XML</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BCA10508-7924-A688-7877-42143D503EAE}"/>
              </a:ext>
            </a:extLst>
          </p:cNvPr>
          <p:cNvSpPr txBox="1"/>
          <p:nvPr/>
        </p:nvSpPr>
        <p:spPr>
          <a:xfrm>
            <a:off x="976744" y="1750416"/>
            <a:ext cx="10837719" cy="4884863"/>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Aptos" panose="020B0004020202020204"/>
                <a:ea typeface="+mn-ea"/>
                <a:cs typeface="+mn-cs"/>
              </a:rPr>
              <a:t>XML </a:t>
            </a:r>
            <a:r>
              <a:rPr lang="sl-SI" dirty="0">
                <a:solidFill>
                  <a:prstClr val="black"/>
                </a:solidFill>
                <a:latin typeface="Aptos" panose="020B0004020202020204"/>
              </a:rPr>
              <a:t>prednosti:</a:t>
            </a:r>
          </a:p>
          <a:p>
            <a:pPr marL="685800" lvl="1" indent="-228600">
              <a:lnSpc>
                <a:spcPct val="90000"/>
              </a:lnSpc>
              <a:spcBef>
                <a:spcPts val="1000"/>
              </a:spcBef>
              <a:buFont typeface="Arial" panose="020B0604020202020204" pitchFamily="34" charset="0"/>
              <a:buChar char="•"/>
              <a:defRPr/>
            </a:pPr>
            <a:r>
              <a:rPr kumimoji="0" lang="sl-SI" b="0" i="0" u="none" strike="noStrike" kern="1200" cap="none" spc="0" normalizeH="0" baseline="0" noProof="0" dirty="0">
                <a:ln>
                  <a:noFill/>
                </a:ln>
                <a:solidFill>
                  <a:prstClr val="black"/>
                </a:solidFill>
                <a:effectLst/>
                <a:uLnTx/>
                <a:uFillTx/>
                <a:latin typeface="Aptos" panose="020B0004020202020204"/>
                <a:ea typeface="+mn-ea"/>
                <a:cs typeface="+mn-cs"/>
              </a:rPr>
              <a:t>Poudarja opisno označevanje</a:t>
            </a:r>
          </a:p>
          <a:p>
            <a:pPr marL="685800" lvl="1" indent="-228600">
              <a:lnSpc>
                <a:spcPct val="90000"/>
              </a:lnSpc>
              <a:spcBef>
                <a:spcPts val="1000"/>
              </a:spcBef>
              <a:buFont typeface="Arial" panose="020B0604020202020204" pitchFamily="34" charset="0"/>
              <a:buChar char="•"/>
              <a:defRPr/>
            </a:pPr>
            <a:r>
              <a:rPr kumimoji="0" lang="sl-SI" b="0" i="0" u="none" strike="noStrike" kern="1200" cap="none" spc="0" normalizeH="0" baseline="0" noProof="0" dirty="0">
                <a:ln>
                  <a:noFill/>
                </a:ln>
                <a:solidFill>
                  <a:prstClr val="black"/>
                </a:solidFill>
                <a:effectLst/>
                <a:uLnTx/>
                <a:uFillTx/>
                <a:latin typeface="Aptos" panose="020B0004020202020204"/>
                <a:ea typeface="+mn-ea"/>
                <a:cs typeface="+mn-cs"/>
              </a:rPr>
              <a:t>Je neodvisen od strojne ali programske opreme</a:t>
            </a:r>
          </a:p>
          <a:p>
            <a:pPr marL="685800" lvl="1" indent="-228600">
              <a:lnSpc>
                <a:spcPct val="90000"/>
              </a:lnSpc>
              <a:spcBef>
                <a:spcPts val="1000"/>
              </a:spcBef>
              <a:buFont typeface="Arial" panose="020B0604020202020204" pitchFamily="34" charset="0"/>
              <a:buChar char="•"/>
              <a:defRPr/>
            </a:pPr>
            <a:r>
              <a:rPr lang="sl-SI" dirty="0">
                <a:solidFill>
                  <a:prstClr val="black"/>
                </a:solidFill>
                <a:latin typeface="Aptos" panose="020B0004020202020204"/>
              </a:rPr>
              <a:t>Je razširljiv – ne vsebuje vnaprej določenega nabora značk/oznak</a:t>
            </a:r>
          </a:p>
          <a:p>
            <a:pPr marL="228600" indent="-228600">
              <a:lnSpc>
                <a:spcPct val="90000"/>
              </a:lnSpc>
              <a:spcBef>
                <a:spcPts val="1000"/>
              </a:spcBef>
              <a:buFont typeface="Arial" panose="020B0604020202020204" pitchFamily="34" charset="0"/>
              <a:buChar char="•"/>
              <a:defRPr/>
            </a:pPr>
            <a:r>
              <a:rPr lang="sl-SI" dirty="0">
                <a:solidFill>
                  <a:prstClr val="black"/>
                </a:solidFill>
                <a:latin typeface="Aptos" panose="020B0004020202020204"/>
              </a:rPr>
              <a:t>Dokument XML mora biti skladen z določeno sintakso</a:t>
            </a:r>
          </a:p>
          <a:p>
            <a:pPr marL="228600" indent="-228600">
              <a:lnSpc>
                <a:spcPct val="90000"/>
              </a:lnSpc>
              <a:spcBef>
                <a:spcPts val="1000"/>
              </a:spcBef>
              <a:buFont typeface="Arial" panose="020B0604020202020204" pitchFamily="34" charset="0"/>
              <a:buChar char="•"/>
              <a:defRPr/>
            </a:pPr>
            <a:r>
              <a:rPr kumimoji="0" lang="sl-SI" b="0" i="0" u="none" strike="noStrike" kern="1200" cap="none" spc="0" normalizeH="0" baseline="0" noProof="0" dirty="0">
                <a:ln>
                  <a:noFill/>
                </a:ln>
                <a:solidFill>
                  <a:prstClr val="black"/>
                </a:solidFill>
                <a:effectLst/>
                <a:uLnTx/>
                <a:uFillTx/>
                <a:latin typeface="Aptos" panose="020B0004020202020204"/>
                <a:ea typeface="+mn-ea"/>
                <a:cs typeface="+mn-cs"/>
              </a:rPr>
              <a:t>XML bolj kot na prikaz podatkov daje poudarek </a:t>
            </a:r>
            <a:r>
              <a:rPr lang="sl-SI" dirty="0">
                <a:solidFill>
                  <a:prstClr val="black"/>
                </a:solidFill>
                <a:latin typeface="Aptos" panose="020B0004020202020204"/>
              </a:rPr>
              <a:t>njihovemu pomenu (!)</a:t>
            </a:r>
          </a:p>
          <a:p>
            <a:pPr marL="228600" indent="-228600">
              <a:lnSpc>
                <a:spcPct val="90000"/>
              </a:lnSpc>
              <a:spcBef>
                <a:spcPts val="1000"/>
              </a:spcBef>
              <a:buFont typeface="Arial" panose="020B0604020202020204" pitchFamily="34" charset="0"/>
              <a:buChar char="•"/>
              <a:defRPr/>
            </a:pPr>
            <a:r>
              <a:rPr lang="sl-SI" dirty="0"/>
              <a:t>V zapisu XML in z oznakami TEI je besedilo varno pred komercialnimi tehnološkimi spremembami, kar je velikega pomena za prosto mednarodno sodelovanje, trajno uporabnost besedil</a:t>
            </a:r>
            <a:endParaRPr lang="sl-SI" dirty="0">
              <a:solidFill>
                <a:prstClr val="black"/>
              </a:solidFill>
              <a:latin typeface="Aptos" panose="020B0004020202020204"/>
            </a:endParaRPr>
          </a:p>
          <a:p>
            <a:pPr marL="228600" indent="-228600">
              <a:lnSpc>
                <a:spcPct val="90000"/>
              </a:lnSpc>
              <a:spcBef>
                <a:spcPts val="1000"/>
              </a:spcBef>
              <a:buFont typeface="Arial" panose="020B0604020202020204" pitchFamily="34" charset="0"/>
              <a:buChar char="•"/>
              <a:defRPr/>
            </a:pPr>
            <a:r>
              <a:rPr kumimoji="0" lang="sl-SI" b="0" i="0" u="none" strike="noStrike" kern="1200" cap="none" spc="0" normalizeH="0" baseline="0" noProof="0" dirty="0">
                <a:ln>
                  <a:noFill/>
                </a:ln>
                <a:solidFill>
                  <a:prstClr val="black"/>
                </a:solidFill>
                <a:effectLst/>
                <a:uLnTx/>
                <a:uFillTx/>
                <a:latin typeface="Aptos" panose="020B0004020202020204"/>
                <a:ea typeface="+mn-ea"/>
                <a:cs typeface="+mn-cs"/>
              </a:rPr>
              <a:t>Na tak način označeno besedilo je uporabno na več načinov: </a:t>
            </a:r>
          </a:p>
          <a:p>
            <a:pPr marL="685800" lvl="1" indent="-228600">
              <a:lnSpc>
                <a:spcPct val="90000"/>
              </a:lnSpc>
              <a:spcBef>
                <a:spcPts val="1000"/>
              </a:spcBef>
              <a:buFont typeface="Arial" panose="020B0604020202020204" pitchFamily="34" charset="0"/>
              <a:buChar char="•"/>
              <a:defRPr/>
            </a:pPr>
            <a:r>
              <a:rPr kumimoji="0" lang="sl-SI" sz="1400" b="0" i="0" u="none" strike="noStrike" kern="1200" cap="none" spc="0" normalizeH="0" baseline="0" noProof="0" dirty="0">
                <a:ln>
                  <a:noFill/>
                </a:ln>
                <a:solidFill>
                  <a:prstClr val="black"/>
                </a:solidFill>
                <a:effectLst/>
                <a:uLnTx/>
                <a:uFillTx/>
                <a:latin typeface="Aptos" panose="020B0004020202020204"/>
                <a:ea typeface="+mn-ea"/>
                <a:cs typeface="+mn-cs"/>
              </a:rPr>
              <a:t>(kompleksnejših</a:t>
            </a:r>
            <a:r>
              <a:rPr lang="sl-SI" sz="1400" dirty="0">
                <a:solidFill>
                  <a:prstClr val="black"/>
                </a:solidFill>
                <a:latin typeface="Aptos" panose="020B0004020202020204"/>
              </a:rPr>
              <a:t>) prezentacij znanstveno-kritičnih izdaj</a:t>
            </a:r>
          </a:p>
          <a:p>
            <a:pPr marL="685800" lvl="1" indent="-228600">
              <a:lnSpc>
                <a:spcPct val="90000"/>
              </a:lnSpc>
              <a:spcBef>
                <a:spcPts val="1000"/>
              </a:spcBef>
              <a:buFont typeface="Arial" panose="020B0604020202020204" pitchFamily="34" charset="0"/>
              <a:buChar char="•"/>
              <a:defRPr/>
            </a:pPr>
            <a:r>
              <a:rPr kumimoji="0" lang="sl-SI" sz="1400" b="0" i="0" u="none" strike="noStrike" kern="1200" cap="none" spc="0" normalizeH="0" baseline="0" noProof="0" dirty="0">
                <a:ln>
                  <a:noFill/>
                </a:ln>
                <a:solidFill>
                  <a:prstClr val="black"/>
                </a:solidFill>
                <a:effectLst/>
                <a:uLnTx/>
                <a:uFillTx/>
                <a:latin typeface="Aptos" panose="020B0004020202020204"/>
                <a:ea typeface="+mn-ea"/>
                <a:cs typeface="+mn-cs"/>
              </a:rPr>
              <a:t>Avtomatsko generiran</a:t>
            </a:r>
            <a:r>
              <a:rPr lang="sl-SI" sz="1400" dirty="0">
                <a:solidFill>
                  <a:prstClr val="black"/>
                </a:solidFill>
                <a:latin typeface="Aptos" panose="020B0004020202020204"/>
              </a:rPr>
              <a:t>e konkordance in leksikoni</a:t>
            </a:r>
          </a:p>
          <a:p>
            <a:pPr marL="685800" lvl="1" indent="-228600">
              <a:lnSpc>
                <a:spcPct val="90000"/>
              </a:lnSpc>
              <a:spcBef>
                <a:spcPts val="1000"/>
              </a:spcBef>
              <a:buFont typeface="Arial" panose="020B0604020202020204" pitchFamily="34" charset="0"/>
              <a:buChar char="•"/>
              <a:defRPr/>
            </a:pPr>
            <a:r>
              <a:rPr kumimoji="0" lang="sl-SI" sz="1400" b="0" i="0" u="none" strike="noStrike" kern="1200" cap="none" spc="0" normalizeH="0" baseline="0" noProof="0" dirty="0">
                <a:ln>
                  <a:noFill/>
                </a:ln>
                <a:solidFill>
                  <a:prstClr val="black"/>
                </a:solidFill>
                <a:effectLst/>
                <a:uLnTx/>
                <a:uFillTx/>
                <a:latin typeface="Aptos" panose="020B0004020202020204"/>
                <a:ea typeface="+mn-ea"/>
                <a:cs typeface="+mn-cs"/>
              </a:rPr>
              <a:t>Statistične analize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Tree>
    <p:extLst>
      <p:ext uri="{BB962C8B-B14F-4D97-AF65-F5344CB8AC3E}">
        <p14:creationId xmlns:p14="http://schemas.microsoft.com/office/powerpoint/2010/main" val="2646237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91DF7-DBA5-5661-1ACC-DA8962EEE6B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631D10A-7526-3918-59EE-C17DF765E28C}"/>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482C2EDC-B288-E3A9-2087-CCBB44E6E841}"/>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1E56A393-3B08-C2F8-876C-B98E9A38EDA0}"/>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F3A2ABE2-E1D2-984F-11D1-E37630E78757}"/>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DBB85A3D-2911-6499-32CC-C7960372D49D}"/>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Najosnovnejši primer XML</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DF11DDFA-6CA9-4D12-5142-D0826D4B5F31}"/>
              </a:ext>
            </a:extLst>
          </p:cNvPr>
          <p:cNvSpPr txBox="1"/>
          <p:nvPr/>
        </p:nvSpPr>
        <p:spPr>
          <a:xfrm>
            <a:off x="976744" y="1750416"/>
            <a:ext cx="10837719" cy="2807820"/>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?xml</a:t>
            </a:r>
            <a:r>
              <a:rPr lang="en-US" sz="2800" b="0" i="0" dirty="0">
                <a:solidFill>
                  <a:srgbClr val="FF0000"/>
                </a:solidFill>
                <a:effectLst/>
                <a:latin typeface="Consolas" panose="020B0609020204030204" pitchFamily="49" charset="0"/>
              </a:rPr>
              <a:t> version</a:t>
            </a:r>
            <a:r>
              <a:rPr lang="en-US" sz="2800" b="0" i="0" dirty="0">
                <a:solidFill>
                  <a:srgbClr val="0000CD"/>
                </a:solidFill>
                <a:effectLst/>
                <a:latin typeface="Consolas" panose="020B0609020204030204" pitchFamily="49" charset="0"/>
              </a:rPr>
              <a:t>="1.0"</a:t>
            </a:r>
            <a:r>
              <a:rPr lang="en-US" sz="2800" b="0" i="0" dirty="0">
                <a:solidFill>
                  <a:srgbClr val="FF0000"/>
                </a:solidFill>
                <a:effectLst/>
                <a:latin typeface="Consolas" panose="020B0609020204030204" pitchFamily="49" charset="0"/>
              </a:rPr>
              <a:t> encoding</a:t>
            </a:r>
            <a:r>
              <a:rPr lang="en-US" sz="2800" b="0" i="0" dirty="0">
                <a:solidFill>
                  <a:srgbClr val="0000CD"/>
                </a:solidFill>
                <a:effectLst/>
                <a:latin typeface="Consolas" panose="020B0609020204030204" pitchFamily="49" charset="0"/>
              </a:rPr>
              <a:t>="UTF-8"</a:t>
            </a:r>
            <a:r>
              <a:rPr lang="en-US" sz="2800" b="0" i="0" dirty="0">
                <a:solidFill>
                  <a:srgbClr val="FF0000"/>
                </a:solidFill>
                <a:effectLst/>
                <a:latin typeface="Consolas" panose="020B0609020204030204" pitchFamily="49" charset="0"/>
              </a:rPr>
              <a:t>?</a:t>
            </a:r>
            <a:r>
              <a:rPr lang="en-US" sz="2800" b="0" i="0" dirty="0">
                <a:solidFill>
                  <a:srgbClr val="0000CD"/>
                </a:solidFill>
                <a:effectLst/>
                <a:latin typeface="Consolas" panose="020B0609020204030204" pitchFamily="49" charset="0"/>
              </a:rPr>
              <a:t>&gt;</a:t>
            </a:r>
            <a:br>
              <a:rPr lang="en-US" sz="2800" dirty="0"/>
            </a:b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note</a:t>
            </a:r>
            <a:r>
              <a:rPr lang="en-US" sz="2800" b="0" i="0" dirty="0">
                <a:solidFill>
                  <a:srgbClr val="0000CD"/>
                </a:solidFill>
                <a:effectLst/>
                <a:latin typeface="Consolas" panose="020B0609020204030204" pitchFamily="49" charset="0"/>
              </a:rPr>
              <a:t>&gt;</a:t>
            </a:r>
            <a:br>
              <a:rPr lang="en-US" sz="2800" dirty="0"/>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to</a:t>
            </a:r>
            <a:r>
              <a:rPr lang="en-US" sz="2800" b="0" i="0" dirty="0">
                <a:solidFill>
                  <a:srgbClr val="0000CD"/>
                </a:solidFill>
                <a:effectLst/>
                <a:latin typeface="Consolas" panose="020B0609020204030204" pitchFamily="49" charset="0"/>
              </a:rPr>
              <a:t>&gt;</a:t>
            </a:r>
            <a:r>
              <a:rPr lang="sl-SI" sz="2800" b="0" i="0" dirty="0">
                <a:solidFill>
                  <a:srgbClr val="000000"/>
                </a:solidFill>
                <a:effectLst/>
                <a:latin typeface="Consolas" panose="020B0609020204030204" pitchFamily="49" charset="0"/>
              </a:rPr>
              <a:t>Janez</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/to</a:t>
            </a:r>
            <a:r>
              <a:rPr lang="en-US" sz="2800" b="0" i="0" dirty="0">
                <a:solidFill>
                  <a:srgbClr val="0000CD"/>
                </a:solidFill>
                <a:effectLst/>
                <a:latin typeface="Consolas" panose="020B0609020204030204" pitchFamily="49" charset="0"/>
              </a:rPr>
              <a:t>&gt;</a:t>
            </a:r>
            <a:br>
              <a:rPr lang="en-US" sz="2800" dirty="0"/>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from</a:t>
            </a:r>
            <a:r>
              <a:rPr lang="en-US" sz="2800" b="0" i="0" dirty="0">
                <a:solidFill>
                  <a:srgbClr val="0000CD"/>
                </a:solidFill>
                <a:effectLst/>
                <a:latin typeface="Consolas" panose="020B0609020204030204" pitchFamily="49" charset="0"/>
              </a:rPr>
              <a:t>&gt;</a:t>
            </a:r>
            <a:r>
              <a:rPr lang="sl-SI" sz="2800" b="0" i="0" dirty="0">
                <a:solidFill>
                  <a:srgbClr val="000000"/>
                </a:solidFill>
                <a:effectLst/>
                <a:latin typeface="Consolas" panose="020B0609020204030204" pitchFamily="49" charset="0"/>
              </a:rPr>
              <a:t>Ana</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/from</a:t>
            </a:r>
            <a:r>
              <a:rPr lang="en-US" sz="2800" b="0" i="0" dirty="0">
                <a:solidFill>
                  <a:srgbClr val="0000CD"/>
                </a:solidFill>
                <a:effectLst/>
                <a:latin typeface="Consolas" panose="020B0609020204030204" pitchFamily="49" charset="0"/>
              </a:rPr>
              <a:t>&gt;</a:t>
            </a:r>
            <a:br>
              <a:rPr lang="en-US" sz="2800" dirty="0"/>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heading</a:t>
            </a:r>
            <a:r>
              <a:rPr lang="en-US" sz="2800" b="0" i="0" dirty="0">
                <a:solidFill>
                  <a:srgbClr val="0000CD"/>
                </a:solidFill>
                <a:effectLst/>
                <a:latin typeface="Consolas" panose="020B0609020204030204" pitchFamily="49" charset="0"/>
              </a:rPr>
              <a:t>&gt;</a:t>
            </a:r>
            <a:r>
              <a:rPr lang="sl-SI" sz="2800" b="0" i="0" dirty="0">
                <a:solidFill>
                  <a:srgbClr val="000000"/>
                </a:solidFill>
                <a:effectLst/>
                <a:latin typeface="Consolas" panose="020B0609020204030204" pitchFamily="49" charset="0"/>
              </a:rPr>
              <a:t>Pozdrav</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/heading</a:t>
            </a:r>
            <a:r>
              <a:rPr lang="en-US" sz="2800" b="0" i="0" dirty="0">
                <a:solidFill>
                  <a:srgbClr val="0000CD"/>
                </a:solidFill>
                <a:effectLst/>
                <a:latin typeface="Consolas" panose="020B0609020204030204" pitchFamily="49" charset="0"/>
              </a:rPr>
              <a:t>&gt;</a:t>
            </a:r>
            <a:br>
              <a:rPr lang="en-US" sz="2800" dirty="0"/>
            </a:br>
            <a:r>
              <a:rPr lang="en-US" sz="2800" b="0" i="0" dirty="0">
                <a:solidFill>
                  <a:srgbClr val="000000"/>
                </a:solidFill>
                <a:effectLst/>
                <a:latin typeface="Consolas" panose="020B0609020204030204" pitchFamily="49" charset="0"/>
              </a:rPr>
              <a:t>  </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body</a:t>
            </a:r>
            <a:r>
              <a:rPr lang="en-US" sz="2800" b="0" i="0" dirty="0">
                <a:solidFill>
                  <a:srgbClr val="0000CD"/>
                </a:solidFill>
                <a:effectLst/>
                <a:latin typeface="Consolas" panose="020B0609020204030204" pitchFamily="49" charset="0"/>
              </a:rPr>
              <a:t>&gt;</a:t>
            </a:r>
            <a:r>
              <a:rPr lang="sl-SI" sz="2800" b="0" i="0" dirty="0">
                <a:solidFill>
                  <a:srgbClr val="000000"/>
                </a:solidFill>
                <a:effectLst/>
                <a:latin typeface="Consolas" panose="020B0609020204030204" pitchFamily="49" charset="0"/>
              </a:rPr>
              <a:t>Lep pozdrav</a:t>
            </a:r>
            <a:r>
              <a:rPr lang="en-US" sz="2800" b="0" i="0" dirty="0">
                <a:solidFill>
                  <a:srgbClr val="000000"/>
                </a:solidFill>
                <a:effectLst/>
                <a:latin typeface="Consolas" panose="020B0609020204030204" pitchFamily="49" charset="0"/>
              </a:rPr>
              <a:t>!</a:t>
            </a: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/body</a:t>
            </a:r>
            <a:r>
              <a:rPr lang="en-US" sz="2800" b="0" i="0" dirty="0">
                <a:solidFill>
                  <a:srgbClr val="0000CD"/>
                </a:solidFill>
                <a:effectLst/>
                <a:latin typeface="Consolas" panose="020B0609020204030204" pitchFamily="49" charset="0"/>
              </a:rPr>
              <a:t>&gt;</a:t>
            </a:r>
            <a:br>
              <a:rPr lang="en-US" sz="2800" dirty="0"/>
            </a:br>
            <a:r>
              <a:rPr lang="en-US" sz="2800" b="0" i="0" dirty="0">
                <a:solidFill>
                  <a:srgbClr val="0000CD"/>
                </a:solidFill>
                <a:effectLst/>
                <a:latin typeface="Consolas" panose="020B0609020204030204" pitchFamily="49" charset="0"/>
              </a:rPr>
              <a:t>&lt;</a:t>
            </a:r>
            <a:r>
              <a:rPr lang="en-US" sz="2800" b="0" i="0" dirty="0">
                <a:solidFill>
                  <a:srgbClr val="A52A2A"/>
                </a:solidFill>
                <a:effectLst/>
                <a:latin typeface="Consolas" panose="020B0609020204030204" pitchFamily="49" charset="0"/>
              </a:rPr>
              <a:t>/note</a:t>
            </a:r>
            <a:r>
              <a:rPr lang="en-US" sz="2800" b="0" i="0" dirty="0">
                <a:solidFill>
                  <a:srgbClr val="0000CD"/>
                </a:solidFill>
                <a:effectLst/>
                <a:latin typeface="Consolas" panose="020B0609020204030204" pitchFamily="49" charset="0"/>
              </a:rPr>
              <a:t>&gt;</a:t>
            </a:r>
            <a:endPar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Tree>
    <p:extLst>
      <p:ext uri="{BB962C8B-B14F-4D97-AF65-F5344CB8AC3E}">
        <p14:creationId xmlns:p14="http://schemas.microsoft.com/office/powerpoint/2010/main" val="3567317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B6D74-3CE1-C31B-EBD3-E10FC13AAEE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7AEE556-B823-B6B8-2B0D-B24C17B90335}"/>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close-up of a computer&#10;&#10;Description automatically generated">
            <a:extLst>
              <a:ext uri="{FF2B5EF4-FFF2-40B4-BE49-F238E27FC236}">
                <a16:creationId xmlns:a16="http://schemas.microsoft.com/office/drawing/2014/main" id="{CE8CA877-4B38-7E72-FE41-6AF37D1B399F}"/>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8FC9E3CF-DEAC-12BF-D65F-7973A47F3CE5}"/>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CB35D0A2-7AB3-0E9D-2E4A-32153468F34B}"/>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463C99BC-DEF1-E01F-DD2B-74A5B1C685B8}"/>
              </a:ext>
            </a:extLst>
          </p:cNvPr>
          <p:cNvSpPr txBox="1"/>
          <p:nvPr/>
        </p:nvSpPr>
        <p:spPr>
          <a:xfrm>
            <a:off x="1009512" y="2018469"/>
            <a:ext cx="5295494" cy="459900"/>
          </a:xfrm>
          <a:prstGeom prst="rect">
            <a:avLst/>
          </a:prstGeom>
          <a:noFill/>
        </p:spPr>
        <p:txBody>
          <a:bodyPr wrap="square" rtlCol="0">
            <a:spAutoFit/>
          </a:bodyPr>
          <a:lstStyle/>
          <a:p>
            <a:r>
              <a:rPr lang="sl-SI" sz="2400" b="1" dirty="0">
                <a:solidFill>
                  <a:srgbClr val="800000"/>
                </a:solidFill>
                <a:latin typeface="Trebuchet MS"/>
                <a:ea typeface="Verdana"/>
                <a:cs typeface="Tahoma"/>
              </a:rPr>
              <a:t>Kaj je TEI – </a:t>
            </a:r>
            <a:r>
              <a:rPr lang="sl-SI" sz="2400" b="1" dirty="0" err="1">
                <a:solidFill>
                  <a:srgbClr val="800000"/>
                </a:solidFill>
                <a:latin typeface="Trebuchet MS"/>
                <a:ea typeface="Verdana"/>
                <a:cs typeface="Tahoma"/>
              </a:rPr>
              <a:t>Text</a:t>
            </a:r>
            <a:r>
              <a:rPr lang="sl-SI" sz="2400" b="1" dirty="0">
                <a:solidFill>
                  <a:srgbClr val="800000"/>
                </a:solidFill>
                <a:latin typeface="Trebuchet MS"/>
                <a:ea typeface="Verdana"/>
                <a:cs typeface="Tahoma"/>
              </a:rPr>
              <a:t> </a:t>
            </a:r>
            <a:r>
              <a:rPr lang="sl-SI" sz="2400" b="1" dirty="0" err="1">
                <a:solidFill>
                  <a:srgbClr val="800000"/>
                </a:solidFill>
                <a:latin typeface="Trebuchet MS"/>
                <a:ea typeface="Verdana"/>
                <a:cs typeface="Tahoma"/>
              </a:rPr>
              <a:t>Encoding</a:t>
            </a:r>
            <a:r>
              <a:rPr lang="sl-SI" sz="2400" b="1" dirty="0">
                <a:solidFill>
                  <a:srgbClr val="800000"/>
                </a:solidFill>
                <a:latin typeface="Trebuchet MS"/>
                <a:ea typeface="Verdana"/>
                <a:cs typeface="Tahoma"/>
              </a:rPr>
              <a:t> </a:t>
            </a:r>
            <a:r>
              <a:rPr lang="sl-SI" sz="2400" b="1" dirty="0" err="1">
                <a:solidFill>
                  <a:srgbClr val="800000"/>
                </a:solidFill>
                <a:latin typeface="Trebuchet MS"/>
                <a:ea typeface="Verdana"/>
                <a:cs typeface="Tahoma"/>
              </a:rPr>
              <a:t>Initiative</a:t>
            </a:r>
            <a:endParaRPr lang="sl-SI" dirty="0">
              <a:solidFill>
                <a:prstClr val="black"/>
              </a:solidFill>
              <a:latin typeface="Aptos" panose="020B0004020202020204"/>
            </a:endParaRPr>
          </a:p>
        </p:txBody>
      </p:sp>
      <p:pic>
        <p:nvPicPr>
          <p:cNvPr id="1030" name="Picture 6" descr="TEI Emblem">
            <a:extLst>
              <a:ext uri="{FF2B5EF4-FFF2-40B4-BE49-F238E27FC236}">
                <a16:creationId xmlns:a16="http://schemas.microsoft.com/office/drawing/2014/main" id="{84AE969C-FDC2-8368-7CA2-3553E69760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5574" y="1407551"/>
            <a:ext cx="3836914" cy="38369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5CE22BC-ACE0-FEB6-4B34-34E076C965D3}"/>
              </a:ext>
            </a:extLst>
          </p:cNvPr>
          <p:cNvSpPr txBox="1"/>
          <p:nvPr/>
        </p:nvSpPr>
        <p:spPr>
          <a:xfrm>
            <a:off x="2278585" y="2908663"/>
            <a:ext cx="1979906" cy="369332"/>
          </a:xfrm>
          <a:prstGeom prst="rect">
            <a:avLst/>
          </a:prstGeom>
          <a:noFill/>
        </p:spPr>
        <p:txBody>
          <a:bodyPr wrap="square" rtlCol="0">
            <a:spAutoFit/>
          </a:bodyPr>
          <a:lstStyle/>
          <a:p>
            <a:r>
              <a:rPr lang="sl-SI" dirty="0">
                <a:hlinkClick r:id="rId6"/>
              </a:rPr>
              <a:t>https://tei-c.org/</a:t>
            </a:r>
            <a:r>
              <a:rPr lang="sl-SI" dirty="0"/>
              <a:t> </a:t>
            </a:r>
          </a:p>
        </p:txBody>
      </p:sp>
    </p:spTree>
    <p:extLst>
      <p:ext uri="{BB962C8B-B14F-4D97-AF65-F5344CB8AC3E}">
        <p14:creationId xmlns:p14="http://schemas.microsoft.com/office/powerpoint/2010/main" val="216851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A4AFA-FEA2-FF87-F35B-1D482BB1DAE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D3DADD7-E9B7-148A-5AAB-A69B997652C2}"/>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D652B7DA-F813-D45A-404A-4FE1B59DFD47}"/>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22D45742-C943-74E5-1E3C-7FB99344EDB2}"/>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A7709A78-B5DF-C91B-FC01-AC2F2E4F3B0D}"/>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8C85AEDF-B927-A77D-8A3C-0C7252128006}"/>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Kaj je </a:t>
            </a:r>
            <a:r>
              <a:rPr lang="sl-SI" sz="2400" b="1" dirty="0" err="1">
                <a:solidFill>
                  <a:srgbClr val="800000"/>
                </a:solidFill>
                <a:latin typeface="Trebuchet MS"/>
                <a:ea typeface="Verdana"/>
                <a:cs typeface="Tahoma"/>
              </a:rPr>
              <a:t>Text</a:t>
            </a:r>
            <a:r>
              <a:rPr lang="sl-SI" sz="2400" b="1" dirty="0">
                <a:solidFill>
                  <a:srgbClr val="800000"/>
                </a:solidFill>
                <a:latin typeface="Trebuchet MS"/>
                <a:ea typeface="Verdana"/>
                <a:cs typeface="Tahoma"/>
              </a:rPr>
              <a:t> </a:t>
            </a:r>
            <a:r>
              <a:rPr lang="sl-SI" sz="2400" b="1" dirty="0" err="1">
                <a:solidFill>
                  <a:srgbClr val="800000"/>
                </a:solidFill>
                <a:latin typeface="Trebuchet MS"/>
                <a:ea typeface="Verdana"/>
                <a:cs typeface="Tahoma"/>
              </a:rPr>
              <a:t>Encoding</a:t>
            </a:r>
            <a:r>
              <a:rPr lang="sl-SI" sz="2400" b="1" dirty="0">
                <a:solidFill>
                  <a:srgbClr val="800000"/>
                </a:solidFill>
                <a:latin typeface="Trebuchet MS"/>
                <a:ea typeface="Verdana"/>
                <a:cs typeface="Tahoma"/>
              </a:rPr>
              <a:t> </a:t>
            </a:r>
            <a:r>
              <a:rPr lang="sl-SI" sz="2400" b="1" dirty="0" err="1">
                <a:solidFill>
                  <a:srgbClr val="800000"/>
                </a:solidFill>
                <a:latin typeface="Trebuchet MS"/>
                <a:ea typeface="Verdana"/>
                <a:cs typeface="Tahoma"/>
              </a:rPr>
              <a:t>Initiative</a:t>
            </a:r>
            <a:r>
              <a:rPr lang="sl-SI" sz="2400" b="1" dirty="0">
                <a:solidFill>
                  <a:srgbClr val="800000"/>
                </a:solidFill>
                <a:latin typeface="Trebuchet MS"/>
                <a:ea typeface="Verdana"/>
                <a:cs typeface="Tahoma"/>
              </a:rPr>
              <a:t> – TEI (1)</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3445C0BC-C213-19D8-59CE-A67A223F6C4E}"/>
              </a:ext>
            </a:extLst>
          </p:cNvPr>
          <p:cNvSpPr txBox="1"/>
          <p:nvPr/>
        </p:nvSpPr>
        <p:spPr>
          <a:xfrm>
            <a:off x="976744" y="1750416"/>
            <a:ext cx="10837719" cy="4127220"/>
          </a:xfrm>
          <a:prstGeom prst="rect">
            <a:avLst/>
          </a:prstGeom>
          <a:noFill/>
        </p:spPr>
        <p:txBody>
          <a:bodyPr wrap="square" rtlCol="0">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TEI ni standard, temveč smernice, pravila in priporočila TEI skupnosti</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te smernice so produkt skupnosti raziskovalcev, predvsem s področja humanistike, družboslovja in jezikoslovja, ki so organizirani v konzorciju TEI (</a:t>
            </a:r>
            <a:r>
              <a:rPr kumimoji="0" lang="sl-SI" sz="2400" b="0" i="1" u="none" strike="noStrike" kern="1200" cap="none" spc="0" normalizeH="0" baseline="0" noProof="0" dirty="0">
                <a:ln>
                  <a:noFill/>
                </a:ln>
                <a:solidFill>
                  <a:prstClr val="black"/>
                </a:solidFill>
                <a:effectLst/>
                <a:uLnTx/>
                <a:uFillTx/>
                <a:latin typeface="Aptos" panose="020B0004020202020204"/>
                <a:ea typeface="+mn-ea"/>
                <a:cs typeface="+mn-cs"/>
              </a:rPr>
              <a:t>TEI </a:t>
            </a:r>
            <a:r>
              <a:rPr kumimoji="0" lang="sl-SI" sz="2400" b="0" i="1" u="none" strike="noStrike" kern="1200" cap="none" spc="0" normalizeH="0" baseline="0" noProof="0" dirty="0" err="1">
                <a:ln>
                  <a:noFill/>
                </a:ln>
                <a:solidFill>
                  <a:prstClr val="black"/>
                </a:solidFill>
                <a:effectLst/>
                <a:uLnTx/>
                <a:uFillTx/>
                <a:latin typeface="Aptos" panose="020B0004020202020204"/>
                <a:ea typeface="+mn-ea"/>
                <a:cs typeface="+mn-cs"/>
              </a:rPr>
              <a:t>Consortium</a:t>
            </a: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TEI konzorcij je neprofitna članska organizacija, ki skrbi za razvoj, objavo in vzdrževanje smernic za kodiranje besedila, dokumentiranega v smernicah TEI (</a:t>
            </a:r>
            <a:r>
              <a:rPr kumimoji="0" lang="sl-SI" sz="2400" b="0" i="1" u="none" strike="noStrike" kern="1200" cap="none" spc="0" normalizeH="0" baseline="0" noProof="0" dirty="0">
                <a:ln>
                  <a:noFill/>
                </a:ln>
                <a:solidFill>
                  <a:prstClr val="black"/>
                </a:solidFill>
                <a:effectLst/>
                <a:uLnTx/>
                <a:uFillTx/>
                <a:latin typeface="Aptos" panose="020B0004020202020204"/>
                <a:ea typeface="+mn-ea"/>
                <a:cs typeface="+mn-cs"/>
              </a:rPr>
              <a:t>TEI </a:t>
            </a:r>
            <a:r>
              <a:rPr kumimoji="0" lang="sl-SI" sz="2400" b="0" i="1" u="none" strike="noStrike" kern="1200" cap="none" spc="0" normalizeH="0" baseline="0" noProof="0" dirty="0" err="1">
                <a:ln>
                  <a:noFill/>
                </a:ln>
                <a:solidFill>
                  <a:prstClr val="black"/>
                </a:solidFill>
                <a:effectLst/>
                <a:uLnTx/>
                <a:uFillTx/>
                <a:latin typeface="Aptos" panose="020B0004020202020204"/>
                <a:ea typeface="+mn-ea"/>
                <a:cs typeface="+mn-cs"/>
              </a:rPr>
              <a:t>Guidelines</a:t>
            </a: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TEI smernice predstavljajo označevalni jezik in nabor značk, ki ga je predlagal konzorcij TEI, kot tudi njegovo spletno ali tiskano dokumentacijo. </a:t>
            </a: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hlinkClick r:id="rId5"/>
              </a:rPr>
              <a:t>https://www.tei-c.org/release/doc/tei-p5-doc/en/html/index.html</a:t>
            </a: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Tree>
    <p:extLst>
      <p:ext uri="{BB962C8B-B14F-4D97-AF65-F5344CB8AC3E}">
        <p14:creationId xmlns:p14="http://schemas.microsoft.com/office/powerpoint/2010/main" val="126337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CC02-D8BD-7B44-C08C-AC0C281F977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622FE9E-B293-9621-B3B7-FE29A17E5D61}"/>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36A1D680-D016-AC7D-DF0A-D3A4F90BC914}"/>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6C93533E-8ED4-0A8B-8423-335C16E13FB9}"/>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B7D484E5-7A88-2C09-E75E-1A7EBF1AF737}"/>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CDBB4A78-4E59-75BB-1A23-30CAB98B34AE}"/>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Kaj je </a:t>
            </a:r>
            <a:r>
              <a:rPr lang="sl-SI" sz="2400" b="1" dirty="0" err="1">
                <a:solidFill>
                  <a:srgbClr val="800000"/>
                </a:solidFill>
                <a:latin typeface="Trebuchet MS"/>
                <a:ea typeface="Verdana"/>
                <a:cs typeface="Tahoma"/>
              </a:rPr>
              <a:t>Text</a:t>
            </a:r>
            <a:r>
              <a:rPr lang="sl-SI" sz="2400" b="1" dirty="0">
                <a:solidFill>
                  <a:srgbClr val="800000"/>
                </a:solidFill>
                <a:latin typeface="Trebuchet MS"/>
                <a:ea typeface="Verdana"/>
                <a:cs typeface="Tahoma"/>
              </a:rPr>
              <a:t> </a:t>
            </a:r>
            <a:r>
              <a:rPr lang="sl-SI" sz="2400" b="1" dirty="0" err="1">
                <a:solidFill>
                  <a:srgbClr val="800000"/>
                </a:solidFill>
                <a:latin typeface="Trebuchet MS"/>
                <a:ea typeface="Verdana"/>
                <a:cs typeface="Tahoma"/>
              </a:rPr>
              <a:t>Encoding</a:t>
            </a:r>
            <a:r>
              <a:rPr lang="sl-SI" sz="2400" b="1" dirty="0">
                <a:solidFill>
                  <a:srgbClr val="800000"/>
                </a:solidFill>
                <a:latin typeface="Trebuchet MS"/>
                <a:ea typeface="Verdana"/>
                <a:cs typeface="Tahoma"/>
              </a:rPr>
              <a:t> </a:t>
            </a:r>
            <a:r>
              <a:rPr lang="sl-SI" sz="2400" b="1" dirty="0" err="1">
                <a:solidFill>
                  <a:srgbClr val="800000"/>
                </a:solidFill>
                <a:latin typeface="Trebuchet MS"/>
                <a:ea typeface="Verdana"/>
                <a:cs typeface="Tahoma"/>
              </a:rPr>
              <a:t>Initiative</a:t>
            </a:r>
            <a:r>
              <a:rPr lang="sl-SI" sz="2400" b="1" dirty="0">
                <a:solidFill>
                  <a:srgbClr val="800000"/>
                </a:solidFill>
                <a:latin typeface="Trebuchet MS"/>
                <a:ea typeface="Verdana"/>
                <a:cs typeface="Tahoma"/>
              </a:rPr>
              <a:t> – TEI (2)</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A0AA4F7E-67BA-270E-6FE6-A9D7F6C6622C}"/>
              </a:ext>
            </a:extLst>
          </p:cNvPr>
          <p:cNvSpPr txBox="1"/>
          <p:nvPr/>
        </p:nvSpPr>
        <p:spPr>
          <a:xfrm>
            <a:off x="976744" y="1750416"/>
            <a:ext cx="10837719" cy="2068708"/>
          </a:xfrm>
          <a:prstGeom prst="rect">
            <a:avLst/>
          </a:prstGeom>
          <a:noFill/>
        </p:spPr>
        <p:txBody>
          <a:bodyPr wrap="square" rtlCol="0">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vsak raziskovalec mora imeti svobodo pri interpretaciji besedila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sl-SI" sz="2400" dirty="0">
                <a:solidFill>
                  <a:prstClr val="black"/>
                </a:solidFill>
                <a:latin typeface="Aptos" panose="020B0004020202020204"/>
              </a:rPr>
              <a:t>množica elementov </a:t>
            </a: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za kodiranje je prikazana v smernicah TEI</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Smernice TEI kot referenčni priročnik</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sl-SI" sz="2400" dirty="0">
                <a:solidFill>
                  <a:prstClr val="black"/>
                </a:solidFill>
                <a:latin typeface="Aptos" panose="020B0004020202020204"/>
              </a:rPr>
              <a:t>Skupaj 587 elementov in 274 atributov</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21 modulov, ki združujejo med seboj povezane elemente</a:t>
            </a:r>
            <a:endPar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Tree>
    <p:extLst>
      <p:ext uri="{BB962C8B-B14F-4D97-AF65-F5344CB8AC3E}">
        <p14:creationId xmlns:p14="http://schemas.microsoft.com/office/powerpoint/2010/main" val="384981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500D-9380-D84E-958C-20D800CAE4E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83763A3-8198-C6D0-1192-30242910D2C9}"/>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B9A59BA1-C086-83A2-5A1E-6AF0A50916A1}"/>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957A781A-EB3B-BE25-DBD0-5F1FD1282B13}"/>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DAC69B7A-A33E-DDCE-7CA2-C2EB2DC6588D}"/>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009C71BC-CB1B-B1E2-7BAA-DAA905F7A7E4}"/>
              </a:ext>
            </a:extLst>
          </p:cNvPr>
          <p:cNvSpPr txBox="1"/>
          <p:nvPr/>
        </p:nvSpPr>
        <p:spPr>
          <a:xfrm>
            <a:off x="922685" y="486539"/>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Različni moduli</a:t>
            </a:r>
            <a:endParaRPr lang="sl-SI" dirty="0">
              <a:solidFill>
                <a:prstClr val="black"/>
              </a:solidFill>
              <a:latin typeface="Aptos" panose="020B0004020202020204"/>
            </a:endParaRPr>
          </a:p>
        </p:txBody>
      </p:sp>
      <p:pic>
        <p:nvPicPr>
          <p:cNvPr id="11" name="Picture 10">
            <a:extLst>
              <a:ext uri="{FF2B5EF4-FFF2-40B4-BE49-F238E27FC236}">
                <a16:creationId xmlns:a16="http://schemas.microsoft.com/office/drawing/2014/main" id="{DD42B7A0-30F8-18BC-987B-29C3191BD718}"/>
              </a:ext>
            </a:extLst>
          </p:cNvPr>
          <p:cNvPicPr>
            <a:picLocks noChangeAspect="1"/>
          </p:cNvPicPr>
          <p:nvPr/>
        </p:nvPicPr>
        <p:blipFill>
          <a:blip r:embed="rId5"/>
          <a:stretch>
            <a:fillRect/>
          </a:stretch>
        </p:blipFill>
        <p:spPr>
          <a:xfrm>
            <a:off x="1448513" y="963001"/>
            <a:ext cx="9079480" cy="41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2977FA78-1912-9E21-49F5-3F1D2773B43D}"/>
              </a:ext>
            </a:extLst>
          </p:cNvPr>
          <p:cNvSpPr txBox="1"/>
          <p:nvPr/>
        </p:nvSpPr>
        <p:spPr>
          <a:xfrm>
            <a:off x="2808393" y="5177474"/>
            <a:ext cx="6121003" cy="369332"/>
          </a:xfrm>
          <a:prstGeom prst="rect">
            <a:avLst/>
          </a:prstGeom>
          <a:noFill/>
        </p:spPr>
        <p:txBody>
          <a:bodyPr wrap="square" rtlCol="0">
            <a:spAutoFit/>
          </a:bodyPr>
          <a:lstStyle/>
          <a:p>
            <a:r>
              <a:rPr lang="sl-SI" dirty="0">
                <a:hlinkClick r:id="rId6"/>
              </a:rPr>
              <a:t>https://tei-c.org/release/doc/tei-p5-doc/en/html/index.html</a:t>
            </a:r>
            <a:r>
              <a:rPr lang="sl-SI" dirty="0"/>
              <a:t> </a:t>
            </a:r>
          </a:p>
        </p:txBody>
      </p:sp>
    </p:spTree>
    <p:extLst>
      <p:ext uri="{BB962C8B-B14F-4D97-AF65-F5344CB8AC3E}">
        <p14:creationId xmlns:p14="http://schemas.microsoft.com/office/powerpoint/2010/main" val="1314841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3DEC9-E124-4500-95EA-9D8A8DFCFE2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544B3E-4AC4-14A0-DDBB-460873D2B0A8}"/>
              </a:ext>
            </a:extLst>
          </p:cNvPr>
          <p:cNvSpPr/>
          <p:nvPr/>
        </p:nvSpPr>
        <p:spPr>
          <a:xfrm>
            <a:off x="0" y="-176942"/>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8F37A645-1A9E-DD56-457A-2D8D10E0A6F9}"/>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6B370EC7-0791-0571-F307-A1611BF430C5}"/>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0AD8BA02-7615-F387-C0B2-D8A8B31A3708}"/>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265EACC5-F73D-B66E-5313-F22E95F01244}"/>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TEI moduli (1):</a:t>
            </a:r>
            <a:endParaRPr lang="sl-SI" dirty="0">
              <a:solidFill>
                <a:prstClr val="black"/>
              </a:solidFill>
              <a:latin typeface="Aptos" panose="020B0004020202020204"/>
            </a:endParaRPr>
          </a:p>
        </p:txBody>
      </p:sp>
      <p:sp>
        <p:nvSpPr>
          <p:cNvPr id="9" name="Content Placeholder 2">
            <a:extLst>
              <a:ext uri="{FF2B5EF4-FFF2-40B4-BE49-F238E27FC236}">
                <a16:creationId xmlns:a16="http://schemas.microsoft.com/office/drawing/2014/main" id="{8CBB174B-F182-5470-3393-2B296090AAB8}"/>
              </a:ext>
            </a:extLst>
          </p:cNvPr>
          <p:cNvSpPr>
            <a:spLocks noGrp="1"/>
          </p:cNvSpPr>
          <p:nvPr>
            <p:ph idx="1"/>
          </p:nvPr>
        </p:nvSpPr>
        <p:spPr>
          <a:xfrm>
            <a:off x="872836" y="1459802"/>
            <a:ext cx="10515600" cy="4351336"/>
          </a:xfrm>
        </p:spPr>
        <p:txBody>
          <a:bodyPr>
            <a:normAutofit fontScale="70000" lnSpcReduction="20000"/>
          </a:bodyPr>
          <a:lstStyle/>
          <a:p>
            <a:r>
              <a:rPr lang="sl-SI" b="1" dirty="0"/>
              <a:t>Infrastruktura TEI (</a:t>
            </a:r>
            <a:r>
              <a:rPr lang="sl-SI" b="1" dirty="0" err="1"/>
              <a:t>tei</a:t>
            </a:r>
            <a:r>
              <a:rPr lang="sl-SI" b="1" dirty="0"/>
              <a:t>):</a:t>
            </a:r>
            <a:r>
              <a:rPr lang="sl-SI" dirty="0"/>
              <a:t> Definicija skupnih podatkovnih tipov in modularnih struktur razredov, ki se uporabljajo za definiranje elementov in atributov v drugih modulih.</a:t>
            </a:r>
          </a:p>
          <a:p>
            <a:r>
              <a:rPr lang="sl-SI" b="1" dirty="0"/>
              <a:t>Glava TEI (</a:t>
            </a:r>
            <a:r>
              <a:rPr lang="sl-SI" b="1" dirty="0" err="1"/>
              <a:t>header</a:t>
            </a:r>
            <a:r>
              <a:rPr lang="sl-SI" b="1" dirty="0"/>
              <a:t>):</a:t>
            </a:r>
            <a:r>
              <a:rPr lang="sl-SI" dirty="0"/>
              <a:t> Opredelitev elementov, ki sestavljajo glavo dokumentov TEI. Njegovi glavni deli zagotavljajo elemente za kodiranje podrobnih metapodatkov o bibliografskih vidikih elektronskih besedil, njihovem odnosu z izvornim gradivom, iz katerega so morda izpeljana, </a:t>
            </a:r>
            <a:r>
              <a:rPr lang="sl-SI" dirty="0" err="1"/>
              <a:t>nebibliografskih</a:t>
            </a:r>
            <a:r>
              <a:rPr lang="sl-SI" dirty="0"/>
              <a:t> podrobnostih in popolni zgodovini revidiranja dokumentov.</a:t>
            </a:r>
          </a:p>
          <a:p>
            <a:r>
              <a:rPr lang="sl-SI" b="1" dirty="0"/>
              <a:t>Elementi, ki so na voljo v vseh dokumentih TEI (core):</a:t>
            </a:r>
            <a:r>
              <a:rPr lang="sl-SI" dirty="0"/>
              <a:t> Opredelitev elementov in atributov, ki se lahko pojavijo v katerem koli besedilu TEI, ne glede na zvrst besedila. Ti elementi zajemajo besedilne pojave, kot so odstavki, poudarjanje in citati, uredniške spremembe (označevanje napak, ureditve, dodatki), podatkovne strukture (imena, naslovi, datumi, številke, okrajšave), mehanizmi navzkrižnega sklicevanja, seznami, opombe, grafični elementi, bibliografske reference in odlomki verzov ali dram.</a:t>
            </a:r>
          </a:p>
          <a:p>
            <a:r>
              <a:rPr lang="sl-SI" b="1" dirty="0"/>
              <a:t>Privzeta struktura besedila (textstructure):</a:t>
            </a:r>
            <a:r>
              <a:rPr lang="sl-SI" dirty="0"/>
              <a:t> Opredelitev elementov in atributov, ki opisujejo strukturo besedil TEI, kot so sprednja stran in naslovne strani, telo besedila in hrbtna stran. Ti lahko vsebujejo nadaljnje delitve, po možnosti uvedene z naslovi, pozdravi, začetnimi formulami in/ali zaključene z zaključnimi formulami, zaključnimi pozdravi, končnim gradivom in prispevki.</a:t>
            </a:r>
            <a:endParaRPr lang="en-US" dirty="0"/>
          </a:p>
        </p:txBody>
      </p:sp>
    </p:spTree>
    <p:extLst>
      <p:ext uri="{BB962C8B-B14F-4D97-AF65-F5344CB8AC3E}">
        <p14:creationId xmlns:p14="http://schemas.microsoft.com/office/powerpoint/2010/main" val="3537030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887D7-E29E-1AEB-A5FE-116CF41FA5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B3927EC-0F12-5CC0-761A-A0375A34A485}"/>
              </a:ext>
            </a:extLst>
          </p:cNvPr>
          <p:cNvSpPr/>
          <p:nvPr/>
        </p:nvSpPr>
        <p:spPr>
          <a:xfrm>
            <a:off x="0" y="-176942"/>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204547F5-BD86-000E-5365-DFB16A76C86A}"/>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E805C2D3-11C5-81F4-DFF3-D2A47231BB08}"/>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7DB90E7F-6A80-1AAD-675A-81D2C19C365D}"/>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9B788AA0-62DE-DB17-184E-30BC6D66DA81}"/>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TEI moduli (2):</a:t>
            </a:r>
            <a:endParaRPr lang="sl-SI" dirty="0">
              <a:solidFill>
                <a:prstClr val="black"/>
              </a:solidFill>
              <a:latin typeface="Aptos" panose="020B0004020202020204"/>
            </a:endParaRPr>
          </a:p>
        </p:txBody>
      </p:sp>
      <p:sp>
        <p:nvSpPr>
          <p:cNvPr id="9" name="Content Placeholder 2">
            <a:extLst>
              <a:ext uri="{FF2B5EF4-FFF2-40B4-BE49-F238E27FC236}">
                <a16:creationId xmlns:a16="http://schemas.microsoft.com/office/drawing/2014/main" id="{1DA9416E-22F0-B8F0-B708-907D2B692704}"/>
              </a:ext>
            </a:extLst>
          </p:cNvPr>
          <p:cNvSpPr>
            <a:spLocks noGrp="1"/>
          </p:cNvSpPr>
          <p:nvPr>
            <p:ph idx="1"/>
          </p:nvPr>
        </p:nvSpPr>
        <p:spPr>
          <a:xfrm>
            <a:off x="872836" y="1459802"/>
            <a:ext cx="10515600" cy="4351336"/>
          </a:xfrm>
        </p:spPr>
        <p:txBody>
          <a:bodyPr>
            <a:normAutofit fontScale="47500" lnSpcReduction="20000"/>
          </a:bodyPr>
          <a:lstStyle/>
          <a:p>
            <a:r>
              <a:rPr lang="sl-SI" b="1" dirty="0"/>
              <a:t>Znaki, glifi in načini pisanja (</a:t>
            </a:r>
            <a:r>
              <a:rPr lang="sl-SI" b="1" dirty="0" err="1"/>
              <a:t>gaiji</a:t>
            </a:r>
            <a:r>
              <a:rPr lang="sl-SI" b="1" dirty="0"/>
              <a:t>):</a:t>
            </a:r>
            <a:r>
              <a:rPr lang="sl-SI" dirty="0"/>
              <a:t> Opredelitev posebnih določb za predstavitev znakov, za katere ne obstaja standardizirana predstavitev (kot je definirana s strani </a:t>
            </a:r>
            <a:r>
              <a:rPr lang="sl-SI" dirty="0" err="1"/>
              <a:t>Unicode</a:t>
            </a:r>
            <a:r>
              <a:rPr lang="sl-SI" dirty="0"/>
              <a:t> </a:t>
            </a:r>
            <a:r>
              <a:rPr lang="sl-SI" dirty="0" err="1"/>
              <a:t>Consortium</a:t>
            </a:r>
            <a:r>
              <a:rPr lang="sl-SI" dirty="0"/>
              <a:t>).</a:t>
            </a:r>
          </a:p>
          <a:p>
            <a:r>
              <a:rPr lang="sl-SI" b="1" dirty="0"/>
              <a:t>Verz (</a:t>
            </a:r>
            <a:r>
              <a:rPr lang="sl-SI" b="1" dirty="0" err="1"/>
              <a:t>verse</a:t>
            </a:r>
            <a:r>
              <a:rPr lang="sl-SI" b="1" dirty="0"/>
              <a:t>):</a:t>
            </a:r>
            <a:r>
              <a:rPr lang="sl-SI" dirty="0"/>
              <a:t> Opredelitev posebnih elementov in atributov za namensko analizo verznih materialov, kot so cezure, metrični sistemi, sheme rim in </a:t>
            </a:r>
            <a:r>
              <a:rPr lang="sl-SI" dirty="0" err="1"/>
              <a:t>enjambmenti</a:t>
            </a:r>
            <a:r>
              <a:rPr lang="sl-SI" dirty="0"/>
              <a:t>.</a:t>
            </a:r>
          </a:p>
          <a:p>
            <a:r>
              <a:rPr lang="sl-SI" b="1" dirty="0"/>
              <a:t>Uprizoritvena besedila (drama):</a:t>
            </a:r>
            <a:r>
              <a:rPr lang="sl-SI" dirty="0"/>
              <a:t> Opredelitev specifičnih elementov in atributov za namensko analizo dramskih materialov. Ti vključujejo določbe za kodiranje določenih pojavov v sprednji in zadnji strani, kot so podrobnosti o predstavah, prologi, epilogi, dramatično okolje in seznami igralcev. Druge strukture, specifične za dramo, vključujejo govore in odrska navodila. Za multimedijske predstave so predvideni elementi za opis vsebine zaslona, ​​koti kamere, napisi in zvok.</a:t>
            </a:r>
          </a:p>
          <a:p>
            <a:r>
              <a:rPr lang="sl-SI" b="1" dirty="0"/>
              <a:t>Prepisi govora (</a:t>
            </a:r>
            <a:r>
              <a:rPr lang="sl-SI" b="1" dirty="0" err="1"/>
              <a:t>spoken</a:t>
            </a:r>
            <a:r>
              <a:rPr lang="sl-SI" b="1" dirty="0"/>
              <a:t>):</a:t>
            </a:r>
            <a:r>
              <a:rPr lang="sl-SI" dirty="0"/>
              <a:t> Opredelitev elementov in atributov za (splošno) transkripcijo različnih vrst govorjenega gradiva. Ti zajemajo pojave, kot so izgovori, premori, </a:t>
            </a:r>
            <a:r>
              <a:rPr lang="sl-SI" dirty="0" err="1"/>
              <a:t>neleksikalni</a:t>
            </a:r>
            <a:r>
              <a:rPr lang="sl-SI" dirty="0"/>
              <a:t> zvoki, kretnje in premiki v glasovni kakovosti. Poleg tega so na voljo posebni elementi glave za opis vokalnega vira transkripcije.</a:t>
            </a:r>
          </a:p>
          <a:p>
            <a:r>
              <a:rPr lang="sl-SI" b="1" dirty="0"/>
              <a:t>Slovarji (</a:t>
            </a:r>
            <a:r>
              <a:rPr lang="sl-SI" b="1" dirty="0" err="1"/>
              <a:t>dictionaries</a:t>
            </a:r>
            <a:r>
              <a:rPr lang="sl-SI" b="1" dirty="0"/>
              <a:t>):</a:t>
            </a:r>
            <a:r>
              <a:rPr lang="sl-SI" dirty="0"/>
              <a:t> Opredelitev elementov in atributov za predstavitev slovarjev, z določbami za nestrukturirane in strukturirane slovarske sestavke (po možnosti združene). Slovarski vnosi so lahko strukturirani s številnimi posebnimi elementi, ki označujejo homonime, pomen, besedno obliko, slovnične informacije, definicije, citate, rabo in etimologijo.</a:t>
            </a:r>
          </a:p>
          <a:p>
            <a:r>
              <a:rPr lang="sl-SI" b="1" dirty="0"/>
              <a:t>Opis rokopisa (</a:t>
            </a:r>
            <a:r>
              <a:rPr lang="sl-SI" b="1" dirty="0" err="1"/>
              <a:t>msdescription</a:t>
            </a:r>
            <a:r>
              <a:rPr lang="sl-SI" b="1" dirty="0"/>
              <a:t>):</a:t>
            </a:r>
            <a:r>
              <a:rPr lang="sl-SI" dirty="0"/>
              <a:t> Definicija posebne glave in strukturnih elementov ter atributov za kodiranje rokopisnih virov. Elementi glave vključujejo določbe za podrobno dokumentacijo identifikacije rokopisa ali dela rokopisa, informacije o naslovu, vsebino, fizični opis, zgodovino in dodatne informacije. Namenski elementi besedila pokrivajo pojave, kot so gesla, dimenzije, heraldika, vodni žigi itd.</a:t>
            </a:r>
          </a:p>
          <a:p>
            <a:r>
              <a:rPr lang="sl-SI" b="1" dirty="0"/>
              <a:t>Predstavitev primarnih virov (</a:t>
            </a:r>
            <a:r>
              <a:rPr lang="sl-SI" b="1" dirty="0" err="1"/>
              <a:t>transcr</a:t>
            </a:r>
            <a:r>
              <a:rPr lang="sl-SI" b="1" dirty="0"/>
              <a:t>):</a:t>
            </a:r>
            <a:r>
              <a:rPr lang="sl-SI" dirty="0"/>
              <a:t> Opredelitev elementov in atributov za podrobno transkripcijo primarnih virov. Obravnavani pojavi so faksimile, zahtevnejši dodatki, črtanja, zamenjave in obnove, rokopis dokumentov, poškodbe izvornega gradiva in nečitljivost besedila.</a:t>
            </a:r>
          </a:p>
          <a:p>
            <a:r>
              <a:rPr lang="sl-SI" b="1" dirty="0"/>
              <a:t>Kritični aparat (</a:t>
            </a:r>
            <a:r>
              <a:rPr lang="sl-SI" b="1" dirty="0" err="1"/>
              <a:t>textcrit</a:t>
            </a:r>
            <a:r>
              <a:rPr lang="sl-SI" b="1" dirty="0"/>
              <a:t>):</a:t>
            </a:r>
            <a:r>
              <a:rPr lang="sl-SI" dirty="0"/>
              <a:t> Opredelitev elementov in atributov za predstavitev (različnih različic besedil kot) znanstvenih izdaj, ki navajajo vse razlike med različicami v variantnem aparatu.</a:t>
            </a:r>
            <a:endParaRPr lang="en-US" dirty="0"/>
          </a:p>
        </p:txBody>
      </p:sp>
    </p:spTree>
    <p:extLst>
      <p:ext uri="{BB962C8B-B14F-4D97-AF65-F5344CB8AC3E}">
        <p14:creationId xmlns:p14="http://schemas.microsoft.com/office/powerpoint/2010/main" val="200466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563F5-3C66-B53D-204F-25DC9B93CCC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BAC3335-7334-0DBA-6FA1-0E92B2C94175}"/>
              </a:ext>
            </a:extLst>
          </p:cNvPr>
          <p:cNvSpPr/>
          <p:nvPr/>
        </p:nvSpPr>
        <p:spPr>
          <a:xfrm>
            <a:off x="0" y="-176942"/>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F8278A75-9F12-3375-E408-CF3FA5764CC5}"/>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C83883A7-979A-5E6F-EE65-64EEE14D917A}"/>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65B38862-0388-4D6D-7CF3-F183856AA86F}"/>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97B2404F-2514-B593-9B4A-B2237D9EF3DB}"/>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TEI moduli (3):</a:t>
            </a:r>
            <a:endParaRPr lang="sl-SI" dirty="0">
              <a:solidFill>
                <a:prstClr val="black"/>
              </a:solidFill>
              <a:latin typeface="Aptos" panose="020B0004020202020204"/>
            </a:endParaRPr>
          </a:p>
        </p:txBody>
      </p:sp>
      <p:sp>
        <p:nvSpPr>
          <p:cNvPr id="9" name="Content Placeholder 2">
            <a:extLst>
              <a:ext uri="{FF2B5EF4-FFF2-40B4-BE49-F238E27FC236}">
                <a16:creationId xmlns:a16="http://schemas.microsoft.com/office/drawing/2014/main" id="{86C897E4-584B-A5D3-A507-5A33C7799B24}"/>
              </a:ext>
            </a:extLst>
          </p:cNvPr>
          <p:cNvSpPr>
            <a:spLocks noGrp="1"/>
          </p:cNvSpPr>
          <p:nvPr>
            <p:ph idx="1"/>
          </p:nvPr>
        </p:nvSpPr>
        <p:spPr>
          <a:xfrm>
            <a:off x="872836" y="1459802"/>
            <a:ext cx="10515600" cy="4351336"/>
          </a:xfrm>
        </p:spPr>
        <p:txBody>
          <a:bodyPr>
            <a:normAutofit fontScale="47500" lnSpcReduction="20000"/>
          </a:bodyPr>
          <a:lstStyle/>
          <a:p>
            <a:r>
              <a:rPr lang="sl-SI" b="1" dirty="0"/>
              <a:t>Imena, datumi, osebe in kraji (</a:t>
            </a:r>
            <a:r>
              <a:rPr lang="sl-SI" b="1" dirty="0" err="1"/>
              <a:t>namesdates</a:t>
            </a:r>
            <a:r>
              <a:rPr lang="sl-SI" b="1" dirty="0"/>
              <a:t>):</a:t>
            </a:r>
            <a:r>
              <a:rPr lang="sl-SI" dirty="0"/>
              <a:t> Opredelitev elementov in atributov za podrobnejšo analizo imen oseb, organizacij in krajev, njihovih referentov (oseb, organizacij in krajev) ter vidikov časovnih analiz.</a:t>
            </a:r>
          </a:p>
          <a:p>
            <a:r>
              <a:rPr lang="sl-SI" b="1" dirty="0"/>
              <a:t>Tabele, formule, grafike in notni zapis (</a:t>
            </a:r>
            <a:r>
              <a:rPr lang="sl-SI" b="1" dirty="0" err="1"/>
              <a:t>figures</a:t>
            </a:r>
            <a:r>
              <a:rPr lang="sl-SI" b="1" dirty="0"/>
              <a:t>):</a:t>
            </a:r>
            <a:r>
              <a:rPr lang="sl-SI" dirty="0"/>
              <a:t> Definicija specifičnih elementov in atributov za podrobno predstavitev grafičnih elementov v besedilih, kot so tabele, formule, slike in glasbena notacija.</a:t>
            </a:r>
          </a:p>
          <a:p>
            <a:r>
              <a:rPr lang="sl-SI" b="1" dirty="0"/>
              <a:t>Jezikovni korpus (</a:t>
            </a:r>
            <a:r>
              <a:rPr lang="sl-SI" b="1" dirty="0" err="1"/>
              <a:t>corpus</a:t>
            </a:r>
            <a:r>
              <a:rPr lang="sl-SI" b="1" dirty="0"/>
              <a:t>):</a:t>
            </a:r>
            <a:r>
              <a:rPr lang="sl-SI" dirty="0"/>
              <a:t> Opredelitev elementov in atributov za kodiranje korpusov besedil, zbranih po posebnih kriterijih. Večina teh elementov velja za dokumentacijo teh meril vzorčenja in </a:t>
            </a:r>
            <a:r>
              <a:rPr lang="sl-SI" dirty="0" err="1"/>
              <a:t>kontekstualnih</a:t>
            </a:r>
            <a:r>
              <a:rPr lang="sl-SI" dirty="0"/>
              <a:t> informacij o besedilih, udeležencih in njihovem komunikacijskem okolju.</a:t>
            </a:r>
          </a:p>
          <a:p>
            <a:r>
              <a:rPr lang="sl-SI" b="1" dirty="0"/>
              <a:t>Povezovanje, segmentacija in poravnava (</a:t>
            </a:r>
            <a:r>
              <a:rPr lang="sl-SI" b="1" dirty="0" err="1"/>
              <a:t>linking</a:t>
            </a:r>
            <a:r>
              <a:rPr lang="sl-SI" b="1" dirty="0"/>
              <a:t>):</a:t>
            </a:r>
            <a:r>
              <a:rPr lang="sl-SI" dirty="0"/>
              <a:t> Opredelitev elementov in atributov za predstavitev kompleksnih sistemov navzkrižnih referenc med identificiranimi sidrišči v besedilih TEI. Priporočila so podana bodisi za linijske ali samostoječe referenčne mehanizme.</a:t>
            </a:r>
          </a:p>
          <a:p>
            <a:r>
              <a:rPr lang="sl-SI" b="1" dirty="0"/>
              <a:t>Enostavni analitični mehanizmi (</a:t>
            </a:r>
            <a:r>
              <a:rPr lang="sl-SI" b="1" dirty="0" err="1"/>
              <a:t>analysis</a:t>
            </a:r>
            <a:r>
              <a:rPr lang="sl-SI" b="1" dirty="0"/>
              <a:t>):</a:t>
            </a:r>
            <a:r>
              <a:rPr lang="sl-SI" dirty="0"/>
              <a:t> Definicija elementov in atributov, ki omogočajo povezovanje preprostih analiz in interpretacij z elementi besedila. Obravnavani so mehanizmi za reprezentacijo tako generičnih kot posebno jezikovnih analiz.</a:t>
            </a:r>
          </a:p>
          <a:p>
            <a:r>
              <a:rPr lang="sl-SI" b="1" dirty="0"/>
              <a:t>Funkcijske strukture (</a:t>
            </a:r>
            <a:r>
              <a:rPr lang="sl-SI" b="1" dirty="0" err="1"/>
              <a:t>iso-fs</a:t>
            </a:r>
            <a:r>
              <a:rPr lang="sl-SI" b="1" dirty="0"/>
              <a:t>):</a:t>
            </a:r>
            <a:r>
              <a:rPr lang="sl-SI" dirty="0"/>
              <a:t> Opredelitev elementov in atributov za konstruiranje kompleksnih analitičnih okvirov, ki jih je mogoče uporabiti za predstavitev specifičnih analiz v besedilih TEI.</a:t>
            </a:r>
          </a:p>
          <a:p>
            <a:r>
              <a:rPr lang="sl-SI" b="1" dirty="0"/>
              <a:t>Grafi, omrežja in drevesa (</a:t>
            </a:r>
            <a:r>
              <a:rPr lang="sl-SI" b="1" dirty="0" err="1"/>
              <a:t>nets</a:t>
            </a:r>
            <a:r>
              <a:rPr lang="sl-SI" b="1" dirty="0"/>
              <a:t>):</a:t>
            </a:r>
            <a:r>
              <a:rPr lang="sl-SI" dirty="0"/>
              <a:t> Definicija elementov in atributov za analitično predstavitev shematskih odnosov med vozlišči v grafih in grafikonih.</a:t>
            </a:r>
          </a:p>
          <a:p>
            <a:r>
              <a:rPr lang="sl-SI" b="1" dirty="0"/>
              <a:t>Gotovost, natančnost in odgovornost (</a:t>
            </a:r>
            <a:r>
              <a:rPr lang="sl-SI" b="1" dirty="0" err="1"/>
              <a:t>certainty</a:t>
            </a:r>
            <a:r>
              <a:rPr lang="sl-SI" b="1" dirty="0"/>
              <a:t>):</a:t>
            </a:r>
            <a:r>
              <a:rPr lang="sl-SI" dirty="0"/>
              <a:t> Opredelitev elementov za podrobno dodelitev gotovosti za kodiranje v besedilu TEI, kot tudi identifikacijo odgovornosti za ta kodiranja.</a:t>
            </a:r>
          </a:p>
          <a:p>
            <a:r>
              <a:rPr lang="sl-SI" b="1" dirty="0"/>
              <a:t>Elementi za dokumentacijo (</a:t>
            </a:r>
            <a:r>
              <a:rPr lang="sl-SI" b="1" dirty="0" err="1"/>
              <a:t>tagdocs</a:t>
            </a:r>
            <a:r>
              <a:rPr lang="sl-SI" b="1" dirty="0"/>
              <a:t>):</a:t>
            </a:r>
            <a:r>
              <a:rPr lang="sl-SI" dirty="0"/>
              <a:t> Definicija elementov in atributov za dokumentacijo sheme kodiranja, ki se uporablja v besedilih TEI. Ta modul nudi sredstva za definiranje elementov, atributov, elementov in razredov atributov, bodisi s spreminjanjem obstoječih definicij ali z ustvarjanjem novih.</a:t>
            </a:r>
            <a:endParaRPr lang="en-US" dirty="0"/>
          </a:p>
        </p:txBody>
      </p:sp>
    </p:spTree>
    <p:extLst>
      <p:ext uri="{BB962C8B-B14F-4D97-AF65-F5344CB8AC3E}">
        <p14:creationId xmlns:p14="http://schemas.microsoft.com/office/powerpoint/2010/main" val="158519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62B76F-C6F0-E26F-9885-7B4EC44D8729}"/>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9DD07455-2107-651D-EFA0-417745EF353D}"/>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E5B7D7D8-D774-F6FA-CA68-21A56E5B744E}"/>
              </a:ext>
            </a:extLst>
          </p:cNvPr>
          <p:cNvSpPr txBox="1"/>
          <p:nvPr/>
        </p:nvSpPr>
        <p:spPr>
          <a:xfrm>
            <a:off x="1221288" y="1377863"/>
            <a:ext cx="9749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l-SI" sz="3600" b="1" dirty="0">
                <a:solidFill>
                  <a:srgbClr val="800000"/>
                </a:solidFill>
                <a:latin typeface="Trebuchet MS"/>
                <a:ea typeface="Verdana"/>
                <a:cs typeface="Tahoma"/>
              </a:rPr>
              <a:t>Uvod v ustvarjanje digitalnih virov (1.dan)</a:t>
            </a:r>
            <a:endParaRPr lang="en-US" sz="3600" b="1" dirty="0">
              <a:solidFill>
                <a:srgbClr val="800000"/>
              </a:solidFill>
              <a:latin typeface="Trebuchet MS"/>
              <a:ea typeface="Verdana"/>
              <a:cs typeface="Tahoma"/>
            </a:endParaRPr>
          </a:p>
        </p:txBody>
      </p:sp>
      <p:sp>
        <p:nvSpPr>
          <p:cNvPr id="11" name="TextBox 10">
            <a:extLst>
              <a:ext uri="{FF2B5EF4-FFF2-40B4-BE49-F238E27FC236}">
                <a16:creationId xmlns:a16="http://schemas.microsoft.com/office/drawing/2014/main" id="{2BD5B58C-F7D7-3A2E-F5ED-6FA4D84A3845}"/>
              </a:ext>
            </a:extLst>
          </p:cNvPr>
          <p:cNvSpPr txBox="1"/>
          <p:nvPr/>
        </p:nvSpPr>
        <p:spPr>
          <a:xfrm>
            <a:off x="1221286" y="2024116"/>
            <a:ext cx="10087415" cy="38192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spcBef>
                <a:spcPts val="1000"/>
              </a:spcBef>
              <a:buFont typeface="Arial" panose="020B0604020202020204" pitchFamily="34" charset="0"/>
              <a:buChar char="•"/>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Digitalizacija virov</a:t>
            </a:r>
          </a:p>
          <a:p>
            <a:pPr marL="228600" indent="-228600">
              <a:lnSpc>
                <a:spcPct val="90000"/>
              </a:lnSpc>
              <a:spcBef>
                <a:spcPts val="1000"/>
              </a:spcBef>
              <a:buFont typeface="Arial" panose="020B0604020202020204" pitchFamily="34" charset="0"/>
              <a:buChar char="•"/>
              <a:defRPr/>
            </a:pPr>
            <a:r>
              <a:rPr lang="sl-SI" sz="2600" dirty="0">
                <a:solidFill>
                  <a:prstClr val="black"/>
                </a:solidFill>
              </a:rPr>
              <a:t>Zgodovina</a:t>
            </a:r>
            <a:endPar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Kaj je razširljiv označevalni jezik (</a:t>
            </a:r>
            <a:r>
              <a:rPr kumimoji="0" lang="sl-SI" sz="2600" b="0" i="0" u="none" strike="noStrike" kern="1200" cap="none" spc="0" normalizeH="0" baseline="0" noProof="0" dirty="0" err="1">
                <a:ln>
                  <a:noFill/>
                </a:ln>
                <a:solidFill>
                  <a:prstClr val="black"/>
                </a:solidFill>
                <a:effectLst/>
                <a:uLnTx/>
                <a:uFillTx/>
                <a:latin typeface="Aptos" panose="020B0004020202020204"/>
                <a:ea typeface="+mn-ea"/>
                <a:cs typeface="+mn-cs"/>
              </a:rPr>
              <a:t>eXtensible</a:t>
            </a: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 </a:t>
            </a:r>
            <a:r>
              <a:rPr kumimoji="0" lang="sl-SI" sz="2600" b="0" i="0" u="none" strike="noStrike" kern="1200" cap="none" spc="0" normalizeH="0" baseline="0" noProof="0" dirty="0" err="1">
                <a:ln>
                  <a:noFill/>
                </a:ln>
                <a:solidFill>
                  <a:prstClr val="black"/>
                </a:solidFill>
                <a:effectLst/>
                <a:uLnTx/>
                <a:uFillTx/>
                <a:latin typeface="Aptos" panose="020B0004020202020204"/>
                <a:ea typeface="+mn-ea"/>
                <a:cs typeface="+mn-cs"/>
              </a:rPr>
              <a:t>Markup</a:t>
            </a: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 </a:t>
            </a:r>
            <a:r>
              <a:rPr kumimoji="0" lang="sl-SI" sz="2600" b="0" i="0" u="none" strike="noStrike" kern="1200" cap="none" spc="0" normalizeH="0" baseline="0" noProof="0" dirty="0" err="1">
                <a:ln>
                  <a:noFill/>
                </a:ln>
                <a:solidFill>
                  <a:prstClr val="black"/>
                </a:solidFill>
                <a:effectLst/>
                <a:uLnTx/>
                <a:uFillTx/>
                <a:latin typeface="Aptos" panose="020B0004020202020204"/>
                <a:ea typeface="+mn-ea"/>
                <a:cs typeface="+mn-cs"/>
              </a:rPr>
              <a:t>Language</a:t>
            </a: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 XML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200" b="0" i="0" u="none" strike="noStrike" kern="1200" cap="none" spc="0" normalizeH="0" baseline="0" noProof="0" dirty="0">
                <a:ln>
                  <a:noFill/>
                </a:ln>
                <a:solidFill>
                  <a:prstClr val="black"/>
                </a:solidFill>
                <a:effectLst/>
                <a:uLnTx/>
                <a:uFillTx/>
                <a:latin typeface="Aptos" panose="020B0004020202020204"/>
                <a:ea typeface="+mn-ea"/>
                <a:cs typeface="+mn-cs"/>
              </a:rPr>
              <a:t>Struktura in komponente XML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Uvod v označevanje besedilnih virov</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200" b="0" i="0" u="none" strike="noStrike" kern="1200" cap="none" spc="0" normalizeH="0" baseline="0" noProof="0" dirty="0">
                <a:ln>
                  <a:noFill/>
                </a:ln>
                <a:solidFill>
                  <a:prstClr val="black"/>
                </a:solidFill>
                <a:effectLst/>
                <a:uLnTx/>
                <a:uFillTx/>
                <a:latin typeface="Aptos" panose="020B0004020202020204"/>
                <a:ea typeface="+mn-ea"/>
                <a:cs typeface="+mn-cs"/>
              </a:rPr>
              <a:t>Kaj je </a:t>
            </a:r>
            <a:r>
              <a:rPr kumimoji="0" lang="sl-SI" sz="2200" b="0" i="0" u="none" strike="noStrike" kern="1200" cap="none" spc="0" normalizeH="0" baseline="0" noProof="0" dirty="0" err="1">
                <a:ln>
                  <a:noFill/>
                </a:ln>
                <a:solidFill>
                  <a:prstClr val="black"/>
                </a:solidFill>
                <a:effectLst/>
                <a:uLnTx/>
                <a:uFillTx/>
                <a:latin typeface="Aptos" panose="020B0004020202020204"/>
                <a:ea typeface="+mn-ea"/>
                <a:cs typeface="+mn-cs"/>
              </a:rPr>
              <a:t>Text</a:t>
            </a:r>
            <a:r>
              <a:rPr kumimoji="0" lang="sl-SI" sz="2200" b="0" i="0" u="none" strike="noStrike" kern="1200" cap="none" spc="0" normalizeH="0" baseline="0" noProof="0" dirty="0">
                <a:ln>
                  <a:noFill/>
                </a:ln>
                <a:solidFill>
                  <a:prstClr val="black"/>
                </a:solidFill>
                <a:effectLst/>
                <a:uLnTx/>
                <a:uFillTx/>
                <a:latin typeface="Aptos" panose="020B0004020202020204"/>
                <a:ea typeface="+mn-ea"/>
                <a:cs typeface="+mn-cs"/>
              </a:rPr>
              <a:t> </a:t>
            </a:r>
            <a:r>
              <a:rPr kumimoji="0" lang="sl-SI" sz="2200" b="0" i="0" u="none" strike="noStrike" kern="1200" cap="none" spc="0" normalizeH="0" baseline="0" noProof="0" dirty="0" err="1">
                <a:ln>
                  <a:noFill/>
                </a:ln>
                <a:solidFill>
                  <a:prstClr val="black"/>
                </a:solidFill>
                <a:effectLst/>
                <a:uLnTx/>
                <a:uFillTx/>
                <a:latin typeface="Aptos" panose="020B0004020202020204"/>
                <a:ea typeface="+mn-ea"/>
                <a:cs typeface="+mn-cs"/>
              </a:rPr>
              <a:t>Encoding</a:t>
            </a:r>
            <a:r>
              <a:rPr kumimoji="0" lang="sl-SI" sz="2200" b="0" i="0" u="none" strike="noStrike" kern="1200" cap="none" spc="0" normalizeH="0" baseline="0" noProof="0" dirty="0">
                <a:ln>
                  <a:noFill/>
                </a:ln>
                <a:solidFill>
                  <a:prstClr val="black"/>
                </a:solidFill>
                <a:effectLst/>
                <a:uLnTx/>
                <a:uFillTx/>
                <a:latin typeface="Aptos" panose="020B0004020202020204"/>
                <a:ea typeface="+mn-ea"/>
                <a:cs typeface="+mn-cs"/>
              </a:rPr>
              <a:t> </a:t>
            </a:r>
            <a:r>
              <a:rPr kumimoji="0" lang="sl-SI" sz="2200" b="0" i="0" u="none" strike="noStrike" kern="1200" cap="none" spc="0" normalizeH="0" baseline="0" noProof="0" dirty="0" err="1">
                <a:ln>
                  <a:noFill/>
                </a:ln>
                <a:solidFill>
                  <a:prstClr val="black"/>
                </a:solidFill>
                <a:effectLst/>
                <a:uLnTx/>
                <a:uFillTx/>
                <a:latin typeface="Aptos" panose="020B0004020202020204"/>
                <a:ea typeface="+mn-ea"/>
                <a:cs typeface="+mn-cs"/>
              </a:rPr>
              <a:t>Initiative</a:t>
            </a:r>
            <a:r>
              <a:rPr kumimoji="0" lang="sl-SI" sz="2200" b="0" i="0" u="none" strike="noStrike" kern="1200" cap="none" spc="0" normalizeH="0" baseline="0" noProof="0" dirty="0">
                <a:ln>
                  <a:noFill/>
                </a:ln>
                <a:solidFill>
                  <a:prstClr val="black"/>
                </a:solidFill>
                <a:effectLst/>
                <a:uLnTx/>
                <a:uFillTx/>
                <a:latin typeface="Aptos" panose="020B0004020202020204"/>
                <a:ea typeface="+mn-ea"/>
                <a:cs typeface="+mn-cs"/>
              </a:rPr>
              <a:t> / TEI</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sl-SI" sz="2200" dirty="0">
                <a:solidFill>
                  <a:prstClr val="black"/>
                </a:solidFill>
                <a:latin typeface="Aptos" panose="020B0004020202020204"/>
              </a:rPr>
              <a:t>Nekatera orodja</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200" b="0" i="0" u="none" strike="noStrike" kern="1200" cap="none" spc="0" normalizeH="0" baseline="0" noProof="0" dirty="0">
                <a:ln>
                  <a:noFill/>
                </a:ln>
                <a:solidFill>
                  <a:prstClr val="black"/>
                </a:solidFill>
                <a:effectLst/>
                <a:uLnTx/>
                <a:uFillTx/>
                <a:latin typeface="Aptos" panose="020B0004020202020204"/>
                <a:ea typeface="+mn-ea"/>
                <a:cs typeface="+mn-cs"/>
              </a:rPr>
              <a:t>Primeri zaključenih projektov, ki so uporabljali TEI XML (za različne cilje)</a:t>
            </a:r>
          </a:p>
          <a:p>
            <a:pPr marL="228600" indent="-228600">
              <a:lnSpc>
                <a:spcPct val="90000"/>
              </a:lnSpc>
              <a:spcBef>
                <a:spcPts val="500"/>
              </a:spcBef>
              <a:buFont typeface="Arial" panose="020B0604020202020204" pitchFamily="34" charset="0"/>
              <a:buChar char="•"/>
              <a:defRPr/>
            </a:pPr>
            <a:r>
              <a:rPr lang="sl-SI" sz="2600" dirty="0">
                <a:solidFill>
                  <a:prstClr val="black"/>
                </a:solidFill>
                <a:latin typeface="Aptos" panose="020B0004020202020204"/>
              </a:rPr>
              <a:t>Programska oprema</a:t>
            </a:r>
            <a:endPar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Tree>
    <p:extLst>
      <p:ext uri="{BB962C8B-B14F-4D97-AF65-F5344CB8AC3E}">
        <p14:creationId xmlns:p14="http://schemas.microsoft.com/office/powerpoint/2010/main" val="537128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ADE46-1B34-A39F-7233-D2AC1D4DA5A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71CA02B-D9B6-343C-0FCA-72C8317F9475}"/>
              </a:ext>
            </a:extLst>
          </p:cNvPr>
          <p:cNvSpPr/>
          <p:nvPr/>
        </p:nvSpPr>
        <p:spPr>
          <a:xfrm>
            <a:off x="0" y="-176942"/>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E53836A5-A138-AD54-47A5-693318CE4121}"/>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6FCE05DB-EE7D-DD9A-D9B6-EE2E1943C266}"/>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989C300C-6A7C-749A-BB88-BF71688F7D85}"/>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9909AA02-9930-2280-E8A3-8369312F0A84}"/>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TEI najosnovnejši primer:</a:t>
            </a:r>
            <a:endParaRPr lang="sl-SI" dirty="0">
              <a:solidFill>
                <a:prstClr val="black"/>
              </a:solidFill>
              <a:latin typeface="Aptos" panose="020B0004020202020204"/>
            </a:endParaRPr>
          </a:p>
        </p:txBody>
      </p:sp>
      <p:pic>
        <p:nvPicPr>
          <p:cNvPr id="10" name="Content Placeholder 4">
            <a:extLst>
              <a:ext uri="{FF2B5EF4-FFF2-40B4-BE49-F238E27FC236}">
                <a16:creationId xmlns:a16="http://schemas.microsoft.com/office/drawing/2014/main" id="{7CDCB9BC-AD3C-87AC-F1D4-978780A6647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38221" y="1438686"/>
            <a:ext cx="11301417" cy="3751623"/>
          </a:xfrm>
        </p:spPr>
      </p:pic>
    </p:spTree>
    <p:extLst>
      <p:ext uri="{BB962C8B-B14F-4D97-AF65-F5344CB8AC3E}">
        <p14:creationId xmlns:p14="http://schemas.microsoft.com/office/powerpoint/2010/main" val="2057060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882DA-CEFF-CF64-EE3A-282FEBE7627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9556F42-3BC1-E6A2-F5E6-0E892FFCAB49}"/>
              </a:ext>
            </a:extLst>
          </p:cNvPr>
          <p:cNvSpPr/>
          <p:nvPr/>
        </p:nvSpPr>
        <p:spPr>
          <a:xfrm>
            <a:off x="0" y="-176942"/>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102FB51A-A971-5B84-59BE-9CB83B98E96D}"/>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9E0301D0-441D-E811-24EC-845124CF5F31}"/>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B69CFFD8-A33F-AEAD-8B16-9E2CFC21C532}"/>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731B070E-6082-646F-F9C4-58DFEFDAB1C7}"/>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TEI pomembno:</a:t>
            </a:r>
            <a:endParaRPr lang="sl-SI" dirty="0">
              <a:solidFill>
                <a:prstClr val="black"/>
              </a:solidFill>
              <a:latin typeface="Aptos" panose="020B0004020202020204"/>
            </a:endParaRPr>
          </a:p>
        </p:txBody>
      </p:sp>
      <p:sp>
        <p:nvSpPr>
          <p:cNvPr id="9" name="Content Placeholder 2">
            <a:extLst>
              <a:ext uri="{FF2B5EF4-FFF2-40B4-BE49-F238E27FC236}">
                <a16:creationId xmlns:a16="http://schemas.microsoft.com/office/drawing/2014/main" id="{CD89DA49-6DE2-116C-D9F1-3BC42A61C7ED}"/>
              </a:ext>
            </a:extLst>
          </p:cNvPr>
          <p:cNvSpPr>
            <a:spLocks noGrp="1"/>
          </p:cNvSpPr>
          <p:nvPr>
            <p:ph idx="1"/>
          </p:nvPr>
        </p:nvSpPr>
        <p:spPr>
          <a:xfrm>
            <a:off x="838200" y="1825625"/>
            <a:ext cx="10515600" cy="4351338"/>
          </a:xfrm>
        </p:spPr>
        <p:txBody>
          <a:bodyPr>
            <a:normAutofit/>
          </a:bodyPr>
          <a:lstStyle/>
          <a:p>
            <a:r>
              <a:rPr lang="sl-SI" dirty="0"/>
              <a:t>Smernice in ne navodila</a:t>
            </a:r>
          </a:p>
          <a:p>
            <a:pPr lvl="1"/>
            <a:r>
              <a:rPr lang="sl-SI" dirty="0"/>
              <a:t>Možno različno kodiranje iste vsebine – raziskovalčeva svoboda</a:t>
            </a:r>
          </a:p>
          <a:p>
            <a:pPr lvl="1"/>
            <a:r>
              <a:rPr lang="sl-SI" dirty="0"/>
              <a:t>TEI zagotavlja obsežen nabor smernic za označevanje strukture in pomena</a:t>
            </a:r>
          </a:p>
          <a:p>
            <a:pPr lvl="1"/>
            <a:r>
              <a:rPr lang="sl-SI" dirty="0"/>
              <a:t>Prilagodljivost TEI sheme specifičnim projektnim potrebam</a:t>
            </a:r>
          </a:p>
          <a:p>
            <a:pPr lvl="1"/>
            <a:r>
              <a:rPr lang="sl-SI" dirty="0"/>
              <a:t>Olajša ustvarjanje, analizo in dolgoročno shranjevanje digitalnih virov</a:t>
            </a:r>
            <a:endParaRPr lang="en-US" dirty="0"/>
          </a:p>
        </p:txBody>
      </p:sp>
    </p:spTree>
    <p:extLst>
      <p:ext uri="{BB962C8B-B14F-4D97-AF65-F5344CB8AC3E}">
        <p14:creationId xmlns:p14="http://schemas.microsoft.com/office/powerpoint/2010/main" val="2290615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46203-580A-BEA6-90B0-EDBF2307B14B}"/>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2C45654-8DB5-30AB-F3CF-5F74035BF713}"/>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2440C60C-0736-3D64-35E1-7A445117DBD3}"/>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A1D3AE4E-EF11-CF3C-CE37-A81E4AEEFA6E}"/>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7CB779DB-84A0-359C-FA5A-790E8A2F8FED}"/>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DB0E841F-6E04-ABE1-EF18-09CE7671182C}"/>
              </a:ext>
            </a:extLst>
          </p:cNvPr>
          <p:cNvSpPr txBox="1"/>
          <p:nvPr/>
        </p:nvSpPr>
        <p:spPr>
          <a:xfrm>
            <a:off x="704885" y="410597"/>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Orodje za pretvorbo dokumentov TEI </a:t>
            </a:r>
            <a:r>
              <a:rPr lang="sl-SI" sz="2400" b="1" dirty="0" err="1">
                <a:solidFill>
                  <a:srgbClr val="800000"/>
                </a:solidFill>
                <a:latin typeface="Trebuchet MS"/>
                <a:ea typeface="Verdana"/>
                <a:cs typeface="Tahoma"/>
              </a:rPr>
              <a:t>Garage</a:t>
            </a:r>
            <a:endParaRPr lang="sl-SI" dirty="0">
              <a:solidFill>
                <a:prstClr val="black"/>
              </a:solidFill>
              <a:latin typeface="Aptos" panose="020B0004020202020204"/>
            </a:endParaRPr>
          </a:p>
        </p:txBody>
      </p:sp>
      <p:sp>
        <p:nvSpPr>
          <p:cNvPr id="12" name="TextBox 11">
            <a:extLst>
              <a:ext uri="{FF2B5EF4-FFF2-40B4-BE49-F238E27FC236}">
                <a16:creationId xmlns:a16="http://schemas.microsoft.com/office/drawing/2014/main" id="{3ADCD573-9798-7E72-9DC4-32321BE3CBFA}"/>
              </a:ext>
            </a:extLst>
          </p:cNvPr>
          <p:cNvSpPr txBox="1"/>
          <p:nvPr/>
        </p:nvSpPr>
        <p:spPr>
          <a:xfrm>
            <a:off x="2955047" y="5173740"/>
            <a:ext cx="6282260" cy="369332"/>
          </a:xfrm>
          <a:prstGeom prst="rect">
            <a:avLst/>
          </a:prstGeom>
          <a:noFill/>
        </p:spPr>
        <p:txBody>
          <a:bodyPr wrap="square" rtlCol="0">
            <a:spAutoFit/>
          </a:bodyPr>
          <a:lstStyle/>
          <a:p>
            <a:pPr algn="ctr"/>
            <a:r>
              <a:rPr lang="sl-SI" dirty="0">
                <a:hlinkClick r:id="rId5"/>
              </a:rPr>
              <a:t>https://teigarage.tei-c.org/</a:t>
            </a:r>
            <a:r>
              <a:rPr lang="sl-SI" dirty="0"/>
              <a:t> </a:t>
            </a:r>
          </a:p>
        </p:txBody>
      </p:sp>
      <p:pic>
        <p:nvPicPr>
          <p:cNvPr id="8" name="Picture 7">
            <a:extLst>
              <a:ext uri="{FF2B5EF4-FFF2-40B4-BE49-F238E27FC236}">
                <a16:creationId xmlns:a16="http://schemas.microsoft.com/office/drawing/2014/main" id="{C4CA28EB-9EAC-6954-FCA0-4C10A57044B6}"/>
              </a:ext>
            </a:extLst>
          </p:cNvPr>
          <p:cNvPicPr>
            <a:picLocks noChangeAspect="1"/>
          </p:cNvPicPr>
          <p:nvPr/>
        </p:nvPicPr>
        <p:blipFill>
          <a:blip r:embed="rId6"/>
          <a:stretch>
            <a:fillRect/>
          </a:stretch>
        </p:blipFill>
        <p:spPr>
          <a:xfrm>
            <a:off x="1766454" y="950955"/>
            <a:ext cx="8659091" cy="41440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77511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86492-8F94-F2F4-592E-EC54257F16F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B633D93-D500-5651-BDC7-418DB4338BB8}"/>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CE42AC7D-68F1-638E-5227-894D7B253ACA}"/>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71A4011C-5C93-14C4-B600-B2221D620300}"/>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F41A89E7-5999-1927-965C-13A957886ADD}"/>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69A42F1D-EDD0-3C86-44BB-84BA51937BB6}"/>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XSL </a:t>
            </a:r>
            <a:r>
              <a:rPr lang="sl-SI" sz="2400" b="1" dirty="0" err="1">
                <a:solidFill>
                  <a:srgbClr val="800000"/>
                </a:solidFill>
                <a:latin typeface="Trebuchet MS"/>
                <a:ea typeface="Verdana"/>
                <a:cs typeface="Tahoma"/>
              </a:rPr>
              <a:t>Stylesheets</a:t>
            </a:r>
            <a:r>
              <a:rPr lang="sl-SI" sz="2400" b="1" dirty="0">
                <a:solidFill>
                  <a:srgbClr val="800000"/>
                </a:solidFill>
                <a:latin typeface="Trebuchet MS"/>
                <a:ea typeface="Verdana"/>
                <a:cs typeface="Tahoma"/>
              </a:rPr>
              <a:t> za pretvorbo dokumentov TEI v različne formate</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1DB12450-3F0F-8B68-3074-34068892539C}"/>
              </a:ext>
            </a:extLst>
          </p:cNvPr>
          <p:cNvSpPr txBox="1"/>
          <p:nvPr/>
        </p:nvSpPr>
        <p:spPr>
          <a:xfrm>
            <a:off x="342901" y="1591736"/>
            <a:ext cx="3855026" cy="3368102"/>
          </a:xfrm>
          <a:prstGeom prst="rect">
            <a:avLst/>
          </a:prstGeom>
          <a:noFill/>
        </p:spPr>
        <p:txBody>
          <a:bodyPr wrap="square" rtlCol="0">
            <a:spAutoFit/>
          </a:bodyPr>
          <a:lstStyle/>
          <a:p>
            <a:pPr marL="0" marR="0" lvl="0" indent="0" algn="just" defTabSz="914400" rtl="0" eaLnBrk="1" fontAlgn="auto" latinLnBrk="0" hangingPunct="1">
              <a:lnSpc>
                <a:spcPct val="90000"/>
              </a:lnSpc>
              <a:spcBef>
                <a:spcPts val="1000"/>
              </a:spcBef>
              <a:spcAft>
                <a:spcPts val="0"/>
              </a:spcAft>
              <a:buClrTx/>
              <a:buSzPct val="100000"/>
              <a:buFont typeface="Arial" pitchFamily="34"/>
              <a:buNone/>
              <a:tabLst/>
              <a:defRPr/>
            </a:pPr>
            <a:r>
              <a:rPr kumimoji="0" lang="sl-SI" sz="2000" b="0" i="0" u="none" strike="noStrike" kern="1200" cap="none" spc="0" normalizeH="0" baseline="0" noProof="0" dirty="0">
                <a:ln>
                  <a:noFill/>
                </a:ln>
                <a:solidFill>
                  <a:srgbClr val="000000"/>
                </a:solidFill>
                <a:effectLst/>
                <a:uLnTx/>
                <a:uFillTx/>
                <a:latin typeface="Calibri"/>
              </a:rPr>
              <a:t>TEI vzdržuje knjižnico XSL </a:t>
            </a:r>
            <a:r>
              <a:rPr kumimoji="0" lang="sl-SI" sz="2000" b="0" i="0" u="none" strike="noStrike" kern="1200" cap="none" spc="0" normalizeH="0" baseline="0" noProof="0" dirty="0" err="1">
                <a:ln>
                  <a:noFill/>
                </a:ln>
                <a:solidFill>
                  <a:srgbClr val="000000"/>
                </a:solidFill>
                <a:effectLst/>
                <a:uLnTx/>
                <a:uFillTx/>
                <a:latin typeface="Calibri"/>
              </a:rPr>
              <a:t>Stylesheets</a:t>
            </a:r>
            <a:r>
              <a:rPr kumimoji="0" lang="sl-SI" sz="2000" b="0" i="0" u="none" strike="noStrike" kern="1200" cap="none" spc="0" normalizeH="0" baseline="0" noProof="0" dirty="0">
                <a:ln>
                  <a:noFill/>
                </a:ln>
                <a:solidFill>
                  <a:srgbClr val="000000"/>
                </a:solidFill>
                <a:effectLst/>
                <a:uLnTx/>
                <a:uFillTx/>
                <a:latin typeface="Calibri"/>
              </a:rPr>
              <a:t> (pretvorbe XSLT), ki lahko pretvori datoteke TEI XML v dokumente HTML, </a:t>
            </a:r>
            <a:r>
              <a:rPr kumimoji="0" lang="sl-SI" sz="2000" b="0" i="0" u="none" strike="noStrike" kern="1200" cap="none" spc="0" normalizeH="0" baseline="0" noProof="0" dirty="0" err="1">
                <a:ln>
                  <a:noFill/>
                </a:ln>
                <a:solidFill>
                  <a:srgbClr val="000000"/>
                </a:solidFill>
                <a:effectLst/>
                <a:uLnTx/>
                <a:uFillTx/>
                <a:latin typeface="Calibri"/>
              </a:rPr>
              <a:t>LaTeX</a:t>
            </a:r>
            <a:r>
              <a:rPr kumimoji="0" lang="sl-SI" sz="2000" b="0" i="0" u="none" strike="noStrike" kern="1200" cap="none" spc="0" normalizeH="0" baseline="0" noProof="0" dirty="0">
                <a:ln>
                  <a:noFill/>
                </a:ln>
                <a:solidFill>
                  <a:srgbClr val="000000"/>
                </a:solidFill>
                <a:effectLst/>
                <a:uLnTx/>
                <a:uFillTx/>
                <a:latin typeface="Calibri"/>
              </a:rPr>
              <a:t> XSL:FO ipd. Te pretvorbene datoteke so oblikovane za posebne namene in niso mišljene kot orodja za splošno pretvorbo.</a:t>
            </a:r>
          </a:p>
          <a:p>
            <a:pPr marL="0" marR="0" lvl="0" indent="0" algn="l" defTabSz="914400" rtl="0" eaLnBrk="1" fontAlgn="auto" latinLnBrk="0" hangingPunct="1">
              <a:lnSpc>
                <a:spcPct val="90000"/>
              </a:lnSpc>
              <a:spcBef>
                <a:spcPts val="1000"/>
              </a:spcBef>
              <a:spcAft>
                <a:spcPts val="0"/>
              </a:spcAft>
              <a:buClrTx/>
              <a:buSzPct val="100000"/>
              <a:buFont typeface="Arial" pitchFamily="34"/>
              <a:buNone/>
              <a:tabLst/>
              <a:defRPr/>
            </a:pPr>
            <a:endParaRPr kumimoji="0" lang="sl-SI" sz="2000" b="0" i="0" u="none" strike="noStrike" kern="1200" cap="none" spc="0" normalizeH="0" baseline="0" noProof="0" dirty="0">
              <a:ln>
                <a:noFill/>
              </a:ln>
              <a:solidFill>
                <a:srgbClr val="000000"/>
              </a:solidFill>
              <a:effectLst/>
              <a:uLnTx/>
              <a:uFillTx/>
              <a:latin typeface="Calibri"/>
            </a:endParaRPr>
          </a:p>
          <a:p>
            <a:pPr marL="0" marR="0" lvl="0" indent="0" algn="l" defTabSz="914400" rtl="0" eaLnBrk="1" fontAlgn="auto" latinLnBrk="0" hangingPunct="1">
              <a:lnSpc>
                <a:spcPct val="90000"/>
              </a:lnSpc>
              <a:spcBef>
                <a:spcPts val="1000"/>
              </a:spcBef>
              <a:spcAft>
                <a:spcPts val="0"/>
              </a:spcAft>
              <a:buClrTx/>
              <a:buSzPct val="100000"/>
              <a:buFont typeface="Arial" pitchFamily="34"/>
              <a:buNone/>
              <a:tabLst/>
              <a:defRPr/>
            </a:pPr>
            <a:r>
              <a:rPr kumimoji="0" lang="en-US" sz="1800" b="0" i="0" u="none" strike="noStrike" kern="1200" cap="none" spc="0" normalizeH="0" baseline="0" noProof="0" dirty="0">
                <a:ln>
                  <a:noFill/>
                </a:ln>
                <a:solidFill>
                  <a:srgbClr val="000000"/>
                </a:solidFill>
                <a:effectLst/>
                <a:uLnTx/>
                <a:uFillTx/>
                <a:latin typeface="Calibri"/>
                <a:hlinkClick r:id="rId5"/>
              </a:rPr>
              <a:t>https://github.com/TEIC/Stylesheets</a:t>
            </a:r>
            <a:r>
              <a:rPr kumimoji="0" lang="en-US" sz="1800" b="0" i="0" u="none" strike="noStrike" kern="1200" cap="none" spc="0" normalizeH="0" baseline="0" noProof="0" dirty="0">
                <a:ln>
                  <a:noFill/>
                </a:ln>
                <a:solidFill>
                  <a:srgbClr val="000000"/>
                </a:solidFill>
                <a:effectLst/>
                <a:uLnTx/>
                <a:uFillTx/>
                <a:latin typeface="Calibri"/>
              </a:rPr>
              <a:t> </a:t>
            </a:r>
          </a:p>
          <a:p>
            <a:endParaRPr lang="sl-SI" dirty="0"/>
          </a:p>
        </p:txBody>
      </p:sp>
      <p:pic>
        <p:nvPicPr>
          <p:cNvPr id="13" name="Picture 12">
            <a:extLst>
              <a:ext uri="{FF2B5EF4-FFF2-40B4-BE49-F238E27FC236}">
                <a16:creationId xmlns:a16="http://schemas.microsoft.com/office/drawing/2014/main" id="{784EA1AA-BF16-252B-326D-ABD2947387BA}"/>
              </a:ext>
            </a:extLst>
          </p:cNvPr>
          <p:cNvPicPr>
            <a:picLocks noChangeAspect="1"/>
          </p:cNvPicPr>
          <p:nvPr/>
        </p:nvPicPr>
        <p:blipFill>
          <a:blip r:embed="rId6"/>
          <a:stretch>
            <a:fillRect/>
          </a:stretch>
        </p:blipFill>
        <p:spPr>
          <a:xfrm>
            <a:off x="4349298" y="1591736"/>
            <a:ext cx="7412865" cy="37733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52926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B4B92-10EE-08DE-9B0B-6B5B2DA5845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D4BB1B7-E00D-700E-1CFF-11EE2EB82D06}"/>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close-up of a computer&#10;&#10;Description automatically generated">
            <a:extLst>
              <a:ext uri="{FF2B5EF4-FFF2-40B4-BE49-F238E27FC236}">
                <a16:creationId xmlns:a16="http://schemas.microsoft.com/office/drawing/2014/main" id="{6278E958-1B8F-2C06-C062-FA01CF91F7A3}"/>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24A74BA3-E2EF-6B87-A733-6E67F2696B28}"/>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F403C708-9DFF-8481-9B0F-29EEA6467D3B}"/>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95E196E6-0E39-7E2E-A359-89EC49A466FE}"/>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Orodja za ustvarjanje in urejanje TEI XML</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EC8EB70E-DF67-927F-6ED0-79185F03BE06}"/>
              </a:ext>
            </a:extLst>
          </p:cNvPr>
          <p:cNvSpPr txBox="1"/>
          <p:nvPr/>
        </p:nvSpPr>
        <p:spPr>
          <a:xfrm>
            <a:off x="342900" y="1373436"/>
            <a:ext cx="10751819" cy="369332"/>
          </a:xfrm>
          <a:prstGeom prst="rect">
            <a:avLst/>
          </a:prstGeom>
          <a:noFill/>
        </p:spPr>
        <p:txBody>
          <a:bodyPr wrap="square" rtlCol="0">
            <a:spAutoFit/>
          </a:bodyPr>
          <a:lstStyle/>
          <a:p>
            <a:r>
              <a:rPr lang="sl-SI" dirty="0"/>
              <a:t>Brezplačna orodja Notepad++ in </a:t>
            </a:r>
            <a:r>
              <a:rPr lang="sl-SI" dirty="0" err="1"/>
              <a:t>Visual</a:t>
            </a:r>
            <a:r>
              <a:rPr lang="sl-SI" dirty="0"/>
              <a:t> Studio </a:t>
            </a:r>
          </a:p>
        </p:txBody>
      </p:sp>
      <p:pic>
        <p:nvPicPr>
          <p:cNvPr id="9" name="Picture 8">
            <a:extLst>
              <a:ext uri="{FF2B5EF4-FFF2-40B4-BE49-F238E27FC236}">
                <a16:creationId xmlns:a16="http://schemas.microsoft.com/office/drawing/2014/main" id="{8E57DAD0-AB05-3BA9-B2B4-3B92F1AE02F7}"/>
              </a:ext>
            </a:extLst>
          </p:cNvPr>
          <p:cNvPicPr>
            <a:picLocks noChangeAspect="1"/>
          </p:cNvPicPr>
          <p:nvPr/>
        </p:nvPicPr>
        <p:blipFill>
          <a:blip r:embed="rId5"/>
          <a:stretch>
            <a:fillRect/>
          </a:stretch>
        </p:blipFill>
        <p:spPr>
          <a:xfrm>
            <a:off x="2076152" y="2061762"/>
            <a:ext cx="7724503" cy="3381238"/>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7D6D59D3-2F80-2442-29B6-D0DB429DA0AF}"/>
              </a:ext>
            </a:extLst>
          </p:cNvPr>
          <p:cNvSpPr txBox="1"/>
          <p:nvPr/>
        </p:nvSpPr>
        <p:spPr>
          <a:xfrm>
            <a:off x="4023360" y="5529943"/>
            <a:ext cx="4406537" cy="372093"/>
          </a:xfrm>
          <a:prstGeom prst="rect">
            <a:avLst/>
          </a:prstGeom>
          <a:noFill/>
        </p:spPr>
        <p:txBody>
          <a:bodyPr wrap="square" rtlCol="0">
            <a:spAutoFit/>
          </a:bodyPr>
          <a:lstStyle/>
          <a:p>
            <a:r>
              <a:rPr lang="sl-SI" dirty="0">
                <a:hlinkClick r:id="rId6"/>
              </a:rPr>
              <a:t>https://code.visualstudio.com/</a:t>
            </a:r>
            <a:r>
              <a:rPr lang="sl-SI" dirty="0"/>
              <a:t> </a:t>
            </a:r>
          </a:p>
        </p:txBody>
      </p:sp>
      <p:sp>
        <p:nvSpPr>
          <p:cNvPr id="11" name="TextBox 10">
            <a:extLst>
              <a:ext uri="{FF2B5EF4-FFF2-40B4-BE49-F238E27FC236}">
                <a16:creationId xmlns:a16="http://schemas.microsoft.com/office/drawing/2014/main" id="{179617A1-18D5-6F54-B19D-A79F0C104A0F}"/>
              </a:ext>
            </a:extLst>
          </p:cNvPr>
          <p:cNvSpPr txBox="1"/>
          <p:nvPr/>
        </p:nvSpPr>
        <p:spPr>
          <a:xfrm>
            <a:off x="3870117" y="1717599"/>
            <a:ext cx="4136571" cy="369332"/>
          </a:xfrm>
          <a:prstGeom prst="rect">
            <a:avLst/>
          </a:prstGeom>
          <a:noFill/>
        </p:spPr>
        <p:txBody>
          <a:bodyPr wrap="square" rtlCol="0">
            <a:spAutoFit/>
          </a:bodyPr>
          <a:lstStyle/>
          <a:p>
            <a:r>
              <a:rPr lang="sl-SI" dirty="0"/>
              <a:t>Orodje VS </a:t>
            </a:r>
            <a:r>
              <a:rPr lang="sl-SI" dirty="0" err="1"/>
              <a:t>Code</a:t>
            </a:r>
            <a:r>
              <a:rPr lang="sl-SI" dirty="0"/>
              <a:t> z razširitvijo XML </a:t>
            </a:r>
            <a:r>
              <a:rPr lang="sl-SI" dirty="0" err="1"/>
              <a:t>Tools</a:t>
            </a:r>
            <a:r>
              <a:rPr lang="sl-SI" dirty="0"/>
              <a:t>: </a:t>
            </a:r>
          </a:p>
        </p:txBody>
      </p:sp>
      <p:sp>
        <p:nvSpPr>
          <p:cNvPr id="12" name="Rectangle 11">
            <a:extLst>
              <a:ext uri="{FF2B5EF4-FFF2-40B4-BE49-F238E27FC236}">
                <a16:creationId xmlns:a16="http://schemas.microsoft.com/office/drawing/2014/main" id="{C0827CCF-ABC1-FF95-28C5-8429EB5F5FD9}"/>
              </a:ext>
            </a:extLst>
          </p:cNvPr>
          <p:cNvSpPr/>
          <p:nvPr/>
        </p:nvSpPr>
        <p:spPr>
          <a:xfrm>
            <a:off x="2194560" y="4537166"/>
            <a:ext cx="2159649" cy="4464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3528577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6A0DA-1C46-6509-A29B-E021C6879AC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B02898E-63F9-C90D-EC99-BF04CF373D58}"/>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close-up of a computer&#10;&#10;Description automatically generated">
            <a:extLst>
              <a:ext uri="{FF2B5EF4-FFF2-40B4-BE49-F238E27FC236}">
                <a16:creationId xmlns:a16="http://schemas.microsoft.com/office/drawing/2014/main" id="{10ABA099-7426-1CCB-A3D7-3A134C74AFAB}"/>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532AC31B-946F-50B0-7385-92A38DF618E8}"/>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D3572129-C9A4-987B-368C-248654FB16DC}"/>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5C0A0007-8141-31E8-2E0A-1549F019C19F}"/>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Orodja za ustvarjanje in urejanje TEI XML</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28793083-2CEE-7722-F149-9D60DB933F55}"/>
              </a:ext>
            </a:extLst>
          </p:cNvPr>
          <p:cNvSpPr txBox="1"/>
          <p:nvPr/>
        </p:nvSpPr>
        <p:spPr>
          <a:xfrm>
            <a:off x="342900" y="1373436"/>
            <a:ext cx="10751819" cy="369332"/>
          </a:xfrm>
          <a:prstGeom prst="rect">
            <a:avLst/>
          </a:prstGeom>
          <a:noFill/>
        </p:spPr>
        <p:txBody>
          <a:bodyPr wrap="square" rtlCol="0">
            <a:spAutoFit/>
          </a:bodyPr>
          <a:lstStyle/>
          <a:p>
            <a:r>
              <a:rPr lang="sl-SI" dirty="0"/>
              <a:t>Brezplačna orodja Notepad++ in </a:t>
            </a:r>
            <a:r>
              <a:rPr lang="sl-SI" dirty="0" err="1"/>
              <a:t>Visual</a:t>
            </a:r>
            <a:r>
              <a:rPr lang="sl-SI" dirty="0"/>
              <a:t> Studio </a:t>
            </a:r>
          </a:p>
        </p:txBody>
      </p:sp>
      <p:sp>
        <p:nvSpPr>
          <p:cNvPr id="10" name="TextBox 9">
            <a:extLst>
              <a:ext uri="{FF2B5EF4-FFF2-40B4-BE49-F238E27FC236}">
                <a16:creationId xmlns:a16="http://schemas.microsoft.com/office/drawing/2014/main" id="{CBBE7E80-E6E5-1EBF-3A8C-D260C49B212F}"/>
              </a:ext>
            </a:extLst>
          </p:cNvPr>
          <p:cNvSpPr txBox="1"/>
          <p:nvPr/>
        </p:nvSpPr>
        <p:spPr>
          <a:xfrm>
            <a:off x="4023360" y="5529943"/>
            <a:ext cx="4406537" cy="372093"/>
          </a:xfrm>
          <a:prstGeom prst="rect">
            <a:avLst/>
          </a:prstGeom>
          <a:noFill/>
        </p:spPr>
        <p:txBody>
          <a:bodyPr wrap="square" rtlCol="0">
            <a:spAutoFit/>
          </a:bodyPr>
          <a:lstStyle/>
          <a:p>
            <a:r>
              <a:rPr lang="sl-SI" dirty="0">
                <a:hlinkClick r:id="rId5"/>
              </a:rPr>
              <a:t>https://notepad-plus-plus.org/</a:t>
            </a:r>
            <a:r>
              <a:rPr lang="sl-SI" dirty="0"/>
              <a:t> </a:t>
            </a:r>
          </a:p>
        </p:txBody>
      </p:sp>
      <p:sp>
        <p:nvSpPr>
          <p:cNvPr id="11" name="TextBox 10">
            <a:extLst>
              <a:ext uri="{FF2B5EF4-FFF2-40B4-BE49-F238E27FC236}">
                <a16:creationId xmlns:a16="http://schemas.microsoft.com/office/drawing/2014/main" id="{12B22E20-9676-1C79-CEB1-167AB81765EB}"/>
              </a:ext>
            </a:extLst>
          </p:cNvPr>
          <p:cNvSpPr txBox="1"/>
          <p:nvPr/>
        </p:nvSpPr>
        <p:spPr>
          <a:xfrm>
            <a:off x="3870117" y="1717599"/>
            <a:ext cx="4699117" cy="369332"/>
          </a:xfrm>
          <a:prstGeom prst="rect">
            <a:avLst/>
          </a:prstGeom>
          <a:noFill/>
        </p:spPr>
        <p:txBody>
          <a:bodyPr wrap="square" rtlCol="0">
            <a:spAutoFit/>
          </a:bodyPr>
          <a:lstStyle/>
          <a:p>
            <a:r>
              <a:rPr lang="sl-SI" dirty="0"/>
              <a:t>Orodje </a:t>
            </a:r>
            <a:r>
              <a:rPr lang="sl-SI" dirty="0" err="1"/>
              <a:t>notepad</a:t>
            </a:r>
            <a:r>
              <a:rPr lang="sl-SI" dirty="0"/>
              <a:t>++ z razširitvijo XML </a:t>
            </a:r>
            <a:r>
              <a:rPr lang="sl-SI" dirty="0" err="1"/>
              <a:t>Tools</a:t>
            </a:r>
            <a:r>
              <a:rPr lang="sl-SI" dirty="0"/>
              <a:t>: </a:t>
            </a:r>
          </a:p>
        </p:txBody>
      </p:sp>
      <p:pic>
        <p:nvPicPr>
          <p:cNvPr id="13" name="Picture 12">
            <a:extLst>
              <a:ext uri="{FF2B5EF4-FFF2-40B4-BE49-F238E27FC236}">
                <a16:creationId xmlns:a16="http://schemas.microsoft.com/office/drawing/2014/main" id="{A3CA69BC-144A-4719-A75B-4488188ED740}"/>
              </a:ext>
            </a:extLst>
          </p:cNvPr>
          <p:cNvPicPr>
            <a:picLocks noChangeAspect="1"/>
          </p:cNvPicPr>
          <p:nvPr/>
        </p:nvPicPr>
        <p:blipFill>
          <a:blip r:embed="rId6"/>
          <a:stretch>
            <a:fillRect/>
          </a:stretch>
        </p:blipFill>
        <p:spPr>
          <a:xfrm>
            <a:off x="2522009" y="2086931"/>
            <a:ext cx="6832789" cy="342545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14669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C6496-7E5C-A1BF-4FEF-7F9E86828B6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BCB97AF-24D2-6099-805D-DB4BA7CFA726}"/>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close-up of a computer&#10;&#10;Description automatically generated">
            <a:extLst>
              <a:ext uri="{FF2B5EF4-FFF2-40B4-BE49-F238E27FC236}">
                <a16:creationId xmlns:a16="http://schemas.microsoft.com/office/drawing/2014/main" id="{E45A86B8-95B5-AE95-04C4-A683725A9BE7}"/>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90088FDC-3777-28DB-3CC1-1B05A48B61A0}"/>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6DA66A9C-A9FF-7EE2-3757-F9B8475BEE93}"/>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7B10AABF-0EBA-7E86-4F23-62B3113010EC}"/>
              </a:ext>
            </a:extLst>
          </p:cNvPr>
          <p:cNvSpPr txBox="1"/>
          <p:nvPr/>
        </p:nvSpPr>
        <p:spPr>
          <a:xfrm>
            <a:off x="872833" y="508857"/>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Orodja za ustvarjanje in urejanje TEI XML</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5AEAD2C9-07B7-7047-2CCC-15D46A51BD3C}"/>
              </a:ext>
            </a:extLst>
          </p:cNvPr>
          <p:cNvSpPr txBox="1"/>
          <p:nvPr/>
        </p:nvSpPr>
        <p:spPr>
          <a:xfrm>
            <a:off x="403860" y="986635"/>
            <a:ext cx="10751819" cy="369332"/>
          </a:xfrm>
          <a:prstGeom prst="rect">
            <a:avLst/>
          </a:prstGeom>
          <a:noFill/>
        </p:spPr>
        <p:txBody>
          <a:bodyPr wrap="square" rtlCol="0">
            <a:spAutoFit/>
          </a:bodyPr>
          <a:lstStyle/>
          <a:p>
            <a:r>
              <a:rPr lang="sl-SI" dirty="0"/>
              <a:t>Lastniško orodje </a:t>
            </a:r>
            <a:r>
              <a:rPr lang="sl-SI" dirty="0" err="1"/>
              <a:t>OxygenXML</a:t>
            </a:r>
            <a:endParaRPr lang="sl-SI" dirty="0"/>
          </a:p>
        </p:txBody>
      </p:sp>
      <p:sp>
        <p:nvSpPr>
          <p:cNvPr id="10" name="TextBox 9">
            <a:extLst>
              <a:ext uri="{FF2B5EF4-FFF2-40B4-BE49-F238E27FC236}">
                <a16:creationId xmlns:a16="http://schemas.microsoft.com/office/drawing/2014/main" id="{357783C8-578E-4F70-9AC5-DCA6F50F9C48}"/>
              </a:ext>
            </a:extLst>
          </p:cNvPr>
          <p:cNvSpPr txBox="1"/>
          <p:nvPr/>
        </p:nvSpPr>
        <p:spPr>
          <a:xfrm>
            <a:off x="2504733" y="5343401"/>
            <a:ext cx="3164547" cy="369332"/>
          </a:xfrm>
          <a:prstGeom prst="rect">
            <a:avLst/>
          </a:prstGeom>
          <a:noFill/>
        </p:spPr>
        <p:txBody>
          <a:bodyPr wrap="square" rtlCol="0">
            <a:spAutoFit/>
          </a:bodyPr>
          <a:lstStyle/>
          <a:p>
            <a:r>
              <a:rPr lang="sl-SI" dirty="0">
                <a:hlinkClick r:id="rId5"/>
              </a:rPr>
              <a:t>https://www.oxygenxml.com/</a:t>
            </a:r>
            <a:r>
              <a:rPr lang="sl-SI" dirty="0"/>
              <a:t> </a:t>
            </a:r>
          </a:p>
        </p:txBody>
      </p:sp>
      <p:pic>
        <p:nvPicPr>
          <p:cNvPr id="9" name="Picture 8">
            <a:extLst>
              <a:ext uri="{FF2B5EF4-FFF2-40B4-BE49-F238E27FC236}">
                <a16:creationId xmlns:a16="http://schemas.microsoft.com/office/drawing/2014/main" id="{B03FEADD-ACC8-C563-4AFA-91D042E8F0D5}"/>
              </a:ext>
            </a:extLst>
          </p:cNvPr>
          <p:cNvPicPr>
            <a:picLocks noChangeAspect="1"/>
          </p:cNvPicPr>
          <p:nvPr/>
        </p:nvPicPr>
        <p:blipFill>
          <a:blip r:embed="rId6"/>
          <a:stretch>
            <a:fillRect/>
          </a:stretch>
        </p:blipFill>
        <p:spPr>
          <a:xfrm>
            <a:off x="1242458" y="1377645"/>
            <a:ext cx="6931089" cy="38826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042853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E357B-3F1A-5E14-D383-1AB55CDFFE4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E38092B-CF4D-2256-0852-D586BED47B27}"/>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close-up of a computer&#10;&#10;Description automatically generated">
            <a:extLst>
              <a:ext uri="{FF2B5EF4-FFF2-40B4-BE49-F238E27FC236}">
                <a16:creationId xmlns:a16="http://schemas.microsoft.com/office/drawing/2014/main" id="{2C608F02-6C1A-4A96-FE2B-ECE9D34080E0}"/>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76F31BA2-86A7-54F1-F862-13B9CA67BDBA}"/>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317A4AB5-B3BE-DD60-EC92-7D69AD45DD67}"/>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410AC471-EC65-C28C-51AE-6674EC41E6A2}"/>
              </a:ext>
            </a:extLst>
          </p:cNvPr>
          <p:cNvSpPr txBox="1"/>
          <p:nvPr/>
        </p:nvSpPr>
        <p:spPr>
          <a:xfrm>
            <a:off x="872833" y="508857"/>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Orodja za ustvarjanje in urejanje TEI XML</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BBEC1CB3-C843-2ED0-4E06-785D9F0C6D31}"/>
              </a:ext>
            </a:extLst>
          </p:cNvPr>
          <p:cNvSpPr txBox="1"/>
          <p:nvPr/>
        </p:nvSpPr>
        <p:spPr>
          <a:xfrm>
            <a:off x="403860" y="986635"/>
            <a:ext cx="10751819" cy="369332"/>
          </a:xfrm>
          <a:prstGeom prst="rect">
            <a:avLst/>
          </a:prstGeom>
          <a:noFill/>
        </p:spPr>
        <p:txBody>
          <a:bodyPr wrap="square" rtlCol="0">
            <a:spAutoFit/>
          </a:bodyPr>
          <a:lstStyle/>
          <a:p>
            <a:r>
              <a:rPr lang="sl-SI" dirty="0"/>
              <a:t>Lastniško orodje </a:t>
            </a:r>
            <a:r>
              <a:rPr lang="sl-SI" dirty="0" err="1"/>
              <a:t>OxygenXML</a:t>
            </a:r>
            <a:endParaRPr lang="sl-SI" dirty="0"/>
          </a:p>
        </p:txBody>
      </p:sp>
      <p:pic>
        <p:nvPicPr>
          <p:cNvPr id="11" name="Picture 10">
            <a:extLst>
              <a:ext uri="{FF2B5EF4-FFF2-40B4-BE49-F238E27FC236}">
                <a16:creationId xmlns:a16="http://schemas.microsoft.com/office/drawing/2014/main" id="{1D1BE985-F08B-A9E2-727E-782D7454890D}"/>
              </a:ext>
            </a:extLst>
          </p:cNvPr>
          <p:cNvPicPr>
            <a:picLocks noChangeAspect="1"/>
          </p:cNvPicPr>
          <p:nvPr/>
        </p:nvPicPr>
        <p:blipFill>
          <a:blip r:embed="rId5"/>
          <a:srcRect b="34794"/>
          <a:stretch/>
        </p:blipFill>
        <p:spPr>
          <a:xfrm>
            <a:off x="872833" y="1478114"/>
            <a:ext cx="7233143" cy="3059359"/>
          </a:xfrm>
          <a:prstGeom prst="rect">
            <a:avLst/>
          </a:prstGeom>
        </p:spPr>
      </p:pic>
      <p:pic>
        <p:nvPicPr>
          <p:cNvPr id="13" name="Picture 12">
            <a:extLst>
              <a:ext uri="{FF2B5EF4-FFF2-40B4-BE49-F238E27FC236}">
                <a16:creationId xmlns:a16="http://schemas.microsoft.com/office/drawing/2014/main" id="{F04DF770-A9D7-8355-495E-290BAFC9935C}"/>
              </a:ext>
            </a:extLst>
          </p:cNvPr>
          <p:cNvPicPr>
            <a:picLocks noChangeAspect="1"/>
          </p:cNvPicPr>
          <p:nvPr/>
        </p:nvPicPr>
        <p:blipFill>
          <a:blip r:embed="rId6"/>
          <a:srcRect l="45900"/>
          <a:stretch/>
        </p:blipFill>
        <p:spPr>
          <a:xfrm>
            <a:off x="8368937" y="1575386"/>
            <a:ext cx="3274283" cy="2895231"/>
          </a:xfrm>
          <a:prstGeom prst="rect">
            <a:avLst/>
          </a:prstGeom>
        </p:spPr>
      </p:pic>
      <p:sp>
        <p:nvSpPr>
          <p:cNvPr id="16" name="TextBox 15">
            <a:extLst>
              <a:ext uri="{FF2B5EF4-FFF2-40B4-BE49-F238E27FC236}">
                <a16:creationId xmlns:a16="http://schemas.microsoft.com/office/drawing/2014/main" id="{E773F485-C509-5FAB-EAFB-C614DFBFB25F}"/>
              </a:ext>
            </a:extLst>
          </p:cNvPr>
          <p:cNvSpPr txBox="1"/>
          <p:nvPr/>
        </p:nvSpPr>
        <p:spPr>
          <a:xfrm>
            <a:off x="1541416" y="4728754"/>
            <a:ext cx="6200504" cy="369332"/>
          </a:xfrm>
          <a:prstGeom prst="rect">
            <a:avLst/>
          </a:prstGeom>
          <a:noFill/>
        </p:spPr>
        <p:txBody>
          <a:bodyPr wrap="square" rtlCol="0">
            <a:spAutoFit/>
          </a:bodyPr>
          <a:lstStyle/>
          <a:p>
            <a:r>
              <a:rPr lang="sl-SI" dirty="0"/>
              <a:t>Pri odpiranju dokumentov .</a:t>
            </a:r>
            <a:r>
              <a:rPr lang="sl-SI" dirty="0" err="1"/>
              <a:t>docx</a:t>
            </a:r>
            <a:r>
              <a:rPr lang="sl-SI" dirty="0"/>
              <a:t> ponudi pretvorbo v TEI P5</a:t>
            </a:r>
          </a:p>
        </p:txBody>
      </p:sp>
      <p:sp>
        <p:nvSpPr>
          <p:cNvPr id="17" name="TextBox 16">
            <a:extLst>
              <a:ext uri="{FF2B5EF4-FFF2-40B4-BE49-F238E27FC236}">
                <a16:creationId xmlns:a16="http://schemas.microsoft.com/office/drawing/2014/main" id="{D769962E-A89D-1324-6E10-04B8B0F84530}"/>
              </a:ext>
            </a:extLst>
          </p:cNvPr>
          <p:cNvSpPr txBox="1"/>
          <p:nvPr/>
        </p:nvSpPr>
        <p:spPr>
          <a:xfrm>
            <a:off x="8803982" y="4470617"/>
            <a:ext cx="2699657" cy="923330"/>
          </a:xfrm>
          <a:prstGeom prst="rect">
            <a:avLst/>
          </a:prstGeom>
          <a:noFill/>
        </p:spPr>
        <p:txBody>
          <a:bodyPr wrap="square" rtlCol="0">
            <a:spAutoFit/>
          </a:bodyPr>
          <a:lstStyle/>
          <a:p>
            <a:r>
              <a:rPr lang="sl-SI" dirty="0"/>
              <a:t>Avtomatsko pretvori označene dokumente v druge željene formate</a:t>
            </a:r>
          </a:p>
        </p:txBody>
      </p:sp>
    </p:spTree>
    <p:extLst>
      <p:ext uri="{BB962C8B-B14F-4D97-AF65-F5344CB8AC3E}">
        <p14:creationId xmlns:p14="http://schemas.microsoft.com/office/powerpoint/2010/main" val="1065707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8E304-21EB-3AEC-EE83-E35E1C5F511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DB0F1D0-A5E5-F620-6D78-914874A657CA}"/>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close-up of a computer&#10;&#10;Description automatically generated">
            <a:extLst>
              <a:ext uri="{FF2B5EF4-FFF2-40B4-BE49-F238E27FC236}">
                <a16:creationId xmlns:a16="http://schemas.microsoft.com/office/drawing/2014/main" id="{54B5A9C8-3739-9E30-2D6D-EDFC7F37C97D}"/>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52CCF6AE-69BC-DC1D-1136-4021B0AFBC5D}"/>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5D42EC41-B5F3-CBED-D79B-5968603BBDB3}"/>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8EDEA2ED-EB68-236A-6CE5-3A4C877DC826}"/>
              </a:ext>
            </a:extLst>
          </p:cNvPr>
          <p:cNvSpPr txBox="1"/>
          <p:nvPr/>
        </p:nvSpPr>
        <p:spPr>
          <a:xfrm>
            <a:off x="872833" y="508857"/>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Orodja za ustvarjanje in urejanje TEI XML</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3D84EE67-6A28-8806-D402-98FBB40EAB3E}"/>
              </a:ext>
            </a:extLst>
          </p:cNvPr>
          <p:cNvSpPr txBox="1"/>
          <p:nvPr/>
        </p:nvSpPr>
        <p:spPr>
          <a:xfrm>
            <a:off x="403860" y="986635"/>
            <a:ext cx="10751819" cy="369332"/>
          </a:xfrm>
          <a:prstGeom prst="rect">
            <a:avLst/>
          </a:prstGeom>
          <a:noFill/>
        </p:spPr>
        <p:txBody>
          <a:bodyPr wrap="square" rtlCol="0">
            <a:spAutoFit/>
          </a:bodyPr>
          <a:lstStyle/>
          <a:p>
            <a:r>
              <a:rPr lang="sl-SI" dirty="0"/>
              <a:t>Lastniško orodje </a:t>
            </a:r>
            <a:r>
              <a:rPr lang="sl-SI" dirty="0" err="1"/>
              <a:t>OxygenXML</a:t>
            </a:r>
            <a:endParaRPr lang="sl-SI" dirty="0"/>
          </a:p>
        </p:txBody>
      </p:sp>
      <p:pic>
        <p:nvPicPr>
          <p:cNvPr id="15" name="Picture 14">
            <a:extLst>
              <a:ext uri="{FF2B5EF4-FFF2-40B4-BE49-F238E27FC236}">
                <a16:creationId xmlns:a16="http://schemas.microsoft.com/office/drawing/2014/main" id="{8F27C116-4EE5-83DA-CE67-DE682A4F753A}"/>
              </a:ext>
            </a:extLst>
          </p:cNvPr>
          <p:cNvPicPr>
            <a:picLocks noChangeAspect="1"/>
          </p:cNvPicPr>
          <p:nvPr/>
        </p:nvPicPr>
        <p:blipFill>
          <a:blip r:embed="rId5"/>
          <a:stretch>
            <a:fillRect/>
          </a:stretch>
        </p:blipFill>
        <p:spPr>
          <a:xfrm>
            <a:off x="4580438" y="1371469"/>
            <a:ext cx="6575241" cy="4012831"/>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36D8809F-528E-D31B-3320-257D0A8AE1ED}"/>
              </a:ext>
            </a:extLst>
          </p:cNvPr>
          <p:cNvSpPr txBox="1"/>
          <p:nvPr/>
        </p:nvSpPr>
        <p:spPr>
          <a:xfrm>
            <a:off x="872833" y="1759131"/>
            <a:ext cx="2976356" cy="1477328"/>
          </a:xfrm>
          <a:prstGeom prst="rect">
            <a:avLst/>
          </a:prstGeom>
          <a:noFill/>
        </p:spPr>
        <p:txBody>
          <a:bodyPr wrap="square" rtlCol="0">
            <a:spAutoFit/>
          </a:bodyPr>
          <a:lstStyle/>
          <a:p>
            <a:pPr marL="285750" indent="-285750">
              <a:buFont typeface="Arial" panose="020B0604020202020204" pitchFamily="34" charset="0"/>
              <a:buChar char="•"/>
            </a:pPr>
            <a:r>
              <a:rPr lang="sl-SI" dirty="0" err="1"/>
              <a:t>Autofill</a:t>
            </a:r>
            <a:endParaRPr lang="sl-SI" dirty="0"/>
          </a:p>
          <a:p>
            <a:pPr marL="285750" indent="-285750">
              <a:buFont typeface="Arial" panose="020B0604020202020204" pitchFamily="34" charset="0"/>
              <a:buChar char="•"/>
            </a:pPr>
            <a:r>
              <a:rPr lang="sl-SI" dirty="0"/>
              <a:t>Kratka razlaga TEI elementa</a:t>
            </a:r>
          </a:p>
          <a:p>
            <a:pPr marL="285750" indent="-285750">
              <a:buFont typeface="Arial" panose="020B0604020202020204" pitchFamily="34" charset="0"/>
              <a:buChar char="•"/>
            </a:pPr>
            <a:r>
              <a:rPr lang="sl-SI" dirty="0"/>
              <a:t>Povezava do dokumentacije elementa</a:t>
            </a:r>
          </a:p>
        </p:txBody>
      </p:sp>
    </p:spTree>
    <p:extLst>
      <p:ext uri="{BB962C8B-B14F-4D97-AF65-F5344CB8AC3E}">
        <p14:creationId xmlns:p14="http://schemas.microsoft.com/office/powerpoint/2010/main" val="3074975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D6143-AB69-D8EC-F96D-6443668AAFF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AB26AD60-E84B-0702-0524-9B42D6BFC62A}"/>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close-up of a computer&#10;&#10;Description automatically generated">
            <a:extLst>
              <a:ext uri="{FF2B5EF4-FFF2-40B4-BE49-F238E27FC236}">
                <a16:creationId xmlns:a16="http://schemas.microsoft.com/office/drawing/2014/main" id="{ED990B2F-BC60-30C7-9686-6CB600BC22AF}"/>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39491ACE-E535-742E-AAF3-E809E79ABD88}"/>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3E7324E7-227C-1770-0880-22CB16D12EBF}"/>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168547DC-7FAE-D6FD-CC07-76EF4C5E1482}"/>
              </a:ext>
            </a:extLst>
          </p:cNvPr>
          <p:cNvSpPr txBox="1"/>
          <p:nvPr/>
        </p:nvSpPr>
        <p:spPr>
          <a:xfrm>
            <a:off x="872833" y="508857"/>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Orodja za ustvarjanje in urejanje TEI XML</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2D3B5584-AE56-D42F-1D4C-EF92E1D1CCA9}"/>
              </a:ext>
            </a:extLst>
          </p:cNvPr>
          <p:cNvSpPr txBox="1"/>
          <p:nvPr/>
        </p:nvSpPr>
        <p:spPr>
          <a:xfrm>
            <a:off x="403860" y="986635"/>
            <a:ext cx="10751819" cy="369332"/>
          </a:xfrm>
          <a:prstGeom prst="rect">
            <a:avLst/>
          </a:prstGeom>
          <a:noFill/>
        </p:spPr>
        <p:txBody>
          <a:bodyPr wrap="square" rtlCol="0">
            <a:spAutoFit/>
          </a:bodyPr>
          <a:lstStyle/>
          <a:p>
            <a:r>
              <a:rPr lang="sl-SI" dirty="0"/>
              <a:t>Lastniško orodje </a:t>
            </a:r>
            <a:r>
              <a:rPr lang="sl-SI" dirty="0" err="1"/>
              <a:t>OxygenXML</a:t>
            </a:r>
            <a:r>
              <a:rPr lang="sl-SI" dirty="0"/>
              <a:t> – </a:t>
            </a:r>
            <a:r>
              <a:rPr lang="sl-SI" dirty="0" err="1"/>
              <a:t>Author</a:t>
            </a:r>
            <a:r>
              <a:rPr lang="sl-SI" dirty="0"/>
              <a:t> pogled</a:t>
            </a:r>
          </a:p>
        </p:txBody>
      </p:sp>
      <p:pic>
        <p:nvPicPr>
          <p:cNvPr id="9" name="Picture 8">
            <a:extLst>
              <a:ext uri="{FF2B5EF4-FFF2-40B4-BE49-F238E27FC236}">
                <a16:creationId xmlns:a16="http://schemas.microsoft.com/office/drawing/2014/main" id="{7261B990-89D1-2C92-6E42-E3DBC51CB5FA}"/>
              </a:ext>
            </a:extLst>
          </p:cNvPr>
          <p:cNvPicPr>
            <a:picLocks noChangeAspect="1"/>
          </p:cNvPicPr>
          <p:nvPr/>
        </p:nvPicPr>
        <p:blipFill>
          <a:blip r:embed="rId5"/>
          <a:stretch>
            <a:fillRect/>
          </a:stretch>
        </p:blipFill>
        <p:spPr>
          <a:xfrm>
            <a:off x="2278585" y="1489464"/>
            <a:ext cx="8186496" cy="405734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54735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0E0CA-AF7F-277F-0D81-3367EEC3E36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FB171F0-BD7E-3D73-105C-FA8714EC98EA}"/>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AD133486-29D7-7D6C-A1EC-58E56C9BC9DC}"/>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EE441C38-049B-C133-3E1A-B548A3B0DED0}"/>
              </a:ext>
            </a:extLst>
          </p:cNvPr>
          <p:cNvSpPr txBox="1"/>
          <p:nvPr/>
        </p:nvSpPr>
        <p:spPr>
          <a:xfrm>
            <a:off x="1221288" y="1377863"/>
            <a:ext cx="9749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l-SI" sz="3600" b="1" dirty="0">
                <a:solidFill>
                  <a:srgbClr val="800000"/>
                </a:solidFill>
                <a:latin typeface="Trebuchet MS"/>
                <a:ea typeface="Verdana"/>
                <a:cs typeface="Tahoma"/>
              </a:rPr>
              <a:t>Uvod v ustvarjanje digitalnih virov (2.dan)</a:t>
            </a:r>
            <a:endParaRPr lang="en-US" sz="3600" b="1" dirty="0">
              <a:solidFill>
                <a:srgbClr val="800000"/>
              </a:solidFill>
              <a:latin typeface="Trebuchet MS"/>
              <a:ea typeface="Verdana"/>
              <a:cs typeface="Tahoma"/>
            </a:endParaRPr>
          </a:p>
        </p:txBody>
      </p:sp>
      <p:sp>
        <p:nvSpPr>
          <p:cNvPr id="11" name="TextBox 10">
            <a:extLst>
              <a:ext uri="{FF2B5EF4-FFF2-40B4-BE49-F238E27FC236}">
                <a16:creationId xmlns:a16="http://schemas.microsoft.com/office/drawing/2014/main" id="{014F0B70-B190-487A-8134-529547483FCA}"/>
              </a:ext>
            </a:extLst>
          </p:cNvPr>
          <p:cNvSpPr txBox="1"/>
          <p:nvPr/>
        </p:nvSpPr>
        <p:spPr>
          <a:xfrm>
            <a:off x="1221286" y="2024116"/>
            <a:ext cx="10087415" cy="33601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spcBef>
                <a:spcPts val="500"/>
              </a:spcBef>
              <a:buFont typeface="Arial" panose="020B0604020202020204" pitchFamily="34" charset="0"/>
              <a:buChar char="•"/>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Zapis metapodatkov v </a:t>
            </a:r>
            <a:r>
              <a:rPr kumimoji="0" lang="sl-SI" sz="2600" b="0" i="0" u="none" strike="noStrike" kern="1200" cap="none" spc="0" normalizeH="0" baseline="0" noProof="0" dirty="0" err="1">
                <a:ln>
                  <a:noFill/>
                </a:ln>
                <a:solidFill>
                  <a:prstClr val="black"/>
                </a:solidFill>
                <a:effectLst/>
                <a:uLnTx/>
                <a:uFillTx/>
                <a:latin typeface="Aptos" panose="020B0004020202020204"/>
                <a:ea typeface="+mn-ea"/>
                <a:cs typeface="+mn-cs"/>
              </a:rPr>
              <a:t>teiHeader</a:t>
            </a: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 (organizacija </a:t>
            </a:r>
            <a:r>
              <a:rPr kumimoji="0" lang="sl-SI" sz="2600" b="0" i="0" u="none" strike="noStrike" kern="1200" cap="none" spc="0" normalizeH="0" baseline="0" noProof="0" dirty="0" err="1">
                <a:ln>
                  <a:noFill/>
                </a:ln>
                <a:solidFill>
                  <a:prstClr val="black"/>
                </a:solidFill>
                <a:effectLst/>
                <a:uLnTx/>
                <a:uFillTx/>
                <a:latin typeface="Aptos" panose="020B0004020202020204"/>
                <a:ea typeface="+mn-ea"/>
                <a:cs typeface="+mn-cs"/>
              </a:rPr>
              <a:t>teiHeader</a:t>
            </a: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 opis datoteke, opis kodiranja, opis profila, opis revizije)</a:t>
            </a:r>
          </a:p>
          <a:p>
            <a:pPr marL="228600" indent="-228600">
              <a:lnSpc>
                <a:spcPct val="90000"/>
              </a:lnSpc>
              <a:spcBef>
                <a:spcPts val="500"/>
              </a:spcBef>
              <a:buFont typeface="Arial" panose="020B0604020202020204" pitchFamily="34" charset="0"/>
              <a:buChar char="•"/>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Označevanje </a:t>
            </a:r>
          </a:p>
          <a:p>
            <a:pPr marL="685800" lvl="1" indent="-228600">
              <a:lnSpc>
                <a:spcPct val="90000"/>
              </a:lnSpc>
              <a:spcBef>
                <a:spcPts val="500"/>
              </a:spcBef>
              <a:buFont typeface="Arial" panose="020B0604020202020204" pitchFamily="34" charset="0"/>
              <a:buChar char="•"/>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Proze</a:t>
            </a:r>
          </a:p>
          <a:p>
            <a:pPr marL="685800" lvl="1" indent="-228600">
              <a:lnSpc>
                <a:spcPct val="90000"/>
              </a:lnSpc>
              <a:spcBef>
                <a:spcPts val="500"/>
              </a:spcBef>
              <a:buFont typeface="Arial" panose="020B0604020202020204" pitchFamily="34" charset="0"/>
              <a:buChar char="•"/>
              <a:defRPr/>
            </a:pPr>
            <a:r>
              <a:rPr lang="sl-SI" sz="2600" dirty="0">
                <a:solidFill>
                  <a:prstClr val="black"/>
                </a:solidFill>
                <a:latin typeface="Aptos" panose="020B0004020202020204"/>
              </a:rPr>
              <a:t>Dramskih tekstov</a:t>
            </a:r>
          </a:p>
          <a:p>
            <a:pPr marL="685800" lvl="1" indent="-228600">
              <a:lnSpc>
                <a:spcPct val="90000"/>
              </a:lnSpc>
              <a:spcBef>
                <a:spcPts val="500"/>
              </a:spcBef>
              <a:buFont typeface="Arial" panose="020B0604020202020204" pitchFamily="34" charset="0"/>
              <a:buChar char="•"/>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Primarnih virov</a:t>
            </a:r>
          </a:p>
          <a:p>
            <a:pPr marL="685800" lvl="1" indent="-228600">
              <a:lnSpc>
                <a:spcPct val="90000"/>
              </a:lnSpc>
              <a:spcBef>
                <a:spcPts val="500"/>
              </a:spcBef>
              <a:buFont typeface="Arial" panose="020B0604020202020204" pitchFamily="34" charset="0"/>
              <a:buChar char="•"/>
              <a:defRPr/>
            </a:pPr>
            <a:r>
              <a:rPr lang="sl-SI" sz="2600" dirty="0">
                <a:solidFill>
                  <a:prstClr val="black"/>
                </a:solidFill>
                <a:latin typeface="Aptos" panose="020B0004020202020204"/>
              </a:rPr>
              <a:t>Imenskih entitet</a:t>
            </a:r>
          </a:p>
          <a:p>
            <a:pPr marL="228600" indent="-228600">
              <a:lnSpc>
                <a:spcPct val="90000"/>
              </a:lnSpc>
              <a:spcBef>
                <a:spcPts val="500"/>
              </a:spcBef>
              <a:buFont typeface="Arial" panose="020B0604020202020204" pitchFamily="34" charset="0"/>
              <a:buChar char="•"/>
              <a:defRPr/>
            </a:pPr>
            <a:endPar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Tree>
    <p:extLst>
      <p:ext uri="{BB962C8B-B14F-4D97-AF65-F5344CB8AC3E}">
        <p14:creationId xmlns:p14="http://schemas.microsoft.com/office/powerpoint/2010/main" val="2093026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0E0CB-BFDF-1ACD-58BC-AF506003D5B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284D829-9C80-CB84-E7AE-62E614E2B82C}"/>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4A67D2E9-F4B2-D7D6-93EA-993B0DBD07AA}"/>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A122A4E7-9D1A-2C78-A661-AE4BC9CAACC9}"/>
              </a:ext>
            </a:extLst>
          </p:cNvPr>
          <p:cNvSpPr txBox="1"/>
          <p:nvPr/>
        </p:nvSpPr>
        <p:spPr>
          <a:xfrm>
            <a:off x="1221288" y="1377863"/>
            <a:ext cx="9749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l-SI" sz="3600" b="1" dirty="0">
                <a:solidFill>
                  <a:srgbClr val="800000"/>
                </a:solidFill>
                <a:latin typeface="Trebuchet MS"/>
                <a:ea typeface="Verdana"/>
                <a:cs typeface="Tahoma"/>
              </a:rPr>
              <a:t>Uvod v ustvarjanje digitalnih virov (2.dan)</a:t>
            </a:r>
            <a:endParaRPr lang="en-US" sz="3600" b="1" dirty="0">
              <a:solidFill>
                <a:srgbClr val="800000"/>
              </a:solidFill>
              <a:latin typeface="Trebuchet MS"/>
              <a:ea typeface="Verdana"/>
              <a:cs typeface="Tahoma"/>
            </a:endParaRPr>
          </a:p>
        </p:txBody>
      </p:sp>
      <p:sp>
        <p:nvSpPr>
          <p:cNvPr id="11" name="TextBox 10">
            <a:extLst>
              <a:ext uri="{FF2B5EF4-FFF2-40B4-BE49-F238E27FC236}">
                <a16:creationId xmlns:a16="http://schemas.microsoft.com/office/drawing/2014/main" id="{910AEFA1-CE61-29B7-C643-EBE6B685A1E2}"/>
              </a:ext>
            </a:extLst>
          </p:cNvPr>
          <p:cNvSpPr txBox="1"/>
          <p:nvPr/>
        </p:nvSpPr>
        <p:spPr>
          <a:xfrm>
            <a:off x="1221286" y="2024116"/>
            <a:ext cx="10087415" cy="29359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90000"/>
              </a:lnSpc>
              <a:spcBef>
                <a:spcPts val="500"/>
              </a:spcBef>
              <a:buFont typeface="Arial" panose="020B0604020202020204" pitchFamily="34" charset="0"/>
              <a:buChar char="•"/>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Zapis metapodatkov v </a:t>
            </a:r>
            <a:r>
              <a:rPr kumimoji="0" lang="sl-SI" sz="2600" b="0" i="0" u="none" strike="noStrike" kern="1200" cap="none" spc="0" normalizeH="0" baseline="0" noProof="0" dirty="0" err="1">
                <a:ln>
                  <a:noFill/>
                </a:ln>
                <a:solidFill>
                  <a:prstClr val="black"/>
                </a:solidFill>
                <a:effectLst/>
                <a:uLnTx/>
                <a:uFillTx/>
                <a:latin typeface="Aptos" panose="020B0004020202020204"/>
                <a:ea typeface="+mn-ea"/>
                <a:cs typeface="+mn-cs"/>
              </a:rPr>
              <a:t>teiHeader</a:t>
            </a: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 (organizacija </a:t>
            </a:r>
            <a:r>
              <a:rPr kumimoji="0" lang="sl-SI" sz="2600" b="0" i="0" u="none" strike="noStrike" kern="1200" cap="none" spc="0" normalizeH="0" baseline="0" noProof="0" dirty="0" err="1">
                <a:ln>
                  <a:noFill/>
                </a:ln>
                <a:solidFill>
                  <a:prstClr val="black"/>
                </a:solidFill>
                <a:effectLst/>
                <a:uLnTx/>
                <a:uFillTx/>
                <a:latin typeface="Aptos" panose="020B0004020202020204"/>
                <a:ea typeface="+mn-ea"/>
                <a:cs typeface="+mn-cs"/>
              </a:rPr>
              <a:t>teiHeader</a:t>
            </a: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 opis datoteke, opis kodiranja, opis profila, opis revizije)</a:t>
            </a:r>
          </a:p>
          <a:p>
            <a:pPr marL="228600" indent="-228600">
              <a:lnSpc>
                <a:spcPct val="90000"/>
              </a:lnSpc>
              <a:spcBef>
                <a:spcPts val="500"/>
              </a:spcBef>
              <a:buFont typeface="Arial" panose="020B0604020202020204" pitchFamily="34" charset="0"/>
              <a:buChar char="•"/>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Označevanje </a:t>
            </a:r>
          </a:p>
          <a:p>
            <a:pPr marL="685800" lvl="1" indent="-228600">
              <a:lnSpc>
                <a:spcPct val="90000"/>
              </a:lnSpc>
              <a:spcBef>
                <a:spcPts val="500"/>
              </a:spcBef>
              <a:buFont typeface="Arial" panose="020B0604020202020204" pitchFamily="34" charset="0"/>
              <a:buChar char="•"/>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Proze</a:t>
            </a:r>
          </a:p>
          <a:p>
            <a:pPr marL="685800" lvl="1" indent="-228600">
              <a:lnSpc>
                <a:spcPct val="90000"/>
              </a:lnSpc>
              <a:spcBef>
                <a:spcPts val="500"/>
              </a:spcBef>
              <a:buFont typeface="Arial" panose="020B0604020202020204" pitchFamily="34" charset="0"/>
              <a:buChar char="•"/>
              <a:defRPr/>
            </a:pPr>
            <a:r>
              <a:rPr lang="sl-SI" sz="2600" dirty="0">
                <a:solidFill>
                  <a:prstClr val="black"/>
                </a:solidFill>
                <a:latin typeface="Aptos" panose="020B0004020202020204"/>
              </a:rPr>
              <a:t>Dramskih tekstov</a:t>
            </a:r>
          </a:p>
          <a:p>
            <a:pPr marL="685800" lvl="1" indent="-228600">
              <a:lnSpc>
                <a:spcPct val="90000"/>
              </a:lnSpc>
              <a:spcBef>
                <a:spcPts val="500"/>
              </a:spcBef>
              <a:buFont typeface="Arial" panose="020B0604020202020204" pitchFamily="34" charset="0"/>
              <a:buChar char="•"/>
              <a:defRPr/>
            </a:pPr>
            <a:r>
              <a:rPr lang="sl-SI" sz="2600" dirty="0">
                <a:solidFill>
                  <a:prstClr val="black"/>
                </a:solidFill>
                <a:latin typeface="Aptos" panose="020B0004020202020204"/>
              </a:rPr>
              <a:t>Imenskih entitet</a:t>
            </a:r>
          </a:p>
          <a:p>
            <a:pPr marL="228600" indent="-228600">
              <a:lnSpc>
                <a:spcPct val="90000"/>
              </a:lnSpc>
              <a:spcBef>
                <a:spcPts val="500"/>
              </a:spcBef>
              <a:buFont typeface="Arial" panose="020B0604020202020204" pitchFamily="34" charset="0"/>
              <a:buChar char="•"/>
              <a:defRPr/>
            </a:pPr>
            <a:endPar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Tree>
    <p:extLst>
      <p:ext uri="{BB962C8B-B14F-4D97-AF65-F5344CB8AC3E}">
        <p14:creationId xmlns:p14="http://schemas.microsoft.com/office/powerpoint/2010/main" val="3121262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61016-F0AB-2335-5C64-CBFC9241D6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1CED403-3AC7-243E-3A2D-2F2E711E8615}"/>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F989BA1F-A3CF-3E8B-885C-FB47A16BAE6B}"/>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05C2DBFC-1873-B7F3-493A-5FD24F4FE994}"/>
              </a:ext>
            </a:extLst>
          </p:cNvPr>
          <p:cNvSpPr txBox="1"/>
          <p:nvPr/>
        </p:nvSpPr>
        <p:spPr>
          <a:xfrm>
            <a:off x="1221288" y="1377863"/>
            <a:ext cx="9749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l-SI" sz="3600" b="1" dirty="0" err="1">
                <a:solidFill>
                  <a:srgbClr val="800000"/>
                </a:solidFill>
                <a:latin typeface="Trebuchet MS"/>
                <a:ea typeface="Verdana"/>
                <a:cs typeface="Tahoma"/>
              </a:rPr>
              <a:t>teiHeader</a:t>
            </a:r>
            <a:endParaRPr lang="en-US" sz="3600" b="1" dirty="0">
              <a:solidFill>
                <a:srgbClr val="800000"/>
              </a:solidFill>
              <a:latin typeface="Trebuchet MS"/>
              <a:ea typeface="Verdana"/>
              <a:cs typeface="Tahoma"/>
            </a:endParaRPr>
          </a:p>
        </p:txBody>
      </p:sp>
      <p:sp>
        <p:nvSpPr>
          <p:cNvPr id="11" name="TextBox 10">
            <a:extLst>
              <a:ext uri="{FF2B5EF4-FFF2-40B4-BE49-F238E27FC236}">
                <a16:creationId xmlns:a16="http://schemas.microsoft.com/office/drawing/2014/main" id="{BE9DA66B-7CF0-660C-4DB8-489CD2BCC35B}"/>
              </a:ext>
            </a:extLst>
          </p:cNvPr>
          <p:cNvSpPr txBox="1"/>
          <p:nvPr/>
        </p:nvSpPr>
        <p:spPr>
          <a:xfrm>
            <a:off x="1221286" y="2024116"/>
            <a:ext cx="10087415" cy="3809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err="1">
                <a:ln>
                  <a:noFill/>
                </a:ln>
                <a:solidFill>
                  <a:prstClr val="black"/>
                </a:solidFill>
                <a:effectLst/>
                <a:uLnTx/>
                <a:uFillTx/>
                <a:latin typeface="Calibri" panose="020F0502020204030204"/>
                <a:ea typeface="+mn-ea"/>
                <a:cs typeface="+mn-cs"/>
              </a:rPr>
              <a:t>teiHeader</a:t>
            </a: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 je strukturirana komponenta </a:t>
            </a:r>
            <a:r>
              <a:rPr kumimoji="0" lang="sl-SI" sz="2800" b="0" i="0" u="none" strike="noStrike" kern="1200" cap="none" spc="0" normalizeH="0" baseline="0" noProof="0" dirty="0" err="1">
                <a:ln>
                  <a:noFill/>
                </a:ln>
                <a:solidFill>
                  <a:prstClr val="black"/>
                </a:solidFill>
                <a:effectLst/>
                <a:uLnTx/>
                <a:uFillTx/>
                <a:latin typeface="Calibri" panose="020F0502020204030204"/>
                <a:ea typeface="+mn-ea"/>
                <a:cs typeface="+mn-cs"/>
              </a:rPr>
              <a:t>xml</a:t>
            </a: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 dokumenta, ki vsebuje metapodatke o besedilu. Je ključen del dokumenta, saj omogoča razumljivost in uporabnost besedil.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Je glavni element za vse metapodatke, povezane z dokumentom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Je prvi element v TEI dokumentu</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Vsebuje več podrejenih delov. Najpomembnejši so:</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000" b="0" i="0" u="none" strike="noStrike" kern="1200" cap="none" spc="0" normalizeH="0" baseline="0" noProof="0" dirty="0" err="1">
                <a:ln>
                  <a:noFill/>
                </a:ln>
                <a:solidFill>
                  <a:prstClr val="black"/>
                </a:solidFill>
                <a:effectLst/>
                <a:uLnTx/>
                <a:uFillTx/>
                <a:latin typeface="Calibri" panose="020F0502020204030204"/>
                <a:ea typeface="+mn-ea"/>
                <a:cs typeface="+mn-cs"/>
              </a:rPr>
              <a:t>fileDesc</a:t>
            </a: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000" b="0" i="0" u="none" strike="noStrike" kern="1200" cap="none" spc="0" normalizeH="0" baseline="0" noProof="0" dirty="0" err="1">
                <a:ln>
                  <a:noFill/>
                </a:ln>
                <a:solidFill>
                  <a:prstClr val="black"/>
                </a:solidFill>
                <a:effectLst/>
                <a:uLnTx/>
                <a:uFillTx/>
                <a:latin typeface="Calibri" panose="020F0502020204030204"/>
                <a:ea typeface="+mn-ea"/>
                <a:cs typeface="+mn-cs"/>
              </a:rPr>
              <a:t>encodingDesc</a:t>
            </a: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000" b="0" i="0" u="none" strike="noStrike" kern="1200" cap="none" spc="0" normalizeH="0" baseline="0" noProof="0" dirty="0" err="1">
                <a:ln>
                  <a:noFill/>
                </a:ln>
                <a:solidFill>
                  <a:prstClr val="black"/>
                </a:solidFill>
                <a:effectLst/>
                <a:uLnTx/>
                <a:uFillTx/>
                <a:latin typeface="Calibri" panose="020F0502020204030204"/>
                <a:ea typeface="+mn-ea"/>
                <a:cs typeface="+mn-cs"/>
              </a:rPr>
              <a:t>profileDesc</a:t>
            </a: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000" b="0" i="0" u="none" strike="noStrike" kern="1200" cap="none" spc="0" normalizeH="0" baseline="0" noProof="0" dirty="0" err="1">
                <a:ln>
                  <a:noFill/>
                </a:ln>
                <a:solidFill>
                  <a:prstClr val="black"/>
                </a:solidFill>
                <a:effectLst/>
                <a:uLnTx/>
                <a:uFillTx/>
                <a:latin typeface="Calibri" panose="020F0502020204030204"/>
                <a:ea typeface="+mn-ea"/>
                <a:cs typeface="+mn-cs"/>
              </a:rPr>
              <a:t>revisionDesc</a:t>
            </a: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&gt;</a:t>
            </a:r>
          </a:p>
        </p:txBody>
      </p:sp>
    </p:spTree>
    <p:extLst>
      <p:ext uri="{BB962C8B-B14F-4D97-AF65-F5344CB8AC3E}">
        <p14:creationId xmlns:p14="http://schemas.microsoft.com/office/powerpoint/2010/main" val="165729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ADD32-E827-18C5-9363-9E6E5F5671A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43A16F-D6B3-6F22-17DC-E9A329AC015A}"/>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B47AE337-3474-2E0C-C477-56AB84C5129A}"/>
              </a:ext>
            </a:extLst>
          </p:cNvPr>
          <p:cNvPicPr>
            <a:picLocks noChangeAspect="1"/>
          </p:cNvPicPr>
          <p:nvPr/>
        </p:nvPicPr>
        <p:blipFill>
          <a:blip r:embed="rId2"/>
          <a:stretch>
            <a:fillRect/>
          </a:stretch>
        </p:blipFill>
        <p:spPr>
          <a:xfrm>
            <a:off x="1" y="6170693"/>
            <a:ext cx="12201645" cy="689777"/>
          </a:xfrm>
          <a:prstGeom prst="rect">
            <a:avLst/>
          </a:prstGeom>
        </p:spPr>
      </p:pic>
      <p:sp>
        <p:nvSpPr>
          <p:cNvPr id="11" name="TextBox 10">
            <a:extLst>
              <a:ext uri="{FF2B5EF4-FFF2-40B4-BE49-F238E27FC236}">
                <a16:creationId xmlns:a16="http://schemas.microsoft.com/office/drawing/2014/main" id="{3544D9C1-0582-31E1-9929-301FE3CCEDEA}"/>
              </a:ext>
            </a:extLst>
          </p:cNvPr>
          <p:cNvSpPr txBox="1"/>
          <p:nvPr/>
        </p:nvSpPr>
        <p:spPr>
          <a:xfrm>
            <a:off x="1052292" y="439156"/>
            <a:ext cx="10087415" cy="58359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fileDesc</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Opis datoteke, vključno z informacijami o naslovu, avtorjih, izdajah itd.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Sestavljen iz več podrejenih elementov</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1800" b="0" i="0" u="none" strike="noStrike" kern="1200" cap="none" spc="0" normalizeH="0" baseline="0" noProof="0" dirty="0" err="1">
                <a:ln>
                  <a:noFill/>
                </a:ln>
                <a:solidFill>
                  <a:srgbClr val="4375C6"/>
                </a:solidFill>
                <a:effectLst/>
                <a:uLnTx/>
                <a:uFillTx/>
                <a:latin typeface="Calibri" panose="020F0502020204030204"/>
                <a:ea typeface="+mn-ea"/>
                <a:cs typeface="+mn-cs"/>
              </a:rPr>
              <a:t>titleStmt</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&gt; (Title </a:t>
            </a:r>
            <a:r>
              <a:rPr kumimoji="0" lang="sl-SI" sz="1800" b="0" i="0" u="none" strike="noStrike" kern="1200" cap="none" spc="0" normalizeH="0" baseline="0" noProof="0" dirty="0" err="1">
                <a:ln>
                  <a:noFill/>
                </a:ln>
                <a:solidFill>
                  <a:prstClr val="black"/>
                </a:solidFill>
                <a:effectLst/>
                <a:uLnTx/>
                <a:uFillTx/>
                <a:latin typeface="Calibri" panose="020F0502020204030204"/>
                <a:ea typeface="+mn-ea"/>
                <a:cs typeface="+mn-cs"/>
              </a:rPr>
              <a:t>Statement</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Vsebuje naslov dela in povezane informacije, kot so avtorji.</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Elementi:</a:t>
            </a:r>
          </a:p>
          <a:p>
            <a:pPr marL="2514600" marR="0" lvl="5"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1800" b="0" i="0" u="none" strike="noStrike" kern="1200" cap="none" spc="0" normalizeH="0" baseline="0" noProof="0" dirty="0">
                <a:ln>
                  <a:noFill/>
                </a:ln>
                <a:solidFill>
                  <a:srgbClr val="4375C6"/>
                </a:solidFill>
                <a:effectLst/>
                <a:uLnTx/>
                <a:uFillTx/>
                <a:latin typeface="Calibri" panose="020F0502020204030204"/>
                <a:ea typeface="+mn-ea"/>
                <a:cs typeface="+mn-cs"/>
              </a:rPr>
              <a:t>title</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&gt;: Naslov besedila.</a:t>
            </a:r>
          </a:p>
          <a:p>
            <a:pPr marL="2514600" marR="0" lvl="5"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1800" b="0" i="0" u="none" strike="noStrike" kern="1200" cap="none" spc="0" normalizeH="0" baseline="0" noProof="0" dirty="0" err="1">
                <a:ln>
                  <a:noFill/>
                </a:ln>
                <a:solidFill>
                  <a:srgbClr val="4375C6"/>
                </a:solidFill>
                <a:effectLst/>
                <a:uLnTx/>
                <a:uFillTx/>
                <a:latin typeface="Calibri" panose="020F0502020204030204"/>
                <a:ea typeface="+mn-ea"/>
                <a:cs typeface="+mn-cs"/>
              </a:rPr>
              <a:t>author</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&gt;: Avtor ali avtorji besedila.</a:t>
            </a:r>
          </a:p>
          <a:p>
            <a:pPr marL="2514600" marR="0" lvl="5"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1800" b="0" i="0" u="none" strike="noStrike" kern="1200" cap="none" spc="0" normalizeH="0" baseline="0" noProof="0" dirty="0">
                <a:ln>
                  <a:noFill/>
                </a:ln>
                <a:solidFill>
                  <a:srgbClr val="4375C6"/>
                </a:solidFill>
                <a:effectLst/>
                <a:uLnTx/>
                <a:uFillTx/>
                <a:latin typeface="Calibri" panose="020F0502020204030204"/>
                <a:ea typeface="+mn-ea"/>
                <a:cs typeface="+mn-cs"/>
              </a:rPr>
              <a:t>editor</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&gt;: Urednik besedila (če je relevantno).</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1800" b="0" i="0" u="none" strike="noStrike" kern="1200" cap="none" spc="0" normalizeH="0" baseline="0" noProof="0" dirty="0" err="1">
                <a:ln>
                  <a:noFill/>
                </a:ln>
                <a:solidFill>
                  <a:srgbClr val="4375C6"/>
                </a:solidFill>
                <a:effectLst/>
                <a:uLnTx/>
                <a:uFillTx/>
                <a:latin typeface="Calibri" panose="020F0502020204030204"/>
                <a:ea typeface="+mn-ea"/>
                <a:cs typeface="+mn-cs"/>
              </a:rPr>
              <a:t>publicationStmt</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&gt; (</a:t>
            </a:r>
            <a:r>
              <a:rPr kumimoji="0" lang="sl-SI" sz="1800" b="0" i="0" u="none" strike="noStrike" kern="1200" cap="none" spc="0" normalizeH="0" baseline="0" noProof="0" dirty="0" err="1">
                <a:ln>
                  <a:noFill/>
                </a:ln>
                <a:solidFill>
                  <a:prstClr val="black"/>
                </a:solidFill>
                <a:effectLst/>
                <a:uLnTx/>
                <a:uFillTx/>
                <a:latin typeface="Calibri" panose="020F0502020204030204"/>
                <a:ea typeface="+mn-ea"/>
                <a:cs typeface="+mn-cs"/>
              </a:rPr>
              <a:t>Publication</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l-SI" sz="1800" b="0" i="0" u="none" strike="noStrike" kern="1200" cap="none" spc="0" normalizeH="0" baseline="0" noProof="0" dirty="0" err="1">
                <a:ln>
                  <a:noFill/>
                </a:ln>
                <a:solidFill>
                  <a:prstClr val="black"/>
                </a:solidFill>
                <a:effectLst/>
                <a:uLnTx/>
                <a:uFillTx/>
                <a:latin typeface="Calibri" panose="020F0502020204030204"/>
                <a:ea typeface="+mn-ea"/>
                <a:cs typeface="+mn-cs"/>
              </a:rPr>
              <a:t>Statement</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Informacije o publikaciji, kot so založnik, kraj in datum izdaje.</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Elementi:</a:t>
            </a:r>
          </a:p>
          <a:p>
            <a:pPr marL="2514600" marR="0" lvl="5"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1800" b="0" i="0" u="none" strike="noStrike" kern="1200" cap="none" spc="0" normalizeH="0" baseline="0" noProof="0" dirty="0" err="1">
                <a:ln>
                  <a:noFill/>
                </a:ln>
                <a:solidFill>
                  <a:srgbClr val="4375C6"/>
                </a:solidFill>
                <a:effectLst/>
                <a:uLnTx/>
                <a:uFillTx/>
                <a:latin typeface="Calibri" panose="020F0502020204030204"/>
                <a:ea typeface="+mn-ea"/>
                <a:cs typeface="+mn-cs"/>
              </a:rPr>
              <a:t>publisher</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&gt;: Izdajatelj besedila.</a:t>
            </a:r>
          </a:p>
          <a:p>
            <a:pPr marL="2514600" marR="0" lvl="5"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1800" b="0" i="0" u="none" strike="noStrike" kern="1200" cap="none" spc="0" normalizeH="0" baseline="0" noProof="0" dirty="0" err="1">
                <a:ln>
                  <a:noFill/>
                </a:ln>
                <a:solidFill>
                  <a:srgbClr val="4375C6"/>
                </a:solidFill>
                <a:effectLst/>
                <a:uLnTx/>
                <a:uFillTx/>
                <a:latin typeface="Calibri" panose="020F0502020204030204"/>
                <a:ea typeface="+mn-ea"/>
                <a:cs typeface="+mn-cs"/>
              </a:rPr>
              <a:t>pubPlace</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&gt;: Kraj izdaje.</a:t>
            </a:r>
          </a:p>
          <a:p>
            <a:pPr marL="2514600" marR="0" lvl="5"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1800" b="0" i="0" u="none" strike="noStrike" kern="1200" cap="none" spc="0" normalizeH="0" baseline="0" noProof="0" dirty="0">
                <a:ln>
                  <a:noFill/>
                </a:ln>
                <a:solidFill>
                  <a:srgbClr val="4375C6"/>
                </a:solidFill>
                <a:effectLst/>
                <a:uLnTx/>
                <a:uFillTx/>
                <a:latin typeface="Calibri" panose="020F0502020204030204"/>
                <a:ea typeface="+mn-ea"/>
                <a:cs typeface="+mn-cs"/>
              </a:rPr>
              <a:t>date</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&gt;: Datum izdaje.</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1800" b="0" i="0" u="none" strike="noStrike" kern="1200" cap="none" spc="0" normalizeH="0" baseline="0" noProof="0" dirty="0" err="1">
                <a:ln>
                  <a:noFill/>
                </a:ln>
                <a:solidFill>
                  <a:srgbClr val="4375C6"/>
                </a:solidFill>
                <a:effectLst/>
                <a:uLnTx/>
                <a:uFillTx/>
                <a:latin typeface="Calibri" panose="020F0502020204030204"/>
                <a:ea typeface="+mn-ea"/>
                <a:cs typeface="+mn-cs"/>
              </a:rPr>
              <a:t>sourceDesc</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&gt; (</a:t>
            </a:r>
            <a:r>
              <a:rPr kumimoji="0" lang="sl-SI" sz="1800" b="0" i="0" u="none" strike="noStrike" kern="1200" cap="none" spc="0" normalizeH="0" baseline="0" noProof="0" dirty="0" err="1">
                <a:ln>
                  <a:noFill/>
                </a:ln>
                <a:solidFill>
                  <a:prstClr val="black"/>
                </a:solidFill>
                <a:effectLst/>
                <a:uLnTx/>
                <a:uFillTx/>
                <a:latin typeface="Calibri" panose="020F0502020204030204"/>
                <a:ea typeface="+mn-ea"/>
                <a:cs typeface="+mn-cs"/>
              </a:rPr>
              <a:t>Source</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l-SI" sz="1800" b="0" i="0" u="none" strike="noStrike" kern="1200" cap="none" spc="0" normalizeH="0" baseline="0" noProof="0" dirty="0" err="1">
                <a:ln>
                  <a:noFill/>
                </a:ln>
                <a:solidFill>
                  <a:prstClr val="black"/>
                </a:solidFill>
                <a:effectLst/>
                <a:uLnTx/>
                <a:uFillTx/>
                <a:latin typeface="Calibri" panose="020F0502020204030204"/>
                <a:ea typeface="+mn-ea"/>
                <a:cs typeface="+mn-cs"/>
              </a:rPr>
              <a:t>Description</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Opis vira, iz katerega je besedilo izpeljano.</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723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BAA7C-3864-27F6-F304-E51ED08EFA3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9B85587-A4C3-9783-613A-96D7354A840B}"/>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9D8EFEC1-0B59-AD1A-7EA8-83C77C7EC984}"/>
              </a:ext>
            </a:extLst>
          </p:cNvPr>
          <p:cNvPicPr>
            <a:picLocks noChangeAspect="1"/>
          </p:cNvPicPr>
          <p:nvPr/>
        </p:nvPicPr>
        <p:blipFill>
          <a:blip r:embed="rId2"/>
          <a:stretch>
            <a:fillRect/>
          </a:stretch>
        </p:blipFill>
        <p:spPr>
          <a:xfrm>
            <a:off x="1" y="6170693"/>
            <a:ext cx="12201645" cy="689777"/>
          </a:xfrm>
          <a:prstGeom prst="rect">
            <a:avLst/>
          </a:prstGeom>
        </p:spPr>
      </p:pic>
      <p:sp>
        <p:nvSpPr>
          <p:cNvPr id="11" name="TextBox 10">
            <a:extLst>
              <a:ext uri="{FF2B5EF4-FFF2-40B4-BE49-F238E27FC236}">
                <a16:creationId xmlns:a16="http://schemas.microsoft.com/office/drawing/2014/main" id="{CC64323E-D7D6-23E7-1D8D-DF43A8BF8939}"/>
              </a:ext>
            </a:extLst>
          </p:cNvPr>
          <p:cNvSpPr txBox="1"/>
          <p:nvPr/>
        </p:nvSpPr>
        <p:spPr>
          <a:xfrm>
            <a:off x="1052292" y="439156"/>
            <a:ext cx="10087415" cy="3865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encodingDesc</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a:t>
            </a:r>
            <a:r>
              <a:rPr kumimoji="0" lang="sl-SI" sz="2400" b="0" i="0" u="none" strike="noStrike" kern="1200" cap="none" spc="0" normalizeH="0" baseline="0" noProof="0" dirty="0" err="1">
                <a:ln>
                  <a:noFill/>
                </a:ln>
                <a:solidFill>
                  <a:prstClr val="black"/>
                </a:solidFill>
                <a:effectLst/>
                <a:uLnTx/>
                <a:uFillTx/>
                <a:latin typeface="Calibri" panose="020F0502020204030204"/>
                <a:ea typeface="+mn-ea"/>
                <a:cs typeface="+mn-cs"/>
              </a:rPr>
              <a:t>Encoding</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l-SI" sz="2400" b="0" i="0" u="none" strike="noStrike" kern="1200" cap="none" spc="0" normalizeH="0" baseline="0" noProof="0" dirty="0" err="1">
                <a:ln>
                  <a:noFill/>
                </a:ln>
                <a:solidFill>
                  <a:prstClr val="black"/>
                </a:solidFill>
                <a:effectLst/>
                <a:uLnTx/>
                <a:uFillTx/>
                <a:latin typeface="Calibri" panose="020F0502020204030204"/>
                <a:ea typeface="+mn-ea"/>
                <a:cs typeface="+mn-cs"/>
              </a:rPr>
              <a:t>Description</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opis kodiranja, označen z </a:t>
            </a:r>
            <a:r>
              <a:rPr kumimoji="0" lang="sl-SI" sz="2000" b="0" i="0" u="none" strike="noStrike" kern="1200" cap="none" spc="0" normalizeH="0" baseline="0" noProof="0" dirty="0" err="1">
                <a:ln>
                  <a:noFill/>
                </a:ln>
                <a:solidFill>
                  <a:prstClr val="black"/>
                </a:solidFill>
                <a:effectLst/>
                <a:uLnTx/>
                <a:uFillTx/>
                <a:latin typeface="Calibri" panose="020F0502020204030204"/>
                <a:ea typeface="+mn-ea"/>
                <a:cs typeface="+mn-cs"/>
              </a:rPr>
              <a:t>encodingDesc</a:t>
            </a: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 opisuje razmerje med elektronskim besedilom in njegovim virom ali viri. </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Omogoča podroben opis, ali (oziroma kako) je bilo besedilo normalizirano med transkripcijo, kako je označevalec razrešil dvoumnosti v izvoru, katere ravni kodiranja ali analize so bile uporabljene itd.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Pojasnilo o kodiranju besedila, uporabljeni metodologiji in standardih.</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Opis kodiranja lahko vsebuje poljubno kombinacijo odstavkov besedila, označenih z elementom &lt;</a:t>
            </a:r>
            <a:r>
              <a:rPr kumimoji="0" lang="sl-SI" sz="2000" b="0" i="0" u="none" strike="noStrike" kern="1200" cap="none" spc="0" normalizeH="0" baseline="0" noProof="0" dirty="0">
                <a:ln>
                  <a:noFill/>
                </a:ln>
                <a:solidFill>
                  <a:srgbClr val="4375C6"/>
                </a:solidFill>
                <a:effectLst/>
                <a:uLnTx/>
                <a:uFillTx/>
                <a:latin typeface="Calibri" panose="020F0502020204030204"/>
                <a:ea typeface="+mn-ea"/>
                <a:cs typeface="+mn-cs"/>
              </a:rPr>
              <a:t>p</a:t>
            </a: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&gt;, skupaj z bolj specializiranimi elementi kot npr.:</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1800" b="0" i="0" u="none" strike="noStrike" kern="1200" cap="none" spc="0" normalizeH="0" baseline="0" noProof="0" dirty="0" err="1">
                <a:ln>
                  <a:noFill/>
                </a:ln>
                <a:solidFill>
                  <a:srgbClr val="4375C6"/>
                </a:solidFill>
                <a:effectLst/>
                <a:uLnTx/>
                <a:uFillTx/>
                <a:latin typeface="Calibri" panose="020F0502020204030204"/>
                <a:ea typeface="+mn-ea"/>
                <a:cs typeface="+mn-cs"/>
              </a:rPr>
              <a:t>projectDesc</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&gt;: Opis projekta, ki je povezano z kodiranjem besedila.</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1800" b="0" i="0" u="none" strike="noStrike" kern="1200" cap="none" spc="0" normalizeH="0" baseline="0" noProof="0" dirty="0" err="1">
                <a:ln>
                  <a:noFill/>
                </a:ln>
                <a:solidFill>
                  <a:srgbClr val="4375C6"/>
                </a:solidFill>
                <a:effectLst/>
                <a:uLnTx/>
                <a:uFillTx/>
                <a:latin typeface="Calibri" panose="020F0502020204030204"/>
                <a:ea typeface="+mn-ea"/>
                <a:cs typeface="+mn-cs"/>
              </a:rPr>
              <a:t>editorialDecl</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&gt;: Uredniške smernice, ki so bile uporabljene</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85567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7A9DB-4D43-49C6-B429-5435BB63CD3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C699E94-D983-292D-96CF-33793A1310D1}"/>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B95AA7D7-FD42-9277-1DFB-9F3C728AC6B9}"/>
              </a:ext>
            </a:extLst>
          </p:cNvPr>
          <p:cNvPicPr>
            <a:picLocks noChangeAspect="1"/>
          </p:cNvPicPr>
          <p:nvPr/>
        </p:nvPicPr>
        <p:blipFill>
          <a:blip r:embed="rId2"/>
          <a:stretch>
            <a:fillRect/>
          </a:stretch>
        </p:blipFill>
        <p:spPr>
          <a:xfrm>
            <a:off x="1" y="6170693"/>
            <a:ext cx="12201645" cy="689777"/>
          </a:xfrm>
          <a:prstGeom prst="rect">
            <a:avLst/>
          </a:prstGeom>
        </p:spPr>
      </p:pic>
      <p:sp>
        <p:nvSpPr>
          <p:cNvPr id="11" name="TextBox 10">
            <a:extLst>
              <a:ext uri="{FF2B5EF4-FFF2-40B4-BE49-F238E27FC236}">
                <a16:creationId xmlns:a16="http://schemas.microsoft.com/office/drawing/2014/main" id="{2B7BB2A5-69E0-E025-1919-AEE9D36A59F7}"/>
              </a:ext>
            </a:extLst>
          </p:cNvPr>
          <p:cNvSpPr txBox="1"/>
          <p:nvPr/>
        </p:nvSpPr>
        <p:spPr>
          <a:xfrm>
            <a:off x="1348383" y="1610553"/>
            <a:ext cx="10087415" cy="20749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profileDesc</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(Profile </a:t>
            </a:r>
            <a:r>
              <a:rPr kumimoji="0" lang="sl-SI" sz="2400" b="0" i="0" u="none" strike="noStrike" kern="1200" cap="none" spc="0" normalizeH="0" baseline="0" noProof="0" dirty="0" err="1">
                <a:ln>
                  <a:noFill/>
                </a:ln>
                <a:solidFill>
                  <a:prstClr val="black"/>
                </a:solidFill>
                <a:effectLst/>
                <a:uLnTx/>
                <a:uFillTx/>
                <a:latin typeface="Calibri" panose="020F0502020204030204"/>
                <a:ea typeface="+mn-ea"/>
                <a:cs typeface="+mn-cs"/>
              </a:rPr>
              <a:t>Description</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Vsebuje informacije o vsebini besedila, kot so jezik, slog in predmet.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Elementi:</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1800" b="0" i="0" u="none" strike="noStrike" kern="1200" cap="none" spc="0" normalizeH="0" baseline="0" noProof="0" dirty="0" err="1">
                <a:ln>
                  <a:noFill/>
                </a:ln>
                <a:solidFill>
                  <a:srgbClr val="4375C6"/>
                </a:solidFill>
                <a:effectLst/>
                <a:uLnTx/>
                <a:uFillTx/>
                <a:latin typeface="Calibri" panose="020F0502020204030204"/>
                <a:ea typeface="+mn-ea"/>
                <a:cs typeface="+mn-cs"/>
              </a:rPr>
              <a:t>langUsage</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&gt;: Opis uporabe jezika v besedilu.</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1800" b="0" i="0" u="none" strike="noStrike" kern="1200" cap="none" spc="0" normalizeH="0" baseline="0" noProof="0" dirty="0" err="1">
                <a:ln>
                  <a:noFill/>
                </a:ln>
                <a:solidFill>
                  <a:srgbClr val="4375C6"/>
                </a:solidFill>
                <a:effectLst/>
                <a:uLnTx/>
                <a:uFillTx/>
                <a:latin typeface="Calibri" panose="020F0502020204030204"/>
                <a:ea typeface="+mn-ea"/>
                <a:cs typeface="+mn-cs"/>
              </a:rPr>
              <a:t>textClass</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&gt;: Razvrstitev besedila po zvrsti, tematiki itd.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325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43EE8-9734-9A1A-BE49-A3A1299FC35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1D9C551-8304-C465-D8C0-A14A108CC46B}"/>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F0D5187D-F6F2-9200-BDFB-BDFEE33C854D}"/>
              </a:ext>
            </a:extLst>
          </p:cNvPr>
          <p:cNvPicPr>
            <a:picLocks noChangeAspect="1"/>
          </p:cNvPicPr>
          <p:nvPr/>
        </p:nvPicPr>
        <p:blipFill>
          <a:blip r:embed="rId2"/>
          <a:stretch>
            <a:fillRect/>
          </a:stretch>
        </p:blipFill>
        <p:spPr>
          <a:xfrm>
            <a:off x="1" y="6170693"/>
            <a:ext cx="12201645" cy="689777"/>
          </a:xfrm>
          <a:prstGeom prst="rect">
            <a:avLst/>
          </a:prstGeom>
        </p:spPr>
      </p:pic>
      <p:sp>
        <p:nvSpPr>
          <p:cNvPr id="11" name="TextBox 10">
            <a:extLst>
              <a:ext uri="{FF2B5EF4-FFF2-40B4-BE49-F238E27FC236}">
                <a16:creationId xmlns:a16="http://schemas.microsoft.com/office/drawing/2014/main" id="{FBDDE6C1-7E89-66F7-32C1-D0CB69A221B1}"/>
              </a:ext>
            </a:extLst>
          </p:cNvPr>
          <p:cNvSpPr txBox="1"/>
          <p:nvPr/>
        </p:nvSpPr>
        <p:spPr>
          <a:xfrm>
            <a:off x="1348383" y="1610553"/>
            <a:ext cx="10087415" cy="2066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revisionDesc</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a:t>
            </a:r>
            <a:r>
              <a:rPr kumimoji="0" lang="sl-SI" sz="2400" b="0" i="0" u="none" strike="noStrike" kern="1200" cap="none" spc="0" normalizeH="0" baseline="0" noProof="0" dirty="0" err="1">
                <a:ln>
                  <a:noFill/>
                </a:ln>
                <a:solidFill>
                  <a:prstClr val="black"/>
                </a:solidFill>
                <a:effectLst/>
                <a:uLnTx/>
                <a:uFillTx/>
                <a:latin typeface="Calibri" panose="020F0502020204030204"/>
                <a:ea typeface="+mn-ea"/>
                <a:cs typeface="+mn-cs"/>
              </a:rPr>
              <a:t>Revision</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sl-SI" sz="2400" b="0" i="0" u="none" strike="noStrike" kern="1200" cap="none" spc="0" normalizeH="0" baseline="0" noProof="0" dirty="0" err="1">
                <a:ln>
                  <a:noFill/>
                </a:ln>
                <a:solidFill>
                  <a:prstClr val="black"/>
                </a:solidFill>
                <a:effectLst/>
                <a:uLnTx/>
                <a:uFillTx/>
                <a:latin typeface="Calibri" panose="020F0502020204030204"/>
                <a:ea typeface="+mn-ea"/>
                <a:cs typeface="+mn-cs"/>
              </a:rPr>
              <a:t>Description</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Evidenca sprememb, ki so bile narejene v dokumentu</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Pomembno za sledljivost sprememb</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Element &lt;</a:t>
            </a:r>
            <a:r>
              <a:rPr kumimoji="0" lang="sl-SI" sz="2000" b="0" i="0" u="none" strike="noStrike" kern="1200" cap="none" spc="0" normalizeH="0" baseline="0" noProof="0" dirty="0" err="1">
                <a:ln>
                  <a:noFill/>
                </a:ln>
                <a:solidFill>
                  <a:srgbClr val="4375C6"/>
                </a:solidFill>
                <a:effectLst/>
                <a:uLnTx/>
                <a:uFillTx/>
                <a:latin typeface="Calibri" panose="020F0502020204030204"/>
                <a:ea typeface="+mn-ea"/>
                <a:cs typeface="+mn-cs"/>
              </a:rPr>
              <a:t>change</a:t>
            </a: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&gt;: Podrobnosti o posamezni spremembi, vključno z datumom, avtorjem spremembe in opisom spremembe</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8961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ABA54-691C-C573-F612-B81ABB2B9B1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65B7D42-347E-E148-FA14-5D42E20964DC}"/>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63219810-FC1D-9C12-D8A4-30FB5F175289}"/>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7ADEE914-0FF5-6FDC-694F-6778A4274A7E}"/>
              </a:ext>
            </a:extLst>
          </p:cNvPr>
          <p:cNvSpPr txBox="1"/>
          <p:nvPr/>
        </p:nvSpPr>
        <p:spPr>
          <a:xfrm>
            <a:off x="1221288" y="1377863"/>
            <a:ext cx="9749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l-SI" sz="3600" b="1" dirty="0">
                <a:solidFill>
                  <a:srgbClr val="800000"/>
                </a:solidFill>
                <a:latin typeface="Trebuchet MS"/>
                <a:ea typeface="Verdana"/>
                <a:cs typeface="Tahoma"/>
              </a:rPr>
              <a:t>Primer </a:t>
            </a:r>
            <a:r>
              <a:rPr lang="sl-SI" sz="3600" b="1" dirty="0" err="1">
                <a:solidFill>
                  <a:srgbClr val="800000"/>
                </a:solidFill>
                <a:latin typeface="Trebuchet MS"/>
                <a:ea typeface="Verdana"/>
                <a:cs typeface="Tahoma"/>
              </a:rPr>
              <a:t>teiHeader</a:t>
            </a:r>
            <a:endParaRPr lang="en-US" sz="3600" b="1" dirty="0">
              <a:solidFill>
                <a:srgbClr val="800000"/>
              </a:solidFill>
              <a:latin typeface="Trebuchet MS"/>
              <a:ea typeface="Verdana"/>
              <a:cs typeface="Tahoma"/>
            </a:endParaRPr>
          </a:p>
        </p:txBody>
      </p:sp>
      <p:sp>
        <p:nvSpPr>
          <p:cNvPr id="11" name="TextBox 10">
            <a:extLst>
              <a:ext uri="{FF2B5EF4-FFF2-40B4-BE49-F238E27FC236}">
                <a16:creationId xmlns:a16="http://schemas.microsoft.com/office/drawing/2014/main" id="{EE9C59B0-9685-F292-9489-B32FC001872F}"/>
              </a:ext>
            </a:extLst>
          </p:cNvPr>
          <p:cNvSpPr txBox="1"/>
          <p:nvPr/>
        </p:nvSpPr>
        <p:spPr>
          <a:xfrm>
            <a:off x="1221286" y="2024116"/>
            <a:ext cx="1008741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sl-SI" sz="1800" b="0" i="0" u="none" strike="noStrike" kern="1200" cap="none" spc="0" normalizeH="0" baseline="0" noProof="0" dirty="0" err="1">
                <a:ln>
                  <a:noFill/>
                </a:ln>
                <a:solidFill>
                  <a:prstClr val="black"/>
                </a:solidFill>
                <a:effectLst/>
                <a:uLnTx/>
                <a:uFillTx/>
                <a:latin typeface="Calibri" panose="020F0502020204030204"/>
                <a:ea typeface="+mn-ea"/>
                <a:cs typeface="+mn-cs"/>
              </a:rPr>
              <a:t>Foglarjeva</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 pesmarica,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Elektronska </a:t>
            </a:r>
            <a:r>
              <a:rPr kumimoji="0" lang="sl-SI" sz="1800" b="0" i="0" u="none" strike="noStrike" kern="1200" cap="none" spc="0" normalizeH="0" baseline="0" noProof="0" dirty="0" err="1">
                <a:ln>
                  <a:noFill/>
                </a:ln>
                <a:solidFill>
                  <a:prstClr val="black"/>
                </a:solidFill>
                <a:effectLst/>
                <a:uLnTx/>
                <a:uFillTx/>
                <a:latin typeface="Calibri" panose="020F0502020204030204"/>
                <a:ea typeface="+mn-ea"/>
                <a:cs typeface="+mn-cs"/>
              </a:rPr>
              <a:t>znanstvenokritična</a:t>
            </a:r>
            <a:r>
              <a:rPr kumimoji="0" lang="sl-SI" sz="1800" b="0" i="0" u="none" strike="noStrike" kern="1200" cap="none" spc="0" normalizeH="0" baseline="0" noProof="0" dirty="0">
                <a:ln>
                  <a:noFill/>
                </a:ln>
                <a:solidFill>
                  <a:prstClr val="black"/>
                </a:solidFill>
                <a:effectLst/>
                <a:uLnTx/>
                <a:uFillTx/>
                <a:latin typeface="Calibri" panose="020F0502020204030204"/>
                <a:ea typeface="+mn-ea"/>
                <a:cs typeface="+mn-cs"/>
              </a:rPr>
              <a:t> izdaja</a:t>
            </a:r>
          </a:p>
        </p:txBody>
      </p:sp>
      <p:pic>
        <p:nvPicPr>
          <p:cNvPr id="2" name="Content Placeholder 8">
            <a:extLst>
              <a:ext uri="{FF2B5EF4-FFF2-40B4-BE49-F238E27FC236}">
                <a16:creationId xmlns:a16="http://schemas.microsoft.com/office/drawing/2014/main" id="{2D41D57C-7E97-0AF0-5D66-5DAC66084A5C}"/>
              </a:ext>
            </a:extLst>
          </p:cNvPr>
          <p:cNvPicPr>
            <a:picLocks noGrp="1" noChangeAspect="1"/>
          </p:cNvPicPr>
          <p:nvPr>
            <p:ph idx="1"/>
          </p:nvPr>
        </p:nvPicPr>
        <p:blipFill>
          <a:blip r:embed="rId3"/>
          <a:stretch>
            <a:fillRect/>
          </a:stretch>
        </p:blipFill>
        <p:spPr>
          <a:xfrm>
            <a:off x="5647306" y="595635"/>
            <a:ext cx="5038111" cy="5430183"/>
          </a:xfrm>
        </p:spPr>
      </p:pic>
    </p:spTree>
    <p:extLst>
      <p:ext uri="{BB962C8B-B14F-4D97-AF65-F5344CB8AC3E}">
        <p14:creationId xmlns:p14="http://schemas.microsoft.com/office/powerpoint/2010/main" val="2059131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49BC1-E88F-4391-5700-2BD86446A62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316C5FA-2316-5EA9-6E22-6F67C876FDAF}"/>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2EBA2B7D-9DC9-7CD2-ED86-7A59BF32C08C}"/>
              </a:ext>
            </a:extLst>
          </p:cNvPr>
          <p:cNvPicPr>
            <a:picLocks noChangeAspect="1"/>
          </p:cNvPicPr>
          <p:nvPr/>
        </p:nvPicPr>
        <p:blipFill>
          <a:blip r:embed="rId2"/>
          <a:stretch>
            <a:fillRect/>
          </a:stretch>
        </p:blipFill>
        <p:spPr>
          <a:xfrm>
            <a:off x="1" y="6170693"/>
            <a:ext cx="12201645" cy="689777"/>
          </a:xfrm>
          <a:prstGeom prst="rect">
            <a:avLst/>
          </a:prstGeom>
        </p:spPr>
      </p:pic>
      <p:pic>
        <p:nvPicPr>
          <p:cNvPr id="2" name="Content Placeholder 5">
            <a:extLst>
              <a:ext uri="{FF2B5EF4-FFF2-40B4-BE49-F238E27FC236}">
                <a16:creationId xmlns:a16="http://schemas.microsoft.com/office/drawing/2014/main" id="{35CB5B6D-569D-005A-1291-C0E3B6FB838B}"/>
              </a:ext>
            </a:extLst>
          </p:cNvPr>
          <p:cNvPicPr>
            <a:picLocks noGrp="1" noChangeAspect="1"/>
          </p:cNvPicPr>
          <p:nvPr>
            <p:ph idx="1"/>
          </p:nvPr>
        </p:nvPicPr>
        <p:blipFill>
          <a:blip r:embed="rId3"/>
          <a:stretch>
            <a:fillRect/>
          </a:stretch>
        </p:blipFill>
        <p:spPr>
          <a:xfrm>
            <a:off x="1314879" y="445033"/>
            <a:ext cx="9562242" cy="48831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39933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230B4-676F-A519-7F18-5348FC0AE257}"/>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8F55DBA-5152-C4D9-A925-A06F4665DB27}"/>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E3AF4C70-CCD7-E8FC-596D-34DF94881F17}"/>
              </a:ext>
            </a:extLst>
          </p:cNvPr>
          <p:cNvPicPr>
            <a:picLocks noChangeAspect="1"/>
          </p:cNvPicPr>
          <p:nvPr/>
        </p:nvPicPr>
        <p:blipFill>
          <a:blip r:embed="rId2"/>
          <a:stretch>
            <a:fillRect/>
          </a:stretch>
        </p:blipFill>
        <p:spPr>
          <a:xfrm>
            <a:off x="1" y="6170693"/>
            <a:ext cx="12201645" cy="689777"/>
          </a:xfrm>
          <a:prstGeom prst="rect">
            <a:avLst/>
          </a:prstGeom>
        </p:spPr>
      </p:pic>
      <p:pic>
        <p:nvPicPr>
          <p:cNvPr id="8" name="Content Placeholder 6">
            <a:extLst>
              <a:ext uri="{FF2B5EF4-FFF2-40B4-BE49-F238E27FC236}">
                <a16:creationId xmlns:a16="http://schemas.microsoft.com/office/drawing/2014/main" id="{60D233EE-5895-A60B-1FEF-4048C1A90A19}"/>
              </a:ext>
            </a:extLst>
          </p:cNvPr>
          <p:cNvPicPr>
            <a:picLocks noChangeAspect="1"/>
          </p:cNvPicPr>
          <p:nvPr/>
        </p:nvPicPr>
        <p:blipFill>
          <a:blip r:embed="rId3"/>
          <a:stretch>
            <a:fillRect/>
          </a:stretch>
        </p:blipFill>
        <p:spPr>
          <a:xfrm>
            <a:off x="1313558" y="445033"/>
            <a:ext cx="8749615" cy="50073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3571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3FE1E-46B2-641F-5FC8-BA352B4FA09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ED33F82-B6EC-86FF-8926-63CD9069FA62}"/>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B3C5DBDF-6245-BE39-EE28-534FF0A383FD}"/>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CC3653AB-D6E2-7B8B-1C31-B173F042A16C}"/>
              </a:ext>
            </a:extLst>
          </p:cNvPr>
          <p:cNvSpPr txBox="1"/>
          <p:nvPr/>
        </p:nvSpPr>
        <p:spPr>
          <a:xfrm>
            <a:off x="1219965" y="453858"/>
            <a:ext cx="97494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l-SI" sz="3600" b="1" dirty="0">
                <a:solidFill>
                  <a:srgbClr val="800000"/>
                </a:solidFill>
                <a:latin typeface="Trebuchet MS"/>
                <a:ea typeface="Verdana"/>
                <a:cs typeface="Tahoma"/>
              </a:rPr>
              <a:t>Označevanje imenskih entitet (TEI modul za označevanje imen, datumov, krajev in ljudi)</a:t>
            </a:r>
            <a:endParaRPr lang="en-US" sz="3600" b="1" dirty="0">
              <a:solidFill>
                <a:srgbClr val="800000"/>
              </a:solidFill>
              <a:latin typeface="Trebuchet MS"/>
              <a:ea typeface="Verdana"/>
              <a:cs typeface="Tahoma"/>
            </a:endParaRPr>
          </a:p>
        </p:txBody>
      </p:sp>
      <p:sp>
        <p:nvSpPr>
          <p:cNvPr id="11" name="TextBox 10">
            <a:extLst>
              <a:ext uri="{FF2B5EF4-FFF2-40B4-BE49-F238E27FC236}">
                <a16:creationId xmlns:a16="http://schemas.microsoft.com/office/drawing/2014/main" id="{B969C0EA-C1F5-1743-0B6A-F39A0B967200}"/>
              </a:ext>
            </a:extLst>
          </p:cNvPr>
          <p:cNvSpPr txBox="1"/>
          <p:nvPr/>
        </p:nvSpPr>
        <p:spPr>
          <a:xfrm>
            <a:off x="1221286" y="2024116"/>
            <a:ext cx="10087415" cy="27610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TEI omogoča več načinov označevanja imen in imenskih izrazov</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rs</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vsebuje niz, ki se nanaša na osebo ali kraj, npr. "njegova gospa", "ona" itd.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a:ln>
                  <a:noFill/>
                </a:ln>
                <a:solidFill>
                  <a:srgbClr val="4375C6"/>
                </a:solidFill>
                <a:effectLst/>
                <a:uLnTx/>
                <a:uFillTx/>
                <a:latin typeface="Calibri" panose="020F0502020204030204"/>
                <a:ea typeface="+mn-ea"/>
                <a:cs typeface="+mn-cs"/>
              </a:rPr>
              <a:t>name</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vsebuje lastni samostalnik ali samostalniško besedno zvezo, npr. „France Prešeren“ in „Vrba na Gorenjskem“</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Z atributom </a:t>
            </a:r>
            <a:r>
              <a:rPr kumimoji="0" lang="sl-SI" sz="24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@type </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razlikujemo osebe in kraje</a:t>
            </a:r>
          </a:p>
          <a:p>
            <a:pPr>
              <a:lnSpc>
                <a:spcPct val="90000"/>
              </a:lnSpc>
              <a:spcBef>
                <a:spcPts val="500"/>
              </a:spcBef>
              <a:defRPr/>
            </a:pPr>
            <a:endPar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Tree>
    <p:extLst>
      <p:ext uri="{BB962C8B-B14F-4D97-AF65-F5344CB8AC3E}">
        <p14:creationId xmlns:p14="http://schemas.microsoft.com/office/powerpoint/2010/main" val="141628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D4F9A-18CC-B3D6-585B-3549997DD74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214C527-B9F2-DE56-940D-F5E53C50206E}"/>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3F404023-AF85-3479-56B7-C16DAD80BBA3}"/>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481AC8B4-6CAF-4625-7F2F-9808F6DE3932}"/>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AF4B53B1-8AF0-997F-E724-3F6FCE787132}"/>
              </a:ext>
            </a:extLst>
          </p:cNvPr>
          <p:cNvPicPr>
            <a:picLocks noChangeAspect="1"/>
          </p:cNvPicPr>
          <p:nvPr/>
        </p:nvPicPr>
        <p:blipFill>
          <a:blip r:embed="rId4"/>
          <a:stretch>
            <a:fillRect/>
          </a:stretch>
        </p:blipFill>
        <p:spPr>
          <a:xfrm>
            <a:off x="9910882" y="1265"/>
            <a:ext cx="2285880" cy="1280330"/>
          </a:xfrm>
          <a:prstGeom prst="rect">
            <a:avLst/>
          </a:prstGeom>
        </p:spPr>
      </p:pic>
      <p:sp>
        <p:nvSpPr>
          <p:cNvPr id="7" name="TextBox 6">
            <a:extLst>
              <a:ext uri="{FF2B5EF4-FFF2-40B4-BE49-F238E27FC236}">
                <a16:creationId xmlns:a16="http://schemas.microsoft.com/office/drawing/2014/main" id="{B8C0A605-74DB-C386-E0C6-CCD908E2CD28}"/>
              </a:ext>
            </a:extLst>
          </p:cNvPr>
          <p:cNvSpPr txBox="1"/>
          <p:nvPr/>
        </p:nvSpPr>
        <p:spPr>
          <a:xfrm>
            <a:off x="978426" y="997374"/>
            <a:ext cx="10837719" cy="4040850"/>
          </a:xfrm>
          <a:prstGeom prst="rect">
            <a:avLst/>
          </a:prstGeom>
          <a:noFill/>
        </p:spPr>
        <p:txBody>
          <a:bodyPr wrap="square" rtlCol="0">
            <a:spAutoFit/>
          </a:bodyPr>
          <a:lstStyle/>
          <a:p>
            <a:pPr marL="228600" indent="-228600">
              <a:lnSpc>
                <a:spcPct val="90000"/>
              </a:lnSpc>
              <a:spcBef>
                <a:spcPts val="500"/>
              </a:spcBef>
              <a:buFont typeface="Arial" panose="020B0604020202020204" pitchFamily="34" charset="0"/>
              <a:buChar char="•"/>
              <a:defRPr/>
            </a:pPr>
            <a:r>
              <a:rPr lang="sl-SI" sz="2600" dirty="0" err="1">
                <a:solidFill>
                  <a:prstClr val="black"/>
                </a:solidFill>
                <a:latin typeface="Aptos" panose="020B0004020202020204"/>
              </a:rPr>
              <a:t>Digitizacija</a:t>
            </a:r>
            <a:r>
              <a:rPr lang="sl-SI" sz="2600" dirty="0">
                <a:solidFill>
                  <a:prstClr val="black"/>
                </a:solidFill>
                <a:latin typeface="Aptos" panose="020B0004020202020204"/>
              </a:rPr>
              <a:t> virov</a:t>
            </a:r>
          </a:p>
          <a:p>
            <a:pPr marL="685800" lvl="1" indent="-228600">
              <a:lnSpc>
                <a:spcPct val="90000"/>
              </a:lnSpc>
              <a:spcBef>
                <a:spcPts val="500"/>
              </a:spcBef>
              <a:buFont typeface="Arial" panose="020B0604020202020204" pitchFamily="34" charset="0"/>
              <a:buChar char="•"/>
              <a:defRPr/>
            </a:pPr>
            <a:r>
              <a:rPr lang="sl-SI" sz="2600" dirty="0">
                <a:solidFill>
                  <a:prstClr val="black"/>
                </a:solidFill>
                <a:latin typeface="Aptos" panose="020B0004020202020204"/>
              </a:rPr>
              <a:t>Proces pretvarjanja analognega gradiva v digitalno obliko</a:t>
            </a:r>
          </a:p>
          <a:p>
            <a:pPr marL="1143000" lvl="2" indent="-228600">
              <a:lnSpc>
                <a:spcPct val="90000"/>
              </a:lnSpc>
              <a:spcBef>
                <a:spcPts val="500"/>
              </a:spcBef>
              <a:buFont typeface="Arial" panose="020B0604020202020204" pitchFamily="34" charset="0"/>
              <a:buChar char="•"/>
              <a:defRPr/>
            </a:pPr>
            <a:r>
              <a:rPr lang="sl-SI" sz="2600" dirty="0">
                <a:solidFill>
                  <a:prstClr val="black"/>
                </a:solidFill>
                <a:latin typeface="Aptos" panose="020B0004020202020204"/>
              </a:rPr>
              <a:t>Skeniranje, video pretvorbe, zvočni posnetki</a:t>
            </a:r>
          </a:p>
          <a:p>
            <a:pPr marL="1143000" lvl="2" indent="-228600">
              <a:lnSpc>
                <a:spcPct val="90000"/>
              </a:lnSpc>
              <a:spcBef>
                <a:spcPts val="500"/>
              </a:spcBef>
              <a:buFont typeface="Arial" panose="020B0604020202020204" pitchFamily="34" charset="0"/>
              <a:buChar char="•"/>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Namen ustvariti točno digitalno kopijo</a:t>
            </a:r>
            <a:endParaRPr kumimoji="0" lang="sl-SI" sz="22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Digitalizacija virov</a:t>
            </a:r>
          </a:p>
          <a:p>
            <a:pPr marL="685800" lvl="1" indent="-228600">
              <a:lnSpc>
                <a:spcPct val="90000"/>
              </a:lnSpc>
              <a:spcBef>
                <a:spcPts val="1000"/>
              </a:spcBef>
              <a:buFont typeface="Arial" panose="020B0604020202020204" pitchFamily="34" charset="0"/>
              <a:buChar char="•"/>
              <a:defRPr/>
            </a:pPr>
            <a:r>
              <a:rPr lang="sl-SI" sz="2600" dirty="0">
                <a:solidFill>
                  <a:prstClr val="black"/>
                </a:solidFill>
                <a:latin typeface="Aptos" panose="020B0004020202020204"/>
              </a:rPr>
              <a:t>Ne le pretvorba temveč tudi uporabo drugih orodij za ustvarjanje novih načinov analiz, obdelav ali dostopa do gradiva</a:t>
            </a:r>
          </a:p>
          <a:p>
            <a:pPr marL="685800" lvl="1" indent="-228600">
              <a:lnSpc>
                <a:spcPct val="90000"/>
              </a:lnSpc>
              <a:spcBef>
                <a:spcPts val="1000"/>
              </a:spcBef>
              <a:buFont typeface="Arial" panose="020B0604020202020204" pitchFamily="34" charset="0"/>
              <a:buChar char="•"/>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U</a:t>
            </a:r>
            <a:r>
              <a:rPr lang="sl-SI" sz="2600" dirty="0">
                <a:solidFill>
                  <a:prstClr val="black"/>
                </a:solidFill>
                <a:latin typeface="Aptos" panose="020B0004020202020204"/>
              </a:rPr>
              <a:t>poraba metapodatkov</a:t>
            </a:r>
          </a:p>
          <a:p>
            <a:pPr marL="685800" lvl="1" indent="-228600">
              <a:lnSpc>
                <a:spcPct val="90000"/>
              </a:lnSpc>
              <a:spcBef>
                <a:spcPts val="1000"/>
              </a:spcBef>
              <a:buFont typeface="Arial" panose="020B0604020202020204" pitchFamily="34" charset="0"/>
              <a:buChar char="•"/>
              <a:defRPr/>
            </a:pPr>
            <a:r>
              <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rPr>
              <a:t>Sprememba delovnega procesa</a:t>
            </a:r>
          </a:p>
        </p:txBody>
      </p:sp>
    </p:spTree>
    <p:extLst>
      <p:ext uri="{BB962C8B-B14F-4D97-AF65-F5344CB8AC3E}">
        <p14:creationId xmlns:p14="http://schemas.microsoft.com/office/powerpoint/2010/main" val="4058352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374F6-D3E5-318D-2042-2F67BF511FE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237F9B2-FF0D-3433-CC2A-8129B34F81FF}"/>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B6B7F873-0F6F-7749-B952-EE8FB0A2F707}"/>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95BF279C-A700-FFD9-349D-9C9F4C5485CE}"/>
              </a:ext>
            </a:extLst>
          </p:cNvPr>
          <p:cNvSpPr txBox="1"/>
          <p:nvPr/>
        </p:nvSpPr>
        <p:spPr>
          <a:xfrm>
            <a:off x="1219965" y="453858"/>
            <a:ext cx="974942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l-SI" sz="3600" b="1" dirty="0">
                <a:solidFill>
                  <a:srgbClr val="800000"/>
                </a:solidFill>
                <a:latin typeface="Trebuchet MS"/>
                <a:ea typeface="Verdana"/>
                <a:cs typeface="Tahoma"/>
              </a:rPr>
              <a:t>Označevanje imen</a:t>
            </a:r>
            <a:br>
              <a:rPr lang="sl-SI" sz="3600" b="1" dirty="0">
                <a:solidFill>
                  <a:srgbClr val="800000"/>
                </a:solidFill>
                <a:latin typeface="Trebuchet MS"/>
                <a:ea typeface="Verdana"/>
                <a:cs typeface="Tahoma"/>
              </a:rPr>
            </a:br>
            <a:r>
              <a:rPr lang="sl-SI" sz="3600" b="1" dirty="0">
                <a:solidFill>
                  <a:srgbClr val="800000"/>
                </a:solidFill>
                <a:latin typeface="Trebuchet MS"/>
                <a:ea typeface="Verdana"/>
                <a:cs typeface="Tahoma"/>
              </a:rPr>
              <a:t>Kodiranje imen z uporabo elementa &lt;name&gt; </a:t>
            </a:r>
            <a:endParaRPr lang="en-US" sz="3600" b="1" dirty="0">
              <a:solidFill>
                <a:srgbClr val="800000"/>
              </a:solidFill>
              <a:latin typeface="Trebuchet MS"/>
              <a:ea typeface="Verdana"/>
              <a:cs typeface="Tahoma"/>
            </a:endParaRPr>
          </a:p>
        </p:txBody>
      </p:sp>
      <p:pic>
        <p:nvPicPr>
          <p:cNvPr id="2" name="Content Placeholder 6">
            <a:extLst>
              <a:ext uri="{FF2B5EF4-FFF2-40B4-BE49-F238E27FC236}">
                <a16:creationId xmlns:a16="http://schemas.microsoft.com/office/drawing/2014/main" id="{F4B8EA0E-1987-A876-5E93-CA0FE316DC49}"/>
              </a:ext>
            </a:extLst>
          </p:cNvPr>
          <p:cNvPicPr>
            <a:picLocks noGrp="1" noChangeAspect="1"/>
          </p:cNvPicPr>
          <p:nvPr>
            <p:ph idx="1"/>
          </p:nvPr>
        </p:nvPicPr>
        <p:blipFill>
          <a:blip r:embed="rId3"/>
          <a:stretch>
            <a:fillRect/>
          </a:stretch>
        </p:blipFill>
        <p:spPr>
          <a:xfrm>
            <a:off x="1476222" y="2108045"/>
            <a:ext cx="9236912" cy="228517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80792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76C47-D2E0-660B-E8D4-54F28A843F5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406DD2D-9C95-FCD8-53FA-C242FFD27FBE}"/>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2C084006-B489-DC4A-0D21-F1B8AC69FC44}"/>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8818F040-35BD-A1E9-00D7-6F5383BA7D4D}"/>
              </a:ext>
            </a:extLst>
          </p:cNvPr>
          <p:cNvSpPr txBox="1"/>
          <p:nvPr/>
        </p:nvSpPr>
        <p:spPr>
          <a:xfrm>
            <a:off x="1219965" y="453858"/>
            <a:ext cx="97494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l-SI" sz="3600" b="1" dirty="0">
                <a:solidFill>
                  <a:srgbClr val="800000"/>
                </a:solidFill>
                <a:latin typeface="Trebuchet MS"/>
                <a:ea typeface="Verdana"/>
                <a:cs typeface="Tahoma"/>
              </a:rPr>
              <a:t>Razlikovanje med različnimi vrstami imen </a:t>
            </a:r>
            <a:endParaRPr lang="en-US" sz="3600" b="1" dirty="0">
              <a:solidFill>
                <a:srgbClr val="800000"/>
              </a:solidFill>
              <a:latin typeface="Trebuchet MS"/>
              <a:ea typeface="Verdana"/>
              <a:cs typeface="Tahoma"/>
            </a:endParaRPr>
          </a:p>
        </p:txBody>
      </p:sp>
      <p:sp>
        <p:nvSpPr>
          <p:cNvPr id="3" name="TextBox 2">
            <a:extLst>
              <a:ext uri="{FF2B5EF4-FFF2-40B4-BE49-F238E27FC236}">
                <a16:creationId xmlns:a16="http://schemas.microsoft.com/office/drawing/2014/main" id="{547201CF-DC00-462D-73D6-554CB8AFD29D}"/>
              </a:ext>
            </a:extLst>
          </p:cNvPr>
          <p:cNvSpPr txBox="1"/>
          <p:nvPr/>
        </p:nvSpPr>
        <p:spPr>
          <a:xfrm>
            <a:off x="2560320" y="1215493"/>
            <a:ext cx="5965372" cy="67710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Dodan atribut </a:t>
            </a:r>
            <a:r>
              <a:rPr kumimoji="0" lang="sl-SI" sz="20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@type</a:t>
            </a: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 za natančnejše označevanje</a:t>
            </a:r>
          </a:p>
          <a:p>
            <a:endParaRPr lang="sl-SI" dirty="0"/>
          </a:p>
        </p:txBody>
      </p:sp>
      <p:pic>
        <p:nvPicPr>
          <p:cNvPr id="8" name="Content Placeholder 12">
            <a:extLst>
              <a:ext uri="{FF2B5EF4-FFF2-40B4-BE49-F238E27FC236}">
                <a16:creationId xmlns:a16="http://schemas.microsoft.com/office/drawing/2014/main" id="{E18675DC-B940-823C-69D9-AE6F432F562A}"/>
              </a:ext>
            </a:extLst>
          </p:cNvPr>
          <p:cNvPicPr>
            <a:picLocks noGrp="1" noChangeAspect="1"/>
          </p:cNvPicPr>
          <p:nvPr>
            <p:ph idx="1"/>
          </p:nvPr>
        </p:nvPicPr>
        <p:blipFill>
          <a:blip r:embed="rId3"/>
          <a:stretch>
            <a:fillRect/>
          </a:stretch>
        </p:blipFill>
        <p:spPr>
          <a:xfrm>
            <a:off x="753048" y="1938041"/>
            <a:ext cx="9930549" cy="282772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783657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376F6-BCC2-B302-909A-0C6089638F2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F90D581-3B26-F032-503E-A5E3B558ACFD}"/>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E05EE2EF-C09D-18B4-B38D-D93F9E0549D6}"/>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DBA7D548-EBF5-27D0-8315-81D36BE98476}"/>
              </a:ext>
            </a:extLst>
          </p:cNvPr>
          <p:cNvSpPr txBox="1"/>
          <p:nvPr/>
        </p:nvSpPr>
        <p:spPr>
          <a:xfrm>
            <a:off x="627018" y="453858"/>
            <a:ext cx="111730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800000"/>
                </a:solidFill>
                <a:latin typeface="Trebuchet MS"/>
                <a:ea typeface="Verdana"/>
                <a:cs typeface="Tahoma"/>
              </a:rPr>
              <a:t>TEI </a:t>
            </a:r>
            <a:r>
              <a:rPr lang="en-US" sz="3600" b="1" dirty="0" err="1">
                <a:solidFill>
                  <a:srgbClr val="800000"/>
                </a:solidFill>
                <a:latin typeface="Trebuchet MS"/>
                <a:ea typeface="Verdana"/>
                <a:cs typeface="Tahoma"/>
              </a:rPr>
              <a:t>modul</a:t>
            </a:r>
            <a:r>
              <a:rPr lang="en-US" sz="3600" b="1" dirty="0">
                <a:solidFill>
                  <a:srgbClr val="800000"/>
                </a:solidFill>
                <a:latin typeface="Trebuchet MS"/>
                <a:ea typeface="Verdana"/>
                <a:cs typeface="Tahoma"/>
              </a:rPr>
              <a:t> 14 Names, Dates, People, and Places</a:t>
            </a:r>
          </a:p>
        </p:txBody>
      </p:sp>
      <p:sp>
        <p:nvSpPr>
          <p:cNvPr id="3" name="TextBox 2">
            <a:extLst>
              <a:ext uri="{FF2B5EF4-FFF2-40B4-BE49-F238E27FC236}">
                <a16:creationId xmlns:a16="http://schemas.microsoft.com/office/drawing/2014/main" id="{9DFA300B-7918-11B5-117D-8A31C2547AB7}"/>
              </a:ext>
            </a:extLst>
          </p:cNvPr>
          <p:cNvSpPr txBox="1"/>
          <p:nvPr/>
        </p:nvSpPr>
        <p:spPr>
          <a:xfrm>
            <a:off x="748937" y="1215493"/>
            <a:ext cx="10816046" cy="4909036"/>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Ta TEI modul omogoča kodiranje imen in drugih besednih zvez, ki opisujejo osebe, kraje ali organizacije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800" b="0" i="0" u="none" strike="noStrike" kern="1200" cap="none" spc="0" normalizeH="0" baseline="0" noProof="0" dirty="0" err="1">
                <a:ln>
                  <a:noFill/>
                </a:ln>
                <a:solidFill>
                  <a:srgbClr val="4375C6"/>
                </a:solidFill>
                <a:effectLst/>
                <a:uLnTx/>
                <a:uFillTx/>
                <a:latin typeface="Calibri" panose="020F0502020204030204"/>
                <a:ea typeface="+mn-ea"/>
                <a:cs typeface="+mn-cs"/>
              </a:rPr>
              <a:t>persName</a:t>
            </a: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&gt; vsebuje lastno ime ali lastnoimensko besedno zvezo, ki se nanaša na osebo, po možnosti vključuje enega ali več osebnih imen, priimkov, častnih izrazov, dodanih imen itd. Element &lt;</a:t>
            </a:r>
            <a:r>
              <a:rPr kumimoji="0" lang="sl-SI" sz="2800" b="0" i="0" u="none" strike="noStrike" kern="1200" cap="none" spc="0" normalizeH="0" baseline="0" noProof="0" dirty="0" err="1">
                <a:ln>
                  <a:noFill/>
                </a:ln>
                <a:solidFill>
                  <a:srgbClr val="4375C6"/>
                </a:solidFill>
                <a:effectLst/>
                <a:uLnTx/>
                <a:uFillTx/>
                <a:latin typeface="Calibri" panose="020F0502020204030204"/>
                <a:ea typeface="+mn-ea"/>
                <a:cs typeface="+mn-cs"/>
              </a:rPr>
              <a:t>persName</a:t>
            </a: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&gt; je „zmogljivejši“ od elementov &lt;</a:t>
            </a:r>
            <a:r>
              <a:rPr kumimoji="0" lang="sl-SI" sz="2800" b="0" i="0" u="none" strike="noStrike" kern="1200" cap="none" spc="0" normalizeH="0" baseline="0" noProof="0" dirty="0" err="1">
                <a:ln>
                  <a:noFill/>
                </a:ln>
                <a:solidFill>
                  <a:srgbClr val="4375C6"/>
                </a:solidFill>
                <a:effectLst/>
                <a:uLnTx/>
                <a:uFillTx/>
                <a:latin typeface="Calibri" panose="020F0502020204030204"/>
                <a:ea typeface="+mn-ea"/>
                <a:cs typeface="+mn-cs"/>
              </a:rPr>
              <a:t>rs</a:t>
            </a: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&gt; in &lt;</a:t>
            </a:r>
            <a:r>
              <a:rPr kumimoji="0" lang="sl-SI" sz="2800" b="0" i="0" u="none" strike="noStrike" kern="1200" cap="none" spc="0" normalizeH="0" baseline="0" noProof="0" dirty="0">
                <a:ln>
                  <a:noFill/>
                </a:ln>
                <a:solidFill>
                  <a:srgbClr val="4375C6"/>
                </a:solidFill>
                <a:effectLst/>
                <a:uLnTx/>
                <a:uFillTx/>
                <a:latin typeface="Calibri" panose="020F0502020204030204"/>
                <a:ea typeface="+mn-ea"/>
                <a:cs typeface="+mn-cs"/>
              </a:rPr>
              <a:t>name</a:t>
            </a: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&gt;, ker je mogoče komponente značilnega imena, ki se pojavljajo v njem, označiti kot take. Vsebuje lahko</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surname</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vsebuje priimek oz. družinsko ime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forename</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vsebuje krstno oz. osebno ime&lt;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placeName</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Z atributom </a:t>
            </a:r>
            <a:r>
              <a:rPr kumimoji="0" lang="sl-SI"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@type </a:t>
            </a: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lahko natančneje označimo vsebino</a:t>
            </a:r>
          </a:p>
          <a:p>
            <a:endParaRPr lang="sl-SI" dirty="0"/>
          </a:p>
        </p:txBody>
      </p:sp>
    </p:spTree>
    <p:extLst>
      <p:ext uri="{BB962C8B-B14F-4D97-AF65-F5344CB8AC3E}">
        <p14:creationId xmlns:p14="http://schemas.microsoft.com/office/powerpoint/2010/main" val="1744367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DB262-AA96-2E13-4695-FE6A915D51B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7B8A831-84E1-E335-58D0-0B2A9A49E6DB}"/>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B240161B-AAA8-0A6C-DEDD-A762B0A928D9}"/>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3C292193-4F61-6688-7598-1A86366711B5}"/>
              </a:ext>
            </a:extLst>
          </p:cNvPr>
          <p:cNvSpPr txBox="1"/>
          <p:nvPr/>
        </p:nvSpPr>
        <p:spPr>
          <a:xfrm>
            <a:off x="627018" y="453858"/>
            <a:ext cx="111730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err="1">
                <a:solidFill>
                  <a:srgbClr val="800000"/>
                </a:solidFill>
                <a:latin typeface="Trebuchet MS"/>
                <a:ea typeface="Verdana"/>
                <a:cs typeface="Tahoma"/>
              </a:rPr>
              <a:t>Označevanje</a:t>
            </a:r>
            <a:r>
              <a:rPr lang="en-US" sz="3600" b="1" dirty="0">
                <a:solidFill>
                  <a:srgbClr val="800000"/>
                </a:solidFill>
                <a:latin typeface="Trebuchet MS"/>
                <a:ea typeface="Verdana"/>
                <a:cs typeface="Tahoma"/>
              </a:rPr>
              <a:t> </a:t>
            </a:r>
            <a:r>
              <a:rPr lang="en-US" sz="3600" b="1" dirty="0" err="1">
                <a:solidFill>
                  <a:srgbClr val="800000"/>
                </a:solidFill>
                <a:latin typeface="Trebuchet MS"/>
                <a:ea typeface="Verdana"/>
                <a:cs typeface="Tahoma"/>
              </a:rPr>
              <a:t>osebnih</a:t>
            </a:r>
            <a:r>
              <a:rPr lang="en-US" sz="3600" b="1" dirty="0">
                <a:solidFill>
                  <a:srgbClr val="800000"/>
                </a:solidFill>
                <a:latin typeface="Trebuchet MS"/>
                <a:ea typeface="Verdana"/>
                <a:cs typeface="Tahoma"/>
              </a:rPr>
              <a:t> in </a:t>
            </a:r>
            <a:r>
              <a:rPr lang="en-US" sz="3600" b="1" dirty="0" err="1">
                <a:solidFill>
                  <a:srgbClr val="800000"/>
                </a:solidFill>
                <a:latin typeface="Trebuchet MS"/>
                <a:ea typeface="Verdana"/>
                <a:cs typeface="Tahoma"/>
              </a:rPr>
              <a:t>krajevnih</a:t>
            </a:r>
            <a:r>
              <a:rPr lang="en-US" sz="3600" b="1" dirty="0">
                <a:solidFill>
                  <a:srgbClr val="800000"/>
                </a:solidFill>
                <a:latin typeface="Trebuchet MS"/>
                <a:ea typeface="Verdana"/>
                <a:cs typeface="Tahoma"/>
              </a:rPr>
              <a:t> </a:t>
            </a:r>
            <a:r>
              <a:rPr lang="en-US" sz="3600" b="1" dirty="0" err="1">
                <a:solidFill>
                  <a:srgbClr val="800000"/>
                </a:solidFill>
                <a:latin typeface="Trebuchet MS"/>
                <a:ea typeface="Verdana"/>
                <a:cs typeface="Tahoma"/>
              </a:rPr>
              <a:t>imen</a:t>
            </a:r>
            <a:r>
              <a:rPr lang="en-US" sz="3600" b="1" dirty="0">
                <a:solidFill>
                  <a:srgbClr val="800000"/>
                </a:solidFill>
                <a:latin typeface="Trebuchet MS"/>
                <a:ea typeface="Verdana"/>
                <a:cs typeface="Tahoma"/>
              </a:rPr>
              <a:t> </a:t>
            </a:r>
          </a:p>
        </p:txBody>
      </p:sp>
      <p:pic>
        <p:nvPicPr>
          <p:cNvPr id="2" name="Content Placeholder 19">
            <a:extLst>
              <a:ext uri="{FF2B5EF4-FFF2-40B4-BE49-F238E27FC236}">
                <a16:creationId xmlns:a16="http://schemas.microsoft.com/office/drawing/2014/main" id="{91D629A7-5140-9AB2-D8D1-69B144F12C7D}"/>
              </a:ext>
            </a:extLst>
          </p:cNvPr>
          <p:cNvPicPr>
            <a:picLocks noGrp="1" noChangeAspect="1"/>
          </p:cNvPicPr>
          <p:nvPr>
            <p:ph idx="1"/>
          </p:nvPr>
        </p:nvPicPr>
        <p:blipFill>
          <a:blip r:embed="rId3"/>
          <a:stretch>
            <a:fillRect/>
          </a:stretch>
        </p:blipFill>
        <p:spPr>
          <a:xfrm>
            <a:off x="1265198" y="1819745"/>
            <a:ext cx="9293759" cy="32185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337217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039CE-C315-705C-680A-EFCE2C884EC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CBAF79D-6A05-987E-28D0-D5ED98FEFCF2}"/>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08EBCEF8-91F8-8C36-AE31-7CE1234735A9}"/>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D8A95715-F604-9F39-4AA3-971CBE3CE7A3}"/>
              </a:ext>
            </a:extLst>
          </p:cNvPr>
          <p:cNvSpPr txBox="1"/>
          <p:nvPr/>
        </p:nvSpPr>
        <p:spPr>
          <a:xfrm>
            <a:off x="627018" y="453858"/>
            <a:ext cx="111730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3600" b="1" dirty="0">
                <a:solidFill>
                  <a:srgbClr val="800000"/>
                </a:solidFill>
                <a:latin typeface="Trebuchet MS"/>
                <a:ea typeface="Verdana"/>
                <a:cs typeface="Tahoma"/>
              </a:rPr>
              <a:t>Več komponent za osebna imena</a:t>
            </a:r>
            <a:endParaRPr lang="en-US" sz="3600" b="1" dirty="0">
              <a:solidFill>
                <a:srgbClr val="800000"/>
              </a:solidFill>
              <a:latin typeface="Trebuchet MS"/>
              <a:ea typeface="Verdana"/>
              <a:cs typeface="Tahoma"/>
            </a:endParaRPr>
          </a:p>
        </p:txBody>
      </p:sp>
      <p:sp>
        <p:nvSpPr>
          <p:cNvPr id="5" name="Content Placeholder 4">
            <a:extLst>
              <a:ext uri="{FF2B5EF4-FFF2-40B4-BE49-F238E27FC236}">
                <a16:creationId xmlns:a16="http://schemas.microsoft.com/office/drawing/2014/main" id="{DA1EC045-7020-8573-6B7A-5E5D780EC92F}"/>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800" b="0" i="0" u="none" strike="noStrike" kern="1200" cap="none" spc="0" normalizeH="0" baseline="0" noProof="0" dirty="0" err="1">
                <a:ln>
                  <a:noFill/>
                </a:ln>
                <a:solidFill>
                  <a:srgbClr val="4375C6"/>
                </a:solidFill>
                <a:effectLst/>
                <a:uLnTx/>
                <a:uFillTx/>
                <a:latin typeface="Calibri" panose="020F0502020204030204"/>
                <a:ea typeface="+mn-ea"/>
                <a:cs typeface="+mn-cs"/>
              </a:rPr>
              <a:t>roleName</a:t>
            </a: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&gt; sestavina imena, ki označuje vlogo ali položaj v družbi (npr. cesar, predsednik, general)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800" b="0" i="0" u="none" strike="noStrike" kern="1200" cap="none" spc="0" normalizeH="0" baseline="0" noProof="0" dirty="0" err="1">
                <a:ln>
                  <a:noFill/>
                </a:ln>
                <a:solidFill>
                  <a:srgbClr val="4375C6"/>
                </a:solidFill>
                <a:effectLst/>
                <a:uLnTx/>
                <a:uFillTx/>
                <a:latin typeface="Calibri" panose="020F0502020204030204"/>
                <a:ea typeface="+mn-ea"/>
                <a:cs typeface="+mn-cs"/>
              </a:rPr>
              <a:t>genName</a:t>
            </a: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&gt; generacijski ali dinastični podatki (npr. starejši, mlajši, II)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800" b="0" i="0" u="none" strike="noStrike" kern="1200" cap="none" spc="0" normalizeH="0" baseline="0" noProof="0" dirty="0" err="1">
                <a:ln>
                  <a:noFill/>
                </a:ln>
                <a:solidFill>
                  <a:srgbClr val="4375C6"/>
                </a:solidFill>
                <a:effectLst/>
                <a:uLnTx/>
                <a:uFillTx/>
                <a:latin typeface="Calibri" panose="020F0502020204030204"/>
                <a:ea typeface="+mn-ea"/>
                <a:cs typeface="+mn-cs"/>
              </a:rPr>
              <a:t>addName</a:t>
            </a: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&gt; dodatno ime, na primer vzdevek ali vzdevek (npr. Rdeči, Veliki)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800" b="0" i="0" u="none" strike="noStrike" kern="1200" cap="none" spc="0" normalizeH="0" baseline="0" noProof="0" dirty="0" err="1">
                <a:ln>
                  <a:noFill/>
                </a:ln>
                <a:solidFill>
                  <a:srgbClr val="4375C6"/>
                </a:solidFill>
                <a:effectLst/>
                <a:uLnTx/>
                <a:uFillTx/>
                <a:latin typeface="Calibri" panose="020F0502020204030204"/>
                <a:ea typeface="+mn-ea"/>
                <a:cs typeface="+mn-cs"/>
              </a:rPr>
              <a:t>nameLink</a:t>
            </a: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&gt; povezovalni izraz delov imena (npr. van, </a:t>
            </a:r>
            <a:r>
              <a:rPr kumimoji="0" lang="sl-SI" sz="2800" b="0" i="0" u="none" strike="noStrike" kern="1200" cap="none" spc="0" normalizeH="0" baseline="0" noProof="0" dirty="0" err="1">
                <a:ln>
                  <a:noFill/>
                </a:ln>
                <a:solidFill>
                  <a:prstClr val="black"/>
                </a:solidFill>
                <a:effectLst/>
                <a:uLnTx/>
                <a:uFillTx/>
                <a:latin typeface="Calibri" panose="020F0502020204030204"/>
                <a:ea typeface="+mn-ea"/>
                <a:cs typeface="+mn-cs"/>
              </a:rPr>
              <a:t>of</a:t>
            </a: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 de)</a:t>
            </a:r>
          </a:p>
          <a:p>
            <a:endParaRPr lang="sl-SI" dirty="0"/>
          </a:p>
        </p:txBody>
      </p:sp>
    </p:spTree>
    <p:extLst>
      <p:ext uri="{BB962C8B-B14F-4D97-AF65-F5344CB8AC3E}">
        <p14:creationId xmlns:p14="http://schemas.microsoft.com/office/powerpoint/2010/main" val="3476242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65BE2-AE4D-3BD2-590F-0E33BDD57037}"/>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5333890-C9E8-B45E-A450-2FC22284279F}"/>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1F52D8AF-8035-3AE6-245A-2952973BFD01}"/>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08EE5191-BD9A-7C1A-C0D9-7CD2DF07D0A8}"/>
              </a:ext>
            </a:extLst>
          </p:cNvPr>
          <p:cNvSpPr txBox="1"/>
          <p:nvPr/>
        </p:nvSpPr>
        <p:spPr>
          <a:xfrm>
            <a:off x="627018" y="453858"/>
            <a:ext cx="111730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3600" b="1" dirty="0">
                <a:solidFill>
                  <a:srgbClr val="800000"/>
                </a:solidFill>
                <a:latin typeface="Trebuchet MS"/>
                <a:ea typeface="Verdana"/>
                <a:cs typeface="Tahoma"/>
              </a:rPr>
              <a:t>Imena in entitete, na katere se sklicujejo</a:t>
            </a:r>
            <a:endParaRPr lang="en-US" sz="3600" b="1" dirty="0">
              <a:solidFill>
                <a:srgbClr val="800000"/>
              </a:solidFill>
              <a:latin typeface="Trebuchet MS"/>
              <a:ea typeface="Verdana"/>
              <a:cs typeface="Tahoma"/>
            </a:endParaRPr>
          </a:p>
        </p:txBody>
      </p:sp>
      <p:sp>
        <p:nvSpPr>
          <p:cNvPr id="5" name="Content Placeholder 4">
            <a:extLst>
              <a:ext uri="{FF2B5EF4-FFF2-40B4-BE49-F238E27FC236}">
                <a16:creationId xmlns:a16="http://schemas.microsoft.com/office/drawing/2014/main" id="{9EB58959-1CAC-F210-9EDF-C9882B270617}"/>
              </a:ext>
            </a:extLst>
          </p:cNvPr>
          <p:cNvSpPr>
            <a:spLocks noGrp="1"/>
          </p:cNvSpPr>
          <p:nvPr>
            <p:ph idx="1"/>
          </p:nvPr>
        </p:nvSpPr>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TEI razlikuje med oznakami v besedilu (pojavitev imena) in predmetom, na katerega se nanašajo (predmet v resničnem svetu).</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Calibri" panose="020F0502020204030204"/>
                <a:ea typeface="+mn-ea"/>
                <a:cs typeface="+mn-cs"/>
              </a:rPr>
              <a:t>Tako se element: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a:ln>
                  <a:noFill/>
                </a:ln>
                <a:solidFill>
                  <a:srgbClr val="4375C6"/>
                </a:solidFill>
                <a:effectLst/>
                <a:uLnTx/>
                <a:uFillTx/>
                <a:latin typeface="Calibri" panose="020F0502020204030204"/>
                <a:ea typeface="+mn-ea"/>
                <a:cs typeface="+mn-cs"/>
              </a:rPr>
              <a:t>person</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se ujema z &lt;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persName</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a:ln>
                  <a:noFill/>
                </a:ln>
                <a:solidFill>
                  <a:srgbClr val="4375C6"/>
                </a:solidFill>
                <a:effectLst/>
                <a:uLnTx/>
                <a:uFillTx/>
                <a:latin typeface="Calibri" panose="020F0502020204030204"/>
                <a:ea typeface="+mn-ea"/>
                <a:cs typeface="+mn-cs"/>
              </a:rPr>
              <a:t>place</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se ujema z &lt;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placeName</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org</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se ujema z &lt;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orgName</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Podrobne informacije o osebi so običajno shranjene v TEI </a:t>
            </a:r>
            <a:r>
              <a:rPr kumimoji="0" lang="sl-SI" sz="2400" b="0" i="0" u="none" strike="noStrike" kern="1200" cap="none" spc="0" normalizeH="0" baseline="0" noProof="0" dirty="0" err="1">
                <a:ln>
                  <a:noFill/>
                </a:ln>
                <a:solidFill>
                  <a:prstClr val="black"/>
                </a:solidFill>
                <a:effectLst/>
                <a:uLnTx/>
                <a:uFillTx/>
                <a:latin typeface="Calibri" panose="020F0502020204030204"/>
                <a:ea typeface="+mn-ea"/>
                <a:cs typeface="+mn-cs"/>
              </a:rPr>
              <a:t>header</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 (&lt;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teiHeader</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a:t>
            </a:r>
          </a:p>
          <a:p>
            <a:endParaRPr lang="sl-SI" dirty="0"/>
          </a:p>
        </p:txBody>
      </p:sp>
    </p:spTree>
    <p:extLst>
      <p:ext uri="{BB962C8B-B14F-4D97-AF65-F5344CB8AC3E}">
        <p14:creationId xmlns:p14="http://schemas.microsoft.com/office/powerpoint/2010/main" val="1996141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B96A4-D6A4-C3F1-8596-F5FD9A273A27}"/>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DF212D7-4E93-6E96-62D9-5D60A9C17214}"/>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75740D91-5A1D-298A-990E-4B416CF9EE33}"/>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A129827D-E7DF-FB05-ECAC-C3B2BC6DFBF9}"/>
              </a:ext>
            </a:extLst>
          </p:cNvPr>
          <p:cNvSpPr txBox="1"/>
          <p:nvPr/>
        </p:nvSpPr>
        <p:spPr>
          <a:xfrm>
            <a:off x="627018" y="453858"/>
            <a:ext cx="111730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3600" b="1" dirty="0">
                <a:solidFill>
                  <a:srgbClr val="800000"/>
                </a:solidFill>
                <a:latin typeface="Trebuchet MS"/>
                <a:ea typeface="Verdana"/>
                <a:cs typeface="Tahoma"/>
              </a:rPr>
              <a:t>Imena organizacij</a:t>
            </a:r>
            <a:endParaRPr lang="en-US" sz="3600" b="1" dirty="0">
              <a:solidFill>
                <a:srgbClr val="800000"/>
              </a:solidFill>
              <a:latin typeface="Trebuchet MS"/>
              <a:ea typeface="Verdana"/>
              <a:cs typeface="Tahoma"/>
            </a:endParaRPr>
          </a:p>
        </p:txBody>
      </p:sp>
      <p:sp>
        <p:nvSpPr>
          <p:cNvPr id="5" name="Content Placeholder 4">
            <a:extLst>
              <a:ext uri="{FF2B5EF4-FFF2-40B4-BE49-F238E27FC236}">
                <a16:creationId xmlns:a16="http://schemas.microsoft.com/office/drawing/2014/main" id="{CE6CF951-B56D-C44A-4014-5A45F3886E64}"/>
              </a:ext>
            </a:extLst>
          </p:cNvPr>
          <p:cNvSpPr>
            <a:spLocks noGrp="1"/>
          </p:cNvSpPr>
          <p:nvPr>
            <p:ph idx="1"/>
          </p:nvPr>
        </p:nvSpPr>
        <p:spPr>
          <a:xfrm>
            <a:off x="838200" y="1554047"/>
            <a:ext cx="10515600" cy="117012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Element &lt;</a:t>
            </a:r>
            <a:r>
              <a:rPr kumimoji="0" lang="sl-SI" sz="2000" b="0" i="0" u="none" strike="noStrike" kern="1200" cap="none" spc="0" normalizeH="0" baseline="0" noProof="0" dirty="0" err="1">
                <a:ln>
                  <a:noFill/>
                </a:ln>
                <a:solidFill>
                  <a:srgbClr val="4375C6"/>
                </a:solidFill>
                <a:effectLst/>
                <a:uLnTx/>
                <a:uFillTx/>
                <a:latin typeface="Calibri" panose="020F0502020204030204"/>
                <a:ea typeface="+mn-ea"/>
                <a:cs typeface="+mn-cs"/>
              </a:rPr>
              <a:t>orgName</a:t>
            </a: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&gt; </a:t>
            </a:r>
            <a:r>
              <a:rPr kumimoji="0" lang="pl-PL" sz="2000" b="0" i="0" u="none" strike="noStrike" kern="1200" cap="none" spc="0" normalizeH="0" baseline="0" noProof="0" dirty="0">
                <a:ln>
                  <a:noFill/>
                </a:ln>
                <a:solidFill>
                  <a:prstClr val="black"/>
                </a:solidFill>
                <a:effectLst/>
                <a:uLnTx/>
                <a:uFillTx/>
                <a:latin typeface="Calibri" panose="020F0502020204030204"/>
                <a:ea typeface="+mn-ea"/>
                <a:cs typeface="+mn-cs"/>
              </a:rPr>
              <a:t>vsebuje imena organizacij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Calibri" panose="020F0502020204030204"/>
                <a:ea typeface="+mn-ea"/>
                <a:cs typeface="+mn-cs"/>
              </a:rPr>
              <a:t>Organizacije so poimenovane skupine ljudi, ki se obravnavajo kot ena enota: univerzitetne ustanove, radijske in televizijske družbe, podjetja, rasne ali etnične skupine, politične skupine itd.</a:t>
            </a:r>
          </a:p>
          <a:p>
            <a:endParaRPr lang="sl-SI" dirty="0"/>
          </a:p>
        </p:txBody>
      </p:sp>
      <p:pic>
        <p:nvPicPr>
          <p:cNvPr id="2" name="Picture 1">
            <a:extLst>
              <a:ext uri="{FF2B5EF4-FFF2-40B4-BE49-F238E27FC236}">
                <a16:creationId xmlns:a16="http://schemas.microsoft.com/office/drawing/2014/main" id="{A9F5E809-6908-A5D4-31BD-D6BEF88222C0}"/>
              </a:ext>
            </a:extLst>
          </p:cNvPr>
          <p:cNvPicPr>
            <a:picLocks noChangeAspect="1"/>
          </p:cNvPicPr>
          <p:nvPr/>
        </p:nvPicPr>
        <p:blipFill>
          <a:blip r:embed="rId3"/>
          <a:stretch>
            <a:fillRect/>
          </a:stretch>
        </p:blipFill>
        <p:spPr>
          <a:xfrm>
            <a:off x="1853306" y="2799807"/>
            <a:ext cx="8485387" cy="2930696"/>
          </a:xfrm>
          <a:prstGeom prst="rect">
            <a:avLst/>
          </a:prstGeom>
          <a:ln>
            <a:noFill/>
          </a:ln>
          <a:effectLst>
            <a:outerShdw blurRad="190500" algn="tl" rotWithShape="0">
              <a:srgbClr val="000000">
                <a:alpha val="70000"/>
              </a:srgbClr>
            </a:outerShdw>
          </a:effectLst>
        </p:spPr>
      </p:pic>
      <p:sp>
        <p:nvSpPr>
          <p:cNvPr id="3" name="Rectangle 2">
            <a:extLst>
              <a:ext uri="{FF2B5EF4-FFF2-40B4-BE49-F238E27FC236}">
                <a16:creationId xmlns:a16="http://schemas.microsoft.com/office/drawing/2014/main" id="{6FDC4680-EF2B-335E-EA56-EF31A8B1EAAA}"/>
              </a:ext>
            </a:extLst>
          </p:cNvPr>
          <p:cNvSpPr/>
          <p:nvPr/>
        </p:nvSpPr>
        <p:spPr>
          <a:xfrm>
            <a:off x="7123611" y="4484914"/>
            <a:ext cx="2603863" cy="2438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l-SI"/>
          </a:p>
        </p:txBody>
      </p:sp>
    </p:spTree>
    <p:extLst>
      <p:ext uri="{BB962C8B-B14F-4D97-AF65-F5344CB8AC3E}">
        <p14:creationId xmlns:p14="http://schemas.microsoft.com/office/powerpoint/2010/main" val="52068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5CB54-C845-D3D6-D453-952EDD9327E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15D219C-7E70-8E9C-00A1-A642849D0B07}"/>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FFFAE8EB-60A3-2152-5ED1-E2582000AA05}"/>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43D0D63E-E3E2-0DBC-ABCD-2B63F4878694}"/>
              </a:ext>
            </a:extLst>
          </p:cNvPr>
          <p:cNvSpPr txBox="1"/>
          <p:nvPr/>
        </p:nvSpPr>
        <p:spPr>
          <a:xfrm>
            <a:off x="627018" y="453858"/>
            <a:ext cx="1117309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l-PL" sz="3600" b="1" dirty="0">
                <a:solidFill>
                  <a:srgbClr val="800000"/>
                </a:solidFill>
                <a:latin typeface="Trebuchet MS"/>
                <a:ea typeface="Verdana"/>
                <a:cs typeface="Tahoma"/>
              </a:rPr>
              <a:t>Podrobne informacije o osebi so običajno shranjene v TEI header</a:t>
            </a:r>
            <a:endParaRPr lang="en-US" sz="3600" b="1" dirty="0">
              <a:solidFill>
                <a:srgbClr val="800000"/>
              </a:solidFill>
              <a:latin typeface="Trebuchet MS"/>
              <a:ea typeface="Verdana"/>
              <a:cs typeface="Tahoma"/>
            </a:endParaRPr>
          </a:p>
        </p:txBody>
      </p:sp>
      <p:sp>
        <p:nvSpPr>
          <p:cNvPr id="5" name="Content Placeholder 4">
            <a:extLst>
              <a:ext uri="{FF2B5EF4-FFF2-40B4-BE49-F238E27FC236}">
                <a16:creationId xmlns:a16="http://schemas.microsoft.com/office/drawing/2014/main" id="{EED6B5F6-4F28-917A-D470-1F5E27F1299D}"/>
              </a:ext>
            </a:extLst>
          </p:cNvPr>
          <p:cNvSpPr>
            <a:spLocks noGrp="1"/>
          </p:cNvSpPr>
          <p:nvPr>
            <p:ph idx="1"/>
          </p:nvPr>
        </p:nvSpPr>
        <p:spPr>
          <a:xfrm>
            <a:off x="838200" y="2037589"/>
            <a:ext cx="10515600" cy="2782822"/>
          </a:xfr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a:ln>
                  <a:noFill/>
                </a:ln>
                <a:solidFill>
                  <a:srgbClr val="4375C6"/>
                </a:solidFill>
                <a:effectLst/>
                <a:uLnTx/>
                <a:uFillTx/>
                <a:latin typeface="Calibri" panose="020F0502020204030204"/>
                <a:ea typeface="+mn-ea"/>
                <a:cs typeface="+mn-cs"/>
              </a:rPr>
              <a:t>person</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združi informacije o osebi.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personGrp</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skupina posameznikov, ki se obravnavajo kot ena enota, npr. "občinstvo")</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listPerson</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vsebuje vrsto elementov &lt;</a:t>
            </a:r>
            <a:r>
              <a:rPr kumimoji="0" lang="sl-SI" sz="2400" b="0" i="0" u="none" strike="noStrike" kern="1200" cap="none" spc="0" normalizeH="0" baseline="0" noProof="0" dirty="0">
                <a:ln>
                  <a:noFill/>
                </a:ln>
                <a:solidFill>
                  <a:srgbClr val="4375C6"/>
                </a:solidFill>
                <a:effectLst/>
                <a:uLnTx/>
                <a:uFillTx/>
                <a:latin typeface="Calibri" panose="020F0502020204030204"/>
                <a:ea typeface="+mn-ea"/>
                <a:cs typeface="+mn-cs"/>
              </a:rPr>
              <a:t>person</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in &lt;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personGrp</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ter je naveden znotraj elementa &lt;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particDesc</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v elementu &lt;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profileDesc</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 v glavi TEI (&lt;</a:t>
            </a:r>
            <a:r>
              <a:rPr kumimoji="0" lang="sl-SI" sz="2400" b="0" i="0" u="none" strike="noStrike" kern="1200" cap="none" spc="0" normalizeH="0" baseline="0" noProof="0" dirty="0" err="1">
                <a:ln>
                  <a:noFill/>
                </a:ln>
                <a:solidFill>
                  <a:srgbClr val="4375C6"/>
                </a:solidFill>
                <a:effectLst/>
                <a:uLnTx/>
                <a:uFillTx/>
                <a:latin typeface="Calibri" panose="020F0502020204030204"/>
                <a:ea typeface="+mn-ea"/>
                <a:cs typeface="+mn-cs"/>
              </a:rPr>
              <a:t>teiHeader</a:t>
            </a:r>
            <a:r>
              <a:rPr kumimoji="0" lang="sl-SI" sz="2400" b="0" i="0" u="none" strike="noStrike" kern="1200" cap="none" spc="0" normalizeH="0" baseline="0" noProof="0" dirty="0">
                <a:ln>
                  <a:noFill/>
                </a:ln>
                <a:solidFill>
                  <a:prstClr val="black"/>
                </a:solidFill>
                <a:effectLst/>
                <a:uLnTx/>
                <a:uFillTx/>
                <a:latin typeface="Calibri" panose="020F0502020204030204"/>
                <a:ea typeface="+mn-ea"/>
                <a:cs typeface="+mn-cs"/>
              </a:rPr>
              <a:t>&gt;).</a:t>
            </a:r>
          </a:p>
          <a:p>
            <a:endParaRPr lang="sl-SI" dirty="0"/>
          </a:p>
        </p:txBody>
      </p:sp>
    </p:spTree>
    <p:extLst>
      <p:ext uri="{BB962C8B-B14F-4D97-AF65-F5344CB8AC3E}">
        <p14:creationId xmlns:p14="http://schemas.microsoft.com/office/powerpoint/2010/main" val="10678332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62B76F-C6F0-E26F-9885-7B4EC44D8729}"/>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and white clouds&#10;&#10;Description automatically generated">
            <a:extLst>
              <a:ext uri="{FF2B5EF4-FFF2-40B4-BE49-F238E27FC236}">
                <a16:creationId xmlns:a16="http://schemas.microsoft.com/office/drawing/2014/main" id="{9DD07455-2107-651D-EFA0-417745EF353D}"/>
              </a:ext>
            </a:extLst>
          </p:cNvPr>
          <p:cNvPicPr>
            <a:picLocks noChangeAspect="1"/>
          </p:cNvPicPr>
          <p:nvPr/>
        </p:nvPicPr>
        <p:blipFill>
          <a:blip r:embed="rId2"/>
          <a:stretch>
            <a:fillRect/>
          </a:stretch>
        </p:blipFill>
        <p:spPr>
          <a:xfrm>
            <a:off x="1" y="6170693"/>
            <a:ext cx="12201645" cy="689777"/>
          </a:xfrm>
          <a:prstGeom prst="rect">
            <a:avLst/>
          </a:prstGeom>
        </p:spPr>
      </p:pic>
      <p:sp>
        <p:nvSpPr>
          <p:cNvPr id="9" name="TextBox 8">
            <a:extLst>
              <a:ext uri="{FF2B5EF4-FFF2-40B4-BE49-F238E27FC236}">
                <a16:creationId xmlns:a16="http://schemas.microsoft.com/office/drawing/2014/main" id="{E5B7D7D8-D774-F6FA-CA68-21A56E5B744E}"/>
              </a:ext>
            </a:extLst>
          </p:cNvPr>
          <p:cNvSpPr txBox="1"/>
          <p:nvPr/>
        </p:nvSpPr>
        <p:spPr>
          <a:xfrm>
            <a:off x="1221288" y="1377863"/>
            <a:ext cx="60020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l-SI" sz="3600" b="1" dirty="0">
                <a:solidFill>
                  <a:srgbClr val="800000"/>
                </a:solidFill>
                <a:latin typeface="Trebuchet MS"/>
                <a:ea typeface="Verdana"/>
                <a:cs typeface="Tahoma"/>
              </a:rPr>
              <a:t>Hvala za pozornost</a:t>
            </a:r>
            <a:endParaRPr lang="en-US" sz="3600" b="1" dirty="0">
              <a:solidFill>
                <a:srgbClr val="800000"/>
              </a:solidFill>
              <a:latin typeface="Trebuchet MS"/>
              <a:ea typeface="Verdana"/>
              <a:cs typeface="Tahoma"/>
            </a:endParaRPr>
          </a:p>
        </p:txBody>
      </p:sp>
      <p:sp>
        <p:nvSpPr>
          <p:cNvPr id="11" name="TextBox 10">
            <a:extLst>
              <a:ext uri="{FF2B5EF4-FFF2-40B4-BE49-F238E27FC236}">
                <a16:creationId xmlns:a16="http://schemas.microsoft.com/office/drawing/2014/main" id="{2BD5B58C-F7D7-3A2E-F5ED-6FA4D84A3845}"/>
              </a:ext>
            </a:extLst>
          </p:cNvPr>
          <p:cNvSpPr txBox="1"/>
          <p:nvPr/>
        </p:nvSpPr>
        <p:spPr>
          <a:xfrm>
            <a:off x="1221287" y="2024116"/>
            <a:ext cx="60020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sl-SI" sz="2400" dirty="0">
                <a:solidFill>
                  <a:srgbClr val="58595B"/>
                </a:solidFill>
                <a:latin typeface="Trebuchet MS"/>
                <a:ea typeface="Verdana"/>
                <a:cs typeface="Tahoma"/>
              </a:rPr>
              <a:t>Mail: </a:t>
            </a:r>
            <a:r>
              <a:rPr lang="sl-SI" sz="2400" dirty="0">
                <a:solidFill>
                  <a:srgbClr val="58595B"/>
                </a:solidFill>
                <a:latin typeface="Trebuchet MS"/>
                <a:ea typeface="Verdana"/>
                <a:cs typeface="Tahoma"/>
                <a:hlinkClick r:id="rId3"/>
              </a:rPr>
              <a:t>Mihael.Ojstersek@inz.si</a:t>
            </a:r>
            <a:r>
              <a:rPr lang="sl-SI" sz="2400" dirty="0">
                <a:solidFill>
                  <a:srgbClr val="58595B"/>
                </a:solidFill>
                <a:latin typeface="Trebuchet MS"/>
                <a:ea typeface="Verdana"/>
                <a:cs typeface="Tahoma"/>
              </a:rPr>
              <a:t> </a:t>
            </a:r>
            <a:endParaRPr lang="en-US" sz="2400" dirty="0">
              <a:solidFill>
                <a:srgbClr val="58595B"/>
              </a:solidFill>
              <a:latin typeface="Trebuchet MS"/>
              <a:ea typeface="Verdana"/>
              <a:cs typeface="Tahoma"/>
            </a:endParaRPr>
          </a:p>
        </p:txBody>
      </p:sp>
      <p:pic>
        <p:nvPicPr>
          <p:cNvPr id="2" name="Picture 1" descr="A computer screen with a red background&#10;&#10;Description automatically generated">
            <a:extLst>
              <a:ext uri="{FF2B5EF4-FFF2-40B4-BE49-F238E27FC236}">
                <a16:creationId xmlns:a16="http://schemas.microsoft.com/office/drawing/2014/main" id="{B7FA100F-89C6-0E9C-8E34-338F15951E31}"/>
              </a:ext>
            </a:extLst>
          </p:cNvPr>
          <p:cNvPicPr>
            <a:picLocks noChangeAspect="1"/>
          </p:cNvPicPr>
          <p:nvPr/>
        </p:nvPicPr>
        <p:blipFill>
          <a:blip r:embed="rId4"/>
          <a:stretch>
            <a:fillRect/>
          </a:stretch>
        </p:blipFill>
        <p:spPr>
          <a:xfrm>
            <a:off x="9614045" y="1929"/>
            <a:ext cx="2580544" cy="6169306"/>
          </a:xfrm>
          <a:prstGeom prst="rect">
            <a:avLst/>
          </a:prstGeom>
        </p:spPr>
      </p:pic>
    </p:spTree>
    <p:extLst>
      <p:ext uri="{BB962C8B-B14F-4D97-AF65-F5344CB8AC3E}">
        <p14:creationId xmlns:p14="http://schemas.microsoft.com/office/powerpoint/2010/main" val="49075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9CC45-82A4-4286-3E9F-B844F55421E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ED9BAF6-81BC-A794-A42E-C89A074FAD8F}"/>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A13E093C-6B41-6122-A86D-1734333F7BAE}"/>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36E31363-54D2-B903-CBF0-EDAB2E58128D}"/>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F3B2592C-5631-3410-E40E-C4C082FB010A}"/>
              </a:ext>
            </a:extLst>
          </p:cNvPr>
          <p:cNvPicPr>
            <a:picLocks noChangeAspect="1"/>
          </p:cNvPicPr>
          <p:nvPr/>
        </p:nvPicPr>
        <p:blipFill>
          <a:blip r:embed="rId4"/>
          <a:stretch>
            <a:fillRect/>
          </a:stretch>
        </p:blipFill>
        <p:spPr>
          <a:xfrm>
            <a:off x="9910882" y="1265"/>
            <a:ext cx="2285880" cy="1280330"/>
          </a:xfrm>
          <a:prstGeom prst="rect">
            <a:avLst/>
          </a:prstGeom>
        </p:spPr>
      </p:pic>
      <p:sp>
        <p:nvSpPr>
          <p:cNvPr id="7" name="TextBox 6">
            <a:extLst>
              <a:ext uri="{FF2B5EF4-FFF2-40B4-BE49-F238E27FC236}">
                <a16:creationId xmlns:a16="http://schemas.microsoft.com/office/drawing/2014/main" id="{90B51A8C-2BF7-FBBE-E10F-F4C5B3307327}"/>
              </a:ext>
            </a:extLst>
          </p:cNvPr>
          <p:cNvSpPr txBox="1"/>
          <p:nvPr/>
        </p:nvSpPr>
        <p:spPr>
          <a:xfrm>
            <a:off x="978426" y="997374"/>
            <a:ext cx="10837719" cy="4778488"/>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rPr>
              <a:t>Proces:</a:t>
            </a:r>
          </a:p>
          <a:p>
            <a:pPr marL="685800" lvl="1" indent="-228600">
              <a:lnSpc>
                <a:spcPct val="90000"/>
              </a:lnSpc>
              <a:spcBef>
                <a:spcPts val="1000"/>
              </a:spcBef>
              <a:buFont typeface="Arial" panose="020B0604020202020204" pitchFamily="34" charset="0"/>
              <a:buChar char="•"/>
              <a:defRPr/>
            </a:pPr>
            <a:r>
              <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rPr>
              <a:t>Skeniranje</a:t>
            </a:r>
          </a:p>
          <a:p>
            <a:pPr marL="685800" lvl="1" indent="-228600">
              <a:lnSpc>
                <a:spcPct val="90000"/>
              </a:lnSpc>
              <a:spcBef>
                <a:spcPts val="1000"/>
              </a:spcBef>
              <a:buFont typeface="Arial" panose="020B0604020202020204" pitchFamily="34" charset="0"/>
              <a:buChar char="•"/>
              <a:defRPr/>
            </a:pPr>
            <a:r>
              <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rPr>
              <a:t>optično prepoznavanje znakov</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sl-SI" sz="2800" dirty="0">
                <a:solidFill>
                  <a:prstClr val="black"/>
                </a:solidFill>
                <a:latin typeface="Aptos" panose="020B0004020202020204"/>
              </a:rPr>
              <a:t>Pretvorba različnih formatov v </a:t>
            </a:r>
            <a:r>
              <a:rPr lang="sl-SI" sz="2800" dirty="0" err="1">
                <a:solidFill>
                  <a:prstClr val="black"/>
                </a:solidFill>
                <a:latin typeface="Aptos" panose="020B0004020202020204"/>
              </a:rPr>
              <a:t>xml</a:t>
            </a:r>
            <a:endParaRPr lang="sl-SI" sz="2800" dirty="0">
              <a:solidFill>
                <a:prstClr val="black"/>
              </a:solidFill>
              <a:latin typeface="Aptos" panose="020B0004020202020204"/>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sl-SI" sz="2800" dirty="0">
                <a:solidFill>
                  <a:prstClr val="black"/>
                </a:solidFill>
                <a:latin typeface="Aptos" panose="020B0004020202020204"/>
              </a:rPr>
              <a:t>Uporaba programske opreme : </a:t>
            </a:r>
            <a:r>
              <a:rPr lang="sl-SI" sz="2800" dirty="0" err="1">
                <a:solidFill>
                  <a:prstClr val="black"/>
                </a:solidFill>
                <a:latin typeface="Aptos" panose="020B0004020202020204"/>
              </a:rPr>
              <a:t>Abbyy</a:t>
            </a:r>
            <a:r>
              <a:rPr lang="sl-SI" sz="2800" dirty="0">
                <a:solidFill>
                  <a:prstClr val="black"/>
                </a:solidFill>
                <a:latin typeface="Aptos" panose="020B0004020202020204"/>
              </a:rPr>
              <a:t>, </a:t>
            </a:r>
            <a:r>
              <a:rPr lang="sl-SI" sz="2800" dirty="0" err="1">
                <a:solidFill>
                  <a:prstClr val="black"/>
                </a:solidFill>
                <a:latin typeface="Aptos" panose="020B0004020202020204"/>
              </a:rPr>
              <a:t>tesseract</a:t>
            </a:r>
            <a:endParaRPr lang="sl-SI" sz="2800" dirty="0">
              <a:solidFill>
                <a:prstClr val="black"/>
              </a:solidFill>
              <a:latin typeface="Aptos" panose="020B0004020202020204"/>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sl-SI" sz="2800" dirty="0">
                <a:solidFill>
                  <a:prstClr val="black"/>
                </a:solidFill>
                <a:latin typeface="Aptos" panose="020B0004020202020204"/>
              </a:rPr>
              <a:t>Slikovno gradivo – </a:t>
            </a:r>
            <a:r>
              <a:rPr lang="sl-SI" sz="2800" dirty="0" err="1">
                <a:solidFill>
                  <a:prstClr val="black"/>
                </a:solidFill>
                <a:latin typeface="Aptos" panose="020B0004020202020204"/>
              </a:rPr>
              <a:t>docx</a:t>
            </a:r>
            <a:r>
              <a:rPr lang="sl-SI" sz="2800" dirty="0">
                <a:solidFill>
                  <a:prstClr val="black"/>
                </a:solidFill>
                <a:latin typeface="Aptos" panose="020B0004020202020204"/>
              </a:rPr>
              <a:t> – TEI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sl-SI" sz="2800" dirty="0">
                <a:solidFill>
                  <a:prstClr val="black"/>
                </a:solidFill>
                <a:latin typeface="Aptos" panose="020B0004020202020204"/>
              </a:rPr>
              <a:t>PDF – </a:t>
            </a:r>
            <a:r>
              <a:rPr lang="sl-SI" sz="2800" dirty="0" err="1">
                <a:solidFill>
                  <a:prstClr val="black"/>
                </a:solidFill>
                <a:latin typeface="Aptos" panose="020B0004020202020204"/>
              </a:rPr>
              <a:t>docx</a:t>
            </a:r>
            <a:r>
              <a:rPr lang="sl-SI" sz="2800" dirty="0">
                <a:solidFill>
                  <a:prstClr val="black"/>
                </a:solidFill>
                <a:latin typeface="Aptos" panose="020B0004020202020204"/>
              </a:rPr>
              <a:t> – TEI</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sl-SI" sz="2800" dirty="0">
                <a:solidFill>
                  <a:prstClr val="black"/>
                </a:solidFill>
                <a:latin typeface="Aptos" panose="020B0004020202020204"/>
              </a:rPr>
              <a:t>Popravljanje napak pri OCR</a:t>
            </a:r>
          </a:p>
          <a:p>
            <a:pPr marL="685800" lvl="1" indent="-228600">
              <a:lnSpc>
                <a:spcPct val="90000"/>
              </a:lnSpc>
              <a:spcBef>
                <a:spcPts val="1000"/>
              </a:spcBef>
              <a:buFont typeface="Arial" panose="020B0604020202020204" pitchFamily="34" charset="0"/>
              <a:buChar char="•"/>
              <a:defRPr/>
            </a:pPr>
            <a:r>
              <a:rPr kumimoji="0" lang="sl-SI" sz="2800" b="0" i="0" u="none" strike="noStrike" kern="1200" cap="none" spc="0" normalizeH="0" baseline="0" noProof="0" dirty="0" err="1">
                <a:ln>
                  <a:noFill/>
                </a:ln>
                <a:solidFill>
                  <a:prstClr val="black"/>
                </a:solidFill>
                <a:effectLst/>
                <a:uLnTx/>
                <a:uFillTx/>
                <a:latin typeface="Aptos" panose="020B0004020202020204"/>
                <a:ea typeface="+mn-ea"/>
                <a:cs typeface="+mn-cs"/>
              </a:rPr>
              <a:t>metapodatkovni</a:t>
            </a:r>
            <a:r>
              <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rPr>
              <a:t> opis</a:t>
            </a:r>
          </a:p>
          <a:p>
            <a:pPr marL="685800" lvl="1" indent="-228600">
              <a:lnSpc>
                <a:spcPct val="90000"/>
              </a:lnSpc>
              <a:spcBef>
                <a:spcPts val="1000"/>
              </a:spcBef>
              <a:buFont typeface="Arial" panose="020B0604020202020204" pitchFamily="34" charset="0"/>
              <a:buChar char="•"/>
              <a:defRPr/>
            </a:pPr>
            <a:endParaRPr kumimoji="0" lang="sl-SI" sz="26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Tree>
    <p:extLst>
      <p:ext uri="{BB962C8B-B14F-4D97-AF65-F5344CB8AC3E}">
        <p14:creationId xmlns:p14="http://schemas.microsoft.com/office/powerpoint/2010/main" val="294045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62B76F-C6F0-E26F-9885-7B4EC44D8729}"/>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551C5731-7C33-2C93-A3CC-BFB15AB77955}"/>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9DD07455-2107-651D-EFA0-417745EF353D}"/>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EBA99C14-D2B1-13B5-6FCF-892D1A606092}"/>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2BFE1649-C27F-3B55-0837-CDD374C50C03}"/>
              </a:ext>
            </a:extLst>
          </p:cNvPr>
          <p:cNvSpPr txBox="1"/>
          <p:nvPr/>
        </p:nvSpPr>
        <p:spPr>
          <a:xfrm>
            <a:off x="872836" y="955964"/>
            <a:ext cx="2410691" cy="1046440"/>
          </a:xfrm>
          <a:prstGeom prst="rect">
            <a:avLst/>
          </a:prstGeom>
          <a:noFill/>
        </p:spPr>
        <p:txBody>
          <a:bodyPr wrap="square" rtlCol="0">
            <a:spAutoFit/>
          </a:bodyPr>
          <a:lstStyle/>
          <a:p>
            <a:r>
              <a:rPr lang="sl-SI" sz="3600" b="1" dirty="0">
                <a:solidFill>
                  <a:srgbClr val="800000"/>
                </a:solidFill>
                <a:latin typeface="Trebuchet MS"/>
                <a:ea typeface="Verdana"/>
                <a:cs typeface="Tahoma"/>
              </a:rPr>
              <a:t>Zgodovina</a:t>
            </a:r>
          </a:p>
          <a:p>
            <a:endParaRPr lang="sl-SI" sz="2600" dirty="0">
              <a:solidFill>
                <a:prstClr val="black"/>
              </a:solidFill>
              <a:latin typeface="Aptos" panose="020B0004020202020204"/>
            </a:endParaRPr>
          </a:p>
        </p:txBody>
      </p:sp>
      <p:sp>
        <p:nvSpPr>
          <p:cNvPr id="7" name="TextBox 6">
            <a:extLst>
              <a:ext uri="{FF2B5EF4-FFF2-40B4-BE49-F238E27FC236}">
                <a16:creationId xmlns:a16="http://schemas.microsoft.com/office/drawing/2014/main" id="{1398933D-505E-3B40-B115-751444708E66}"/>
              </a:ext>
            </a:extLst>
          </p:cNvPr>
          <p:cNvSpPr txBox="1"/>
          <p:nvPr/>
        </p:nvSpPr>
        <p:spPr>
          <a:xfrm>
            <a:off x="987135" y="2002404"/>
            <a:ext cx="10837719" cy="3139321"/>
          </a:xfrm>
          <a:prstGeom prst="rect">
            <a:avLst/>
          </a:prstGeom>
          <a:noFill/>
        </p:spPr>
        <p:txBody>
          <a:bodyPr wrap="square" rtlCol="0">
            <a:spAutoFit/>
          </a:bodyPr>
          <a:lstStyle/>
          <a:p>
            <a:pPr marL="285750" indent="-285750">
              <a:buFont typeface="Arial" panose="020B0604020202020204" pitchFamily="34" charset="0"/>
              <a:buChar char="•"/>
            </a:pPr>
            <a:r>
              <a:rPr lang="sl-SI" dirty="0">
                <a:solidFill>
                  <a:prstClr val="black"/>
                </a:solidFill>
                <a:latin typeface="Aptos" panose="020B0004020202020204"/>
              </a:rPr>
              <a:t>Začetki v 60ih letih </a:t>
            </a:r>
          </a:p>
          <a:p>
            <a:pPr marL="285750" indent="-285750">
              <a:buFont typeface="Arial" panose="020B0604020202020204" pitchFamily="34" charset="0"/>
              <a:buChar char="•"/>
            </a:pPr>
            <a:r>
              <a:rPr lang="sl-SI" dirty="0">
                <a:solidFill>
                  <a:prstClr val="black"/>
                </a:solidFill>
                <a:latin typeface="Aptos" panose="020B0004020202020204"/>
              </a:rPr>
              <a:t>Prvi poskusi s SGML (Standard </a:t>
            </a:r>
            <a:r>
              <a:rPr lang="sl-SI" dirty="0" err="1">
                <a:solidFill>
                  <a:prstClr val="black"/>
                </a:solidFill>
                <a:latin typeface="Aptos" panose="020B0004020202020204"/>
              </a:rPr>
              <a:t>Generalized</a:t>
            </a:r>
            <a:r>
              <a:rPr lang="sl-SI" dirty="0">
                <a:solidFill>
                  <a:prstClr val="black"/>
                </a:solidFill>
                <a:latin typeface="Aptos" panose="020B0004020202020204"/>
              </a:rPr>
              <a:t> </a:t>
            </a:r>
            <a:r>
              <a:rPr lang="sl-SI" dirty="0" err="1">
                <a:solidFill>
                  <a:prstClr val="black"/>
                </a:solidFill>
                <a:latin typeface="Aptos" panose="020B0004020202020204"/>
              </a:rPr>
              <a:t>Markup</a:t>
            </a:r>
            <a:r>
              <a:rPr lang="sl-SI" dirty="0">
                <a:solidFill>
                  <a:prstClr val="black"/>
                </a:solidFill>
                <a:latin typeface="Aptos" panose="020B0004020202020204"/>
              </a:rPr>
              <a:t> </a:t>
            </a:r>
            <a:r>
              <a:rPr lang="sl-SI" dirty="0" err="1">
                <a:solidFill>
                  <a:prstClr val="black"/>
                </a:solidFill>
                <a:latin typeface="Aptos" panose="020B0004020202020204"/>
              </a:rPr>
              <a:t>Language</a:t>
            </a:r>
            <a:r>
              <a:rPr lang="sl-SI" dirty="0">
                <a:solidFill>
                  <a:prstClr val="black"/>
                </a:solidFill>
                <a:latin typeface="Aptos" panose="020B0004020202020204"/>
              </a:rPr>
              <a:t>) jezikom</a:t>
            </a:r>
          </a:p>
          <a:p>
            <a:pPr marL="285750" indent="-285750">
              <a:buFont typeface="Arial" panose="020B0604020202020204" pitchFamily="34" charset="0"/>
              <a:buChar char="•"/>
            </a:pPr>
            <a:r>
              <a:rPr lang="sl-SI" dirty="0">
                <a:solidFill>
                  <a:prstClr val="black"/>
                </a:solidFill>
                <a:latin typeface="Aptos" panose="020B0004020202020204"/>
              </a:rPr>
              <a:t>S pojavom XML (1998) nastal nov označevalni jezik, ki velja še danes</a:t>
            </a:r>
          </a:p>
          <a:p>
            <a:pPr marL="285750" indent="-285750">
              <a:buFont typeface="Arial" panose="020B0604020202020204" pitchFamily="34" charset="0"/>
              <a:buChar char="•"/>
            </a:pPr>
            <a:r>
              <a:rPr lang="sl-SI" dirty="0">
                <a:solidFill>
                  <a:prstClr val="black"/>
                </a:solidFill>
                <a:latin typeface="Aptos" panose="020B0004020202020204"/>
              </a:rPr>
              <a:t>Leta 1987 prvi sestanek in ustanovitev TEI</a:t>
            </a:r>
          </a:p>
          <a:p>
            <a:pPr marL="742950" lvl="1" indent="-285750">
              <a:buFont typeface="Arial" panose="020B0604020202020204" pitchFamily="34" charset="0"/>
              <a:buChar char="•"/>
            </a:pPr>
            <a:r>
              <a:rPr lang="sl-SI" dirty="0">
                <a:solidFill>
                  <a:prstClr val="black"/>
                </a:solidFill>
                <a:latin typeface="Aptos" panose="020B0004020202020204"/>
              </a:rPr>
              <a:t>Cilj: uveljaviti način označevanja virov oziroma humanističnih besedil/zapisov</a:t>
            </a:r>
          </a:p>
          <a:p>
            <a:pPr marL="742950" lvl="1" indent="-285750">
              <a:buFont typeface="Arial" panose="020B0604020202020204" pitchFamily="34" charset="0"/>
              <a:buChar char="•"/>
            </a:pPr>
            <a:r>
              <a:rPr lang="sl-SI" dirty="0">
                <a:solidFill>
                  <a:prstClr val="black"/>
                </a:solidFill>
                <a:latin typeface="Aptos" panose="020B0004020202020204"/>
              </a:rPr>
              <a:t>Najprej označevanje s SGML, določili majhen nabor oznak</a:t>
            </a:r>
          </a:p>
          <a:p>
            <a:pPr marL="742950" lvl="1" indent="-285750">
              <a:buFont typeface="Arial" panose="020B0604020202020204" pitchFamily="34" charset="0"/>
              <a:buChar char="•"/>
            </a:pPr>
            <a:r>
              <a:rPr lang="sl-SI" dirty="0">
                <a:solidFill>
                  <a:prstClr val="black"/>
                </a:solidFill>
                <a:latin typeface="Aptos" panose="020B0004020202020204"/>
              </a:rPr>
              <a:t>Več verzij – P#</a:t>
            </a:r>
          </a:p>
          <a:p>
            <a:pPr marL="742950" lvl="1" indent="-285750">
              <a:buFont typeface="Arial" panose="020B0604020202020204" pitchFamily="34" charset="0"/>
              <a:buChar char="•"/>
            </a:pPr>
            <a:r>
              <a:rPr lang="sl-SI" dirty="0">
                <a:solidFill>
                  <a:prstClr val="black"/>
                </a:solidFill>
                <a:latin typeface="Aptos" panose="020B0004020202020204"/>
              </a:rPr>
              <a:t>Pomemben mejnik P3</a:t>
            </a:r>
          </a:p>
          <a:p>
            <a:pPr marL="742950" lvl="1" indent="-285750">
              <a:buFont typeface="Arial" panose="020B0604020202020204" pitchFamily="34" charset="0"/>
              <a:buChar char="•"/>
            </a:pPr>
            <a:r>
              <a:rPr lang="sl-SI" dirty="0">
                <a:solidFill>
                  <a:prstClr val="black"/>
                </a:solidFill>
                <a:latin typeface="Aptos" panose="020B0004020202020204"/>
              </a:rPr>
              <a:t>Leta 1999 ustanovljen konzorcij TEI </a:t>
            </a:r>
          </a:p>
          <a:p>
            <a:pPr marL="742950" lvl="1" indent="-285750">
              <a:buFont typeface="Arial" panose="020B0604020202020204" pitchFamily="34" charset="0"/>
              <a:buChar char="•"/>
            </a:pPr>
            <a:r>
              <a:rPr lang="sl-SI" dirty="0">
                <a:solidFill>
                  <a:prstClr val="black"/>
                </a:solidFill>
                <a:latin typeface="Aptos" panose="020B0004020202020204"/>
              </a:rPr>
              <a:t>2001-2003 pretvorba iz SGML v XML sintakso</a:t>
            </a:r>
          </a:p>
          <a:p>
            <a:pPr marL="742950" lvl="1" indent="-285750">
              <a:buFont typeface="Arial" panose="020B0604020202020204" pitchFamily="34" charset="0"/>
              <a:buChar char="•"/>
            </a:pPr>
            <a:r>
              <a:rPr lang="sl-SI" dirty="0">
                <a:solidFill>
                  <a:prstClr val="black"/>
                </a:solidFill>
                <a:latin typeface="Aptos" panose="020B0004020202020204"/>
              </a:rPr>
              <a:t>2007 izdana priporočilna shema P5, ki velja še danes</a:t>
            </a:r>
          </a:p>
        </p:txBody>
      </p:sp>
    </p:spTree>
    <p:extLst>
      <p:ext uri="{BB962C8B-B14F-4D97-AF65-F5344CB8AC3E}">
        <p14:creationId xmlns:p14="http://schemas.microsoft.com/office/powerpoint/2010/main" val="218769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F0DF1-73C8-09B5-F1CC-A3017C59604B}"/>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42E7519-C86B-00BF-4570-7DCD05313F4D}"/>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9BC89B0B-1B48-BD1E-1B55-26C4092D2A49}"/>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157B3175-D503-CB91-C299-7EB3DBEF9246}"/>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CBFBF6E9-3132-6639-FE0C-7EE9803EE184}"/>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6C00C77E-B933-DF14-B1D0-A6F9ECE83CC4}"/>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Kaj je razširljiv označevalni jezik (</a:t>
            </a:r>
            <a:r>
              <a:rPr lang="sl-SI" sz="2400" b="1" dirty="0" err="1">
                <a:solidFill>
                  <a:srgbClr val="800000"/>
                </a:solidFill>
                <a:latin typeface="Trebuchet MS"/>
                <a:ea typeface="Verdana"/>
                <a:cs typeface="Tahoma"/>
              </a:rPr>
              <a:t>eXtensible</a:t>
            </a:r>
            <a:r>
              <a:rPr lang="sl-SI" sz="2400" b="1" dirty="0">
                <a:solidFill>
                  <a:srgbClr val="800000"/>
                </a:solidFill>
                <a:latin typeface="Trebuchet MS"/>
                <a:ea typeface="Verdana"/>
                <a:cs typeface="Tahoma"/>
              </a:rPr>
              <a:t> </a:t>
            </a:r>
            <a:r>
              <a:rPr lang="sl-SI" sz="2400" b="1" dirty="0" err="1">
                <a:solidFill>
                  <a:srgbClr val="800000"/>
                </a:solidFill>
                <a:latin typeface="Trebuchet MS"/>
                <a:ea typeface="Verdana"/>
                <a:cs typeface="Tahoma"/>
              </a:rPr>
              <a:t>Markup</a:t>
            </a:r>
            <a:r>
              <a:rPr lang="sl-SI" sz="2400" b="1" dirty="0">
                <a:solidFill>
                  <a:srgbClr val="800000"/>
                </a:solidFill>
                <a:latin typeface="Trebuchet MS"/>
                <a:ea typeface="Verdana"/>
                <a:cs typeface="Tahoma"/>
              </a:rPr>
              <a:t> </a:t>
            </a:r>
            <a:r>
              <a:rPr lang="sl-SI" sz="2400" b="1" dirty="0" err="1">
                <a:solidFill>
                  <a:srgbClr val="800000"/>
                </a:solidFill>
                <a:latin typeface="Trebuchet MS"/>
                <a:ea typeface="Verdana"/>
                <a:cs typeface="Tahoma"/>
              </a:rPr>
              <a:t>Language</a:t>
            </a:r>
            <a:r>
              <a:rPr lang="sl-SI" sz="2400" b="1" dirty="0">
                <a:solidFill>
                  <a:srgbClr val="800000"/>
                </a:solidFill>
                <a:latin typeface="Trebuchet MS"/>
                <a:ea typeface="Verdana"/>
                <a:cs typeface="Tahoma"/>
              </a:rPr>
              <a:t>) XML</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7F58128E-0FE7-6F91-3642-3BA2A859F95A}"/>
              </a:ext>
            </a:extLst>
          </p:cNvPr>
          <p:cNvSpPr txBox="1"/>
          <p:nvPr/>
        </p:nvSpPr>
        <p:spPr>
          <a:xfrm>
            <a:off x="976744" y="1750416"/>
            <a:ext cx="10837719" cy="4249881"/>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400" b="0" i="0" u="sng" strike="noStrike" kern="1200" cap="none" spc="0" normalizeH="0" baseline="0" noProof="0" dirty="0">
                <a:ln>
                  <a:noFill/>
                </a:ln>
                <a:solidFill>
                  <a:prstClr val="black"/>
                </a:solidFill>
                <a:effectLst/>
                <a:uLnTx/>
                <a:uFillTx/>
                <a:latin typeface="Aptos" panose="020B0004020202020204"/>
                <a:ea typeface="+mn-ea"/>
                <a:cs typeface="+mn-cs"/>
              </a:rPr>
              <a:t>Označevalni</a:t>
            </a: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 jezik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Enostaven, vsesplošen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XML je neodvisen od platforme, programske opreme in sistema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sl-SI" sz="2400" dirty="0">
                <a:solidFill>
                  <a:prstClr val="black"/>
                </a:solidFill>
                <a:latin typeface="Aptos" panose="020B0004020202020204"/>
              </a:rPr>
              <a:t>Ni orientiran k prikazu podatkov, izgledu na zaslonu, ampak k njihovi strukturi in notranjim razmerjem.</a:t>
            </a:r>
            <a:endPar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Namenjen transportu in shranjevanju podatkov</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000" b="0" i="0" u="none" strike="noStrike" kern="1200" cap="none" spc="0" normalizeH="0" baseline="0" noProof="0" dirty="0">
                <a:ln>
                  <a:noFill/>
                </a:ln>
                <a:solidFill>
                  <a:prstClr val="black"/>
                </a:solidFill>
                <a:effectLst/>
                <a:uLnTx/>
                <a:uFillTx/>
                <a:latin typeface="Aptos" panose="020B0004020202020204"/>
                <a:ea typeface="+mn-ea"/>
                <a:cs typeface="+mn-cs"/>
              </a:rPr>
              <a:t>Zapisani podatki, ki jih vsebuje </a:t>
            </a:r>
            <a:r>
              <a:rPr kumimoji="0" lang="sl-SI" sz="2000" b="0" i="0" u="none" strike="noStrike" kern="1200" cap="none" spc="0" normalizeH="0" baseline="0" noProof="0" dirty="0" err="1">
                <a:ln>
                  <a:noFill/>
                </a:ln>
                <a:solidFill>
                  <a:prstClr val="black"/>
                </a:solidFill>
                <a:effectLst/>
                <a:uLnTx/>
                <a:uFillTx/>
                <a:latin typeface="Aptos" panose="020B0004020202020204"/>
                <a:ea typeface="+mn-ea"/>
                <a:cs typeface="+mn-cs"/>
              </a:rPr>
              <a:t>xml</a:t>
            </a:r>
            <a:r>
              <a:rPr kumimoji="0" lang="sl-SI" sz="2000" b="0" i="0" u="none" strike="noStrike" kern="1200" cap="none" spc="0" normalizeH="0" baseline="0" noProof="0" dirty="0">
                <a:ln>
                  <a:noFill/>
                </a:ln>
                <a:solidFill>
                  <a:prstClr val="black"/>
                </a:solidFill>
                <a:effectLst/>
                <a:uLnTx/>
                <a:uFillTx/>
                <a:latin typeface="Aptos" panose="020B0004020202020204"/>
                <a:ea typeface="+mn-ea"/>
                <a:cs typeface="+mn-cs"/>
              </a:rPr>
              <a:t>, so lahko prenosljivi v druge programske jezike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Dokument .</a:t>
            </a:r>
            <a:r>
              <a:rPr kumimoji="0" lang="sl-SI" sz="2400" b="0" i="0" u="none" strike="noStrike" kern="1200" cap="none" spc="0" normalizeH="0" baseline="0" noProof="0" dirty="0" err="1">
                <a:ln>
                  <a:noFill/>
                </a:ln>
                <a:solidFill>
                  <a:prstClr val="black"/>
                </a:solidFill>
                <a:effectLst/>
                <a:uLnTx/>
                <a:uFillTx/>
                <a:latin typeface="Aptos" panose="020B0004020202020204"/>
                <a:ea typeface="+mn-ea"/>
                <a:cs typeface="+mn-cs"/>
              </a:rPr>
              <a:t>xml</a:t>
            </a: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 je besedilna datoteka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Ima hierarhično strukturo – pregledna zgradba</a:t>
            </a:r>
          </a:p>
          <a:p>
            <a:pPr marL="285750" indent="-285750">
              <a:buFont typeface="Arial" panose="020B0604020202020204" pitchFamily="34" charset="0"/>
              <a:buChar char="•"/>
            </a:pPr>
            <a:endParaRPr lang="sl-SI" dirty="0">
              <a:solidFill>
                <a:prstClr val="black"/>
              </a:solidFill>
              <a:latin typeface="Aptos" panose="020B0004020202020204"/>
            </a:endParaRPr>
          </a:p>
        </p:txBody>
      </p:sp>
    </p:spTree>
    <p:extLst>
      <p:ext uri="{BB962C8B-B14F-4D97-AF65-F5344CB8AC3E}">
        <p14:creationId xmlns:p14="http://schemas.microsoft.com/office/powerpoint/2010/main" val="1107690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1131F-1F5F-8980-510A-6D395431416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8EA7A23-1BD6-247B-9904-D5672192D978}"/>
              </a:ext>
            </a:extLst>
          </p:cNvPr>
          <p:cNvSpPr/>
          <p:nvPr/>
        </p:nvSpPr>
        <p:spPr>
          <a:xfrm>
            <a:off x="-793" y="0"/>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5E5415EB-79AC-A123-721A-B99F57936AF5}"/>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DB4D30F8-3B99-CE5A-18A4-CFB3B1B43697}"/>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9D248782-36AA-984F-E32C-036B689069B6}"/>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D8008762-E79E-B27D-8F8F-374208B4888A}"/>
              </a:ext>
            </a:extLst>
          </p:cNvPr>
          <p:cNvSpPr txBox="1"/>
          <p:nvPr/>
        </p:nvSpPr>
        <p:spPr>
          <a:xfrm>
            <a:off x="872836" y="955964"/>
            <a:ext cx="10131137" cy="830997"/>
          </a:xfrm>
          <a:prstGeom prst="rect">
            <a:avLst/>
          </a:prstGeom>
          <a:noFill/>
        </p:spPr>
        <p:txBody>
          <a:bodyPr wrap="square" rtlCol="0">
            <a:spAutoFit/>
          </a:bodyPr>
          <a:lstStyle/>
          <a:p>
            <a:r>
              <a:rPr lang="sl-SI" sz="2400" b="1" dirty="0">
                <a:solidFill>
                  <a:srgbClr val="800000"/>
                </a:solidFill>
                <a:latin typeface="Trebuchet MS"/>
                <a:ea typeface="Verdana"/>
                <a:cs typeface="Tahoma"/>
              </a:rPr>
              <a:t>Kaj je razširljiv označevalni jezik (</a:t>
            </a:r>
            <a:r>
              <a:rPr lang="sl-SI" sz="2400" b="1" dirty="0" err="1">
                <a:solidFill>
                  <a:srgbClr val="800000"/>
                </a:solidFill>
                <a:latin typeface="Trebuchet MS"/>
                <a:ea typeface="Verdana"/>
                <a:cs typeface="Tahoma"/>
              </a:rPr>
              <a:t>eXtensible</a:t>
            </a:r>
            <a:r>
              <a:rPr lang="sl-SI" sz="2400" b="1" dirty="0">
                <a:solidFill>
                  <a:srgbClr val="800000"/>
                </a:solidFill>
                <a:latin typeface="Trebuchet MS"/>
                <a:ea typeface="Verdana"/>
                <a:cs typeface="Tahoma"/>
              </a:rPr>
              <a:t> </a:t>
            </a:r>
            <a:r>
              <a:rPr lang="sl-SI" sz="2400" b="1" dirty="0" err="1">
                <a:solidFill>
                  <a:srgbClr val="800000"/>
                </a:solidFill>
                <a:latin typeface="Trebuchet MS"/>
                <a:ea typeface="Verdana"/>
                <a:cs typeface="Tahoma"/>
              </a:rPr>
              <a:t>Markup</a:t>
            </a:r>
            <a:r>
              <a:rPr lang="sl-SI" sz="2400" b="1" dirty="0">
                <a:solidFill>
                  <a:srgbClr val="800000"/>
                </a:solidFill>
                <a:latin typeface="Trebuchet MS"/>
                <a:ea typeface="Verdana"/>
                <a:cs typeface="Tahoma"/>
              </a:rPr>
              <a:t> </a:t>
            </a:r>
            <a:r>
              <a:rPr lang="sl-SI" sz="2400" b="1" dirty="0" err="1">
                <a:solidFill>
                  <a:srgbClr val="800000"/>
                </a:solidFill>
                <a:latin typeface="Trebuchet MS"/>
                <a:ea typeface="Verdana"/>
                <a:cs typeface="Tahoma"/>
              </a:rPr>
              <a:t>Language</a:t>
            </a:r>
            <a:r>
              <a:rPr lang="sl-SI" sz="2400" b="1" dirty="0">
                <a:solidFill>
                  <a:srgbClr val="800000"/>
                </a:solidFill>
                <a:latin typeface="Trebuchet MS"/>
                <a:ea typeface="Verdana"/>
                <a:cs typeface="Tahoma"/>
              </a:rPr>
              <a:t>) XML (2)</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7D9ED743-EA86-4F5E-7095-79E2721EAD92}"/>
              </a:ext>
            </a:extLst>
          </p:cNvPr>
          <p:cNvSpPr txBox="1"/>
          <p:nvPr/>
        </p:nvSpPr>
        <p:spPr>
          <a:xfrm>
            <a:off x="976744" y="1750416"/>
            <a:ext cx="10837719" cy="4234942"/>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rPr>
              <a:t>XML je berljiv za ljudi in stroje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rPr>
              <a:t>Mogoče ga je ustvariti in urejati z enostavnimi urejevalniki besedil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rPr>
              <a:t>Omogoča izmenjavo podatkov med različnimi sistemi in platformami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rPr>
              <a:t>Je široko sprejet in standardiziran s strani </a:t>
            </a:r>
            <a:r>
              <a:rPr kumimoji="0" lang="sl-SI" sz="2800" b="0" i="0" u="none" strike="noStrike" kern="1200" cap="none" spc="0" normalizeH="0" baseline="0" noProof="0" dirty="0" err="1">
                <a:ln>
                  <a:noFill/>
                </a:ln>
                <a:solidFill>
                  <a:prstClr val="black"/>
                </a:solidFill>
                <a:effectLst/>
                <a:uLnTx/>
                <a:uFillTx/>
                <a:latin typeface="Aptos" panose="020B0004020202020204"/>
                <a:ea typeface="+mn-ea"/>
                <a:cs typeface="+mn-cs"/>
              </a:rPr>
              <a:t>World</a:t>
            </a:r>
            <a:r>
              <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rPr>
              <a:t> </a:t>
            </a:r>
            <a:r>
              <a:rPr kumimoji="0" lang="sl-SI" sz="2800" b="0" i="0" u="none" strike="noStrike" kern="1200" cap="none" spc="0" normalizeH="0" baseline="0" noProof="0" dirty="0" err="1">
                <a:ln>
                  <a:noFill/>
                </a:ln>
                <a:solidFill>
                  <a:prstClr val="black"/>
                </a:solidFill>
                <a:effectLst/>
                <a:uLnTx/>
                <a:uFillTx/>
                <a:latin typeface="Aptos" panose="020B0004020202020204"/>
                <a:ea typeface="+mn-ea"/>
                <a:cs typeface="+mn-cs"/>
              </a:rPr>
              <a:t>Wide</a:t>
            </a:r>
            <a:r>
              <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rPr>
              <a:t> </a:t>
            </a:r>
            <a:r>
              <a:rPr kumimoji="0" lang="sl-SI" sz="2800" b="0" i="0" u="none" strike="noStrike" kern="1200" cap="none" spc="0" normalizeH="0" baseline="0" noProof="0" dirty="0" err="1">
                <a:ln>
                  <a:noFill/>
                </a:ln>
                <a:solidFill>
                  <a:prstClr val="black"/>
                </a:solidFill>
                <a:effectLst/>
                <a:uLnTx/>
                <a:uFillTx/>
                <a:latin typeface="Aptos" panose="020B0004020202020204"/>
                <a:ea typeface="+mn-ea"/>
                <a:cs typeface="+mn-cs"/>
              </a:rPr>
              <a:t>Web</a:t>
            </a:r>
            <a:r>
              <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rPr>
              <a:t> </a:t>
            </a:r>
            <a:r>
              <a:rPr kumimoji="0" lang="sl-SI" sz="2800" b="0" i="0" u="none" strike="noStrike" kern="1200" cap="none" spc="0" normalizeH="0" baseline="0" noProof="0" dirty="0" err="1">
                <a:ln>
                  <a:noFill/>
                </a:ln>
                <a:solidFill>
                  <a:prstClr val="black"/>
                </a:solidFill>
                <a:effectLst/>
                <a:uLnTx/>
                <a:uFillTx/>
                <a:latin typeface="Aptos" panose="020B0004020202020204"/>
                <a:ea typeface="+mn-ea"/>
                <a:cs typeface="+mn-cs"/>
              </a:rPr>
              <a:t>Consortium</a:t>
            </a:r>
            <a:r>
              <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rPr>
              <a:t> (W3C)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rPr>
              <a:t>XML omogoča uporabniku tudi ustvarjanje lastnih značk</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2400" b="0" i="0" u="none" strike="noStrike" kern="1200" cap="none" spc="0" normalizeH="0" baseline="0" noProof="0" dirty="0">
                <a:ln>
                  <a:noFill/>
                </a:ln>
                <a:solidFill>
                  <a:prstClr val="black"/>
                </a:solidFill>
                <a:effectLst/>
                <a:uLnTx/>
                <a:uFillTx/>
                <a:latin typeface="Aptos" panose="020B0004020202020204"/>
                <a:ea typeface="+mn-ea"/>
                <a:cs typeface="+mn-cs"/>
              </a:rPr>
              <a:t>Fleksibilnost pri definiranju podatkov</a:t>
            </a:r>
          </a:p>
          <a:p>
            <a:pPr marR="0" lvl="0" algn="l" defTabSz="914400" rtl="0" eaLnBrk="1" fontAlgn="auto" latinLnBrk="0" hangingPunct="1">
              <a:lnSpc>
                <a:spcPct val="90000"/>
              </a:lnSpc>
              <a:spcBef>
                <a:spcPts val="1000"/>
              </a:spcBef>
              <a:spcAft>
                <a:spcPts val="0"/>
              </a:spcAft>
              <a:buClrTx/>
              <a:buSzTx/>
              <a:tabLst/>
              <a:defRPr/>
            </a:pPr>
            <a:endParaRPr kumimoji="0" lang="sl-SI" sz="2800" b="0" i="0" u="none" strike="noStrike" kern="1200" cap="none" spc="0" normalizeH="0" baseline="0" noProof="0" dirty="0">
              <a:ln>
                <a:noFill/>
              </a:ln>
              <a:solidFill>
                <a:prstClr val="black"/>
              </a:solidFill>
              <a:effectLst/>
              <a:uLnTx/>
              <a:uFillTx/>
              <a:latin typeface="Aptos" panose="020B0004020202020204"/>
              <a:ea typeface="+mn-ea"/>
              <a:cs typeface="+mn-cs"/>
            </a:endParaRPr>
          </a:p>
        </p:txBody>
      </p:sp>
    </p:spTree>
    <p:extLst>
      <p:ext uri="{BB962C8B-B14F-4D97-AF65-F5344CB8AC3E}">
        <p14:creationId xmlns:p14="http://schemas.microsoft.com/office/powerpoint/2010/main" val="1648468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05F8D-ED8A-7542-B876-D534976A9BD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0E3517-0547-C920-EBE9-36BAA497BC6B}"/>
              </a:ext>
            </a:extLst>
          </p:cNvPr>
          <p:cNvSpPr/>
          <p:nvPr/>
        </p:nvSpPr>
        <p:spPr>
          <a:xfrm>
            <a:off x="528" y="-124691"/>
            <a:ext cx="12201118" cy="6858793"/>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69EBA7DF-9920-C1D7-A423-0F4F74E4CF13}"/>
              </a:ext>
            </a:extLst>
          </p:cNvPr>
          <p:cNvPicPr>
            <a:picLocks noChangeAspect="1"/>
          </p:cNvPicPr>
          <p:nvPr/>
        </p:nvPicPr>
        <p:blipFill>
          <a:blip r:embed="rId2"/>
          <a:stretch>
            <a:fillRect/>
          </a:stretch>
        </p:blipFill>
        <p:spPr>
          <a:xfrm>
            <a:off x="-2231" y="4922918"/>
            <a:ext cx="2280816" cy="1391254"/>
          </a:xfrm>
          <a:prstGeom prst="rect">
            <a:avLst/>
          </a:prstGeom>
        </p:spPr>
      </p:pic>
      <p:pic>
        <p:nvPicPr>
          <p:cNvPr id="4" name="Picture 3" descr="A white background with black and white clouds&#10;&#10;Description automatically generated">
            <a:extLst>
              <a:ext uri="{FF2B5EF4-FFF2-40B4-BE49-F238E27FC236}">
                <a16:creationId xmlns:a16="http://schemas.microsoft.com/office/drawing/2014/main" id="{3097EFBD-5D0E-C85B-0167-6891066DE81B}"/>
              </a:ext>
            </a:extLst>
          </p:cNvPr>
          <p:cNvPicPr>
            <a:picLocks noChangeAspect="1"/>
          </p:cNvPicPr>
          <p:nvPr/>
        </p:nvPicPr>
        <p:blipFill>
          <a:blip r:embed="rId3"/>
          <a:stretch>
            <a:fillRect/>
          </a:stretch>
        </p:blipFill>
        <p:spPr>
          <a:xfrm>
            <a:off x="1" y="6170693"/>
            <a:ext cx="12201645" cy="689777"/>
          </a:xfrm>
          <a:prstGeom prst="rect">
            <a:avLst/>
          </a:prstGeom>
        </p:spPr>
      </p:pic>
      <p:pic>
        <p:nvPicPr>
          <p:cNvPr id="2" name="Picture 1" descr="A close-up of a computer&#10;&#10;Description automatically generated">
            <a:extLst>
              <a:ext uri="{FF2B5EF4-FFF2-40B4-BE49-F238E27FC236}">
                <a16:creationId xmlns:a16="http://schemas.microsoft.com/office/drawing/2014/main" id="{970E4BC0-B32C-1A53-6850-A8154F8B1003}"/>
              </a:ext>
            </a:extLst>
          </p:cNvPr>
          <p:cNvPicPr>
            <a:picLocks noChangeAspect="1"/>
          </p:cNvPicPr>
          <p:nvPr/>
        </p:nvPicPr>
        <p:blipFill>
          <a:blip r:embed="rId4"/>
          <a:stretch>
            <a:fillRect/>
          </a:stretch>
        </p:blipFill>
        <p:spPr>
          <a:xfrm>
            <a:off x="9910882" y="1265"/>
            <a:ext cx="2285880" cy="1280330"/>
          </a:xfrm>
          <a:prstGeom prst="rect">
            <a:avLst/>
          </a:prstGeom>
        </p:spPr>
      </p:pic>
      <p:sp>
        <p:nvSpPr>
          <p:cNvPr id="5" name="TextBox 4">
            <a:extLst>
              <a:ext uri="{FF2B5EF4-FFF2-40B4-BE49-F238E27FC236}">
                <a16:creationId xmlns:a16="http://schemas.microsoft.com/office/drawing/2014/main" id="{D54D41EC-6347-0292-9C1E-13EBA2FBA717}"/>
              </a:ext>
            </a:extLst>
          </p:cNvPr>
          <p:cNvSpPr txBox="1"/>
          <p:nvPr/>
        </p:nvSpPr>
        <p:spPr>
          <a:xfrm>
            <a:off x="872836" y="955964"/>
            <a:ext cx="10131137" cy="461665"/>
          </a:xfrm>
          <a:prstGeom prst="rect">
            <a:avLst/>
          </a:prstGeom>
          <a:noFill/>
        </p:spPr>
        <p:txBody>
          <a:bodyPr wrap="square" rtlCol="0">
            <a:spAutoFit/>
          </a:bodyPr>
          <a:lstStyle/>
          <a:p>
            <a:r>
              <a:rPr lang="sl-SI" sz="2400" b="1" dirty="0">
                <a:solidFill>
                  <a:srgbClr val="800000"/>
                </a:solidFill>
                <a:latin typeface="Trebuchet MS"/>
                <a:ea typeface="Verdana"/>
                <a:cs typeface="Tahoma"/>
              </a:rPr>
              <a:t>Nekatera pravila</a:t>
            </a:r>
            <a:endParaRPr lang="sl-SI" dirty="0">
              <a:solidFill>
                <a:prstClr val="black"/>
              </a:solidFill>
              <a:latin typeface="Aptos" panose="020B0004020202020204"/>
            </a:endParaRPr>
          </a:p>
        </p:txBody>
      </p:sp>
      <p:sp>
        <p:nvSpPr>
          <p:cNvPr id="7" name="TextBox 6">
            <a:extLst>
              <a:ext uri="{FF2B5EF4-FFF2-40B4-BE49-F238E27FC236}">
                <a16:creationId xmlns:a16="http://schemas.microsoft.com/office/drawing/2014/main" id="{B3990CB8-7539-42BA-46F2-72CD35636D20}"/>
              </a:ext>
            </a:extLst>
          </p:cNvPr>
          <p:cNvSpPr txBox="1"/>
          <p:nvPr/>
        </p:nvSpPr>
        <p:spPr>
          <a:xfrm>
            <a:off x="976744" y="1750416"/>
            <a:ext cx="10837719" cy="4033220"/>
          </a:xfrm>
          <a:prstGeom prst="rect">
            <a:avLst/>
          </a:prstGeom>
          <a:noFill/>
        </p:spPr>
        <p:txBody>
          <a:bodyPr wrap="square" rtlCol="0">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Aptos" panose="020B0004020202020204"/>
                <a:ea typeface="+mn-ea"/>
                <a:cs typeface="+mn-cs"/>
              </a:rPr>
              <a:t>Deklaracija XML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500" b="0" i="0" u="none" strike="noStrike" kern="1200" cap="none" spc="0" normalizeH="0" baseline="0" noProof="0" dirty="0">
                <a:ln>
                  <a:noFill/>
                </a:ln>
                <a:solidFill>
                  <a:srgbClr val="8B26C9"/>
                </a:solidFill>
                <a:effectLst/>
                <a:highlight>
                  <a:srgbClr val="FFFFFF"/>
                </a:highlight>
                <a:uLnTx/>
                <a:uFillTx/>
                <a:latin typeface="Aptos" panose="020B0004020202020204"/>
                <a:ea typeface="+mn-ea"/>
                <a:cs typeface="+mn-cs"/>
              </a:rPr>
              <a:t>&lt;?</a:t>
            </a:r>
            <a:r>
              <a:rPr kumimoji="0" lang="sl-SI" sz="1500" b="0" i="0" u="none" strike="noStrike" kern="1200" cap="none" spc="0" normalizeH="0" baseline="0" noProof="0" dirty="0" err="1">
                <a:ln>
                  <a:noFill/>
                </a:ln>
                <a:solidFill>
                  <a:srgbClr val="8B26C9"/>
                </a:solidFill>
                <a:effectLst/>
                <a:highlight>
                  <a:srgbClr val="FFFFFF"/>
                </a:highlight>
                <a:uLnTx/>
                <a:uFillTx/>
                <a:latin typeface="Aptos" panose="020B0004020202020204"/>
                <a:ea typeface="+mn-ea"/>
                <a:cs typeface="+mn-cs"/>
              </a:rPr>
              <a:t>xml</a:t>
            </a:r>
            <a:r>
              <a:rPr kumimoji="0" lang="sl-SI" sz="1500" b="0" i="0" u="none" strike="noStrike" kern="1200" cap="none" spc="0" normalizeH="0" baseline="0" noProof="0" dirty="0">
                <a:ln>
                  <a:noFill/>
                </a:ln>
                <a:solidFill>
                  <a:srgbClr val="8B26C9"/>
                </a:solidFill>
                <a:effectLst/>
                <a:highlight>
                  <a:srgbClr val="FFFFFF"/>
                </a:highlight>
                <a:uLnTx/>
                <a:uFillTx/>
                <a:latin typeface="Aptos" panose="020B0004020202020204"/>
                <a:ea typeface="+mn-ea"/>
                <a:cs typeface="+mn-cs"/>
              </a:rPr>
              <a:t> </a:t>
            </a:r>
            <a:r>
              <a:rPr kumimoji="0" lang="sl-SI" sz="1500" b="0" i="0" u="none" strike="noStrike" kern="1200" cap="none" spc="0" normalizeH="0" baseline="0" noProof="0" dirty="0" err="1">
                <a:ln>
                  <a:noFill/>
                </a:ln>
                <a:solidFill>
                  <a:srgbClr val="8B26C9"/>
                </a:solidFill>
                <a:effectLst/>
                <a:highlight>
                  <a:srgbClr val="FFFFFF"/>
                </a:highlight>
                <a:uLnTx/>
                <a:uFillTx/>
                <a:latin typeface="Aptos" panose="020B0004020202020204"/>
                <a:ea typeface="+mn-ea"/>
                <a:cs typeface="+mn-cs"/>
              </a:rPr>
              <a:t>version</a:t>
            </a:r>
            <a:r>
              <a:rPr kumimoji="0" lang="sl-SI" sz="1500" b="0" i="0" u="none" strike="noStrike" kern="1200" cap="none" spc="0" normalizeH="0" baseline="0" noProof="0" dirty="0">
                <a:ln>
                  <a:noFill/>
                </a:ln>
                <a:solidFill>
                  <a:srgbClr val="8B26C9"/>
                </a:solidFill>
                <a:effectLst/>
                <a:highlight>
                  <a:srgbClr val="FFFFFF"/>
                </a:highlight>
                <a:uLnTx/>
                <a:uFillTx/>
                <a:latin typeface="Aptos" panose="020B0004020202020204"/>
                <a:ea typeface="+mn-ea"/>
                <a:cs typeface="+mn-cs"/>
              </a:rPr>
              <a:t>="1.0" </a:t>
            </a:r>
            <a:r>
              <a:rPr kumimoji="0" lang="sl-SI" sz="1500" b="0" i="0" u="none" strike="noStrike" kern="1200" cap="none" spc="0" normalizeH="0" baseline="0" noProof="0" dirty="0" err="1">
                <a:ln>
                  <a:noFill/>
                </a:ln>
                <a:solidFill>
                  <a:srgbClr val="8B26C9"/>
                </a:solidFill>
                <a:effectLst/>
                <a:highlight>
                  <a:srgbClr val="FFFFFF"/>
                </a:highlight>
                <a:uLnTx/>
                <a:uFillTx/>
                <a:latin typeface="Aptos" panose="020B0004020202020204"/>
                <a:ea typeface="+mn-ea"/>
                <a:cs typeface="+mn-cs"/>
              </a:rPr>
              <a:t>encoding</a:t>
            </a:r>
            <a:r>
              <a:rPr kumimoji="0" lang="sl-SI" sz="1500" b="0" i="0" u="none" strike="noStrike" kern="1200" cap="none" spc="0" normalizeH="0" baseline="0" noProof="0" dirty="0">
                <a:ln>
                  <a:noFill/>
                </a:ln>
                <a:solidFill>
                  <a:srgbClr val="8B26C9"/>
                </a:solidFill>
                <a:effectLst/>
                <a:highlight>
                  <a:srgbClr val="FFFFFF"/>
                </a:highlight>
                <a:uLnTx/>
                <a:uFillTx/>
                <a:latin typeface="Aptos" panose="020B0004020202020204"/>
                <a:ea typeface="+mn-ea"/>
                <a:cs typeface="+mn-cs"/>
              </a:rPr>
              <a:t>="UTF-8"?&gt;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V prvi vrstici</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Zapisana tudi vrsta kodiranja dokumenta (UTF-8)</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Aptos" panose="020B0004020202020204"/>
                <a:ea typeface="+mn-ea"/>
                <a:cs typeface="+mn-cs"/>
              </a:rPr>
              <a:t>Struktura:</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Osnovni gradniki jezika so elementi, zaprti v oglatih oklepajih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Atributi nudijo dodatne informacije o elementih. Zapisani so znotraj začetne značke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sl-SI" sz="1800" b="0" i="0" u="none" strike="noStrike" kern="1200" cap="none" spc="0" normalizeH="0" baseline="0" noProof="0" dirty="0">
                <a:ln>
                  <a:noFill/>
                </a:ln>
                <a:solidFill>
                  <a:prstClr val="black"/>
                </a:solidFill>
                <a:effectLst/>
                <a:uLnTx/>
                <a:uFillTx/>
                <a:latin typeface="Aptos" panose="020B0004020202020204"/>
                <a:ea typeface="+mn-ea"/>
                <a:cs typeface="+mn-cs"/>
              </a:rPr>
              <a:t>Značke (angl. </a:t>
            </a:r>
            <a:r>
              <a:rPr kumimoji="0" lang="sl-SI" sz="1800" b="0" i="0" u="none" strike="noStrike" kern="1200" cap="none" spc="0" normalizeH="0" baseline="0" noProof="0" dirty="0" err="1">
                <a:ln>
                  <a:noFill/>
                </a:ln>
                <a:solidFill>
                  <a:prstClr val="black"/>
                </a:solidFill>
                <a:effectLst/>
                <a:uLnTx/>
                <a:uFillTx/>
                <a:latin typeface="Aptos" panose="020B0004020202020204"/>
                <a:ea typeface="+mn-ea"/>
                <a:cs typeface="+mn-cs"/>
              </a:rPr>
              <a:t>Tag</a:t>
            </a:r>
            <a:r>
              <a:rPr kumimoji="0" lang="sl-SI" sz="1800" b="0" i="0" u="none" strike="noStrike" kern="1200" cap="none" spc="0" normalizeH="0" baseline="0" noProof="0" dirty="0">
                <a:ln>
                  <a:noFill/>
                </a:ln>
                <a:solidFill>
                  <a:prstClr val="black"/>
                </a:solidFill>
                <a:effectLst/>
                <a:uLnTx/>
                <a:uFillTx/>
                <a:latin typeface="Aptos" panose="020B0004020202020204"/>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Začetna značka (angl. </a:t>
            </a:r>
            <a:r>
              <a:rPr kumimoji="0" lang="sl-SI" sz="1500" b="0" i="0" u="none" strike="noStrike" kern="1200" cap="none" spc="0" normalizeH="0" baseline="0" noProof="0" dirty="0" err="1">
                <a:ln>
                  <a:noFill/>
                </a:ln>
                <a:solidFill>
                  <a:prstClr val="black"/>
                </a:solidFill>
                <a:effectLst/>
                <a:uLnTx/>
                <a:uFillTx/>
                <a:latin typeface="Aptos" panose="020B0004020202020204"/>
                <a:ea typeface="+mn-ea"/>
                <a:cs typeface="+mn-cs"/>
              </a:rPr>
              <a:t>starting</a:t>
            </a: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 </a:t>
            </a:r>
            <a:r>
              <a:rPr kumimoji="0" lang="sl-SI" sz="1500" b="0" i="0" u="none" strike="noStrike" kern="1200" cap="none" spc="0" normalizeH="0" baseline="0" noProof="0" dirty="0" err="1">
                <a:ln>
                  <a:noFill/>
                </a:ln>
                <a:solidFill>
                  <a:prstClr val="black"/>
                </a:solidFill>
                <a:effectLst/>
                <a:uLnTx/>
                <a:uFillTx/>
                <a:latin typeface="Aptos" panose="020B0004020202020204"/>
                <a:ea typeface="+mn-ea"/>
                <a:cs typeface="+mn-cs"/>
              </a:rPr>
              <a:t>tag</a:t>
            </a: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300" b="0" i="0" u="none" strike="noStrike" kern="1200" cap="none" spc="0" normalizeH="0" baseline="0" noProof="0" dirty="0">
                <a:ln>
                  <a:noFill/>
                </a:ln>
                <a:solidFill>
                  <a:prstClr val="black"/>
                </a:solidFill>
                <a:effectLst/>
                <a:uLnTx/>
                <a:uFillTx/>
                <a:latin typeface="Aptos" panose="020B0004020202020204"/>
                <a:ea typeface="+mn-ea"/>
                <a:cs typeface="+mn-cs"/>
              </a:rPr>
              <a:t>&lt;</a:t>
            </a:r>
            <a:r>
              <a:rPr kumimoji="0" lang="sl-SI" sz="1300" b="0" i="0" u="none" strike="noStrike" kern="1200" cap="none" spc="0" normalizeH="0" baseline="0" noProof="0" dirty="0">
                <a:ln>
                  <a:noFill/>
                </a:ln>
                <a:solidFill>
                  <a:srgbClr val="4375C6"/>
                </a:solidFill>
                <a:effectLst/>
                <a:uLnTx/>
                <a:uFillTx/>
                <a:latin typeface="Aptos" panose="020B0004020202020204"/>
                <a:ea typeface="+mn-ea"/>
                <a:cs typeface="+mn-cs"/>
              </a:rPr>
              <a:t>div</a:t>
            </a:r>
            <a:r>
              <a:rPr kumimoji="0" lang="sl-SI" sz="1300" b="0" i="0" u="none" strike="noStrike" kern="1200" cap="none" spc="0" normalizeH="0" baseline="0" noProof="0" dirty="0">
                <a:ln>
                  <a:noFill/>
                </a:ln>
                <a:solidFill>
                  <a:prstClr val="black"/>
                </a:solidFill>
                <a:effectLst/>
                <a:uLnTx/>
                <a:uFillTx/>
                <a:latin typeface="Aptos" panose="020B0004020202020204"/>
                <a:ea typeface="+mn-ea"/>
                <a:cs typeface="+mn-cs"/>
              </a:rPr>
              <a:t>&gt;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Zaključna značka (angl. </a:t>
            </a:r>
            <a:r>
              <a:rPr kumimoji="0" lang="sl-SI" sz="1500" b="0" i="0" u="none" strike="noStrike" kern="1200" cap="none" spc="0" normalizeH="0" baseline="0" noProof="0" dirty="0" err="1">
                <a:ln>
                  <a:noFill/>
                </a:ln>
                <a:solidFill>
                  <a:prstClr val="black"/>
                </a:solidFill>
                <a:effectLst/>
                <a:uLnTx/>
                <a:uFillTx/>
                <a:latin typeface="Aptos" panose="020B0004020202020204"/>
                <a:ea typeface="+mn-ea"/>
                <a:cs typeface="+mn-cs"/>
              </a:rPr>
              <a:t>ending</a:t>
            </a: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 </a:t>
            </a:r>
            <a:r>
              <a:rPr kumimoji="0" lang="sl-SI" sz="1500" b="0" i="0" u="none" strike="noStrike" kern="1200" cap="none" spc="0" normalizeH="0" baseline="0" noProof="0" dirty="0" err="1">
                <a:ln>
                  <a:noFill/>
                </a:ln>
                <a:solidFill>
                  <a:prstClr val="black"/>
                </a:solidFill>
                <a:effectLst/>
                <a:uLnTx/>
                <a:uFillTx/>
                <a:latin typeface="Aptos" panose="020B0004020202020204"/>
                <a:ea typeface="+mn-ea"/>
                <a:cs typeface="+mn-cs"/>
              </a:rPr>
              <a:t>tag</a:t>
            </a: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300" b="0" i="0" u="none" strike="noStrike" kern="1200" cap="none" spc="0" normalizeH="0" baseline="0" noProof="0" dirty="0">
                <a:ln>
                  <a:noFill/>
                </a:ln>
                <a:solidFill>
                  <a:prstClr val="black"/>
                </a:solidFill>
                <a:effectLst/>
                <a:uLnTx/>
                <a:uFillTx/>
                <a:latin typeface="Aptos" panose="020B0004020202020204"/>
                <a:ea typeface="+mn-ea"/>
                <a:cs typeface="+mn-cs"/>
              </a:rPr>
              <a:t>&lt;</a:t>
            </a:r>
            <a:r>
              <a:rPr kumimoji="0" lang="sl-SI" sz="1300" b="0" i="0" u="none" strike="noStrike" kern="1200" cap="none" spc="0" normalizeH="0" baseline="0" noProof="0" dirty="0">
                <a:ln>
                  <a:noFill/>
                </a:ln>
                <a:solidFill>
                  <a:srgbClr val="4375C6"/>
                </a:solidFill>
                <a:effectLst/>
                <a:uLnTx/>
                <a:uFillTx/>
                <a:latin typeface="Aptos" panose="020B0004020202020204"/>
                <a:ea typeface="+mn-ea"/>
                <a:cs typeface="+mn-cs"/>
              </a:rPr>
              <a:t>div</a:t>
            </a:r>
            <a:r>
              <a:rPr kumimoji="0" lang="sl-SI" sz="1300" b="0" i="0" u="none" strike="noStrike" kern="1200" cap="none" spc="0" normalizeH="0" baseline="0" noProof="0" dirty="0">
                <a:ln>
                  <a:noFill/>
                </a:ln>
                <a:solidFill>
                  <a:prstClr val="black"/>
                </a:solidFill>
                <a:effectLst/>
                <a:uLnTx/>
                <a:uFillTx/>
                <a:latin typeface="Aptos" panose="020B0004020202020204"/>
                <a:ea typeface="+mn-ea"/>
                <a:cs typeface="+mn-cs"/>
              </a:rPr>
              <a:t>&gt;vsebina</a:t>
            </a:r>
            <a:r>
              <a:rPr kumimoji="0" lang="sl-SI" sz="1300" b="0" i="0" u="none" strike="noStrike" kern="1200" cap="none" spc="0" normalizeH="0" baseline="0" noProof="0" dirty="0">
                <a:ln>
                  <a:noFill/>
                </a:ln>
                <a:solidFill>
                  <a:prstClr val="black"/>
                </a:solidFill>
                <a:effectLst/>
                <a:highlight>
                  <a:srgbClr val="FFFF00"/>
                </a:highlight>
                <a:uLnTx/>
                <a:uFillTx/>
                <a:latin typeface="Aptos" panose="020B0004020202020204"/>
                <a:ea typeface="+mn-ea"/>
                <a:cs typeface="+mn-cs"/>
              </a:rPr>
              <a:t>&lt;/</a:t>
            </a:r>
            <a:r>
              <a:rPr kumimoji="0" lang="sl-SI" sz="1300" b="0" i="0" u="none" strike="noStrike" kern="1200" cap="none" spc="0" normalizeH="0" baseline="0" noProof="0" dirty="0">
                <a:ln>
                  <a:noFill/>
                </a:ln>
                <a:solidFill>
                  <a:srgbClr val="4375C6"/>
                </a:solidFill>
                <a:effectLst/>
                <a:highlight>
                  <a:srgbClr val="FFFF00"/>
                </a:highlight>
                <a:uLnTx/>
                <a:uFillTx/>
                <a:latin typeface="Aptos" panose="020B0004020202020204"/>
                <a:ea typeface="+mn-ea"/>
                <a:cs typeface="+mn-cs"/>
              </a:rPr>
              <a:t>div</a:t>
            </a:r>
            <a:r>
              <a:rPr kumimoji="0" lang="sl-SI" sz="1300" b="0" i="0" u="none" strike="noStrike" kern="1200" cap="none" spc="0" normalizeH="0" baseline="0" noProof="0" dirty="0">
                <a:ln>
                  <a:noFill/>
                </a:ln>
                <a:solidFill>
                  <a:prstClr val="black"/>
                </a:solidFill>
                <a:effectLst/>
                <a:highlight>
                  <a:srgbClr val="FFFF00"/>
                </a:highlight>
                <a:uLnTx/>
                <a:uFillTx/>
                <a:latin typeface="Aptos" panose="020B0004020202020204"/>
                <a:ea typeface="+mn-ea"/>
                <a:cs typeface="+mn-cs"/>
              </a:rPr>
              <a:t>&gt;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Prazna značka (angl. </a:t>
            </a:r>
            <a:r>
              <a:rPr kumimoji="0" lang="sl-SI" sz="1500" b="0" i="0" u="none" strike="noStrike" kern="1200" cap="none" spc="0" normalizeH="0" baseline="0" noProof="0" dirty="0" err="1">
                <a:ln>
                  <a:noFill/>
                </a:ln>
                <a:solidFill>
                  <a:prstClr val="black"/>
                </a:solidFill>
                <a:effectLst/>
                <a:uLnTx/>
                <a:uFillTx/>
                <a:latin typeface="Aptos" panose="020B0004020202020204"/>
                <a:ea typeface="+mn-ea"/>
                <a:cs typeface="+mn-cs"/>
              </a:rPr>
              <a:t>empty</a:t>
            </a: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 </a:t>
            </a:r>
            <a:r>
              <a:rPr kumimoji="0" lang="sl-SI" sz="1500" b="0" i="0" u="none" strike="noStrike" kern="1200" cap="none" spc="0" normalizeH="0" baseline="0" noProof="0" dirty="0" err="1">
                <a:ln>
                  <a:noFill/>
                </a:ln>
                <a:solidFill>
                  <a:prstClr val="black"/>
                </a:solidFill>
                <a:effectLst/>
                <a:uLnTx/>
                <a:uFillTx/>
                <a:latin typeface="Aptos" panose="020B0004020202020204"/>
                <a:ea typeface="+mn-ea"/>
                <a:cs typeface="+mn-cs"/>
              </a:rPr>
              <a:t>tag</a:t>
            </a: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a:t>
            </a:r>
          </a:p>
          <a:p>
            <a:pPr marL="1143000" lvl="2" indent="-228600">
              <a:lnSpc>
                <a:spcPct val="90000"/>
              </a:lnSpc>
              <a:spcBef>
                <a:spcPts val="500"/>
              </a:spcBef>
              <a:buFont typeface="Arial" panose="020B0604020202020204" pitchFamily="34" charset="0"/>
              <a:buChar char="•"/>
              <a:defRPr/>
            </a:pP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&lt;</a:t>
            </a:r>
            <a:r>
              <a:rPr kumimoji="0" lang="sl-SI" sz="1500" b="0" i="0" u="none" strike="noStrike" kern="1200" cap="none" spc="0" normalizeH="0" baseline="0" noProof="0" dirty="0" err="1">
                <a:ln>
                  <a:noFill/>
                </a:ln>
                <a:solidFill>
                  <a:srgbClr val="0070C0"/>
                </a:solidFill>
                <a:effectLst/>
                <a:uLnTx/>
                <a:uFillTx/>
                <a:latin typeface="Aptos" panose="020B0004020202020204"/>
                <a:ea typeface="+mn-ea"/>
                <a:cs typeface="+mn-cs"/>
              </a:rPr>
              <a:t>graphic</a:t>
            </a: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 </a:t>
            </a:r>
            <a:r>
              <a:rPr kumimoji="0" lang="sl-SI" sz="1500" b="0" i="0" u="none" strike="noStrike" kern="1200" cap="none" spc="0" normalizeH="0" baseline="0" noProof="0" dirty="0">
                <a:ln>
                  <a:noFill/>
                </a:ln>
                <a:solidFill>
                  <a:schemeClr val="accent2">
                    <a:lumMod val="75000"/>
                  </a:schemeClr>
                </a:solidFill>
                <a:effectLst/>
                <a:uLnTx/>
                <a:uFillTx/>
                <a:latin typeface="Aptos" panose="020B0004020202020204"/>
                <a:ea typeface="+mn-ea"/>
                <a:cs typeface="+mn-cs"/>
              </a:rPr>
              <a:t>url</a:t>
            </a: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="#TEI"</a:t>
            </a:r>
            <a:r>
              <a:rPr kumimoji="0" lang="sl-SI" sz="1500" b="0" i="0" u="none" strike="noStrike" kern="1200" cap="none" spc="0" normalizeH="0" baseline="0" noProof="0" dirty="0">
                <a:ln>
                  <a:noFill/>
                </a:ln>
                <a:solidFill>
                  <a:prstClr val="black"/>
                </a:solidFill>
                <a:effectLst/>
                <a:highlight>
                  <a:srgbClr val="FFFF00"/>
                </a:highlight>
                <a:uLnTx/>
                <a:uFillTx/>
                <a:latin typeface="Aptos" panose="020B0004020202020204"/>
                <a:ea typeface="+mn-ea"/>
                <a:cs typeface="+mn-cs"/>
              </a:rPr>
              <a:t>/</a:t>
            </a:r>
            <a:r>
              <a:rPr kumimoji="0" lang="sl-SI" sz="1500" b="0" i="0" u="none" strike="noStrike" kern="1200" cap="none" spc="0" normalizeH="0" baseline="0" noProof="0" dirty="0">
                <a:ln>
                  <a:noFill/>
                </a:ln>
                <a:solidFill>
                  <a:prstClr val="black"/>
                </a:solidFill>
                <a:effectLst/>
                <a:uLnTx/>
                <a:uFillTx/>
                <a:latin typeface="Aptos" panose="020B0004020202020204"/>
                <a:ea typeface="+mn-ea"/>
                <a:cs typeface="+mn-cs"/>
              </a:rPr>
              <a:t>&gt;</a:t>
            </a:r>
          </a:p>
        </p:txBody>
      </p:sp>
      <p:pic>
        <p:nvPicPr>
          <p:cNvPr id="9" name="Picture 8">
            <a:extLst>
              <a:ext uri="{FF2B5EF4-FFF2-40B4-BE49-F238E27FC236}">
                <a16:creationId xmlns:a16="http://schemas.microsoft.com/office/drawing/2014/main" id="{3831FE7C-5661-DB6F-B2F8-BE063A4E1127}"/>
              </a:ext>
            </a:extLst>
          </p:cNvPr>
          <p:cNvPicPr>
            <a:picLocks noChangeAspect="1"/>
          </p:cNvPicPr>
          <p:nvPr/>
        </p:nvPicPr>
        <p:blipFill>
          <a:blip r:embed="rId5"/>
          <a:stretch>
            <a:fillRect/>
          </a:stretch>
        </p:blipFill>
        <p:spPr>
          <a:xfrm>
            <a:off x="7001692" y="3251698"/>
            <a:ext cx="1959428" cy="300008"/>
          </a:xfrm>
          <a:prstGeom prst="rect">
            <a:avLst/>
          </a:prstGeom>
        </p:spPr>
      </p:pic>
      <p:pic>
        <p:nvPicPr>
          <p:cNvPr id="11" name="Picture 10">
            <a:extLst>
              <a:ext uri="{FF2B5EF4-FFF2-40B4-BE49-F238E27FC236}">
                <a16:creationId xmlns:a16="http://schemas.microsoft.com/office/drawing/2014/main" id="{2F5174FF-342D-EAAA-38E7-A8C5FC719B87}"/>
              </a:ext>
            </a:extLst>
          </p:cNvPr>
          <p:cNvPicPr>
            <a:picLocks noChangeAspect="1"/>
          </p:cNvPicPr>
          <p:nvPr/>
        </p:nvPicPr>
        <p:blipFill>
          <a:blip r:embed="rId6"/>
          <a:stretch>
            <a:fillRect/>
          </a:stretch>
        </p:blipFill>
        <p:spPr>
          <a:xfrm>
            <a:off x="7001692" y="3807149"/>
            <a:ext cx="3147333" cy="213378"/>
          </a:xfrm>
          <a:prstGeom prst="rect">
            <a:avLst/>
          </a:prstGeom>
        </p:spPr>
      </p:pic>
    </p:spTree>
    <p:extLst>
      <p:ext uri="{BB962C8B-B14F-4D97-AF65-F5344CB8AC3E}">
        <p14:creationId xmlns:p14="http://schemas.microsoft.com/office/powerpoint/2010/main" val="1588575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4590</TotalTime>
  <Words>3021</Words>
  <Application>Microsoft Office PowerPoint</Application>
  <PresentationFormat>Widescreen</PresentationFormat>
  <Paragraphs>262</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Aptos</vt:lpstr>
      <vt:lpstr>Aptos Display</vt:lpstr>
      <vt:lpstr>Arial</vt:lpstr>
      <vt:lpstr>Calibri</vt:lpstr>
      <vt:lpstr>Consolas</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Mihael</dc:creator>
  <cp:lastModifiedBy>Mihael Ojsteršek</cp:lastModifiedBy>
  <cp:revision>146</cp:revision>
  <dcterms:created xsi:type="dcterms:W3CDTF">2024-09-18T17:05:23Z</dcterms:created>
  <dcterms:modified xsi:type="dcterms:W3CDTF">2025-01-08T08:45:48Z</dcterms:modified>
</cp:coreProperties>
</file>