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Faster One"/>
      <p:regular r:id="rId18"/>
    </p:embeddedFon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q6y5oLUhOV231KnqoX/dmGb5T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regular.fntdata"/><Relationship Id="rId18" Type="http://schemas.openxmlformats.org/officeDocument/2006/relationships/font" Target="fonts/Faster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12" name="Google Shape;11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1d1b5f3a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131d1b5f3a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31d1b5f3a4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213206aa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3213206aa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3213206aa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208bbbb55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3208bbbb55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21bb7e081_2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321bb7e081_2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321bb7e081_2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Master Layout">
  <p:cSld name="1 Master Layou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4"/>
          <p:cNvSpPr/>
          <p:nvPr/>
        </p:nvSpPr>
        <p:spPr>
          <a:xfrm>
            <a:off x="5395306" y="3353176"/>
            <a:ext cx="6869" cy="5843"/>
          </a:xfrm>
          <a:custGeom>
            <a:rect b="b" l="l" r="r" t="t"/>
            <a:pathLst>
              <a:path extrusionOk="0" h="17713" w="21600">
                <a:moveTo>
                  <a:pt x="7455" y="820"/>
                </a:moveTo>
                <a:cubicBezTo>
                  <a:pt x="1912" y="-1889"/>
                  <a:pt x="0" y="2608"/>
                  <a:pt x="0" y="7105"/>
                </a:cubicBezTo>
                <a:cubicBezTo>
                  <a:pt x="1912" y="14311"/>
                  <a:pt x="6690" y="19711"/>
                  <a:pt x="14145" y="17002"/>
                </a:cubicBezTo>
                <a:cubicBezTo>
                  <a:pt x="18733" y="17002"/>
                  <a:pt x="21600" y="11602"/>
                  <a:pt x="21600" y="9814"/>
                </a:cubicBezTo>
                <a:cubicBezTo>
                  <a:pt x="21600" y="2608"/>
                  <a:pt x="14145" y="820"/>
                  <a:pt x="7455" y="82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4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Master Layout">
  <p:cSld name="11 Master Layou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3"/>
          <p:cNvSpPr/>
          <p:nvPr>
            <p:ph idx="2" type="pic"/>
          </p:nvPr>
        </p:nvSpPr>
        <p:spPr>
          <a:xfrm>
            <a:off x="8511115" y="575858"/>
            <a:ext cx="2474823" cy="248847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3" name="Google Shape;33;p53"/>
          <p:cNvSpPr/>
          <p:nvPr>
            <p:ph idx="3" type="pic"/>
          </p:nvPr>
        </p:nvSpPr>
        <p:spPr>
          <a:xfrm>
            <a:off x="8418648" y="3359366"/>
            <a:ext cx="2474823" cy="248847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4" name="Google Shape;34;p53"/>
          <p:cNvSpPr/>
          <p:nvPr>
            <p:ph idx="4" type="pic"/>
          </p:nvPr>
        </p:nvSpPr>
        <p:spPr>
          <a:xfrm>
            <a:off x="6012180" y="2115130"/>
            <a:ext cx="2498935" cy="251271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Master Layout">
  <p:cSld name="12 Master Layou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4"/>
          <p:cNvSpPr/>
          <p:nvPr>
            <p:ph idx="2" type="pic"/>
          </p:nvPr>
        </p:nvSpPr>
        <p:spPr>
          <a:xfrm>
            <a:off x="2336054" y="464819"/>
            <a:ext cx="4108511" cy="410851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7" name="Google Shape;37;p54"/>
          <p:cNvSpPr/>
          <p:nvPr>
            <p:ph idx="3" type="pic"/>
          </p:nvPr>
        </p:nvSpPr>
        <p:spPr>
          <a:xfrm>
            <a:off x="598695" y="3832860"/>
            <a:ext cx="2477830" cy="247783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 Master Layout">
  <p:cSld name="13 Master Layou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5"/>
          <p:cNvSpPr/>
          <p:nvPr>
            <p:ph idx="2" type="pic"/>
          </p:nvPr>
        </p:nvSpPr>
        <p:spPr>
          <a:xfrm>
            <a:off x="1381274" y="1188098"/>
            <a:ext cx="4290138" cy="429013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Master Layout">
  <p:cSld name="14 Master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6"/>
          <p:cNvSpPr/>
          <p:nvPr>
            <p:ph idx="2" type="pic"/>
          </p:nvPr>
        </p:nvSpPr>
        <p:spPr>
          <a:xfrm>
            <a:off x="984774" y="629608"/>
            <a:ext cx="2495026" cy="249502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2" name="Google Shape;42;p56"/>
          <p:cNvSpPr/>
          <p:nvPr>
            <p:ph idx="3" type="pic"/>
          </p:nvPr>
        </p:nvSpPr>
        <p:spPr>
          <a:xfrm>
            <a:off x="984774" y="3517588"/>
            <a:ext cx="2495026" cy="249502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 Master Layout">
  <p:cSld name="15 Master Layou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7"/>
          <p:cNvSpPr/>
          <p:nvPr>
            <p:ph idx="2" type="pic"/>
          </p:nvPr>
        </p:nvSpPr>
        <p:spPr>
          <a:xfrm>
            <a:off x="3511239" y="660400"/>
            <a:ext cx="3952160" cy="267641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5" name="Google Shape;45;p57"/>
          <p:cNvSpPr/>
          <p:nvPr>
            <p:ph idx="3" type="pic"/>
          </p:nvPr>
        </p:nvSpPr>
        <p:spPr>
          <a:xfrm>
            <a:off x="7608796" y="660400"/>
            <a:ext cx="3952160" cy="267641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6" name="Google Shape;46;p57"/>
          <p:cNvSpPr/>
          <p:nvPr>
            <p:ph idx="4" type="pic"/>
          </p:nvPr>
        </p:nvSpPr>
        <p:spPr>
          <a:xfrm>
            <a:off x="3511239" y="3470389"/>
            <a:ext cx="8049717" cy="267641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Master Layout">
  <p:cSld name="17 Master Layou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8"/>
          <p:cNvSpPr/>
          <p:nvPr>
            <p:ph idx="2" type="pic"/>
          </p:nvPr>
        </p:nvSpPr>
        <p:spPr>
          <a:xfrm>
            <a:off x="608983" y="584029"/>
            <a:ext cx="5487017" cy="565167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12 Master Layout">
  <p:cSld name="1_12 Master Layou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 Master Layout">
  <p:cSld name="24 Master 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0"/>
          <p:cNvSpPr/>
          <p:nvPr>
            <p:ph idx="2" type="pic"/>
          </p:nvPr>
        </p:nvSpPr>
        <p:spPr>
          <a:xfrm>
            <a:off x="5800157" y="406419"/>
            <a:ext cx="2955407" cy="295540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2" name="Google Shape;52;p60"/>
          <p:cNvSpPr/>
          <p:nvPr>
            <p:ph idx="3" type="pic"/>
          </p:nvPr>
        </p:nvSpPr>
        <p:spPr>
          <a:xfrm>
            <a:off x="8911652" y="406419"/>
            <a:ext cx="2955407" cy="295540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3" name="Google Shape;53;p60"/>
          <p:cNvSpPr/>
          <p:nvPr>
            <p:ph idx="4" type="pic"/>
          </p:nvPr>
        </p:nvSpPr>
        <p:spPr>
          <a:xfrm>
            <a:off x="5800157" y="3530619"/>
            <a:ext cx="2955407" cy="295540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4" name="Google Shape;54;p60"/>
          <p:cNvSpPr/>
          <p:nvPr>
            <p:ph idx="5" type="pic"/>
          </p:nvPr>
        </p:nvSpPr>
        <p:spPr>
          <a:xfrm>
            <a:off x="8911652" y="3530619"/>
            <a:ext cx="2955407" cy="295540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 Master Layout">
  <p:cSld name="22 Master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1"/>
          <p:cNvSpPr/>
          <p:nvPr>
            <p:ph idx="2" type="pic"/>
          </p:nvPr>
        </p:nvSpPr>
        <p:spPr>
          <a:xfrm>
            <a:off x="741680" y="805544"/>
            <a:ext cx="3872411" cy="333828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9 Master Layout">
  <p:cSld name="29 Master Layou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2"/>
          <p:cNvSpPr/>
          <p:nvPr>
            <p:ph idx="2" type="pic"/>
          </p:nvPr>
        </p:nvSpPr>
        <p:spPr>
          <a:xfrm>
            <a:off x="1307017" y="2368446"/>
            <a:ext cx="9623685" cy="448955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Master Layout">
  <p:cSld name="2 Master Layou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5"/>
          <p:cNvSpPr/>
          <p:nvPr>
            <p:ph idx="2" type="pic"/>
          </p:nvPr>
        </p:nvSpPr>
        <p:spPr>
          <a:xfrm>
            <a:off x="6228614" y="1092683"/>
            <a:ext cx="4440884" cy="444088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 Master Layout">
  <p:cSld name="30 Master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3"/>
          <p:cNvSpPr/>
          <p:nvPr>
            <p:ph idx="2" type="pic"/>
          </p:nvPr>
        </p:nvSpPr>
        <p:spPr>
          <a:xfrm>
            <a:off x="0" y="1892508"/>
            <a:ext cx="3072983" cy="307298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1" name="Google Shape;61;p63"/>
          <p:cNvSpPr/>
          <p:nvPr>
            <p:ph idx="3" type="pic"/>
          </p:nvPr>
        </p:nvSpPr>
        <p:spPr>
          <a:xfrm>
            <a:off x="9119017" y="1892508"/>
            <a:ext cx="3072983" cy="307298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 Master Layout">
  <p:cSld name="34 Master Layou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4"/>
          <p:cNvSpPr/>
          <p:nvPr>
            <p:ph idx="2" type="pic"/>
          </p:nvPr>
        </p:nvSpPr>
        <p:spPr>
          <a:xfrm>
            <a:off x="2076209" y="3877620"/>
            <a:ext cx="3446690" cy="204606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4" name="Google Shape;64;p64"/>
          <p:cNvSpPr/>
          <p:nvPr>
            <p:ph idx="3" type="pic"/>
          </p:nvPr>
        </p:nvSpPr>
        <p:spPr>
          <a:xfrm>
            <a:off x="6669101" y="3877620"/>
            <a:ext cx="3446690" cy="204606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 Master Layout">
  <p:cSld name="35 Master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5"/>
          <p:cNvSpPr/>
          <p:nvPr>
            <p:ph idx="2" type="pic"/>
          </p:nvPr>
        </p:nvSpPr>
        <p:spPr>
          <a:xfrm>
            <a:off x="5422156" y="1651075"/>
            <a:ext cx="2220686" cy="478313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ster Layout 36">
  <p:cSld name="Master Layout 36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6"/>
          <p:cNvSpPr/>
          <p:nvPr>
            <p:ph idx="2" type="pic"/>
          </p:nvPr>
        </p:nvSpPr>
        <p:spPr>
          <a:xfrm>
            <a:off x="955166" y="2170616"/>
            <a:ext cx="1716296" cy="369673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9" name="Google Shape;69;p66"/>
          <p:cNvSpPr/>
          <p:nvPr>
            <p:ph idx="3" type="pic"/>
          </p:nvPr>
        </p:nvSpPr>
        <p:spPr>
          <a:xfrm>
            <a:off x="3280288" y="2170616"/>
            <a:ext cx="1716296" cy="369673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Master Layout">
  <p:cSld name="4 Master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7"/>
          <p:cNvSpPr/>
          <p:nvPr>
            <p:ph idx="2" type="pic"/>
          </p:nvPr>
        </p:nvSpPr>
        <p:spPr>
          <a:xfrm>
            <a:off x="6845964" y="441960"/>
            <a:ext cx="4883091" cy="596646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Master Layout">
  <p:cSld name="5 Master Lay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/>
          <p:nvPr>
            <p:ph idx="2" type="pic"/>
          </p:nvPr>
        </p:nvSpPr>
        <p:spPr>
          <a:xfrm>
            <a:off x="304800" y="228600"/>
            <a:ext cx="3403600" cy="34036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4" name="Google Shape;74;p68"/>
          <p:cNvSpPr/>
          <p:nvPr>
            <p:ph idx="3" type="pic"/>
          </p:nvPr>
        </p:nvSpPr>
        <p:spPr>
          <a:xfrm>
            <a:off x="1417320" y="2760980"/>
            <a:ext cx="3776980" cy="377698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Master Slide">
  <p:cSld name="16 Master Slid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9"/>
          <p:cNvSpPr/>
          <p:nvPr>
            <p:ph idx="2" type="pic"/>
          </p:nvPr>
        </p:nvSpPr>
        <p:spPr>
          <a:xfrm>
            <a:off x="5753100" y="1"/>
            <a:ext cx="643390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 Master Layout">
  <p:cSld name="18 Master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0"/>
          <p:cNvSpPr/>
          <p:nvPr>
            <p:ph idx="2" type="pic"/>
          </p:nvPr>
        </p:nvSpPr>
        <p:spPr>
          <a:xfrm>
            <a:off x="700789" y="1933940"/>
            <a:ext cx="2353456" cy="389744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9" name="Google Shape;79;p70"/>
          <p:cNvSpPr/>
          <p:nvPr>
            <p:ph idx="3" type="pic"/>
          </p:nvPr>
        </p:nvSpPr>
        <p:spPr>
          <a:xfrm>
            <a:off x="6412042" y="1933940"/>
            <a:ext cx="2353456" cy="389744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 Master Layout">
  <p:cSld name="19 Master Layou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1"/>
          <p:cNvSpPr/>
          <p:nvPr>
            <p:ph idx="2" type="pic"/>
          </p:nvPr>
        </p:nvSpPr>
        <p:spPr>
          <a:xfrm>
            <a:off x="232229" y="181429"/>
            <a:ext cx="3708400" cy="319689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2" name="Google Shape;82;p71"/>
          <p:cNvSpPr/>
          <p:nvPr>
            <p:ph idx="3" type="pic"/>
          </p:nvPr>
        </p:nvSpPr>
        <p:spPr>
          <a:xfrm>
            <a:off x="232229" y="3432629"/>
            <a:ext cx="3708400" cy="319689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Master Slide">
  <p:cSld name="20 Master Slid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2"/>
          <p:cNvSpPr/>
          <p:nvPr>
            <p:ph idx="2" type="pic"/>
          </p:nvPr>
        </p:nvSpPr>
        <p:spPr>
          <a:xfrm>
            <a:off x="-25401" y="1334894"/>
            <a:ext cx="3771901" cy="347212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5" name="Google Shape;85;p72"/>
          <p:cNvSpPr/>
          <p:nvPr>
            <p:ph idx="3" type="pic"/>
          </p:nvPr>
        </p:nvSpPr>
        <p:spPr>
          <a:xfrm>
            <a:off x="4089399" y="1334894"/>
            <a:ext cx="3771901" cy="347212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6" name="Google Shape;86;p72"/>
          <p:cNvSpPr/>
          <p:nvPr>
            <p:ph idx="4" type="pic"/>
          </p:nvPr>
        </p:nvSpPr>
        <p:spPr>
          <a:xfrm>
            <a:off x="8420099" y="1334894"/>
            <a:ext cx="3771901" cy="347212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Master Layout">
  <p:cSld name="3 Master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6"/>
          <p:cNvSpPr/>
          <p:nvPr>
            <p:ph idx="2" type="pic"/>
          </p:nvPr>
        </p:nvSpPr>
        <p:spPr>
          <a:xfrm>
            <a:off x="490884" y="419100"/>
            <a:ext cx="4883091" cy="596646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Master Layout">
  <p:cSld name="21 Master Layou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3"/>
          <p:cNvSpPr/>
          <p:nvPr>
            <p:ph idx="2" type="pic"/>
          </p:nvPr>
        </p:nvSpPr>
        <p:spPr>
          <a:xfrm>
            <a:off x="359763" y="251086"/>
            <a:ext cx="3147933" cy="314793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9" name="Google Shape;89;p73"/>
          <p:cNvSpPr/>
          <p:nvPr>
            <p:ph idx="3" type="pic"/>
          </p:nvPr>
        </p:nvSpPr>
        <p:spPr>
          <a:xfrm>
            <a:off x="3507696" y="3399020"/>
            <a:ext cx="3147933" cy="314793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0" name="Google Shape;90;p73"/>
          <p:cNvSpPr/>
          <p:nvPr>
            <p:ph idx="4" type="pic"/>
          </p:nvPr>
        </p:nvSpPr>
        <p:spPr>
          <a:xfrm>
            <a:off x="6910461" y="3399020"/>
            <a:ext cx="4921771" cy="314793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 Master Layout">
  <p:cSld name="23 Master Layou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4"/>
          <p:cNvSpPr/>
          <p:nvPr>
            <p:ph idx="2" type="pic"/>
          </p:nvPr>
        </p:nvSpPr>
        <p:spPr>
          <a:xfrm>
            <a:off x="949334" y="1290583"/>
            <a:ext cx="4276833" cy="427683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 Master Layout">
  <p:cSld name="25 Master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5"/>
          <p:cNvSpPr/>
          <p:nvPr>
            <p:ph idx="2" type="pic"/>
          </p:nvPr>
        </p:nvSpPr>
        <p:spPr>
          <a:xfrm>
            <a:off x="8166100" y="3488753"/>
            <a:ext cx="3683000" cy="301494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5" name="Google Shape;95;p75"/>
          <p:cNvSpPr/>
          <p:nvPr>
            <p:ph idx="3" type="pic"/>
          </p:nvPr>
        </p:nvSpPr>
        <p:spPr>
          <a:xfrm>
            <a:off x="5930900" y="250253"/>
            <a:ext cx="3683000" cy="301494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 Master Layout">
  <p:cSld name="26 Master Layou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6"/>
          <p:cNvSpPr/>
          <p:nvPr>
            <p:ph idx="2" type="pic"/>
          </p:nvPr>
        </p:nvSpPr>
        <p:spPr>
          <a:xfrm>
            <a:off x="402956" y="371959"/>
            <a:ext cx="4014061" cy="330113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8" name="Google Shape;98;p76"/>
          <p:cNvSpPr/>
          <p:nvPr>
            <p:ph idx="3" type="pic"/>
          </p:nvPr>
        </p:nvSpPr>
        <p:spPr>
          <a:xfrm>
            <a:off x="4633993" y="3146158"/>
            <a:ext cx="7155051" cy="330113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 Master Layout">
  <p:cSld name="27 Master Layou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7"/>
          <p:cNvSpPr/>
          <p:nvPr>
            <p:ph idx="2" type="pic"/>
          </p:nvPr>
        </p:nvSpPr>
        <p:spPr>
          <a:xfrm>
            <a:off x="5126636" y="3593892"/>
            <a:ext cx="6670623" cy="292683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 Master Layout">
  <p:cSld name="28 Master Layou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8"/>
          <p:cNvSpPr/>
          <p:nvPr>
            <p:ph idx="2" type="pic"/>
          </p:nvPr>
        </p:nvSpPr>
        <p:spPr>
          <a:xfrm>
            <a:off x="8152150" y="1409074"/>
            <a:ext cx="4039850" cy="403984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 Master Layout">
  <p:cSld name="31 Master Layou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9"/>
          <p:cNvSpPr/>
          <p:nvPr>
            <p:ph idx="2" type="pic"/>
          </p:nvPr>
        </p:nvSpPr>
        <p:spPr>
          <a:xfrm>
            <a:off x="1094283" y="2083632"/>
            <a:ext cx="2533338" cy="453077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5" name="Google Shape;105;p79"/>
          <p:cNvSpPr/>
          <p:nvPr>
            <p:ph idx="3" type="pic"/>
          </p:nvPr>
        </p:nvSpPr>
        <p:spPr>
          <a:xfrm>
            <a:off x="6640642" y="254832"/>
            <a:ext cx="2533338" cy="453077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 Master Layout">
  <p:cSld name="33 Master Layou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0"/>
          <p:cNvSpPr/>
          <p:nvPr>
            <p:ph idx="2" type="pic"/>
          </p:nvPr>
        </p:nvSpPr>
        <p:spPr>
          <a:xfrm>
            <a:off x="4952098" y="1325813"/>
            <a:ext cx="2667902" cy="229991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8" name="Google Shape;108;p80"/>
          <p:cNvSpPr/>
          <p:nvPr>
            <p:ph idx="3" type="pic"/>
          </p:nvPr>
        </p:nvSpPr>
        <p:spPr>
          <a:xfrm>
            <a:off x="4952098" y="3945641"/>
            <a:ext cx="2667902" cy="229991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 Master Layout">
  <p:cSld name="32 Master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Master Layout">
  <p:cSld name="6 Master Layou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8"/>
          <p:cNvSpPr/>
          <p:nvPr>
            <p:ph idx="2" type="pic"/>
          </p:nvPr>
        </p:nvSpPr>
        <p:spPr>
          <a:xfrm>
            <a:off x="6731364" y="365476"/>
            <a:ext cx="2456180" cy="245618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0" name="Google Shape;20;p48"/>
          <p:cNvSpPr/>
          <p:nvPr>
            <p:ph idx="3" type="pic"/>
          </p:nvPr>
        </p:nvSpPr>
        <p:spPr>
          <a:xfrm>
            <a:off x="8015877" y="2470046"/>
            <a:ext cx="3900351" cy="390035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Master Layout">
  <p:cSld name="7 Master Layout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9"/>
          <p:cNvSpPr/>
          <p:nvPr>
            <p:ph idx="2" type="pic"/>
          </p:nvPr>
        </p:nvSpPr>
        <p:spPr>
          <a:xfrm>
            <a:off x="5838498" y="1066721"/>
            <a:ext cx="2551968" cy="465420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" name="Google Shape;23;p49"/>
          <p:cNvSpPr/>
          <p:nvPr>
            <p:ph idx="3" type="pic"/>
          </p:nvPr>
        </p:nvSpPr>
        <p:spPr>
          <a:xfrm>
            <a:off x="8742637" y="1066722"/>
            <a:ext cx="2598489" cy="467113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 Master Layout">
  <p:cSld name="8 Master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0"/>
          <p:cNvSpPr/>
          <p:nvPr>
            <p:ph idx="2" type="pic"/>
          </p:nvPr>
        </p:nvSpPr>
        <p:spPr>
          <a:xfrm>
            <a:off x="967740" y="906779"/>
            <a:ext cx="3312159" cy="502920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6" name="Google Shape;26;p50"/>
          <p:cNvSpPr/>
          <p:nvPr>
            <p:ph idx="3" type="pic"/>
          </p:nvPr>
        </p:nvSpPr>
        <p:spPr>
          <a:xfrm>
            <a:off x="4645661" y="3692222"/>
            <a:ext cx="3276599" cy="224375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Master Layout">
  <p:cSld name="9 Master Layou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1"/>
          <p:cNvSpPr/>
          <p:nvPr>
            <p:ph idx="2" type="pic"/>
          </p:nvPr>
        </p:nvSpPr>
        <p:spPr>
          <a:xfrm>
            <a:off x="936209" y="1026160"/>
            <a:ext cx="3551572" cy="47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Master Layout">
  <p:cSld name="10 Master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2"/>
          <p:cNvSpPr/>
          <p:nvPr>
            <p:ph idx="2" type="pic"/>
          </p:nvPr>
        </p:nvSpPr>
        <p:spPr>
          <a:xfrm>
            <a:off x="791087" y="1366617"/>
            <a:ext cx="3993698" cy="399746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1874" l="0" r="0" t="2187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15" name="Google Shape;11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1163081" y="567311"/>
            <a:ext cx="4708200" cy="4708200"/>
          </a:xfrm>
          <a:prstGeom prst="ellipse">
            <a:avLst/>
          </a:prstGeom>
          <a:gradFill>
            <a:gsLst>
              <a:gs pos="0">
                <a:srgbClr val="31880D"/>
              </a:gs>
              <a:gs pos="83000">
                <a:srgbClr val="00E619"/>
              </a:gs>
              <a:gs pos="100000">
                <a:srgbClr val="92D12B"/>
              </a:gs>
            </a:gsLst>
            <a:lin ang="3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898750" y="567300"/>
            <a:ext cx="57561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Faster One"/>
                <a:ea typeface="Faster One"/>
                <a:cs typeface="Faster One"/>
                <a:sym typeface="Faster One"/>
              </a:rPr>
              <a:t>G</a:t>
            </a:r>
            <a:r>
              <a:rPr lang="en-US" sz="5400">
                <a:solidFill>
                  <a:schemeClr val="lt1"/>
                </a:solidFill>
                <a:latin typeface="Faster One"/>
                <a:ea typeface="Faster One"/>
                <a:cs typeface="Faster One"/>
                <a:sym typeface="Faster One"/>
              </a:rPr>
              <a:t>ROUP DISCUSSION 01</a:t>
            </a: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1473865" y="3028196"/>
            <a:ext cx="4086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Sitanshu Mathukia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Sai Pavan Malisetty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Harpreet Singh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Rafael Cordero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Cole Hollingsworth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Yuanjun Jin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Xinwei Tang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/>
          <p:nvPr/>
        </p:nvSpPr>
        <p:spPr>
          <a:xfrm>
            <a:off x="4036606" y="1025886"/>
            <a:ext cx="4708318" cy="4708318"/>
          </a:xfrm>
          <a:prstGeom prst="ellipse">
            <a:avLst/>
          </a:prstGeom>
          <a:gradFill>
            <a:gsLst>
              <a:gs pos="0">
                <a:srgbClr val="31880D"/>
              </a:gs>
              <a:gs pos="83000">
                <a:srgbClr val="00E619"/>
              </a:gs>
              <a:gs pos="100000">
                <a:srgbClr val="92D12B"/>
              </a:gs>
            </a:gsLst>
            <a:lin ang="3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3921437" y="2707528"/>
            <a:ext cx="5034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Faster One"/>
                <a:ea typeface="Faster One"/>
                <a:cs typeface="Faster One"/>
                <a:sym typeface="Faster One"/>
              </a:rPr>
              <a:t>MinPQ</a:t>
            </a:r>
            <a:endParaRPr/>
          </a:p>
        </p:txBody>
      </p:sp>
      <p:sp>
        <p:nvSpPr>
          <p:cNvPr id="242" name="Google Shape;242;p17"/>
          <p:cNvSpPr txBox="1"/>
          <p:nvPr/>
        </p:nvSpPr>
        <p:spPr>
          <a:xfrm>
            <a:off x="4036606" y="3529694"/>
            <a:ext cx="4804545" cy="408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UBTITLE HERE</a:t>
            </a: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3269823" y="644234"/>
            <a:ext cx="6338100" cy="5463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76200">
            <a:solidFill>
              <a:srgbClr val="31880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3056217" y="3294613"/>
            <a:ext cx="310832" cy="310832"/>
          </a:xfrm>
          <a:prstGeom prst="ellipse">
            <a:avLst/>
          </a:prstGeom>
          <a:gradFill>
            <a:gsLst>
              <a:gs pos="0">
                <a:srgbClr val="31880D"/>
              </a:gs>
              <a:gs pos="83000">
                <a:srgbClr val="00E619"/>
              </a:gs>
              <a:gs pos="100000">
                <a:srgbClr val="92D12B"/>
              </a:gs>
            </a:gsLst>
            <a:lin ang="3600000" scaled="0"/>
          </a:gradFill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4453211" y="5956540"/>
            <a:ext cx="310832" cy="310832"/>
          </a:xfrm>
          <a:prstGeom prst="ellipse">
            <a:avLst/>
          </a:prstGeom>
          <a:gradFill>
            <a:gsLst>
              <a:gs pos="0">
                <a:srgbClr val="31880D"/>
              </a:gs>
              <a:gs pos="83000">
                <a:srgbClr val="00E619"/>
              </a:gs>
              <a:gs pos="100000">
                <a:srgbClr val="92D12B"/>
              </a:gs>
            </a:gsLst>
            <a:lin ang="3600000" scaled="0"/>
          </a:gradFill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8068478" y="5956540"/>
            <a:ext cx="310832" cy="310832"/>
          </a:xfrm>
          <a:prstGeom prst="ellipse">
            <a:avLst/>
          </a:prstGeom>
          <a:gradFill>
            <a:gsLst>
              <a:gs pos="0">
                <a:srgbClr val="31880D"/>
              </a:gs>
              <a:gs pos="83000">
                <a:srgbClr val="00E619"/>
              </a:gs>
              <a:gs pos="100000">
                <a:srgbClr val="92D12B"/>
              </a:gs>
            </a:gsLst>
            <a:lin ang="3600000" scaled="0"/>
          </a:gradFill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9391768" y="3220762"/>
            <a:ext cx="310832" cy="310832"/>
          </a:xfrm>
          <a:prstGeom prst="ellipse">
            <a:avLst/>
          </a:prstGeom>
          <a:gradFill>
            <a:gsLst>
              <a:gs pos="0">
                <a:srgbClr val="31880D"/>
              </a:gs>
              <a:gs pos="83000">
                <a:srgbClr val="00E619"/>
              </a:gs>
              <a:gs pos="100000">
                <a:srgbClr val="92D12B"/>
              </a:gs>
            </a:gsLst>
            <a:lin ang="3600000" scaled="0"/>
          </a:gradFill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8049549" y="526043"/>
            <a:ext cx="310832" cy="310832"/>
          </a:xfrm>
          <a:prstGeom prst="ellipse">
            <a:avLst/>
          </a:prstGeom>
          <a:gradFill>
            <a:gsLst>
              <a:gs pos="0">
                <a:srgbClr val="31880D"/>
              </a:gs>
              <a:gs pos="83000">
                <a:srgbClr val="00E619"/>
              </a:gs>
              <a:gs pos="100000">
                <a:srgbClr val="92D12B"/>
              </a:gs>
            </a:gsLst>
            <a:lin ang="3600000" scaled="0"/>
          </a:gradFill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4459682" y="492718"/>
            <a:ext cx="310800" cy="310800"/>
          </a:xfrm>
          <a:prstGeom prst="ellipse">
            <a:avLst/>
          </a:prstGeom>
          <a:gradFill>
            <a:gsLst>
              <a:gs pos="0">
                <a:srgbClr val="31880D"/>
              </a:gs>
              <a:gs pos="83000">
                <a:srgbClr val="00E619"/>
              </a:gs>
              <a:gs pos="100000">
                <a:srgbClr val="92D12B"/>
              </a:gs>
            </a:gsLst>
            <a:lin ang="3600000" scaled="0"/>
          </a:gradFill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1d1b5f3a4_1_0"/>
          <p:cNvSpPr txBox="1"/>
          <p:nvPr/>
        </p:nvSpPr>
        <p:spPr>
          <a:xfrm>
            <a:off x="7156732" y="584029"/>
            <a:ext cx="47472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880D"/>
              </a:buClr>
              <a:buSzPts val="3600"/>
              <a:buFont typeface="Faster One"/>
              <a:buNone/>
            </a:pPr>
            <a:r>
              <a:rPr b="1" lang="en-US" sz="3600">
                <a:solidFill>
                  <a:srgbClr val="31880D"/>
                </a:solidFill>
                <a:latin typeface="Faster One"/>
                <a:ea typeface="Faster One"/>
                <a:cs typeface="Faster One"/>
                <a:sym typeface="Faster One"/>
              </a:rPr>
              <a:t>WHAT IS MinPQ?</a:t>
            </a:r>
            <a:endParaRPr/>
          </a:p>
        </p:txBody>
      </p:sp>
      <p:sp>
        <p:nvSpPr>
          <p:cNvPr id="256" name="Google Shape;256;g131d1b5f3a4_1_0"/>
          <p:cNvSpPr txBox="1"/>
          <p:nvPr/>
        </p:nvSpPr>
        <p:spPr>
          <a:xfrm>
            <a:off x="7156733" y="1255080"/>
            <a:ext cx="4747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-US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 priority queue of generic keys</a:t>
            </a:r>
            <a:endParaRPr/>
          </a:p>
        </p:txBody>
      </p:sp>
      <p:sp>
        <p:nvSpPr>
          <p:cNvPr id="257" name="Google Shape;257;g131d1b5f3a4_1_0"/>
          <p:cNvSpPr txBox="1"/>
          <p:nvPr/>
        </p:nvSpPr>
        <p:spPr>
          <a:xfrm>
            <a:off x="8128558" y="2337870"/>
            <a:ext cx="3447900" cy="10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It supports the usual insert and delete-the-minimum operations. </a:t>
            </a:r>
            <a:r>
              <a:rPr lang="en-U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This implementation uses a binary heap.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g131d1b5f3a4_1_0"/>
          <p:cNvSpPr txBox="1"/>
          <p:nvPr/>
        </p:nvSpPr>
        <p:spPr>
          <a:xfrm>
            <a:off x="7108004" y="2340641"/>
            <a:ext cx="95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1880D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/>
          </a:p>
        </p:txBody>
      </p:sp>
      <p:sp>
        <p:nvSpPr>
          <p:cNvPr id="259" name="Google Shape;259;g131d1b5f3a4_1_0"/>
          <p:cNvSpPr txBox="1"/>
          <p:nvPr/>
        </p:nvSpPr>
        <p:spPr>
          <a:xfrm>
            <a:off x="8128558" y="3801161"/>
            <a:ext cx="34479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priority queue is a special type of queue in which each element is associated with a priority value.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g131d1b5f3a4_1_0"/>
          <p:cNvSpPr txBox="1"/>
          <p:nvPr/>
        </p:nvSpPr>
        <p:spPr>
          <a:xfrm>
            <a:off x="8128558" y="5267198"/>
            <a:ext cx="34479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 default, the priority queue in Java is min Priority queue with natural ordering.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g131d1b5f3a4_1_0"/>
          <p:cNvSpPr txBox="1"/>
          <p:nvPr/>
        </p:nvSpPr>
        <p:spPr>
          <a:xfrm>
            <a:off x="7100635" y="3924815"/>
            <a:ext cx="95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1880D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/>
          </a:p>
        </p:txBody>
      </p:sp>
      <p:sp>
        <p:nvSpPr>
          <p:cNvPr id="262" name="Google Shape;262;g131d1b5f3a4_1_0"/>
          <p:cNvSpPr txBox="1"/>
          <p:nvPr/>
        </p:nvSpPr>
        <p:spPr>
          <a:xfrm>
            <a:off x="7108004" y="5420817"/>
            <a:ext cx="95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1880D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/>
          </a:p>
        </p:txBody>
      </p:sp>
      <p:pic>
        <p:nvPicPr>
          <p:cNvPr id="263" name="Google Shape;263;g131d1b5f3a4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475" y="1257300"/>
            <a:ext cx="5248275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8"/>
          <p:cNvGrpSpPr/>
          <p:nvPr/>
        </p:nvGrpSpPr>
        <p:grpSpPr>
          <a:xfrm>
            <a:off x="2056458" y="991816"/>
            <a:ext cx="6026279" cy="1786806"/>
            <a:chOff x="507458" y="2219299"/>
            <a:chExt cx="6026279" cy="1786806"/>
          </a:xfrm>
        </p:grpSpPr>
        <p:sp>
          <p:nvSpPr>
            <p:cNvPr id="270" name="Google Shape;270;p18"/>
            <p:cNvSpPr/>
            <p:nvPr/>
          </p:nvSpPr>
          <p:spPr>
            <a:xfrm>
              <a:off x="507458" y="2219299"/>
              <a:ext cx="1786806" cy="1786806"/>
            </a:xfrm>
            <a:prstGeom prst="ellipse">
              <a:avLst/>
            </a:prstGeom>
            <a:solidFill>
              <a:srgbClr val="008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1" name="Google Shape;271;p18"/>
            <p:cNvGrpSpPr/>
            <p:nvPr/>
          </p:nvGrpSpPr>
          <p:grpSpPr>
            <a:xfrm>
              <a:off x="2130907" y="2652574"/>
              <a:ext cx="4402830" cy="671745"/>
              <a:chOff x="781709" y="2749387"/>
              <a:chExt cx="4402830" cy="671745"/>
            </a:xfrm>
          </p:grpSpPr>
          <p:sp>
            <p:nvSpPr>
              <p:cNvPr id="272" name="Google Shape;272;p18"/>
              <p:cNvSpPr/>
              <p:nvPr/>
            </p:nvSpPr>
            <p:spPr>
              <a:xfrm>
                <a:off x="1673813" y="2749387"/>
                <a:ext cx="3510726" cy="612452"/>
              </a:xfrm>
              <a:custGeom>
                <a:rect b="b" l="l" r="r" t="t"/>
                <a:pathLst>
                  <a:path extrusionOk="0" h="21600" w="21600">
                    <a:moveTo>
                      <a:pt x="21600" y="10798"/>
                    </a:moveTo>
                    <a:lnTo>
                      <a:pt x="18337" y="0"/>
                    </a:lnTo>
                    <a:lnTo>
                      <a:pt x="18337" y="5011"/>
                    </a:lnTo>
                    <a:lnTo>
                      <a:pt x="0" y="5011"/>
                    </a:lnTo>
                    <a:lnTo>
                      <a:pt x="0" y="16589"/>
                    </a:lnTo>
                    <a:lnTo>
                      <a:pt x="18337" y="16589"/>
                    </a:lnTo>
                    <a:lnTo>
                      <a:pt x="18337" y="21600"/>
                    </a:lnTo>
                    <a:cubicBezTo>
                      <a:pt x="18337" y="21600"/>
                      <a:pt x="21600" y="10798"/>
                      <a:pt x="21600" y="10798"/>
                    </a:cubicBezTo>
                    <a:close/>
                  </a:path>
                </a:pathLst>
              </a:custGeom>
              <a:solidFill>
                <a:srgbClr val="008200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8"/>
              <p:cNvSpPr/>
              <p:nvPr/>
            </p:nvSpPr>
            <p:spPr>
              <a:xfrm>
                <a:off x="1673815" y="2906815"/>
                <a:ext cx="275656" cy="514317"/>
              </a:xfrm>
              <a:custGeom>
                <a:rect b="b" l="l" r="r" t="t"/>
                <a:pathLst>
                  <a:path extrusionOk="0" h="21600" w="21600">
                    <a:moveTo>
                      <a:pt x="21600" y="21600"/>
                    </a:moveTo>
                    <a:lnTo>
                      <a:pt x="0" y="13788"/>
                    </a:lnTo>
                    <a:lnTo>
                      <a:pt x="0" y="0"/>
                    </a:lnTo>
                    <a:lnTo>
                      <a:pt x="21600" y="7813"/>
                    </a:lnTo>
                    <a:cubicBezTo>
                      <a:pt x="21600" y="7813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00B300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8"/>
              <p:cNvSpPr/>
              <p:nvPr/>
            </p:nvSpPr>
            <p:spPr>
              <a:xfrm>
                <a:off x="781709" y="3090484"/>
                <a:ext cx="1171477" cy="3303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8200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75" name="Google Shape;275;p18"/>
          <p:cNvSpPr txBox="1"/>
          <p:nvPr/>
        </p:nvSpPr>
        <p:spPr>
          <a:xfrm>
            <a:off x="806337" y="80462"/>
            <a:ext cx="102039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880D"/>
              </a:buClr>
              <a:buSzPts val="4000"/>
              <a:buFont typeface="Faster One"/>
              <a:buNone/>
            </a:pPr>
            <a:r>
              <a:rPr b="1" lang="en-US" sz="4000">
                <a:solidFill>
                  <a:srgbClr val="31880D"/>
                </a:solidFill>
                <a:latin typeface="Faster One"/>
                <a:ea typeface="Faster One"/>
                <a:cs typeface="Faster One"/>
                <a:sym typeface="Faster One"/>
              </a:rPr>
              <a:t>Priority Queue</a:t>
            </a:r>
            <a:endParaRPr/>
          </a:p>
        </p:txBody>
      </p:sp>
      <p:sp>
        <p:nvSpPr>
          <p:cNvPr id="276" name="Google Shape;276;p18"/>
          <p:cNvSpPr txBox="1"/>
          <p:nvPr/>
        </p:nvSpPr>
        <p:spPr>
          <a:xfrm>
            <a:off x="994062" y="705549"/>
            <a:ext cx="10203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EXAMPLE </a:t>
            </a:r>
            <a:r>
              <a:rPr b="1" lang="en-US" sz="140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 sz="1600">
              <a:solidFill>
                <a:srgbClr val="FFC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18"/>
          <p:cNvSpPr txBox="1"/>
          <p:nvPr/>
        </p:nvSpPr>
        <p:spPr>
          <a:xfrm>
            <a:off x="2272184" y="1258900"/>
            <a:ext cx="1334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Create a priority Queue</a:t>
            </a:r>
            <a:endParaRPr/>
          </a:p>
        </p:txBody>
      </p:sp>
      <p:grpSp>
        <p:nvGrpSpPr>
          <p:cNvPr id="278" name="Google Shape;278;p18"/>
          <p:cNvGrpSpPr/>
          <p:nvPr/>
        </p:nvGrpSpPr>
        <p:grpSpPr>
          <a:xfrm>
            <a:off x="7" y="2778631"/>
            <a:ext cx="6026279" cy="1786806"/>
            <a:chOff x="1236205" y="4006105"/>
            <a:chExt cx="6026279" cy="1786806"/>
          </a:xfrm>
        </p:grpSpPr>
        <p:sp>
          <p:nvSpPr>
            <p:cNvPr id="279" name="Google Shape;279;p18"/>
            <p:cNvSpPr/>
            <p:nvPr/>
          </p:nvSpPr>
          <p:spPr>
            <a:xfrm>
              <a:off x="1236205" y="4006105"/>
              <a:ext cx="1786806" cy="1786806"/>
            </a:xfrm>
            <a:prstGeom prst="ellipse">
              <a:avLst/>
            </a:prstGeom>
            <a:solidFill>
              <a:srgbClr val="00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0" name="Google Shape;280;p18"/>
            <p:cNvGrpSpPr/>
            <p:nvPr/>
          </p:nvGrpSpPr>
          <p:grpSpPr>
            <a:xfrm>
              <a:off x="2859654" y="4439380"/>
              <a:ext cx="4402830" cy="671745"/>
              <a:chOff x="781709" y="2749387"/>
              <a:chExt cx="4402830" cy="671745"/>
            </a:xfrm>
          </p:grpSpPr>
          <p:sp>
            <p:nvSpPr>
              <p:cNvPr id="281" name="Google Shape;281;p18"/>
              <p:cNvSpPr/>
              <p:nvPr/>
            </p:nvSpPr>
            <p:spPr>
              <a:xfrm>
                <a:off x="1673813" y="2749387"/>
                <a:ext cx="3510726" cy="612452"/>
              </a:xfrm>
              <a:custGeom>
                <a:rect b="b" l="l" r="r" t="t"/>
                <a:pathLst>
                  <a:path extrusionOk="0" h="21600" w="21600">
                    <a:moveTo>
                      <a:pt x="21600" y="10798"/>
                    </a:moveTo>
                    <a:lnTo>
                      <a:pt x="18337" y="0"/>
                    </a:lnTo>
                    <a:lnTo>
                      <a:pt x="18337" y="5011"/>
                    </a:lnTo>
                    <a:lnTo>
                      <a:pt x="0" y="5011"/>
                    </a:lnTo>
                    <a:lnTo>
                      <a:pt x="0" y="16589"/>
                    </a:lnTo>
                    <a:lnTo>
                      <a:pt x="18337" y="16589"/>
                    </a:lnTo>
                    <a:lnTo>
                      <a:pt x="18337" y="21600"/>
                    </a:lnTo>
                    <a:cubicBezTo>
                      <a:pt x="18337" y="21600"/>
                      <a:pt x="21600" y="10798"/>
                      <a:pt x="21600" y="10798"/>
                    </a:cubicBezTo>
                    <a:close/>
                  </a:path>
                </a:pathLst>
              </a:custGeom>
              <a:solidFill>
                <a:srgbClr val="00B900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8"/>
              <p:cNvSpPr/>
              <p:nvPr/>
            </p:nvSpPr>
            <p:spPr>
              <a:xfrm>
                <a:off x="1673815" y="2906815"/>
                <a:ext cx="275656" cy="514317"/>
              </a:xfrm>
              <a:custGeom>
                <a:rect b="b" l="l" r="r" t="t"/>
                <a:pathLst>
                  <a:path extrusionOk="0" h="21600" w="21600">
                    <a:moveTo>
                      <a:pt x="21600" y="21600"/>
                    </a:moveTo>
                    <a:lnTo>
                      <a:pt x="0" y="13788"/>
                    </a:lnTo>
                    <a:lnTo>
                      <a:pt x="0" y="0"/>
                    </a:lnTo>
                    <a:lnTo>
                      <a:pt x="21600" y="7813"/>
                    </a:lnTo>
                    <a:cubicBezTo>
                      <a:pt x="21600" y="7813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00E005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8"/>
              <p:cNvSpPr/>
              <p:nvPr/>
            </p:nvSpPr>
            <p:spPr>
              <a:xfrm>
                <a:off x="781709" y="3090484"/>
                <a:ext cx="1171477" cy="3303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B900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4" name="Google Shape;284;p18"/>
          <p:cNvSpPr txBox="1"/>
          <p:nvPr/>
        </p:nvSpPr>
        <p:spPr>
          <a:xfrm>
            <a:off x="58999" y="2979336"/>
            <a:ext cx="16293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Iterate Trhough the Elements</a:t>
            </a:r>
            <a:endParaRPr/>
          </a:p>
        </p:txBody>
      </p:sp>
      <p:grpSp>
        <p:nvGrpSpPr>
          <p:cNvPr id="285" name="Google Shape;285;p18"/>
          <p:cNvGrpSpPr/>
          <p:nvPr/>
        </p:nvGrpSpPr>
        <p:grpSpPr>
          <a:xfrm>
            <a:off x="651705" y="4750867"/>
            <a:ext cx="6026279" cy="1786806"/>
            <a:chOff x="1236205" y="4006105"/>
            <a:chExt cx="6026279" cy="1786806"/>
          </a:xfrm>
        </p:grpSpPr>
        <p:sp>
          <p:nvSpPr>
            <p:cNvPr id="286" name="Google Shape;286;p18"/>
            <p:cNvSpPr/>
            <p:nvPr/>
          </p:nvSpPr>
          <p:spPr>
            <a:xfrm>
              <a:off x="1236205" y="4006105"/>
              <a:ext cx="1786806" cy="1786806"/>
            </a:xfrm>
            <a:prstGeom prst="ellipse">
              <a:avLst/>
            </a:prstGeom>
            <a:solidFill>
              <a:srgbClr val="92D12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7" name="Google Shape;287;p18"/>
            <p:cNvGrpSpPr/>
            <p:nvPr/>
          </p:nvGrpSpPr>
          <p:grpSpPr>
            <a:xfrm>
              <a:off x="2859654" y="4439380"/>
              <a:ext cx="4402830" cy="671745"/>
              <a:chOff x="781709" y="2749387"/>
              <a:chExt cx="4402830" cy="671745"/>
            </a:xfrm>
          </p:grpSpPr>
          <p:sp>
            <p:nvSpPr>
              <p:cNvPr id="288" name="Google Shape;288;p18"/>
              <p:cNvSpPr/>
              <p:nvPr/>
            </p:nvSpPr>
            <p:spPr>
              <a:xfrm>
                <a:off x="1673813" y="2749387"/>
                <a:ext cx="3510726" cy="612452"/>
              </a:xfrm>
              <a:custGeom>
                <a:rect b="b" l="l" r="r" t="t"/>
                <a:pathLst>
                  <a:path extrusionOk="0" h="21600" w="21600">
                    <a:moveTo>
                      <a:pt x="21600" y="10798"/>
                    </a:moveTo>
                    <a:lnTo>
                      <a:pt x="18337" y="0"/>
                    </a:lnTo>
                    <a:lnTo>
                      <a:pt x="18337" y="5011"/>
                    </a:lnTo>
                    <a:lnTo>
                      <a:pt x="0" y="5011"/>
                    </a:lnTo>
                    <a:lnTo>
                      <a:pt x="0" y="16589"/>
                    </a:lnTo>
                    <a:lnTo>
                      <a:pt x="18337" y="16589"/>
                    </a:lnTo>
                    <a:lnTo>
                      <a:pt x="18337" y="21600"/>
                    </a:lnTo>
                    <a:cubicBezTo>
                      <a:pt x="18337" y="21600"/>
                      <a:pt x="21600" y="10798"/>
                      <a:pt x="21600" y="10798"/>
                    </a:cubicBezTo>
                    <a:close/>
                  </a:path>
                </a:pathLst>
              </a:custGeom>
              <a:solidFill>
                <a:srgbClr val="92D12B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8"/>
              <p:cNvSpPr/>
              <p:nvPr/>
            </p:nvSpPr>
            <p:spPr>
              <a:xfrm>
                <a:off x="1673815" y="2906815"/>
                <a:ext cx="275656" cy="514317"/>
              </a:xfrm>
              <a:custGeom>
                <a:rect b="b" l="l" r="r" t="t"/>
                <a:pathLst>
                  <a:path extrusionOk="0" h="21600" w="21600">
                    <a:moveTo>
                      <a:pt x="21600" y="21600"/>
                    </a:moveTo>
                    <a:lnTo>
                      <a:pt x="0" y="13788"/>
                    </a:lnTo>
                    <a:lnTo>
                      <a:pt x="0" y="0"/>
                    </a:lnTo>
                    <a:lnTo>
                      <a:pt x="21600" y="7813"/>
                    </a:lnTo>
                    <a:cubicBezTo>
                      <a:pt x="21600" y="7813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00B900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8"/>
              <p:cNvSpPr/>
              <p:nvPr/>
            </p:nvSpPr>
            <p:spPr>
              <a:xfrm>
                <a:off x="781709" y="3090484"/>
                <a:ext cx="1171477" cy="3303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2D12B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1" name="Google Shape;291;p18"/>
          <p:cNvSpPr txBox="1"/>
          <p:nvPr/>
        </p:nvSpPr>
        <p:spPr>
          <a:xfrm>
            <a:off x="717847" y="5167135"/>
            <a:ext cx="1629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 Elements </a:t>
            </a:r>
            <a:endParaRPr/>
          </a:p>
        </p:txBody>
      </p:sp>
      <p:pic>
        <p:nvPicPr>
          <p:cNvPr id="292" name="Google Shape;2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725" y="247200"/>
            <a:ext cx="3970126" cy="279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6275" y="3155450"/>
            <a:ext cx="3340000" cy="189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8674" y="5283846"/>
            <a:ext cx="3155874" cy="720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/>
        </p:nvSpPr>
        <p:spPr>
          <a:xfrm>
            <a:off x="1504235" y="2470560"/>
            <a:ext cx="909603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008200"/>
                </a:solidFill>
                <a:latin typeface="Faster One"/>
                <a:ea typeface="Faster One"/>
                <a:cs typeface="Faster One"/>
                <a:sym typeface="Faster One"/>
              </a:rPr>
              <a:t>THANK YOU</a:t>
            </a:r>
            <a:endParaRPr/>
          </a:p>
        </p:txBody>
      </p:sp>
      <p:sp>
        <p:nvSpPr>
          <p:cNvPr id="301" name="Google Shape;301;p42"/>
          <p:cNvSpPr txBox="1"/>
          <p:nvPr/>
        </p:nvSpPr>
        <p:spPr>
          <a:xfrm>
            <a:off x="1504236" y="3505543"/>
            <a:ext cx="909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2"/>
          <p:cNvSpPr txBox="1"/>
          <p:nvPr/>
        </p:nvSpPr>
        <p:spPr>
          <a:xfrm>
            <a:off x="780811" y="4346945"/>
            <a:ext cx="108015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2018</a:t>
            </a:r>
            <a:endParaRPr/>
          </a:p>
        </p:txBody>
      </p:sp>
      <p:grpSp>
        <p:nvGrpSpPr>
          <p:cNvPr id="303" name="Google Shape;303;p42"/>
          <p:cNvGrpSpPr/>
          <p:nvPr/>
        </p:nvGrpSpPr>
        <p:grpSpPr>
          <a:xfrm>
            <a:off x="359632" y="231678"/>
            <a:ext cx="11385234" cy="6265544"/>
            <a:chOff x="454182" y="304828"/>
            <a:chExt cx="11385234" cy="6265544"/>
          </a:xfrm>
        </p:grpSpPr>
        <p:sp>
          <p:nvSpPr>
            <p:cNvPr id="304" name="Google Shape;304;p42"/>
            <p:cNvSpPr/>
            <p:nvPr/>
          </p:nvSpPr>
          <p:spPr>
            <a:xfrm>
              <a:off x="591604" y="460244"/>
              <a:ext cx="11116800" cy="5954700"/>
            </a:xfrm>
            <a:prstGeom prst="rect">
              <a:avLst/>
            </a:prstGeom>
            <a:noFill/>
            <a:ln cap="flat" cmpd="sng" w="76200">
              <a:solidFill>
                <a:srgbClr val="31880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42"/>
            <p:cNvSpPr/>
            <p:nvPr/>
          </p:nvSpPr>
          <p:spPr>
            <a:xfrm>
              <a:off x="479583" y="304828"/>
              <a:ext cx="310832" cy="310832"/>
            </a:xfrm>
            <a:prstGeom prst="ellipse">
              <a:avLst/>
            </a:prstGeom>
            <a:gradFill>
              <a:gsLst>
                <a:gs pos="0">
                  <a:srgbClr val="31880D"/>
                </a:gs>
                <a:gs pos="83000">
                  <a:srgbClr val="00E619"/>
                </a:gs>
                <a:gs pos="100000">
                  <a:srgbClr val="92D12B"/>
                </a:gs>
              </a:gsLst>
              <a:lin ang="3600000" scaled="0"/>
            </a:gradFill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42"/>
            <p:cNvSpPr/>
            <p:nvPr/>
          </p:nvSpPr>
          <p:spPr>
            <a:xfrm>
              <a:off x="11528584" y="324567"/>
              <a:ext cx="310832" cy="310832"/>
            </a:xfrm>
            <a:prstGeom prst="ellipse">
              <a:avLst/>
            </a:prstGeom>
            <a:gradFill>
              <a:gsLst>
                <a:gs pos="0">
                  <a:srgbClr val="31880D"/>
                </a:gs>
                <a:gs pos="83000">
                  <a:srgbClr val="00E619"/>
                </a:gs>
                <a:gs pos="100000">
                  <a:srgbClr val="92D12B"/>
                </a:gs>
              </a:gsLst>
              <a:lin ang="3600000" scaled="0"/>
            </a:gradFill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42"/>
            <p:cNvSpPr/>
            <p:nvPr/>
          </p:nvSpPr>
          <p:spPr>
            <a:xfrm>
              <a:off x="454182" y="6259540"/>
              <a:ext cx="310832" cy="310832"/>
            </a:xfrm>
            <a:prstGeom prst="ellipse">
              <a:avLst/>
            </a:prstGeom>
            <a:gradFill>
              <a:gsLst>
                <a:gs pos="0">
                  <a:srgbClr val="31880D"/>
                </a:gs>
                <a:gs pos="83000">
                  <a:srgbClr val="00E619"/>
                </a:gs>
                <a:gs pos="100000">
                  <a:srgbClr val="92D12B"/>
                </a:gs>
              </a:gsLst>
              <a:lin ang="3600000" scaled="0"/>
            </a:gradFill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42"/>
            <p:cNvSpPr/>
            <p:nvPr/>
          </p:nvSpPr>
          <p:spPr>
            <a:xfrm>
              <a:off x="11528584" y="6222896"/>
              <a:ext cx="310832" cy="310832"/>
            </a:xfrm>
            <a:prstGeom prst="ellipse">
              <a:avLst/>
            </a:prstGeom>
            <a:gradFill>
              <a:gsLst>
                <a:gs pos="0">
                  <a:srgbClr val="31880D"/>
                </a:gs>
                <a:gs pos="83000">
                  <a:srgbClr val="00E619"/>
                </a:gs>
                <a:gs pos="100000">
                  <a:srgbClr val="92D12B"/>
                </a:gs>
              </a:gsLst>
              <a:lin ang="3600000" scaled="0"/>
            </a:gradFill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/>
        </p:nvSpPr>
        <p:spPr>
          <a:xfrm>
            <a:off x="7086316" y="3092330"/>
            <a:ext cx="414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1880D"/>
                </a:solidFill>
                <a:latin typeface="Montserrat"/>
                <a:ea typeface="Montserrat"/>
                <a:cs typeface="Montserrat"/>
                <a:sym typeface="Montserrat"/>
              </a:rPr>
              <a:t>INSERTION</a:t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6041127" y="2136471"/>
            <a:ext cx="5528453" cy="408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IT-516 DATA STRUCTURES &amp; ALGORITHMS</a:t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6041127" y="372853"/>
            <a:ext cx="559044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31880D"/>
                </a:solidFill>
                <a:latin typeface="Faster One"/>
                <a:ea typeface="Faster One"/>
                <a:cs typeface="Faster One"/>
                <a:sym typeface="Faster One"/>
              </a:rPr>
              <a:t>TABLE OF CONTENT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7095628" y="3697223"/>
            <a:ext cx="414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1880D"/>
                </a:solidFill>
                <a:latin typeface="Montserrat"/>
                <a:ea typeface="Montserrat"/>
                <a:cs typeface="Montserrat"/>
                <a:sym typeface="Montserrat"/>
              </a:rPr>
              <a:t>QUICK 3-WAY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7086315" y="4378828"/>
            <a:ext cx="414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1880D"/>
                </a:solidFill>
                <a:latin typeface="Montserrat"/>
                <a:ea typeface="Montserrat"/>
                <a:cs typeface="Montserrat"/>
                <a:sym typeface="Montserrat"/>
              </a:rPr>
              <a:t>MINPQ SORT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7095628" y="5041088"/>
            <a:ext cx="41404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1880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7086315" y="5756640"/>
            <a:ext cx="414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1880D"/>
                </a:solidFill>
                <a:latin typeface="Montserrat"/>
                <a:ea typeface="Montserrat"/>
                <a:cs typeface="Montserrat"/>
                <a:sym typeface="Montserrat"/>
              </a:rPr>
              <a:t>CONCLUSION AND SCREENSHOTS</a:t>
            </a: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6138050" y="2877962"/>
            <a:ext cx="779003" cy="3489961"/>
            <a:chOff x="6138050" y="2877962"/>
            <a:chExt cx="779003" cy="3489961"/>
          </a:xfrm>
        </p:grpSpPr>
        <p:sp>
          <p:nvSpPr>
            <p:cNvPr id="131" name="Google Shape;131;p3"/>
            <p:cNvSpPr/>
            <p:nvPr/>
          </p:nvSpPr>
          <p:spPr>
            <a:xfrm>
              <a:off x="6138050" y="2877962"/>
              <a:ext cx="609741" cy="3489961"/>
            </a:xfrm>
            <a:prstGeom prst="rect">
              <a:avLst/>
            </a:prstGeom>
            <a:noFill/>
            <a:ln cap="flat" cmpd="sng" w="76200">
              <a:solidFill>
                <a:srgbClr val="31880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6588727" y="4418524"/>
              <a:ext cx="310832" cy="310832"/>
            </a:xfrm>
            <a:prstGeom prst="ellipse">
              <a:avLst/>
            </a:prstGeom>
            <a:gradFill>
              <a:gsLst>
                <a:gs pos="0">
                  <a:srgbClr val="31880D"/>
                </a:gs>
                <a:gs pos="83000">
                  <a:srgbClr val="00E619"/>
                </a:gs>
                <a:gs pos="100000">
                  <a:srgbClr val="92D12B"/>
                </a:gs>
              </a:gsLst>
              <a:lin ang="3600000" scaled="0"/>
            </a:gradFill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606221" y="3755723"/>
              <a:ext cx="310832" cy="310832"/>
            </a:xfrm>
            <a:prstGeom prst="ellipse">
              <a:avLst/>
            </a:prstGeom>
            <a:gradFill>
              <a:gsLst>
                <a:gs pos="0">
                  <a:srgbClr val="31880D"/>
                </a:gs>
                <a:gs pos="83000">
                  <a:srgbClr val="00E619"/>
                </a:gs>
                <a:gs pos="100000">
                  <a:srgbClr val="92D12B"/>
                </a:gs>
              </a:gsLst>
              <a:lin ang="3600000" scaled="0"/>
            </a:gradFill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606221" y="5815140"/>
              <a:ext cx="310832" cy="310832"/>
            </a:xfrm>
            <a:prstGeom prst="ellipse">
              <a:avLst/>
            </a:prstGeom>
            <a:gradFill>
              <a:gsLst>
                <a:gs pos="0">
                  <a:srgbClr val="31880D"/>
                </a:gs>
                <a:gs pos="83000">
                  <a:srgbClr val="00E619"/>
                </a:gs>
                <a:gs pos="100000">
                  <a:srgbClr val="92D12B"/>
                </a:gs>
              </a:gsLst>
              <a:lin ang="3600000" scaled="0"/>
            </a:gradFill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588727" y="3112552"/>
              <a:ext cx="310832" cy="310832"/>
            </a:xfrm>
            <a:prstGeom prst="ellipse">
              <a:avLst/>
            </a:prstGeom>
            <a:gradFill>
              <a:gsLst>
                <a:gs pos="0">
                  <a:srgbClr val="31880D"/>
                </a:gs>
                <a:gs pos="83000">
                  <a:srgbClr val="00E619"/>
                </a:gs>
                <a:gs pos="100000">
                  <a:srgbClr val="92D12B"/>
                </a:gs>
              </a:gsLst>
              <a:lin ang="3600000" scaled="0"/>
            </a:gradFill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/>
          <p:nvPr/>
        </p:nvSpPr>
        <p:spPr>
          <a:xfrm>
            <a:off x="4036606" y="1025886"/>
            <a:ext cx="4708318" cy="4708318"/>
          </a:xfrm>
          <a:prstGeom prst="ellipse">
            <a:avLst/>
          </a:prstGeom>
          <a:gradFill>
            <a:gsLst>
              <a:gs pos="0">
                <a:srgbClr val="31880D"/>
              </a:gs>
              <a:gs pos="83000">
                <a:srgbClr val="00E619"/>
              </a:gs>
              <a:gs pos="100000">
                <a:srgbClr val="92D12B"/>
              </a:gs>
            </a:gsLst>
            <a:lin ang="3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3921437" y="2707528"/>
            <a:ext cx="5034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Faster One"/>
                <a:ea typeface="Faster One"/>
                <a:cs typeface="Faster One"/>
                <a:sym typeface="Faster One"/>
              </a:rPr>
              <a:t>insertion</a:t>
            </a:r>
            <a:endParaRPr/>
          </a:p>
        </p:txBody>
      </p:sp>
      <p:grpSp>
        <p:nvGrpSpPr>
          <p:cNvPr id="142" name="Google Shape;142;p4"/>
          <p:cNvGrpSpPr/>
          <p:nvPr/>
        </p:nvGrpSpPr>
        <p:grpSpPr>
          <a:xfrm>
            <a:off x="3067517" y="459005"/>
            <a:ext cx="6646383" cy="5774654"/>
            <a:chOff x="3056217" y="492718"/>
            <a:chExt cx="6646383" cy="5774654"/>
          </a:xfrm>
        </p:grpSpPr>
        <p:sp>
          <p:nvSpPr>
            <p:cNvPr id="143" name="Google Shape;143;p4"/>
            <p:cNvSpPr/>
            <p:nvPr/>
          </p:nvSpPr>
          <p:spPr>
            <a:xfrm>
              <a:off x="3210410" y="730759"/>
              <a:ext cx="6338100" cy="54639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76200">
              <a:solidFill>
                <a:srgbClr val="31880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3056217" y="3294613"/>
              <a:ext cx="310832" cy="310832"/>
            </a:xfrm>
            <a:prstGeom prst="ellipse">
              <a:avLst/>
            </a:prstGeom>
            <a:gradFill>
              <a:gsLst>
                <a:gs pos="0">
                  <a:srgbClr val="31880D"/>
                </a:gs>
                <a:gs pos="83000">
                  <a:srgbClr val="00E619"/>
                </a:gs>
                <a:gs pos="100000">
                  <a:srgbClr val="92D12B"/>
                </a:gs>
              </a:gsLst>
              <a:lin ang="3600000" scaled="0"/>
            </a:gradFill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4453211" y="5956540"/>
              <a:ext cx="310832" cy="310832"/>
            </a:xfrm>
            <a:prstGeom prst="ellipse">
              <a:avLst/>
            </a:prstGeom>
            <a:gradFill>
              <a:gsLst>
                <a:gs pos="0">
                  <a:srgbClr val="31880D"/>
                </a:gs>
                <a:gs pos="83000">
                  <a:srgbClr val="00E619"/>
                </a:gs>
                <a:gs pos="100000">
                  <a:srgbClr val="92D12B"/>
                </a:gs>
              </a:gsLst>
              <a:lin ang="3600000" scaled="0"/>
            </a:gradFill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8068478" y="5956540"/>
              <a:ext cx="310832" cy="310832"/>
            </a:xfrm>
            <a:prstGeom prst="ellipse">
              <a:avLst/>
            </a:prstGeom>
            <a:gradFill>
              <a:gsLst>
                <a:gs pos="0">
                  <a:srgbClr val="31880D"/>
                </a:gs>
                <a:gs pos="83000">
                  <a:srgbClr val="00E619"/>
                </a:gs>
                <a:gs pos="100000">
                  <a:srgbClr val="92D12B"/>
                </a:gs>
              </a:gsLst>
              <a:lin ang="3600000" scaled="0"/>
            </a:gradFill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9391768" y="3220762"/>
              <a:ext cx="310832" cy="310832"/>
            </a:xfrm>
            <a:prstGeom prst="ellipse">
              <a:avLst/>
            </a:prstGeom>
            <a:gradFill>
              <a:gsLst>
                <a:gs pos="0">
                  <a:srgbClr val="31880D"/>
                </a:gs>
                <a:gs pos="83000">
                  <a:srgbClr val="00E619"/>
                </a:gs>
                <a:gs pos="100000">
                  <a:srgbClr val="92D12B"/>
                </a:gs>
              </a:gsLst>
              <a:lin ang="3600000" scaled="0"/>
            </a:gradFill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8049549" y="526043"/>
              <a:ext cx="310832" cy="310832"/>
            </a:xfrm>
            <a:prstGeom prst="ellipse">
              <a:avLst/>
            </a:prstGeom>
            <a:gradFill>
              <a:gsLst>
                <a:gs pos="0">
                  <a:srgbClr val="31880D"/>
                </a:gs>
                <a:gs pos="83000">
                  <a:srgbClr val="00E619"/>
                </a:gs>
                <a:gs pos="100000">
                  <a:srgbClr val="92D12B"/>
                </a:gs>
              </a:gsLst>
              <a:lin ang="3600000" scaled="0"/>
            </a:gradFill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4459682" y="492718"/>
              <a:ext cx="310832" cy="310832"/>
            </a:xfrm>
            <a:prstGeom prst="ellipse">
              <a:avLst/>
            </a:prstGeom>
            <a:gradFill>
              <a:gsLst>
                <a:gs pos="0">
                  <a:srgbClr val="31880D"/>
                </a:gs>
                <a:gs pos="83000">
                  <a:srgbClr val="00E619"/>
                </a:gs>
                <a:gs pos="100000">
                  <a:srgbClr val="92D12B"/>
                </a:gs>
              </a:gsLst>
              <a:lin ang="3600000" scaled="0"/>
            </a:gradFill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213206aa2_0_0"/>
          <p:cNvSpPr txBox="1"/>
          <p:nvPr/>
        </p:nvSpPr>
        <p:spPr>
          <a:xfrm>
            <a:off x="7156732" y="584029"/>
            <a:ext cx="47472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880D"/>
              </a:buClr>
              <a:buSzPts val="3600"/>
              <a:buFont typeface="Faster One"/>
              <a:buNone/>
            </a:pPr>
            <a:r>
              <a:rPr b="1" lang="en-US" sz="3600">
                <a:solidFill>
                  <a:srgbClr val="31880D"/>
                </a:solidFill>
                <a:latin typeface="Faster One"/>
                <a:ea typeface="Faster One"/>
                <a:cs typeface="Faster One"/>
                <a:sym typeface="Faster One"/>
              </a:rPr>
              <a:t>Insertion</a:t>
            </a:r>
            <a:endParaRPr/>
          </a:p>
        </p:txBody>
      </p:sp>
      <p:sp>
        <p:nvSpPr>
          <p:cNvPr id="156" name="Google Shape;156;g13213206aa2_0_0"/>
          <p:cNvSpPr txBox="1"/>
          <p:nvPr/>
        </p:nvSpPr>
        <p:spPr>
          <a:xfrm>
            <a:off x="7045275" y="2128388"/>
            <a:ext cx="42090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Insertion sort is a simple sorting algorithm that allows for efficient, in-place sorting of the array, one element at a time.</a:t>
            </a:r>
            <a:endParaRPr sz="17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g13213206aa2_0_0"/>
          <p:cNvSpPr txBox="1"/>
          <p:nvPr/>
        </p:nvSpPr>
        <p:spPr>
          <a:xfrm>
            <a:off x="6202429" y="2128391"/>
            <a:ext cx="95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1880D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/>
          </a:p>
        </p:txBody>
      </p:sp>
      <p:sp>
        <p:nvSpPr>
          <p:cNvPr id="158" name="Google Shape;158;g13213206aa2_0_0"/>
          <p:cNvSpPr txBox="1"/>
          <p:nvPr/>
        </p:nvSpPr>
        <p:spPr>
          <a:xfrm>
            <a:off x="7045275" y="3614600"/>
            <a:ext cx="43746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Basically, Insertion sort is efficient for small data values</a:t>
            </a:r>
            <a:endParaRPr sz="18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g13213206aa2_0_0"/>
          <p:cNvSpPr txBox="1"/>
          <p:nvPr/>
        </p:nvSpPr>
        <p:spPr>
          <a:xfrm>
            <a:off x="7045275" y="4861350"/>
            <a:ext cx="43746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Insertion sort is adaptive in nature, i.e. it is appropriate for data sets which are already partially sorted.</a:t>
            </a:r>
            <a:endParaRPr sz="18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g13213206aa2_0_0"/>
          <p:cNvSpPr txBox="1"/>
          <p:nvPr/>
        </p:nvSpPr>
        <p:spPr>
          <a:xfrm>
            <a:off x="6202435" y="3494865"/>
            <a:ext cx="95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1880D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/>
          </a:p>
        </p:txBody>
      </p:sp>
      <p:sp>
        <p:nvSpPr>
          <p:cNvPr id="161" name="Google Shape;161;g13213206aa2_0_0"/>
          <p:cNvSpPr txBox="1"/>
          <p:nvPr/>
        </p:nvSpPr>
        <p:spPr>
          <a:xfrm>
            <a:off x="6202429" y="4737592"/>
            <a:ext cx="95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1880D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/>
          </a:p>
        </p:txBody>
      </p:sp>
      <p:sp>
        <p:nvSpPr>
          <p:cNvPr id="162" name="Google Shape;162;g13213206aa2_0_0"/>
          <p:cNvSpPr/>
          <p:nvPr/>
        </p:nvSpPr>
        <p:spPr>
          <a:xfrm>
            <a:off x="559511" y="520581"/>
            <a:ext cx="2095500" cy="852600"/>
          </a:xfrm>
          <a:prstGeom prst="rect">
            <a:avLst/>
          </a:prstGeom>
          <a:gradFill>
            <a:gsLst>
              <a:gs pos="0">
                <a:srgbClr val="31880D"/>
              </a:gs>
              <a:gs pos="83000">
                <a:srgbClr val="00E619"/>
              </a:gs>
              <a:gs pos="100000">
                <a:srgbClr val="92D12B"/>
              </a:gs>
            </a:gsLst>
            <a:lin ang="360000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13213206aa2_0_0"/>
          <p:cNvSpPr txBox="1"/>
          <p:nvPr/>
        </p:nvSpPr>
        <p:spPr>
          <a:xfrm>
            <a:off x="499074" y="723672"/>
            <a:ext cx="209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b="1"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" name="Google Shape;164;g13213206aa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213" y="1806525"/>
            <a:ext cx="3438525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6"/>
          <p:cNvGrpSpPr/>
          <p:nvPr/>
        </p:nvGrpSpPr>
        <p:grpSpPr>
          <a:xfrm>
            <a:off x="4687649" y="629589"/>
            <a:ext cx="7017524" cy="5598816"/>
            <a:chOff x="5404967" y="635664"/>
            <a:chExt cx="6345532" cy="5598816"/>
          </a:xfrm>
        </p:grpSpPr>
        <p:sp>
          <p:nvSpPr>
            <p:cNvPr id="170" name="Google Shape;170;p6"/>
            <p:cNvSpPr/>
            <p:nvPr/>
          </p:nvSpPr>
          <p:spPr>
            <a:xfrm>
              <a:off x="5520195" y="744335"/>
              <a:ext cx="6132010" cy="5334729"/>
            </a:xfrm>
            <a:prstGeom prst="rect">
              <a:avLst/>
            </a:prstGeom>
            <a:gradFill>
              <a:gsLst>
                <a:gs pos="0">
                  <a:srgbClr val="31880D"/>
                </a:gs>
                <a:gs pos="83000">
                  <a:srgbClr val="00E619"/>
                </a:gs>
                <a:gs pos="100000">
                  <a:srgbClr val="92D12B"/>
                </a:gs>
              </a:gsLst>
              <a:lin ang="3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5404967" y="635664"/>
              <a:ext cx="310832" cy="310832"/>
            </a:xfrm>
            <a:prstGeom prst="ellipse">
              <a:avLst/>
            </a:prstGeom>
            <a:gradFill>
              <a:gsLst>
                <a:gs pos="0">
                  <a:srgbClr val="31880D"/>
                </a:gs>
                <a:gs pos="83000">
                  <a:srgbClr val="00E619"/>
                </a:gs>
                <a:gs pos="100000">
                  <a:srgbClr val="92D12B"/>
                </a:gs>
              </a:gsLst>
              <a:lin ang="3600000" scaled="0"/>
            </a:gradFill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5404967" y="5923648"/>
              <a:ext cx="310832" cy="310832"/>
            </a:xfrm>
            <a:prstGeom prst="ellipse">
              <a:avLst/>
            </a:prstGeom>
            <a:gradFill>
              <a:gsLst>
                <a:gs pos="0">
                  <a:srgbClr val="31880D"/>
                </a:gs>
                <a:gs pos="83000">
                  <a:srgbClr val="00E619"/>
                </a:gs>
                <a:gs pos="100000">
                  <a:srgbClr val="92D12B"/>
                </a:gs>
              </a:gsLst>
              <a:lin ang="3600000" scaled="0"/>
            </a:gradFill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11439667" y="635664"/>
              <a:ext cx="310832" cy="310832"/>
            </a:xfrm>
            <a:prstGeom prst="ellipse">
              <a:avLst/>
            </a:prstGeom>
            <a:gradFill>
              <a:gsLst>
                <a:gs pos="0">
                  <a:srgbClr val="31880D"/>
                </a:gs>
                <a:gs pos="83000">
                  <a:srgbClr val="00E619"/>
                </a:gs>
                <a:gs pos="100000">
                  <a:srgbClr val="92D12B"/>
                </a:gs>
              </a:gsLst>
              <a:lin ang="3600000" scaled="0"/>
            </a:gradFill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11439667" y="5923606"/>
              <a:ext cx="310832" cy="310832"/>
            </a:xfrm>
            <a:prstGeom prst="ellipse">
              <a:avLst/>
            </a:prstGeom>
            <a:gradFill>
              <a:gsLst>
                <a:gs pos="0">
                  <a:srgbClr val="31880D"/>
                </a:gs>
                <a:gs pos="83000">
                  <a:srgbClr val="00E619"/>
                </a:gs>
                <a:gs pos="100000">
                  <a:srgbClr val="92D12B"/>
                </a:gs>
              </a:gsLst>
              <a:lin ang="3600000" scaled="0"/>
            </a:gradFill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6"/>
          <p:cNvSpPr txBox="1"/>
          <p:nvPr/>
        </p:nvSpPr>
        <p:spPr>
          <a:xfrm>
            <a:off x="637232" y="2833329"/>
            <a:ext cx="438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SHORT EXPLANATION CODE</a:t>
            </a:r>
            <a:endParaRPr b="1" sz="1600">
              <a:solidFill>
                <a:srgbClr val="FFC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286324" y="1072437"/>
            <a:ext cx="463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31880D"/>
                </a:solidFill>
                <a:latin typeface="Faster One"/>
                <a:ea typeface="Faster One"/>
                <a:cs typeface="Faster One"/>
                <a:sym typeface="Faster One"/>
              </a:rPr>
              <a:t>Insertion</a:t>
            </a:r>
            <a:endParaRPr/>
          </a:p>
        </p:txBody>
      </p:sp>
      <p:pic>
        <p:nvPicPr>
          <p:cNvPr id="177" name="Google Shape;17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900" y="1206124"/>
            <a:ext cx="5711026" cy="44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g13208bbbb55_0_2"/>
          <p:cNvGrpSpPr/>
          <p:nvPr/>
        </p:nvGrpSpPr>
        <p:grpSpPr>
          <a:xfrm>
            <a:off x="4732974" y="635677"/>
            <a:ext cx="7017488" cy="5598784"/>
            <a:chOff x="5404967" y="635664"/>
            <a:chExt cx="6345500" cy="5598784"/>
          </a:xfrm>
        </p:grpSpPr>
        <p:sp>
          <p:nvSpPr>
            <p:cNvPr id="183" name="Google Shape;183;g13208bbbb55_0_2"/>
            <p:cNvSpPr/>
            <p:nvPr/>
          </p:nvSpPr>
          <p:spPr>
            <a:xfrm>
              <a:off x="5520195" y="744335"/>
              <a:ext cx="6132000" cy="5334600"/>
            </a:xfrm>
            <a:prstGeom prst="rect">
              <a:avLst/>
            </a:prstGeom>
            <a:gradFill>
              <a:gsLst>
                <a:gs pos="0">
                  <a:srgbClr val="31880D"/>
                </a:gs>
                <a:gs pos="83000">
                  <a:srgbClr val="00E619"/>
                </a:gs>
                <a:gs pos="100000">
                  <a:srgbClr val="92D12B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g13208bbbb55_0_2"/>
            <p:cNvSpPr/>
            <p:nvPr/>
          </p:nvSpPr>
          <p:spPr>
            <a:xfrm>
              <a:off x="5404967" y="635664"/>
              <a:ext cx="310800" cy="310800"/>
            </a:xfrm>
            <a:prstGeom prst="ellipse">
              <a:avLst/>
            </a:prstGeom>
            <a:gradFill>
              <a:gsLst>
                <a:gs pos="0">
                  <a:srgbClr val="31880D"/>
                </a:gs>
                <a:gs pos="83000">
                  <a:srgbClr val="00E619"/>
                </a:gs>
                <a:gs pos="100000">
                  <a:srgbClr val="92D12B"/>
                </a:gs>
              </a:gsLst>
              <a:lin ang="3600008" scaled="0"/>
            </a:gradFill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g13208bbbb55_0_2"/>
            <p:cNvSpPr/>
            <p:nvPr/>
          </p:nvSpPr>
          <p:spPr>
            <a:xfrm>
              <a:off x="5404967" y="5923648"/>
              <a:ext cx="310800" cy="310800"/>
            </a:xfrm>
            <a:prstGeom prst="ellipse">
              <a:avLst/>
            </a:prstGeom>
            <a:gradFill>
              <a:gsLst>
                <a:gs pos="0">
                  <a:srgbClr val="31880D"/>
                </a:gs>
                <a:gs pos="83000">
                  <a:srgbClr val="00E619"/>
                </a:gs>
                <a:gs pos="100000">
                  <a:srgbClr val="92D12B"/>
                </a:gs>
              </a:gsLst>
              <a:lin ang="3600008" scaled="0"/>
            </a:gradFill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g13208bbbb55_0_2"/>
            <p:cNvSpPr/>
            <p:nvPr/>
          </p:nvSpPr>
          <p:spPr>
            <a:xfrm>
              <a:off x="11439667" y="635664"/>
              <a:ext cx="310800" cy="310800"/>
            </a:xfrm>
            <a:prstGeom prst="ellipse">
              <a:avLst/>
            </a:prstGeom>
            <a:gradFill>
              <a:gsLst>
                <a:gs pos="0">
                  <a:srgbClr val="31880D"/>
                </a:gs>
                <a:gs pos="83000">
                  <a:srgbClr val="00E619"/>
                </a:gs>
                <a:gs pos="100000">
                  <a:srgbClr val="92D12B"/>
                </a:gs>
              </a:gsLst>
              <a:lin ang="3600008" scaled="0"/>
            </a:gradFill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g13208bbbb55_0_2"/>
            <p:cNvSpPr/>
            <p:nvPr/>
          </p:nvSpPr>
          <p:spPr>
            <a:xfrm>
              <a:off x="11439667" y="5923606"/>
              <a:ext cx="310800" cy="310800"/>
            </a:xfrm>
            <a:prstGeom prst="ellipse">
              <a:avLst/>
            </a:prstGeom>
            <a:gradFill>
              <a:gsLst>
                <a:gs pos="0">
                  <a:srgbClr val="31880D"/>
                </a:gs>
                <a:gs pos="83000">
                  <a:srgbClr val="00E619"/>
                </a:gs>
                <a:gs pos="100000">
                  <a:srgbClr val="92D12B"/>
                </a:gs>
              </a:gsLst>
              <a:lin ang="3600008" scaled="0"/>
            </a:gradFill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g13208bbbb55_0_2"/>
          <p:cNvSpPr txBox="1"/>
          <p:nvPr/>
        </p:nvSpPr>
        <p:spPr>
          <a:xfrm>
            <a:off x="637232" y="2833329"/>
            <a:ext cx="438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SHORT EXPLANATION CODE</a:t>
            </a:r>
            <a:endParaRPr b="1" sz="1600">
              <a:solidFill>
                <a:srgbClr val="FFC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g13208bbbb55_0_2"/>
          <p:cNvSpPr txBox="1"/>
          <p:nvPr/>
        </p:nvSpPr>
        <p:spPr>
          <a:xfrm>
            <a:off x="232524" y="1013137"/>
            <a:ext cx="463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31880D"/>
                </a:solidFill>
                <a:latin typeface="Faster One"/>
                <a:ea typeface="Faster One"/>
                <a:cs typeface="Faster One"/>
                <a:sym typeface="Faster One"/>
              </a:rPr>
              <a:t>Insertion</a:t>
            </a:r>
            <a:endParaRPr b="1" sz="5400">
              <a:solidFill>
                <a:srgbClr val="31880D"/>
              </a:solidFill>
              <a:latin typeface="Faster One"/>
              <a:ea typeface="Faster One"/>
              <a:cs typeface="Faster One"/>
              <a:sym typeface="Faster One"/>
            </a:endParaRPr>
          </a:p>
        </p:txBody>
      </p:sp>
      <p:pic>
        <p:nvPicPr>
          <p:cNvPr id="190" name="Google Shape;190;g13208bbbb55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613" y="4592288"/>
            <a:ext cx="63722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13208bbbb55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1075" y="1239700"/>
            <a:ext cx="5601278" cy="31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/>
          <p:nvPr/>
        </p:nvSpPr>
        <p:spPr>
          <a:xfrm>
            <a:off x="4036606" y="1025886"/>
            <a:ext cx="4708318" cy="4708318"/>
          </a:xfrm>
          <a:prstGeom prst="ellipse">
            <a:avLst/>
          </a:prstGeom>
          <a:gradFill>
            <a:gsLst>
              <a:gs pos="0">
                <a:srgbClr val="31880D"/>
              </a:gs>
              <a:gs pos="83000">
                <a:srgbClr val="00E619"/>
              </a:gs>
              <a:gs pos="100000">
                <a:srgbClr val="92D12B"/>
              </a:gs>
            </a:gsLst>
            <a:lin ang="3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3921437" y="2707528"/>
            <a:ext cx="5034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Faster One"/>
                <a:ea typeface="Faster One"/>
                <a:cs typeface="Faster One"/>
                <a:sym typeface="Faster One"/>
              </a:rPr>
              <a:t>quick 3-way</a:t>
            </a:r>
            <a:endParaRPr/>
          </a:p>
        </p:txBody>
      </p:sp>
      <p:sp>
        <p:nvSpPr>
          <p:cNvPr id="198" name="Google Shape;198;p9"/>
          <p:cNvSpPr txBox="1"/>
          <p:nvPr/>
        </p:nvSpPr>
        <p:spPr>
          <a:xfrm>
            <a:off x="4036606" y="3529694"/>
            <a:ext cx="4804545" cy="408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SUBTITLE HERE</a:t>
            </a:r>
            <a:endParaRPr/>
          </a:p>
        </p:txBody>
      </p:sp>
      <p:sp>
        <p:nvSpPr>
          <p:cNvPr id="199" name="Google Shape;199;p9"/>
          <p:cNvSpPr/>
          <p:nvPr/>
        </p:nvSpPr>
        <p:spPr>
          <a:xfrm>
            <a:off x="3221710" y="697059"/>
            <a:ext cx="6338100" cy="5463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76200">
            <a:solidFill>
              <a:srgbClr val="31880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3056217" y="3294613"/>
            <a:ext cx="310832" cy="310832"/>
          </a:xfrm>
          <a:prstGeom prst="ellipse">
            <a:avLst/>
          </a:prstGeom>
          <a:gradFill>
            <a:gsLst>
              <a:gs pos="0">
                <a:srgbClr val="31880D"/>
              </a:gs>
              <a:gs pos="83000">
                <a:srgbClr val="00E619"/>
              </a:gs>
              <a:gs pos="100000">
                <a:srgbClr val="92D12B"/>
              </a:gs>
            </a:gsLst>
            <a:lin ang="3600000" scaled="0"/>
          </a:gradFill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4453211" y="5956540"/>
            <a:ext cx="310832" cy="310832"/>
          </a:xfrm>
          <a:prstGeom prst="ellipse">
            <a:avLst/>
          </a:prstGeom>
          <a:gradFill>
            <a:gsLst>
              <a:gs pos="0">
                <a:srgbClr val="31880D"/>
              </a:gs>
              <a:gs pos="83000">
                <a:srgbClr val="00E619"/>
              </a:gs>
              <a:gs pos="100000">
                <a:srgbClr val="92D12B"/>
              </a:gs>
            </a:gsLst>
            <a:lin ang="3600000" scaled="0"/>
          </a:gradFill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8068478" y="5956540"/>
            <a:ext cx="310832" cy="310832"/>
          </a:xfrm>
          <a:prstGeom prst="ellipse">
            <a:avLst/>
          </a:prstGeom>
          <a:gradFill>
            <a:gsLst>
              <a:gs pos="0">
                <a:srgbClr val="31880D"/>
              </a:gs>
              <a:gs pos="83000">
                <a:srgbClr val="00E619"/>
              </a:gs>
              <a:gs pos="100000">
                <a:srgbClr val="92D12B"/>
              </a:gs>
            </a:gsLst>
            <a:lin ang="3600000" scaled="0"/>
          </a:gradFill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9391768" y="3220762"/>
            <a:ext cx="310832" cy="310832"/>
          </a:xfrm>
          <a:prstGeom prst="ellipse">
            <a:avLst/>
          </a:prstGeom>
          <a:gradFill>
            <a:gsLst>
              <a:gs pos="0">
                <a:srgbClr val="31880D"/>
              </a:gs>
              <a:gs pos="83000">
                <a:srgbClr val="00E619"/>
              </a:gs>
              <a:gs pos="100000">
                <a:srgbClr val="92D12B"/>
              </a:gs>
            </a:gsLst>
            <a:lin ang="3600000" scaled="0"/>
          </a:gradFill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9"/>
          <p:cNvSpPr/>
          <p:nvPr/>
        </p:nvSpPr>
        <p:spPr>
          <a:xfrm>
            <a:off x="8049549" y="526043"/>
            <a:ext cx="310832" cy="310832"/>
          </a:xfrm>
          <a:prstGeom prst="ellipse">
            <a:avLst/>
          </a:prstGeom>
          <a:gradFill>
            <a:gsLst>
              <a:gs pos="0">
                <a:srgbClr val="31880D"/>
              </a:gs>
              <a:gs pos="83000">
                <a:srgbClr val="00E619"/>
              </a:gs>
              <a:gs pos="100000">
                <a:srgbClr val="92D12B"/>
              </a:gs>
            </a:gsLst>
            <a:lin ang="3600000" scaled="0"/>
          </a:gradFill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4459682" y="492718"/>
            <a:ext cx="310832" cy="310832"/>
          </a:xfrm>
          <a:prstGeom prst="ellipse">
            <a:avLst/>
          </a:prstGeom>
          <a:gradFill>
            <a:gsLst>
              <a:gs pos="0">
                <a:srgbClr val="31880D"/>
              </a:gs>
              <a:gs pos="83000">
                <a:srgbClr val="00E619"/>
              </a:gs>
              <a:gs pos="100000">
                <a:srgbClr val="92D12B"/>
              </a:gs>
            </a:gsLst>
            <a:lin ang="3600000" scaled="0"/>
          </a:gradFill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456" r="1465" t="0"/>
          <a:stretch/>
        </p:blipFill>
        <p:spPr>
          <a:xfrm>
            <a:off x="608983" y="584029"/>
            <a:ext cx="5487018" cy="565167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12" name="Google Shape;212;p16"/>
          <p:cNvSpPr txBox="1"/>
          <p:nvPr/>
        </p:nvSpPr>
        <p:spPr>
          <a:xfrm>
            <a:off x="7156732" y="584029"/>
            <a:ext cx="4747163" cy="725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880D"/>
              </a:buClr>
              <a:buSzPts val="3600"/>
              <a:buFont typeface="Faster One"/>
              <a:buNone/>
            </a:pPr>
            <a:r>
              <a:rPr b="1" lang="en-US" sz="3600">
                <a:solidFill>
                  <a:srgbClr val="31880D"/>
                </a:solidFill>
                <a:latin typeface="Faster One"/>
                <a:ea typeface="Faster One"/>
                <a:cs typeface="Faster One"/>
                <a:sym typeface="Faster One"/>
              </a:rPr>
              <a:t>Quick 3Way Sort</a:t>
            </a:r>
            <a:endParaRPr/>
          </a:p>
        </p:txBody>
      </p:sp>
      <p:sp>
        <p:nvSpPr>
          <p:cNvPr id="213" name="Google Shape;213;p16"/>
          <p:cNvSpPr txBox="1"/>
          <p:nvPr/>
        </p:nvSpPr>
        <p:spPr>
          <a:xfrm>
            <a:off x="7156733" y="1255080"/>
            <a:ext cx="4747163" cy="567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4" name="Google Shape;214;p16"/>
          <p:cNvSpPr txBox="1"/>
          <p:nvPr/>
        </p:nvSpPr>
        <p:spPr>
          <a:xfrm>
            <a:off x="8128558" y="2337870"/>
            <a:ext cx="3447921" cy="106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Quick 3 way is similar to Quick sort but is more efficient and uses 3 partioming.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16"/>
          <p:cNvSpPr txBox="1"/>
          <p:nvPr/>
        </p:nvSpPr>
        <p:spPr>
          <a:xfrm>
            <a:off x="7108004" y="2340641"/>
            <a:ext cx="9542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1880D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/>
          </a:p>
        </p:txBody>
      </p:sp>
      <p:sp>
        <p:nvSpPr>
          <p:cNvPr id="216" name="Google Shape;216;p16"/>
          <p:cNvSpPr txBox="1"/>
          <p:nvPr/>
        </p:nvSpPr>
        <p:spPr>
          <a:xfrm>
            <a:off x="8128558" y="3801161"/>
            <a:ext cx="3447921" cy="106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Quick 3way sort is a simple sorting algorithm which uses divide and partitioning technique .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16"/>
          <p:cNvSpPr txBox="1"/>
          <p:nvPr/>
        </p:nvSpPr>
        <p:spPr>
          <a:xfrm>
            <a:off x="8128558" y="5267198"/>
            <a:ext cx="3447921" cy="1125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Highly Efficient.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16"/>
          <p:cNvSpPr txBox="1"/>
          <p:nvPr/>
        </p:nvSpPr>
        <p:spPr>
          <a:xfrm>
            <a:off x="7100635" y="3924815"/>
            <a:ext cx="9542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1880D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/>
          </a:p>
        </p:txBody>
      </p:sp>
      <p:sp>
        <p:nvSpPr>
          <p:cNvPr id="219" name="Google Shape;219;p16"/>
          <p:cNvSpPr txBox="1"/>
          <p:nvPr/>
        </p:nvSpPr>
        <p:spPr>
          <a:xfrm>
            <a:off x="7108004" y="5420817"/>
            <a:ext cx="9542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1880D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2613886" y="5100156"/>
            <a:ext cx="2095380" cy="852593"/>
          </a:xfrm>
          <a:prstGeom prst="rect">
            <a:avLst/>
          </a:prstGeom>
          <a:gradFill>
            <a:gsLst>
              <a:gs pos="0">
                <a:srgbClr val="31880D"/>
              </a:gs>
              <a:gs pos="83000">
                <a:srgbClr val="00E619"/>
              </a:gs>
              <a:gs pos="100000">
                <a:srgbClr val="92D12B"/>
              </a:gs>
            </a:gsLst>
            <a:lin ang="3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6"/>
          <p:cNvSpPr txBox="1"/>
          <p:nvPr/>
        </p:nvSpPr>
        <p:spPr>
          <a:xfrm>
            <a:off x="2804882" y="5295917"/>
            <a:ext cx="171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soso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2" name="Google Shape;22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93" y="603163"/>
            <a:ext cx="4994233" cy="56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21bb7e081_2_24"/>
          <p:cNvSpPr txBox="1"/>
          <p:nvPr/>
        </p:nvSpPr>
        <p:spPr>
          <a:xfrm>
            <a:off x="787400" y="2006600"/>
            <a:ext cx="4747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880D"/>
              </a:buClr>
              <a:buSzPts val="3600"/>
              <a:buFont typeface="Faster One"/>
              <a:buNone/>
            </a:pPr>
            <a:r>
              <a:rPr b="1" lang="en-US" sz="3600">
                <a:solidFill>
                  <a:srgbClr val="31880D"/>
                </a:solidFill>
                <a:latin typeface="Faster One"/>
                <a:ea typeface="Faster One"/>
                <a:cs typeface="Faster One"/>
                <a:sym typeface="Faster One"/>
              </a:rPr>
              <a:t>Quick 3Way Sort</a:t>
            </a:r>
            <a:endParaRPr/>
          </a:p>
        </p:txBody>
      </p:sp>
      <p:sp>
        <p:nvSpPr>
          <p:cNvPr id="229" name="Google Shape;229;g1321bb7e081_2_24"/>
          <p:cNvSpPr txBox="1"/>
          <p:nvPr/>
        </p:nvSpPr>
        <p:spPr>
          <a:xfrm>
            <a:off x="7156733" y="1255080"/>
            <a:ext cx="4747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0" name="Google Shape;230;g1321bb7e081_2_24"/>
          <p:cNvSpPr txBox="1"/>
          <p:nvPr/>
        </p:nvSpPr>
        <p:spPr>
          <a:xfrm>
            <a:off x="8128558" y="2337870"/>
            <a:ext cx="3447900" cy="10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𝛳N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g1321bb7e081_2_24"/>
          <p:cNvSpPr txBox="1"/>
          <p:nvPr/>
        </p:nvSpPr>
        <p:spPr>
          <a:xfrm>
            <a:off x="5283192" y="2340650"/>
            <a:ext cx="277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1880D"/>
                </a:solidFill>
                <a:latin typeface="Montserrat"/>
                <a:ea typeface="Montserrat"/>
                <a:cs typeface="Montserrat"/>
                <a:sym typeface="Montserrat"/>
              </a:rPr>
              <a:t>Best Case</a:t>
            </a:r>
            <a:endParaRPr/>
          </a:p>
        </p:txBody>
      </p:sp>
      <p:sp>
        <p:nvSpPr>
          <p:cNvPr id="232" name="Google Shape;232;g1321bb7e081_2_24"/>
          <p:cNvSpPr txBox="1"/>
          <p:nvPr/>
        </p:nvSpPr>
        <p:spPr>
          <a:xfrm>
            <a:off x="8128558" y="3801161"/>
            <a:ext cx="34479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Θ N*(logN)</a:t>
            </a:r>
            <a:endParaRPr/>
          </a:p>
        </p:txBody>
      </p:sp>
      <p:sp>
        <p:nvSpPr>
          <p:cNvPr id="233" name="Google Shape;233;g1321bb7e081_2_24"/>
          <p:cNvSpPr txBox="1"/>
          <p:nvPr/>
        </p:nvSpPr>
        <p:spPr>
          <a:xfrm>
            <a:off x="8128558" y="5267198"/>
            <a:ext cx="34479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𝛳N^2.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g1321bb7e081_2_24"/>
          <p:cNvSpPr txBox="1"/>
          <p:nvPr/>
        </p:nvSpPr>
        <p:spPr>
          <a:xfrm>
            <a:off x="5275706" y="3924825"/>
            <a:ext cx="2779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1880D"/>
                </a:solidFill>
                <a:latin typeface="Montserrat"/>
                <a:ea typeface="Montserrat"/>
                <a:cs typeface="Montserrat"/>
                <a:sym typeface="Montserrat"/>
              </a:rPr>
              <a:t>Average Case</a:t>
            </a:r>
            <a:endParaRPr/>
          </a:p>
        </p:txBody>
      </p:sp>
      <p:sp>
        <p:nvSpPr>
          <p:cNvPr id="235" name="Google Shape;235;g1321bb7e081_2_24"/>
          <p:cNvSpPr txBox="1"/>
          <p:nvPr/>
        </p:nvSpPr>
        <p:spPr>
          <a:xfrm>
            <a:off x="4825990" y="5420825"/>
            <a:ext cx="3236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1880D"/>
                </a:solidFill>
                <a:latin typeface="Montserrat"/>
                <a:ea typeface="Montserrat"/>
                <a:cs typeface="Montserrat"/>
                <a:sym typeface="Montserrat"/>
              </a:rPr>
              <a:t>Worst Case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2018-05-13T00:15:53Z</dcterms:created>
  <dc:creator>Mejakita Dev</dc:creator>
</cp:coreProperties>
</file>