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3"/>
  </p:notesMasterIdLst>
  <p:handoutMasterIdLst>
    <p:handoutMasterId r:id="rId14"/>
  </p:handoutMasterIdLst>
  <p:sldIdLst>
    <p:sldId id="270" r:id="rId5"/>
    <p:sldId id="261" r:id="rId6"/>
    <p:sldId id="723" r:id="rId7"/>
    <p:sldId id="727" r:id="rId8"/>
    <p:sldId id="730" r:id="rId9"/>
    <p:sldId id="731" r:id="rId10"/>
    <p:sldId id="735" r:id="rId11"/>
    <p:sldId id="72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3"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C3C"/>
    <a:srgbClr val="F7F7F7"/>
    <a:srgbClr val="E6E6E6"/>
    <a:srgbClr val="1C1E26"/>
    <a:srgbClr val="303342"/>
    <a:srgbClr val="485F74"/>
    <a:srgbClr val="354655"/>
    <a:srgbClr val="C80000"/>
    <a:srgbClr val="85B31F"/>
    <a:srgbClr val="3C40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72E32E-9E43-4349-A5BB-8DCD6F78B5DB}" v="123" dt="2020-04-08T20:22:01.8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84" autoAdjust="0"/>
  </p:normalViewPr>
  <p:slideViewPr>
    <p:cSldViewPr snapToGrid="0">
      <p:cViewPr varScale="1">
        <p:scale>
          <a:sx n="68" d="100"/>
          <a:sy n="68" d="100"/>
        </p:scale>
        <p:origin x="816" y="66"/>
      </p:cViewPr>
      <p:guideLst>
        <p:guide orient="horz" pos="2160"/>
        <p:guide pos="3840"/>
      </p:guideLst>
    </p:cSldViewPr>
  </p:slideViewPr>
  <p:outlineViewPr>
    <p:cViewPr>
      <p:scale>
        <a:sx n="75" d="100"/>
        <a:sy n="75" d="100"/>
      </p:scale>
      <p:origin x="0" y="0"/>
    </p:cViewPr>
  </p:outlineViewPr>
  <p:notesTextViewPr>
    <p:cViewPr>
      <p:scale>
        <a:sx n="3" d="2"/>
        <a:sy n="3" d="2"/>
      </p:scale>
      <p:origin x="0" y="0"/>
    </p:cViewPr>
  </p:notesTextViewPr>
  <p:sorterViewPr>
    <p:cViewPr varScale="1">
      <p:scale>
        <a:sx n="1" d="1"/>
        <a:sy n="1" d="1"/>
      </p:scale>
      <p:origin x="0" y="-144264"/>
    </p:cViewPr>
  </p:sorter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421010-3731-422F-8CF1-CD47B2D7C9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2656080-143A-4905-932A-5C7754887AB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920ABC-E11D-42B4-A428-76B2C5BC0052}" type="datetimeFigureOut">
              <a:rPr lang="en-US" smtClean="0"/>
              <a:t>4/7/2020</a:t>
            </a:fld>
            <a:endParaRPr lang="en-US" dirty="0"/>
          </a:p>
        </p:txBody>
      </p:sp>
      <p:sp>
        <p:nvSpPr>
          <p:cNvPr id="4" name="Footer Placeholder 3">
            <a:extLst>
              <a:ext uri="{FF2B5EF4-FFF2-40B4-BE49-F238E27FC236}">
                <a16:creationId xmlns:a16="http://schemas.microsoft.com/office/drawing/2014/main" id="{96359276-DB8D-43B4-8029-4A695209B9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E29EE0F-113C-45AB-9877-4A16FFA6A9C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DB89D3-056A-4F4C-8125-EA7126289545}" type="slidenum">
              <a:rPr lang="en-US" smtClean="0"/>
              <a:t>‹#›</a:t>
            </a:fld>
            <a:endParaRPr lang="en-US" dirty="0"/>
          </a:p>
        </p:txBody>
      </p:sp>
    </p:spTree>
    <p:extLst>
      <p:ext uri="{BB962C8B-B14F-4D97-AF65-F5344CB8AC3E}">
        <p14:creationId xmlns:p14="http://schemas.microsoft.com/office/powerpoint/2010/main" val="32318278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3EED04-A4F0-49ED-B42E-211B56474E8D}" type="datetimeFigureOut">
              <a:rPr lang="en-US" smtClean="0"/>
              <a:t>4/7/2020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20CB7-DCA5-4E5B-97F1-300CDD8D2AAB}" type="slidenum">
              <a:rPr lang="en-US" smtClean="0"/>
              <a:t>‹#›</a:t>
            </a:fld>
            <a:endParaRPr lang="en-US" dirty="0"/>
          </a:p>
        </p:txBody>
      </p:sp>
    </p:spTree>
    <p:extLst>
      <p:ext uri="{BB962C8B-B14F-4D97-AF65-F5344CB8AC3E}">
        <p14:creationId xmlns:p14="http://schemas.microsoft.com/office/powerpoint/2010/main" val="326718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220CB7-DCA5-4E5B-97F1-300CDD8D2AAB}" type="slidenum">
              <a:rPr lang="en-US" smtClean="0"/>
              <a:t>1</a:t>
            </a:fld>
            <a:endParaRPr lang="en-US" dirty="0"/>
          </a:p>
        </p:txBody>
      </p:sp>
    </p:spTree>
    <p:extLst>
      <p:ext uri="{BB962C8B-B14F-4D97-AF65-F5344CB8AC3E}">
        <p14:creationId xmlns:p14="http://schemas.microsoft.com/office/powerpoint/2010/main" val="2419457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220CB7-DCA5-4E5B-97F1-300CDD8D2AAB}" type="slidenum">
              <a:rPr lang="en-US" smtClean="0"/>
              <a:t>2</a:t>
            </a:fld>
            <a:endParaRPr lang="en-US" dirty="0"/>
          </a:p>
        </p:txBody>
      </p:sp>
    </p:spTree>
    <p:extLst>
      <p:ext uri="{BB962C8B-B14F-4D97-AF65-F5344CB8AC3E}">
        <p14:creationId xmlns:p14="http://schemas.microsoft.com/office/powerpoint/2010/main" val="686636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220CB7-DCA5-4E5B-97F1-300CDD8D2AAB}" type="slidenum">
              <a:rPr lang="en-US" smtClean="0"/>
              <a:t>3</a:t>
            </a:fld>
            <a:endParaRPr lang="en-US" dirty="0"/>
          </a:p>
        </p:txBody>
      </p:sp>
    </p:spTree>
    <p:extLst>
      <p:ext uri="{BB962C8B-B14F-4D97-AF65-F5344CB8AC3E}">
        <p14:creationId xmlns:p14="http://schemas.microsoft.com/office/powerpoint/2010/main" val="3637990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220CB7-DCA5-4E5B-97F1-300CDD8D2AAB}" type="slidenum">
              <a:rPr lang="en-US" smtClean="0"/>
              <a:t>4</a:t>
            </a:fld>
            <a:endParaRPr lang="en-US" dirty="0"/>
          </a:p>
        </p:txBody>
      </p:sp>
    </p:spTree>
    <p:extLst>
      <p:ext uri="{BB962C8B-B14F-4D97-AF65-F5344CB8AC3E}">
        <p14:creationId xmlns:p14="http://schemas.microsoft.com/office/powerpoint/2010/main" val="2686353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220CB7-DCA5-4E5B-97F1-300CDD8D2AAB}" type="slidenum">
              <a:rPr lang="en-US" smtClean="0"/>
              <a:t>5</a:t>
            </a:fld>
            <a:endParaRPr lang="en-US" dirty="0"/>
          </a:p>
        </p:txBody>
      </p:sp>
    </p:spTree>
    <p:extLst>
      <p:ext uri="{BB962C8B-B14F-4D97-AF65-F5344CB8AC3E}">
        <p14:creationId xmlns:p14="http://schemas.microsoft.com/office/powerpoint/2010/main" val="1548597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220CB7-DCA5-4E5B-97F1-300CDD8D2AAB}" type="slidenum">
              <a:rPr lang="en-US" smtClean="0"/>
              <a:t>6</a:t>
            </a:fld>
            <a:endParaRPr lang="en-US" dirty="0"/>
          </a:p>
        </p:txBody>
      </p:sp>
    </p:spTree>
    <p:extLst>
      <p:ext uri="{BB962C8B-B14F-4D97-AF65-F5344CB8AC3E}">
        <p14:creationId xmlns:p14="http://schemas.microsoft.com/office/powerpoint/2010/main" val="369570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220CB7-DCA5-4E5B-97F1-300CDD8D2AAB}" type="slidenum">
              <a:rPr lang="en-US" smtClean="0"/>
              <a:t>7</a:t>
            </a:fld>
            <a:endParaRPr lang="en-US" dirty="0"/>
          </a:p>
        </p:txBody>
      </p:sp>
    </p:spTree>
    <p:extLst>
      <p:ext uri="{BB962C8B-B14F-4D97-AF65-F5344CB8AC3E}">
        <p14:creationId xmlns:p14="http://schemas.microsoft.com/office/powerpoint/2010/main" val="1209867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220CB7-DCA5-4E5B-97F1-300CDD8D2AAB}" type="slidenum">
              <a:rPr lang="en-US" smtClean="0"/>
              <a:t>8</a:t>
            </a:fld>
            <a:endParaRPr lang="en-US" dirty="0"/>
          </a:p>
        </p:txBody>
      </p:sp>
    </p:spTree>
    <p:extLst>
      <p:ext uri="{BB962C8B-B14F-4D97-AF65-F5344CB8AC3E}">
        <p14:creationId xmlns:p14="http://schemas.microsoft.com/office/powerpoint/2010/main" val="1824117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12192000" cy="6858000"/>
          </a:xfrm>
          <a:prstGeom prst="rect">
            <a:avLst/>
          </a:prstGeom>
        </p:spPr>
        <p:txBody>
          <a:bodyPr/>
          <a:lstStyle>
            <a:lvl1pPr marL="0" indent="0">
              <a:buNone/>
              <a:defRPr/>
            </a:lvl1pPr>
          </a:lstStyle>
          <a:p>
            <a:r>
              <a:rPr lang="en-US" dirty="0"/>
              <a:t>Drag and Drop Image Here</a:t>
            </a:r>
          </a:p>
        </p:txBody>
      </p:sp>
      <p:sp>
        <p:nvSpPr>
          <p:cNvPr id="2" name="Title 1">
            <a:extLst>
              <a:ext uri="{FF2B5EF4-FFF2-40B4-BE49-F238E27FC236}">
                <a16:creationId xmlns:a16="http://schemas.microsoft.com/office/drawing/2014/main" id="{AAB8A1A3-5BFE-4E68-81F1-F52462776C9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111469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F07DA1-9F63-4358-B006-59302E9A215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71670997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4_Custom Layout">
    <p:spTree>
      <p:nvGrpSpPr>
        <p:cNvPr id="1" name=""/>
        <p:cNvGrpSpPr/>
        <p:nvPr/>
      </p:nvGrpSpPr>
      <p:grpSpPr>
        <a:xfrm>
          <a:off x="0" y="0"/>
          <a:ext cx="0" cy="0"/>
          <a:chOff x="0" y="0"/>
          <a:chExt cx="0" cy="0"/>
        </a:xfrm>
      </p:grpSpPr>
      <p:sp>
        <p:nvSpPr>
          <p:cNvPr id="4" name="Rectangle 3"/>
          <p:cNvSpPr/>
          <p:nvPr userDrawn="1"/>
        </p:nvSpPr>
        <p:spPr>
          <a:xfrm>
            <a:off x="0" y="0"/>
            <a:ext cx="12192000" cy="64878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51FFE5-84D8-43BD-9B0D-76C497F5553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058921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0_Custom Layout">
    <p:spTree>
      <p:nvGrpSpPr>
        <p:cNvPr id="1" name=""/>
        <p:cNvGrpSpPr/>
        <p:nvPr/>
      </p:nvGrpSpPr>
      <p:grpSpPr>
        <a:xfrm>
          <a:off x="0" y="0"/>
          <a:ext cx="0" cy="0"/>
          <a:chOff x="0" y="0"/>
          <a:chExt cx="0" cy="0"/>
        </a:xfrm>
      </p:grpSpPr>
      <p:sp>
        <p:nvSpPr>
          <p:cNvPr id="11" name="Rectangle 10"/>
          <p:cNvSpPr/>
          <p:nvPr userDrawn="1"/>
        </p:nvSpPr>
        <p:spPr>
          <a:xfrm>
            <a:off x="0" y="1428299"/>
            <a:ext cx="1711234" cy="4436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FB4FFF-4547-4B6C-9BF5-9A495C21103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418325398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5" name="Group 14"/>
          <p:cNvGrpSpPr/>
          <p:nvPr userDrawn="1"/>
        </p:nvGrpSpPr>
        <p:grpSpPr>
          <a:xfrm rot="10800000">
            <a:off x="11858328" y="148422"/>
            <a:ext cx="332874" cy="590718"/>
            <a:chOff x="10026" y="148425"/>
            <a:chExt cx="332874" cy="590718"/>
          </a:xfrm>
        </p:grpSpPr>
        <p:sp>
          <p:nvSpPr>
            <p:cNvPr id="16" name="Rectangle 15"/>
            <p:cNvSpPr/>
            <p:nvPr/>
          </p:nvSpPr>
          <p:spPr>
            <a:xfrm>
              <a:off x="10026" y="148428"/>
              <a:ext cx="203334"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Rectangle 1"/>
          <p:cNvSpPr/>
          <p:nvPr userDrawn="1"/>
        </p:nvSpPr>
        <p:spPr>
          <a:xfrm>
            <a:off x="0" y="6477000"/>
            <a:ext cx="12192000" cy="381000"/>
          </a:xfrm>
          <a:prstGeom prst="rect">
            <a:avLst/>
          </a:prstGeom>
          <a:solidFill>
            <a:srgbClr val="E6E6E6">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extBox 11"/>
          <p:cNvSpPr txBox="1"/>
          <p:nvPr userDrawn="1"/>
        </p:nvSpPr>
        <p:spPr>
          <a:xfrm>
            <a:off x="11292841" y="6528300"/>
            <a:ext cx="799412" cy="276999"/>
          </a:xfrm>
          <a:prstGeom prst="rect">
            <a:avLst/>
          </a:prstGeom>
          <a:noFill/>
        </p:spPr>
        <p:txBody>
          <a:bodyPr wrap="square" rtlCol="0" anchor="ctr">
            <a:spAutoFit/>
          </a:bodyPr>
          <a:lstStyle/>
          <a:p>
            <a:pPr algn="r"/>
            <a:fld id="{260E2A6B-A809-4840-BF14-8648BC0BDF87}" type="slidenum">
              <a:rPr lang="en-US" sz="1200" b="0" i="0" strike="noStrike" spc="0" noProof="0" smtClean="0">
                <a:solidFill>
                  <a:schemeClr val="accent1"/>
                </a:solidFill>
                <a:latin typeface="+mn-lt"/>
                <a:ea typeface="Roboto Condensed Light" panose="02000000000000000000" pitchFamily="2" charset="0"/>
                <a:cs typeface="Segoe UI Light" panose="020B0502040204020203" pitchFamily="34" charset="0"/>
              </a:rPr>
              <a:pPr algn="r"/>
              <a:t>‹#›</a:t>
            </a:fld>
            <a:endParaRPr lang="en-US" sz="8000" b="0" i="0" strike="noStrike" spc="0" noProof="0" dirty="0">
              <a:solidFill>
                <a:schemeClr val="accent1"/>
              </a:solidFill>
              <a:latin typeface="+mn-lt"/>
              <a:ea typeface="Roboto Condensed Light" panose="02000000000000000000" pitchFamily="2" charset="0"/>
              <a:cs typeface="Segoe UI Light" panose="020B0502040204020203" pitchFamily="34" charset="0"/>
            </a:endParaRPr>
          </a:p>
        </p:txBody>
      </p:sp>
    </p:spTree>
    <p:extLst>
      <p:ext uri="{BB962C8B-B14F-4D97-AF65-F5344CB8AC3E}">
        <p14:creationId xmlns:p14="http://schemas.microsoft.com/office/powerpoint/2010/main" val="3008118459"/>
      </p:ext>
    </p:extLst>
  </p:cSld>
  <p:clrMap bg1="lt1" tx1="dk1" bg2="lt2" tx2="dk2" accent1="accent1" accent2="accent2" accent3="accent3" accent4="accent4" accent5="accent5" accent6="accent6" hlink="hlink" folHlink="folHlink"/>
  <p:sldLayoutIdLst>
    <p:sldLayoutId id="2147483651" r:id="rId1"/>
    <p:sldLayoutId id="2147483662" r:id="rId2"/>
    <p:sldLayoutId id="2147483781" r:id="rId3"/>
    <p:sldLayoutId id="214748369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C183D7F6-B498-43B3-948B-1728B52AA6E4}">
                <adec:decorative xmlns:adec="http://schemas.microsoft.com/office/drawing/2017/decorative" val="1"/>
              </a:ext>
            </a:extLst>
          </p:cNvPr>
          <p:cNvSpPr/>
          <p:nvPr/>
        </p:nvSpPr>
        <p:spPr>
          <a:xfrm>
            <a:off x="-2" y="0"/>
            <a:ext cx="1219200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Placeholder 1" descr="Coffee shop artwork and icons"/>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11" name="Title 10" hidden="1">
            <a:extLst>
              <a:ext uri="{FF2B5EF4-FFF2-40B4-BE49-F238E27FC236}">
                <a16:creationId xmlns:a16="http://schemas.microsoft.com/office/drawing/2014/main" id="{B825F879-7327-49C3-8A45-B7A226CC37F4}"/>
              </a:ext>
            </a:extLst>
          </p:cNvPr>
          <p:cNvSpPr>
            <a:spLocks noGrp="1"/>
          </p:cNvSpPr>
          <p:nvPr>
            <p:ph type="title"/>
          </p:nvPr>
        </p:nvSpPr>
        <p:spPr/>
        <p:txBody>
          <a:bodyPr/>
          <a:lstStyle/>
          <a:p>
            <a:r>
              <a:rPr lang="en-US" dirty="0"/>
              <a:t>Slide 1</a:t>
            </a:r>
          </a:p>
        </p:txBody>
      </p:sp>
      <p:sp>
        <p:nvSpPr>
          <p:cNvPr id="6" name="Rectangle 5">
            <a:extLs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Illustration of a coffee cup and saucer with steam coming out and the wording &quot;Coffee Shop&quot; within the steam"/>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99647" y="329709"/>
            <a:ext cx="2792701" cy="4023028"/>
          </a:xfrm>
          <a:prstGeom prst="rect">
            <a:avLst/>
          </a:prstGeom>
        </p:spPr>
      </p:pic>
      <p:sp>
        <p:nvSpPr>
          <p:cNvPr id="22" name="TextBox 21"/>
          <p:cNvSpPr txBox="1"/>
          <p:nvPr/>
        </p:nvSpPr>
        <p:spPr>
          <a:xfrm>
            <a:off x="2879620" y="5018685"/>
            <a:ext cx="6780831" cy="369332"/>
          </a:xfrm>
          <a:prstGeom prst="rect">
            <a:avLst/>
          </a:prstGeom>
          <a:noFill/>
        </p:spPr>
        <p:txBody>
          <a:bodyPr wrap="none" rtlCol="0">
            <a:spAutoFit/>
          </a:bodyPr>
          <a:lstStyle/>
          <a:p>
            <a:r>
              <a:rPr lang="en-US" dirty="0">
                <a:solidFill>
                  <a:schemeClr val="bg1"/>
                </a:solidFill>
              </a:rPr>
              <a:t>Using Data Science to solve Business Challenges in Restaurant Industry</a:t>
            </a:r>
          </a:p>
        </p:txBody>
      </p:sp>
      <p:sp>
        <p:nvSpPr>
          <p:cNvPr id="23" name="TextBox 22"/>
          <p:cNvSpPr txBox="1"/>
          <p:nvPr/>
        </p:nvSpPr>
        <p:spPr>
          <a:xfrm>
            <a:off x="9950163" y="6236845"/>
            <a:ext cx="2026516" cy="400110"/>
          </a:xfrm>
          <a:prstGeom prst="rect">
            <a:avLst/>
          </a:prstGeom>
          <a:noFill/>
        </p:spPr>
        <p:txBody>
          <a:bodyPr wrap="none" rtlCol="0">
            <a:spAutoFit/>
          </a:bodyPr>
          <a:lstStyle/>
          <a:p>
            <a:pPr algn="ctr"/>
            <a:r>
              <a:rPr lang="en-US" sz="1000" spc="600" dirty="0">
                <a:solidFill>
                  <a:schemeClr val="bg1"/>
                </a:solidFill>
                <a:latin typeface="Lato" panose="020F0502020204030203" pitchFamily="34" charset="0"/>
                <a:ea typeface="Lato" panose="020F0502020204030203" pitchFamily="34" charset="0"/>
                <a:cs typeface="Lato" panose="020F0502020204030203" pitchFamily="34" charset="0"/>
              </a:rPr>
              <a:t>Sheetal Joshi </a:t>
            </a:r>
          </a:p>
          <a:p>
            <a:pPr algn="ctr"/>
            <a:r>
              <a:rPr lang="en-US" sz="1000" spc="600" dirty="0">
                <a:solidFill>
                  <a:schemeClr val="bg1"/>
                </a:solidFill>
                <a:latin typeface="Lato" panose="020F0502020204030203" pitchFamily="34" charset="0"/>
                <a:ea typeface="Lato" panose="020F0502020204030203" pitchFamily="34" charset="0"/>
                <a:cs typeface="Lato" panose="020F0502020204030203" pitchFamily="34" charset="0"/>
              </a:rPr>
              <a:t>April 2020</a:t>
            </a:r>
          </a:p>
        </p:txBody>
      </p:sp>
    </p:spTree>
    <p:extLst>
      <p:ext uri="{BB962C8B-B14F-4D97-AF65-F5344CB8AC3E}">
        <p14:creationId xmlns:p14="http://schemas.microsoft.com/office/powerpoint/2010/main" val="137223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10" presetClass="entr" presetSubtype="0" repeatCount="4000" fill="hold" nodeType="with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50"/>
                                        <p:tgtEl>
                                          <p:spTgt spid="4"/>
                                        </p:tgtEl>
                                      </p:cBhvr>
                                    </p:animEffect>
                                  </p:childTnLst>
                                </p:cTn>
                              </p:par>
                            </p:childTnLst>
                          </p:cTn>
                        </p:par>
                        <p:par>
                          <p:cTn id="12" fill="hold">
                            <p:stCondLst>
                              <p:cond delay="850"/>
                            </p:stCondLst>
                            <p:childTnLst>
                              <p:par>
                                <p:cTn id="13" presetID="42"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1000"/>
                                        <p:tgtEl>
                                          <p:spTgt spid="22"/>
                                        </p:tgtEl>
                                      </p:cBhvr>
                                    </p:animEffect>
                                    <p:anim calcmode="lin" valueType="num">
                                      <p:cBhvr>
                                        <p:cTn id="16" dur="1000" fill="hold"/>
                                        <p:tgtEl>
                                          <p:spTgt spid="22"/>
                                        </p:tgtEl>
                                        <p:attrNameLst>
                                          <p:attrName>ppt_x</p:attrName>
                                        </p:attrNameLst>
                                      </p:cBhvr>
                                      <p:tavLst>
                                        <p:tav tm="0">
                                          <p:val>
                                            <p:strVal val="#ppt_x"/>
                                          </p:val>
                                        </p:tav>
                                        <p:tav tm="100000">
                                          <p:val>
                                            <p:strVal val="#ppt_x"/>
                                          </p:val>
                                        </p:tav>
                                      </p:tavLst>
                                    </p:anim>
                                    <p:anim calcmode="lin" valueType="num">
                                      <p:cBhvr>
                                        <p:cTn id="17" dur="1000" fill="hold"/>
                                        <p:tgtEl>
                                          <p:spTgt spid="22"/>
                                        </p:tgtEl>
                                        <p:attrNameLst>
                                          <p:attrName>ppt_y</p:attrName>
                                        </p:attrNameLst>
                                      </p:cBhvr>
                                      <p:tavLst>
                                        <p:tav tm="0">
                                          <p:val>
                                            <p:strVal val="#ppt_y+.1"/>
                                          </p:val>
                                        </p:tav>
                                        <p:tav tm="100000">
                                          <p:val>
                                            <p:strVal val="#ppt_y"/>
                                          </p:val>
                                        </p:tav>
                                      </p:tavLst>
                                    </p:anim>
                                  </p:childTnLst>
                                </p:cTn>
                              </p:par>
                            </p:childTnLst>
                          </p:cTn>
                        </p:par>
                        <p:par>
                          <p:cTn id="18" fill="hold">
                            <p:stCondLst>
                              <p:cond delay="1850"/>
                            </p:stCondLst>
                            <p:childTnLst>
                              <p:par>
                                <p:cTn id="19" presetID="10" presetClass="entr" presetSubtype="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hotograph of coffee mug filled, on a table and surrounded by coffee bean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TextBox 17"/>
          <p:cNvSpPr txBox="1"/>
          <p:nvPr/>
        </p:nvSpPr>
        <p:spPr>
          <a:xfrm>
            <a:off x="961229" y="1811629"/>
            <a:ext cx="3623472" cy="486287"/>
          </a:xfrm>
          <a:prstGeom prst="rect">
            <a:avLst/>
          </a:prstGeom>
          <a:noFill/>
        </p:spPr>
        <p:txBody>
          <a:bodyPr wrap="square" rtlCol="0">
            <a:spAutoFit/>
          </a:bodyPr>
          <a:lstStyle/>
          <a:p>
            <a:pPr>
              <a:lnSpc>
                <a:spcPct val="80000"/>
              </a:lnSpc>
            </a:pPr>
            <a:r>
              <a:rPr lang="en-US" sz="3200"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THE BIG IDEA</a:t>
            </a:r>
          </a:p>
        </p:txBody>
      </p:sp>
      <p:sp>
        <p:nvSpPr>
          <p:cNvPr id="19" name="Rectangle 18"/>
          <p:cNvSpPr/>
          <p:nvPr/>
        </p:nvSpPr>
        <p:spPr>
          <a:xfrm>
            <a:off x="961229" y="2563242"/>
            <a:ext cx="3961291" cy="1102481"/>
          </a:xfrm>
          <a:prstGeom prst="rect">
            <a:avLst/>
          </a:prstGeom>
        </p:spPr>
        <p:txBody>
          <a:bodyPr wrap="square">
            <a:spAutoFit/>
          </a:bodyPr>
          <a:lstStyle/>
          <a:p>
            <a:pPr algn="just">
              <a:lnSpc>
                <a:spcPct val="120000"/>
              </a:lnSpc>
            </a:pPr>
            <a:r>
              <a:rPr lang="en-US" sz="1400" b="1" dirty="0">
                <a:solidFill>
                  <a:schemeClr val="bg1"/>
                </a:solidFill>
                <a:latin typeface="Lato" panose="020F0502020204030203" pitchFamily="34" charset="0"/>
                <a:ea typeface="Lato" panose="020F0502020204030203" pitchFamily="34" charset="0"/>
                <a:cs typeface="Lato" panose="020F0502020204030203" pitchFamily="34" charset="0"/>
              </a:rPr>
              <a:t>Using latest data on Restaurant Locations, Cuisines and </a:t>
            </a:r>
            <a:r>
              <a:rPr lang="en-US" sz="1400" b="1">
                <a:solidFill>
                  <a:schemeClr val="bg1"/>
                </a:solidFill>
                <a:latin typeface="Lato" panose="020F0502020204030203" pitchFamily="34" charset="0"/>
                <a:ea typeface="Lato" panose="020F0502020204030203" pitchFamily="34" charset="0"/>
                <a:cs typeface="Lato" panose="020F0502020204030203" pitchFamily="34" charset="0"/>
              </a:rPr>
              <a:t>Customer preferences to  </a:t>
            </a:r>
            <a:r>
              <a:rPr lang="en-US" sz="1400" b="1" dirty="0">
                <a:solidFill>
                  <a:schemeClr val="bg1"/>
                </a:solidFill>
                <a:latin typeface="Lato" panose="020F0502020204030203" pitchFamily="34" charset="0"/>
                <a:ea typeface="Lato" panose="020F0502020204030203" pitchFamily="34" charset="0"/>
                <a:cs typeface="Lato" panose="020F0502020204030203" pitchFamily="34" charset="0"/>
              </a:rPr>
              <a:t>build a framework to predict success of a new Restaurant </a:t>
            </a:r>
            <a:endParaRPr lang="en-US" sz="14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4" name="Title 3" hidden="1">
            <a:extLst>
              <a:ext uri="{FF2B5EF4-FFF2-40B4-BE49-F238E27FC236}">
                <a16:creationId xmlns:a16="http://schemas.microsoft.com/office/drawing/2014/main" id="{B99C03C8-BF33-4C27-9832-97127EEB1CC4}"/>
              </a:ext>
            </a:extLst>
          </p:cNvPr>
          <p:cNvSpPr>
            <a:spLocks noGrp="1"/>
          </p:cNvSpPr>
          <p:nvPr>
            <p:ph type="title"/>
          </p:nvPr>
        </p:nvSpPr>
        <p:spPr/>
        <p:txBody>
          <a:bodyPr/>
          <a:lstStyle/>
          <a:p>
            <a:r>
              <a:rPr lang="en-US" dirty="0"/>
              <a:t>Slide 2</a:t>
            </a:r>
          </a:p>
        </p:txBody>
      </p:sp>
    </p:spTree>
    <p:extLst>
      <p:ext uri="{BB962C8B-B14F-4D97-AF65-F5344CB8AC3E}">
        <p14:creationId xmlns:p14="http://schemas.microsoft.com/office/powerpoint/2010/main" val="350305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right)">
                                      <p:cBhvr>
                                        <p:cTn id="8" dur="500"/>
                                        <p:tgtEl>
                                          <p:spTgt spid="1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381000" y="243235"/>
            <a:ext cx="6099463" cy="495905"/>
          </a:xfrm>
          <a:prstGeom prst="rect">
            <a:avLst/>
          </a:prstGeom>
          <a:noFill/>
        </p:spPr>
        <p:txBody>
          <a:bodyPr wrap="square" rtlCol="0">
            <a:spAutoFit/>
          </a:bodyPr>
          <a:lstStyle/>
          <a:p>
            <a:pPr>
              <a:lnSpc>
                <a:spcPct val="80000"/>
              </a:lnSpc>
            </a:pPr>
            <a:r>
              <a:rPr lang="en-US" sz="32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INTRODUCTION</a:t>
            </a:r>
          </a:p>
        </p:txBody>
      </p:sp>
      <p:grpSp>
        <p:nvGrpSpPr>
          <p:cNvPr id="3" name="Grou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hidden="1">
            <a:extLst>
              <a:ext uri="{FF2B5EF4-FFF2-40B4-BE49-F238E27FC236}">
                <a16:creationId xmlns:a16="http://schemas.microsoft.com/office/drawing/2014/main" id="{6BE13EF6-C310-4B5C-82B9-B423DA069543}"/>
              </a:ext>
            </a:extLst>
          </p:cNvPr>
          <p:cNvSpPr>
            <a:spLocks noGrp="1"/>
          </p:cNvSpPr>
          <p:nvPr>
            <p:ph type="title"/>
          </p:nvPr>
        </p:nvSpPr>
        <p:spPr>
          <a:xfrm>
            <a:off x="838200" y="365125"/>
            <a:ext cx="10515600" cy="1325563"/>
          </a:xfrm>
          <a:prstGeom prst="rect">
            <a:avLst/>
          </a:prstGeom>
        </p:spPr>
        <p:txBody>
          <a:bodyPr/>
          <a:lstStyle/>
          <a:p>
            <a:r>
              <a:rPr lang="en-US" dirty="0"/>
              <a:t>Slide 3</a:t>
            </a:r>
          </a:p>
        </p:txBody>
      </p:sp>
      <p:sp>
        <p:nvSpPr>
          <p:cNvPr id="6" name="TextBox 5">
            <a:extLst>
              <a:ext uri="{FF2B5EF4-FFF2-40B4-BE49-F238E27FC236}">
                <a16:creationId xmlns:a16="http://schemas.microsoft.com/office/drawing/2014/main" id="{66DF88F9-8638-4379-BE37-CD79EEECA06A}"/>
              </a:ext>
            </a:extLst>
          </p:cNvPr>
          <p:cNvSpPr txBox="1"/>
          <p:nvPr/>
        </p:nvSpPr>
        <p:spPr>
          <a:xfrm>
            <a:off x="520504" y="1199270"/>
            <a:ext cx="11015003" cy="5478423"/>
          </a:xfrm>
          <a:prstGeom prst="rect">
            <a:avLst/>
          </a:prstGeom>
          <a:noFill/>
        </p:spPr>
        <p:txBody>
          <a:bodyPr wrap="square" rtlCol="0">
            <a:spAutoFit/>
          </a:bodyPr>
          <a:lstStyle/>
          <a:p>
            <a:r>
              <a:rPr lang="en-US" sz="1400" dirty="0"/>
              <a:t>Restaurant industry is fiercely competitive.</a:t>
            </a:r>
          </a:p>
          <a:p>
            <a:r>
              <a:rPr lang="en-US" sz="1400" dirty="0"/>
              <a:t> In larger cities, people dine out very often and they have a lot of food options to choose from. Right from the choice of world cuisine to the type of restaurant ambience to the cost, there are multiple factors that can make a restaurant popular.</a:t>
            </a:r>
          </a:p>
          <a:p>
            <a:r>
              <a:rPr lang="en-US" sz="1400" b="1" i="1" dirty="0"/>
              <a:t> </a:t>
            </a:r>
          </a:p>
          <a:p>
            <a:r>
              <a:rPr lang="en-US" sz="1400" b="1" i="1" dirty="0"/>
              <a:t>Business Problem Description</a:t>
            </a:r>
          </a:p>
          <a:p>
            <a:r>
              <a:rPr lang="en-US" sz="1400" dirty="0"/>
              <a:t> </a:t>
            </a:r>
          </a:p>
          <a:p>
            <a:r>
              <a:rPr lang="en-US" sz="1400" dirty="0"/>
              <a:t>It has become increasingly difficult for new Restaurant owners to select the ‘type’ of restaurant cuisine or location to ensure business success. They cannot rely merely on intuition and need solid analysis of facts to make their decisions.</a:t>
            </a:r>
          </a:p>
          <a:p>
            <a:r>
              <a:rPr lang="en-US" sz="1400" dirty="0"/>
              <a:t>Restaurant goers have started depending heavily on Social media recommendations. The likes, reviews or ratings of a restaurant are an important success factor for any restaurant.</a:t>
            </a:r>
          </a:p>
          <a:p>
            <a:r>
              <a:rPr lang="en-US" sz="1400" dirty="0"/>
              <a:t>Hence, can Business owners leverage Social Media to solve practical business questions like –</a:t>
            </a:r>
          </a:p>
          <a:p>
            <a:endParaRPr lang="en-US" sz="1400" dirty="0"/>
          </a:p>
          <a:p>
            <a:pPr marL="171450" lvl="0" indent="-171450">
              <a:buFont typeface="Wingdings" panose="05000000000000000000" pitchFamily="2" charset="2"/>
              <a:buChar char="v"/>
            </a:pPr>
            <a:r>
              <a:rPr lang="en-US" sz="1400" b="1" dirty="0"/>
              <a:t>Given a choice of Multiple Cities, which city may be the best for a new restaurant?</a:t>
            </a:r>
            <a:endParaRPr lang="en-US" sz="1400" dirty="0"/>
          </a:p>
          <a:p>
            <a:pPr marL="171450" lvl="0" indent="-171450">
              <a:buFont typeface="Wingdings" panose="05000000000000000000" pitchFamily="2" charset="2"/>
              <a:buChar char="v"/>
            </a:pPr>
            <a:r>
              <a:rPr lang="en-US" sz="1400" b="1" dirty="0"/>
              <a:t>Within the city selected above, which type of cuisine will be a successful proposition?</a:t>
            </a:r>
            <a:endParaRPr lang="en-US" sz="1400" dirty="0"/>
          </a:p>
          <a:p>
            <a:r>
              <a:rPr lang="en-US" sz="1400" dirty="0"/>
              <a:t> </a:t>
            </a:r>
          </a:p>
          <a:p>
            <a:r>
              <a:rPr lang="en-US" sz="1400" b="1" i="1" dirty="0"/>
              <a:t>Possible Solution using Social Media</a:t>
            </a:r>
          </a:p>
          <a:p>
            <a:r>
              <a:rPr lang="en-US" sz="1400" dirty="0"/>
              <a:t> </a:t>
            </a:r>
          </a:p>
          <a:p>
            <a:r>
              <a:rPr lang="en-US" sz="1400" dirty="0"/>
              <a:t>Foursquare has immense data on restaurants, their locations and performance. </a:t>
            </a:r>
          </a:p>
          <a:p>
            <a:r>
              <a:rPr lang="en-US" sz="1400" dirty="0"/>
              <a:t>We can leverage the Foursquare API to compare performance (ratings/reviews) across cities and cuisines. For the purposes of this analysis, we will contain the geographical scope of analysis to three heavily populated cities in California, namely San Francisco, Los Angeles, and San Diego.</a:t>
            </a:r>
          </a:p>
          <a:p>
            <a:r>
              <a:rPr lang="en-US" sz="1400" dirty="0"/>
              <a:t>Leveraging this data will solve the problem as it allows the new business owner (or existing company) to make preemptive business decisions regarding opening the restaurant in terms of whether it is feasible to open one in this region and expect good social media presence, what type of cuisine and which city of three would be the best. This project will analyze and model the data via machine learning through comparing both linear and logistic regressions to see which method will yield better predictive capabilities after training and testing.</a:t>
            </a:r>
          </a:p>
          <a:p>
            <a:endParaRPr lang="en-US" sz="1400" dirty="0"/>
          </a:p>
        </p:txBody>
      </p:sp>
    </p:spTree>
    <p:extLst>
      <p:ext uri="{BB962C8B-B14F-4D97-AF65-F5344CB8AC3E}">
        <p14:creationId xmlns:p14="http://schemas.microsoft.com/office/powerpoint/2010/main" val="8452861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34"/>
                                        </p:tgtEl>
                                        <p:attrNameLst>
                                          <p:attrName>style.visibility</p:attrName>
                                        </p:attrNameLst>
                                      </p:cBhvr>
                                      <p:to>
                                        <p:strVal val="visible"/>
                                      </p:to>
                                    </p:set>
                                    <p:animEffect transition="in" filter="fade">
                                      <p:cBhvr>
                                        <p:cTn id="7" dur="500"/>
                                        <p:tgtEl>
                                          <p:spTgt spid="1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381000" y="243235"/>
            <a:ext cx="6099463" cy="495905"/>
          </a:xfrm>
          <a:prstGeom prst="rect">
            <a:avLst/>
          </a:prstGeom>
          <a:noFill/>
        </p:spPr>
        <p:txBody>
          <a:bodyPr wrap="square" rtlCol="0">
            <a:spAutoFit/>
          </a:bodyPr>
          <a:lstStyle/>
          <a:p>
            <a:pPr>
              <a:lnSpc>
                <a:spcPct val="80000"/>
              </a:lnSpc>
            </a:pPr>
            <a:r>
              <a:rPr lang="en-US" sz="3200"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THE DATA</a:t>
            </a:r>
          </a:p>
        </p:txBody>
      </p:sp>
      <p:grpSp>
        <p:nvGrpSpPr>
          <p:cNvPr id="3" name="Grou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hidden="1">
            <a:extLst>
              <a:ext uri="{FF2B5EF4-FFF2-40B4-BE49-F238E27FC236}">
                <a16:creationId xmlns:a16="http://schemas.microsoft.com/office/drawing/2014/main" id="{D602B064-C2D4-46FC-86C8-40ABA1F36E7B}"/>
              </a:ext>
            </a:extLst>
          </p:cNvPr>
          <p:cNvSpPr>
            <a:spLocks noGrp="1"/>
          </p:cNvSpPr>
          <p:nvPr>
            <p:ph type="title"/>
          </p:nvPr>
        </p:nvSpPr>
        <p:spPr>
          <a:xfrm>
            <a:off x="838200" y="365125"/>
            <a:ext cx="10515600" cy="1325563"/>
          </a:xfrm>
          <a:prstGeom prst="rect">
            <a:avLst/>
          </a:prstGeom>
        </p:spPr>
        <p:txBody>
          <a:bodyPr/>
          <a:lstStyle/>
          <a:p>
            <a:r>
              <a:rPr lang="en-US" dirty="0"/>
              <a:t>Slide 7</a:t>
            </a:r>
          </a:p>
        </p:txBody>
      </p:sp>
      <p:sp>
        <p:nvSpPr>
          <p:cNvPr id="14" name="TextBox 13">
            <a:extLst>
              <a:ext uri="{FF2B5EF4-FFF2-40B4-BE49-F238E27FC236}">
                <a16:creationId xmlns:a16="http://schemas.microsoft.com/office/drawing/2014/main" id="{254CECF1-F6B4-4FA6-B9C0-98ECF2359923}"/>
              </a:ext>
            </a:extLst>
          </p:cNvPr>
          <p:cNvSpPr txBox="1"/>
          <p:nvPr/>
        </p:nvSpPr>
        <p:spPr>
          <a:xfrm>
            <a:off x="381000" y="983037"/>
            <a:ext cx="10953551" cy="1754326"/>
          </a:xfrm>
          <a:prstGeom prst="rect">
            <a:avLst/>
          </a:prstGeom>
          <a:noFill/>
        </p:spPr>
        <p:txBody>
          <a:bodyPr wrap="square" rtlCol="0">
            <a:spAutoFit/>
          </a:bodyPr>
          <a:lstStyle/>
          <a:p>
            <a:pPr marL="285750" indent="-285750">
              <a:buFont typeface="Wingdings" panose="05000000000000000000" pitchFamily="2" charset="2"/>
              <a:buChar char="ü"/>
            </a:pPr>
            <a:r>
              <a:rPr lang="en-US" dirty="0"/>
              <a:t>Restaurant demographics data used from Foursquare </a:t>
            </a:r>
          </a:p>
          <a:p>
            <a:pPr marL="285750" indent="-285750">
              <a:buFont typeface="Wingdings" panose="05000000000000000000" pitchFamily="2" charset="2"/>
              <a:buChar char="ü"/>
            </a:pPr>
            <a:r>
              <a:rPr lang="en-US" dirty="0"/>
              <a:t>Dataset formed for restaurants in 3 cities – Atlanta , Miami and Tampa </a:t>
            </a:r>
          </a:p>
          <a:p>
            <a:pPr marL="285750" indent="-285750">
              <a:buFont typeface="Wingdings" panose="05000000000000000000" pitchFamily="2" charset="2"/>
              <a:buChar char="ü"/>
            </a:pPr>
            <a:r>
              <a:rPr lang="en-US" dirty="0"/>
              <a:t>Data Set is processed to classify into different cuisine categories – Asian, Euro, Casual, Bar, American, Latino</a:t>
            </a:r>
          </a:p>
          <a:p>
            <a:pPr marL="285750" indent="-285750">
              <a:buFont typeface="Wingdings" panose="05000000000000000000" pitchFamily="2" charset="2"/>
              <a:buChar char="ü"/>
            </a:pPr>
            <a:r>
              <a:rPr lang="en-US" dirty="0"/>
              <a:t>Data is cleaned up to remove non-restaurant locations such as Supermarket, Bakery </a:t>
            </a:r>
            <a:r>
              <a:rPr lang="en-US" dirty="0" err="1"/>
              <a:t>etc</a:t>
            </a:r>
            <a:endParaRPr lang="en-US" dirty="0"/>
          </a:p>
          <a:p>
            <a:endParaRPr lang="en-US" dirty="0"/>
          </a:p>
          <a:p>
            <a:r>
              <a:rPr lang="en-US" dirty="0"/>
              <a:t>Following is a sample</a:t>
            </a:r>
          </a:p>
        </p:txBody>
      </p:sp>
      <p:pic>
        <p:nvPicPr>
          <p:cNvPr id="16" name="Picture 15" descr="A close up of a sign&#10;&#10;Description automatically generated">
            <a:extLst>
              <a:ext uri="{FF2B5EF4-FFF2-40B4-BE49-F238E27FC236}">
                <a16:creationId xmlns:a16="http://schemas.microsoft.com/office/drawing/2014/main" id="{710E3BA6-5C38-41F0-92FD-16CA73634B3B}"/>
              </a:ext>
            </a:extLst>
          </p:cNvPr>
          <p:cNvPicPr>
            <a:picLocks noChangeAspect="1"/>
          </p:cNvPicPr>
          <p:nvPr/>
        </p:nvPicPr>
        <p:blipFill>
          <a:blip r:embed="rId3"/>
          <a:stretch>
            <a:fillRect/>
          </a:stretch>
        </p:blipFill>
        <p:spPr>
          <a:xfrm>
            <a:off x="10775653" y="283056"/>
            <a:ext cx="950155" cy="950155"/>
          </a:xfrm>
          <a:prstGeom prst="rect">
            <a:avLst/>
          </a:prstGeom>
        </p:spPr>
      </p:pic>
      <p:pic>
        <p:nvPicPr>
          <p:cNvPr id="19" name="Picture 18">
            <a:extLst>
              <a:ext uri="{FF2B5EF4-FFF2-40B4-BE49-F238E27FC236}">
                <a16:creationId xmlns:a16="http://schemas.microsoft.com/office/drawing/2014/main" id="{C254018B-2E3B-4887-98C9-0ADAE7BF838C}"/>
              </a:ext>
            </a:extLst>
          </p:cNvPr>
          <p:cNvPicPr>
            <a:picLocks noChangeAspect="1"/>
          </p:cNvPicPr>
          <p:nvPr/>
        </p:nvPicPr>
        <p:blipFill>
          <a:blip r:embed="rId4"/>
          <a:stretch>
            <a:fillRect/>
          </a:stretch>
        </p:blipFill>
        <p:spPr>
          <a:xfrm>
            <a:off x="857449" y="2737363"/>
            <a:ext cx="9591675" cy="3581400"/>
          </a:xfrm>
          <a:prstGeom prst="rect">
            <a:avLst/>
          </a:prstGeom>
        </p:spPr>
      </p:pic>
    </p:spTree>
    <p:extLst>
      <p:ext uri="{BB962C8B-B14F-4D97-AF65-F5344CB8AC3E}">
        <p14:creationId xmlns:p14="http://schemas.microsoft.com/office/powerpoint/2010/main" val="38707286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34"/>
                                        </p:tgtEl>
                                        <p:attrNameLst>
                                          <p:attrName>style.visibility</p:attrName>
                                        </p:attrNameLst>
                                      </p:cBhvr>
                                      <p:to>
                                        <p:strVal val="visible"/>
                                      </p:to>
                                    </p:set>
                                    <p:animEffect transition="in" filter="fade">
                                      <p:cBhvr>
                                        <p:cTn id="7" dur="500"/>
                                        <p:tgtEl>
                                          <p:spTgt spid="1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381000" y="243235"/>
            <a:ext cx="6099463" cy="495905"/>
          </a:xfrm>
          <a:prstGeom prst="rect">
            <a:avLst/>
          </a:prstGeom>
          <a:noFill/>
        </p:spPr>
        <p:txBody>
          <a:bodyPr wrap="square" rtlCol="0">
            <a:spAutoFit/>
          </a:bodyPr>
          <a:lstStyle/>
          <a:p>
            <a:pPr>
              <a:lnSpc>
                <a:spcPct val="80000"/>
              </a:lnSpc>
            </a:pPr>
            <a:r>
              <a:rPr lang="en-US" sz="3200"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Regression Results</a:t>
            </a:r>
          </a:p>
        </p:txBody>
      </p:sp>
      <p:grpSp>
        <p:nvGrpSpPr>
          <p:cNvPr id="3" name="Grou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hidden="1">
            <a:extLst>
              <a:ext uri="{FF2B5EF4-FFF2-40B4-BE49-F238E27FC236}">
                <a16:creationId xmlns:a16="http://schemas.microsoft.com/office/drawing/2014/main" id="{2780E10A-BF24-4C26-B32C-C6E96EAD93FF}"/>
              </a:ext>
            </a:extLst>
          </p:cNvPr>
          <p:cNvSpPr>
            <a:spLocks noGrp="1"/>
          </p:cNvSpPr>
          <p:nvPr>
            <p:ph type="title"/>
          </p:nvPr>
        </p:nvSpPr>
        <p:spPr>
          <a:xfrm>
            <a:off x="838200" y="365125"/>
            <a:ext cx="10515600" cy="1325563"/>
          </a:xfrm>
          <a:prstGeom prst="rect">
            <a:avLst/>
          </a:prstGeom>
        </p:spPr>
        <p:txBody>
          <a:bodyPr/>
          <a:lstStyle/>
          <a:p>
            <a:r>
              <a:rPr lang="en-US" dirty="0"/>
              <a:t>Slide 8</a:t>
            </a:r>
          </a:p>
        </p:txBody>
      </p:sp>
      <p:sp>
        <p:nvSpPr>
          <p:cNvPr id="7" name="TextBox 6">
            <a:extLst>
              <a:ext uri="{FF2B5EF4-FFF2-40B4-BE49-F238E27FC236}">
                <a16:creationId xmlns:a16="http://schemas.microsoft.com/office/drawing/2014/main" id="{E6695553-3A49-428F-ACB2-7B4D1483F231}"/>
              </a:ext>
            </a:extLst>
          </p:cNvPr>
          <p:cNvSpPr txBox="1"/>
          <p:nvPr/>
        </p:nvSpPr>
        <p:spPr>
          <a:xfrm>
            <a:off x="392137" y="1041023"/>
            <a:ext cx="11407726" cy="4985980"/>
          </a:xfrm>
          <a:prstGeom prst="rect">
            <a:avLst/>
          </a:prstGeom>
          <a:noFill/>
        </p:spPr>
        <p:txBody>
          <a:bodyPr wrap="square" rtlCol="0">
            <a:spAutoFit/>
          </a:bodyPr>
          <a:lstStyle/>
          <a:p>
            <a:r>
              <a:rPr lang="en-US" b="1" dirty="0"/>
              <a:t>Linear Regression</a:t>
            </a:r>
          </a:p>
          <a:p>
            <a:endParaRPr lang="en-US" sz="1400" dirty="0"/>
          </a:p>
          <a:p>
            <a:r>
              <a:rPr lang="en-US" sz="1400" dirty="0"/>
              <a:t>A linear regression model was trained on a random subsample of 80% of the sample and then tested on the other 20%. To see if this is a reasonable model the residual sum of squares score, and variance score were both calculated (109477 and -0.07 respectively). </a:t>
            </a:r>
          </a:p>
          <a:p>
            <a:endParaRPr lang="en-US" sz="1400" dirty="0"/>
          </a:p>
          <a:p>
            <a:r>
              <a:rPr lang="en-US" sz="1400" dirty="0"/>
              <a:t>Given the low variance score, this is probably not a valid/good way of modelling the data. Therefore, we move on to logistic regression.</a:t>
            </a:r>
          </a:p>
          <a:p>
            <a:endParaRPr lang="en-US" sz="1400" dirty="0"/>
          </a:p>
          <a:p>
            <a:endParaRPr lang="en-US" sz="1400" dirty="0"/>
          </a:p>
          <a:p>
            <a:r>
              <a:rPr lang="en-US" b="1" dirty="0"/>
              <a:t>Logistic Regression</a:t>
            </a:r>
          </a:p>
          <a:p>
            <a:endParaRPr lang="en-US" b="1" dirty="0"/>
          </a:p>
          <a:p>
            <a:r>
              <a:rPr lang="en-US" sz="1400" dirty="0"/>
              <a:t>A multinomial ordinal logistic regression model was trained on a random subsample of 80% of the sample and then tested on the other 20%. To see if this is a reasonable model, its Jaccard similarity score and log-loss were calculated (55% and 1.03 respectively). Although this is not a perfect prediction, a similarity of 55% between the training set and test set is an acceptable result. </a:t>
            </a:r>
          </a:p>
          <a:p>
            <a:r>
              <a:rPr lang="en-US" sz="1400" dirty="0"/>
              <a:t>Given the modestly accurate ability of this model, we can also run the model on the full dataset. The coefficients show that following business propositions may run into Negative Likes </a:t>
            </a:r>
          </a:p>
          <a:p>
            <a:pPr marL="285750" lvl="0" indent="-285750">
              <a:buFont typeface="Wingdings" panose="05000000000000000000" pitchFamily="2" charset="2"/>
              <a:buChar char="q"/>
            </a:pPr>
            <a:r>
              <a:rPr lang="en-US" sz="1400" dirty="0"/>
              <a:t>Restaurants with an American, Asian , Euro or Latino Cuisine</a:t>
            </a:r>
          </a:p>
          <a:p>
            <a:pPr marL="285750" lvl="0" indent="-285750">
              <a:buFont typeface="Wingdings" panose="05000000000000000000" pitchFamily="2" charset="2"/>
              <a:buChar char="q"/>
            </a:pPr>
            <a:r>
              <a:rPr lang="en-US" sz="1400" dirty="0"/>
              <a:t>A new bar</a:t>
            </a:r>
          </a:p>
          <a:p>
            <a:pPr marL="285750" lvl="0" indent="-285750">
              <a:buFont typeface="Wingdings" panose="05000000000000000000" pitchFamily="2" charset="2"/>
              <a:buChar char="q"/>
            </a:pPr>
            <a:r>
              <a:rPr lang="en-US" sz="1400" dirty="0"/>
              <a:t>Restaurant in Atlanta or Miami</a:t>
            </a:r>
          </a:p>
          <a:p>
            <a:endParaRPr lang="en-US" b="1" dirty="0"/>
          </a:p>
          <a:p>
            <a:endParaRPr lang="en-US" dirty="0"/>
          </a:p>
          <a:p>
            <a:r>
              <a:rPr lang="en-US" dirty="0"/>
              <a:t> </a:t>
            </a:r>
            <a:endParaRPr lang="en-US" sz="1200" dirty="0"/>
          </a:p>
        </p:txBody>
      </p:sp>
    </p:spTree>
    <p:extLst>
      <p:ext uri="{BB962C8B-B14F-4D97-AF65-F5344CB8AC3E}">
        <p14:creationId xmlns:p14="http://schemas.microsoft.com/office/powerpoint/2010/main" val="7962810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34"/>
                                        </p:tgtEl>
                                        <p:attrNameLst>
                                          <p:attrName>style.visibility</p:attrName>
                                        </p:attrNameLst>
                                      </p:cBhvr>
                                      <p:to>
                                        <p:strVal val="visible"/>
                                      </p:to>
                                    </p:set>
                                    <p:animEffect transition="in" filter="fade">
                                      <p:cBhvr>
                                        <p:cTn id="7" dur="500"/>
                                        <p:tgtEl>
                                          <p:spTgt spid="1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381000" y="243235"/>
            <a:ext cx="6099463" cy="495905"/>
          </a:xfrm>
          <a:prstGeom prst="rect">
            <a:avLst/>
          </a:prstGeom>
          <a:noFill/>
        </p:spPr>
        <p:txBody>
          <a:bodyPr wrap="square" rtlCol="0">
            <a:spAutoFit/>
          </a:bodyPr>
          <a:lstStyle/>
          <a:p>
            <a:pPr>
              <a:lnSpc>
                <a:spcPct val="80000"/>
              </a:lnSpc>
            </a:pPr>
            <a:r>
              <a:rPr lang="en-US" sz="3200"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KEY DISCUSSION POINTS</a:t>
            </a:r>
          </a:p>
        </p:txBody>
      </p:sp>
      <p:grpSp>
        <p:nvGrpSpPr>
          <p:cNvPr id="3" name="Grou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hidden="1">
            <a:extLst>
              <a:ext uri="{FF2B5EF4-FFF2-40B4-BE49-F238E27FC236}">
                <a16:creationId xmlns:a16="http://schemas.microsoft.com/office/drawing/2014/main" id="{31C055C7-3FCB-433F-9834-9730B6D75DBC}"/>
              </a:ext>
            </a:extLst>
          </p:cNvPr>
          <p:cNvSpPr>
            <a:spLocks noGrp="1"/>
          </p:cNvSpPr>
          <p:nvPr>
            <p:ph type="title"/>
          </p:nvPr>
        </p:nvSpPr>
        <p:spPr>
          <a:xfrm>
            <a:off x="838200" y="365125"/>
            <a:ext cx="10515600" cy="1325563"/>
          </a:xfrm>
          <a:prstGeom prst="rect">
            <a:avLst/>
          </a:prstGeom>
        </p:spPr>
        <p:txBody>
          <a:bodyPr/>
          <a:lstStyle/>
          <a:p>
            <a:r>
              <a:rPr lang="en-US" dirty="0"/>
              <a:t>Slide 9</a:t>
            </a:r>
          </a:p>
        </p:txBody>
      </p:sp>
      <p:sp>
        <p:nvSpPr>
          <p:cNvPr id="7" name="TextBox 6">
            <a:extLst>
              <a:ext uri="{FF2B5EF4-FFF2-40B4-BE49-F238E27FC236}">
                <a16:creationId xmlns:a16="http://schemas.microsoft.com/office/drawing/2014/main" id="{98BF3778-1614-47F0-B36F-7D8DD7BF48C5}"/>
              </a:ext>
            </a:extLst>
          </p:cNvPr>
          <p:cNvSpPr txBox="1"/>
          <p:nvPr/>
        </p:nvSpPr>
        <p:spPr>
          <a:xfrm>
            <a:off x="381000" y="1335314"/>
            <a:ext cx="11027229" cy="2893100"/>
          </a:xfrm>
          <a:prstGeom prst="rect">
            <a:avLst/>
          </a:prstGeom>
          <a:noFill/>
        </p:spPr>
        <p:txBody>
          <a:bodyPr wrap="square" rtlCol="0">
            <a:spAutoFit/>
          </a:bodyPr>
          <a:lstStyle/>
          <a:p>
            <a:pPr marL="285750" indent="-285750">
              <a:buFont typeface="Wingdings" panose="05000000000000000000" pitchFamily="2" charset="2"/>
              <a:buChar char="ü"/>
            </a:pPr>
            <a:r>
              <a:rPr lang="en-US" sz="1400" dirty="0"/>
              <a:t>Using logistic regression, we were able to obtain a Jaccard Similarity Score of </a:t>
            </a:r>
            <a:r>
              <a:rPr lang="en-US" sz="1400" b="1" dirty="0"/>
              <a:t>55</a:t>
            </a:r>
            <a:r>
              <a:rPr lang="en-US" sz="1400" dirty="0"/>
              <a:t>%, which although not perfect, is more reasonable than the low variance score obtained from the linear regression. </a:t>
            </a:r>
          </a:p>
          <a:p>
            <a:pPr marL="285750" indent="-285750">
              <a:buFont typeface="Wingdings" panose="05000000000000000000" pitchFamily="2" charset="2"/>
              <a:buChar char="ü"/>
            </a:pPr>
            <a:endParaRPr lang="en-US" sz="1400" dirty="0"/>
          </a:p>
          <a:p>
            <a:pPr marL="285750" indent="-285750">
              <a:buFont typeface="Wingdings" panose="05000000000000000000" pitchFamily="2" charset="2"/>
              <a:buChar char="ü"/>
            </a:pPr>
            <a:r>
              <a:rPr lang="en-US" sz="1400" dirty="0"/>
              <a:t>As such, to obtain insights into this data, we can proceed with breaking down the results of the logistic regression model. The results showed that the precision score for classifying whether the new restaurant would fall into classes 1, 2, or 3 (lowest, medium, or highest percentile of likes) were </a:t>
            </a:r>
            <a:r>
              <a:rPr lang="en-US" sz="1400" b="1" dirty="0"/>
              <a:t>69%, 50%, and 42%</a:t>
            </a:r>
            <a:r>
              <a:rPr lang="en-US" sz="1400" dirty="0"/>
              <a:t>. Therefore, the model is better at predicting if a restaurant will fall into the best or worst percentile of likes. </a:t>
            </a:r>
          </a:p>
          <a:p>
            <a:endParaRPr lang="en-US" sz="1400" dirty="0"/>
          </a:p>
          <a:p>
            <a:pPr marL="285750" indent="-285750">
              <a:buFont typeface="Wingdings" panose="05000000000000000000" pitchFamily="2" charset="2"/>
              <a:buChar char="ü"/>
            </a:pPr>
            <a:r>
              <a:rPr lang="en-US" sz="1400" dirty="0"/>
              <a:t>Not only are we attempting to predict the general business performance but also pull insights to inform on business strategy. In this case strategy insight can be gleamed from the coefficient values from running the logistic regression on the full dataset. </a:t>
            </a:r>
          </a:p>
          <a:p>
            <a:endParaRPr lang="en-US" sz="1400" dirty="0"/>
          </a:p>
          <a:p>
            <a:pPr marL="285750" indent="-285750">
              <a:buFont typeface="Wingdings" panose="05000000000000000000" pitchFamily="2" charset="2"/>
              <a:buChar char="ü"/>
            </a:pPr>
            <a:r>
              <a:rPr lang="en-US" sz="1400" dirty="0"/>
              <a:t>As such, we can see that opening a restaurant with Restaurants with an American, Asian, Euro or Latino Cuisine, or a bar or a restaurant in Atlanta or Miami are associated with Negative Likes.</a:t>
            </a:r>
          </a:p>
          <a:p>
            <a:endParaRPr lang="en-US" sz="1400" dirty="0"/>
          </a:p>
        </p:txBody>
      </p:sp>
    </p:spTree>
    <p:extLst>
      <p:ext uri="{BB962C8B-B14F-4D97-AF65-F5344CB8AC3E}">
        <p14:creationId xmlns:p14="http://schemas.microsoft.com/office/powerpoint/2010/main" val="31165145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34"/>
                                        </p:tgtEl>
                                        <p:attrNameLst>
                                          <p:attrName>style.visibility</p:attrName>
                                        </p:attrNameLst>
                                      </p:cBhvr>
                                      <p:to>
                                        <p:strVal val="visible"/>
                                      </p:to>
                                    </p:set>
                                    <p:animEffect transition="in" filter="fade">
                                      <p:cBhvr>
                                        <p:cTn id="7" dur="500"/>
                                        <p:tgtEl>
                                          <p:spTgt spid="1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Box 1133"/>
          <p:cNvSpPr txBox="1"/>
          <p:nvPr/>
        </p:nvSpPr>
        <p:spPr>
          <a:xfrm>
            <a:off x="381000" y="243235"/>
            <a:ext cx="6099463" cy="495905"/>
          </a:xfrm>
          <a:prstGeom prst="rect">
            <a:avLst/>
          </a:prstGeom>
          <a:noFill/>
        </p:spPr>
        <p:txBody>
          <a:bodyPr wrap="square" rtlCol="0">
            <a:spAutoFit/>
          </a:bodyPr>
          <a:lstStyle/>
          <a:p>
            <a:pPr>
              <a:lnSpc>
                <a:spcPct val="80000"/>
              </a:lnSpc>
            </a:pPr>
            <a:r>
              <a:rPr lang="en-US" sz="3200"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CONCLUSION</a:t>
            </a:r>
          </a:p>
        </p:txBody>
      </p:sp>
      <p:grpSp>
        <p:nvGrpSpPr>
          <p:cNvPr id="3" name="Grou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ctangle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hidden="1">
            <a:extLst>
              <a:ext uri="{FF2B5EF4-FFF2-40B4-BE49-F238E27FC236}">
                <a16:creationId xmlns:a16="http://schemas.microsoft.com/office/drawing/2014/main" id="{7DE2B49C-CE24-4B2C-A907-D24A437F893D}"/>
              </a:ext>
            </a:extLst>
          </p:cNvPr>
          <p:cNvSpPr>
            <a:spLocks noGrp="1"/>
          </p:cNvSpPr>
          <p:nvPr>
            <p:ph type="title"/>
          </p:nvPr>
        </p:nvSpPr>
        <p:spPr>
          <a:xfrm>
            <a:off x="838200" y="365125"/>
            <a:ext cx="10515600" cy="1325563"/>
          </a:xfrm>
          <a:prstGeom prst="rect">
            <a:avLst/>
          </a:prstGeom>
        </p:spPr>
        <p:txBody>
          <a:bodyPr/>
          <a:lstStyle/>
          <a:p>
            <a:r>
              <a:rPr lang="en-US" dirty="0"/>
              <a:t>Slide 11</a:t>
            </a:r>
          </a:p>
        </p:txBody>
      </p:sp>
      <p:sp>
        <p:nvSpPr>
          <p:cNvPr id="5" name="TextBox 4">
            <a:extLst>
              <a:ext uri="{FF2B5EF4-FFF2-40B4-BE49-F238E27FC236}">
                <a16:creationId xmlns:a16="http://schemas.microsoft.com/office/drawing/2014/main" id="{88290740-2EAE-40E5-B241-524A8D34975C}"/>
              </a:ext>
            </a:extLst>
          </p:cNvPr>
          <p:cNvSpPr txBox="1"/>
          <p:nvPr/>
        </p:nvSpPr>
        <p:spPr>
          <a:xfrm>
            <a:off x="381000" y="1553029"/>
            <a:ext cx="10287000" cy="1200329"/>
          </a:xfrm>
          <a:prstGeom prst="rect">
            <a:avLst/>
          </a:prstGeom>
          <a:noFill/>
        </p:spPr>
        <p:txBody>
          <a:bodyPr wrap="square" rtlCol="0">
            <a:spAutoFit/>
          </a:bodyPr>
          <a:lstStyle/>
          <a:p>
            <a:r>
              <a:rPr lang="en-US" dirty="0"/>
              <a:t>After analyzing restaurant "likes" across Atlanta, Miami and Tampa from </a:t>
            </a:r>
            <a:r>
              <a:rPr lang="en-US" b="1" dirty="0"/>
              <a:t>260</a:t>
            </a:r>
            <a:r>
              <a:rPr lang="en-US" dirty="0"/>
              <a:t> restaurants, we can conclude that the approach to best take in regards to maximizing business performance (as measured by "likes") is to open a restaurant that is </a:t>
            </a:r>
            <a:r>
              <a:rPr lang="en-US" dirty="0">
                <a:solidFill>
                  <a:schemeClr val="bg1"/>
                </a:solidFill>
                <a:highlight>
                  <a:srgbClr val="D83C3C"/>
                </a:highlight>
              </a:rPr>
              <a:t>Casual in nature and in Tampa </a:t>
            </a:r>
            <a:r>
              <a:rPr lang="en-US" dirty="0"/>
              <a:t>as location would be the best approach. </a:t>
            </a:r>
          </a:p>
          <a:p>
            <a:endParaRPr lang="en-US" dirty="0"/>
          </a:p>
        </p:txBody>
      </p:sp>
    </p:spTree>
    <p:extLst>
      <p:ext uri="{BB962C8B-B14F-4D97-AF65-F5344CB8AC3E}">
        <p14:creationId xmlns:p14="http://schemas.microsoft.com/office/powerpoint/2010/main" val="28538369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34"/>
                                        </p:tgtEl>
                                        <p:attrNameLst>
                                          <p:attrName>style.visibility</p:attrName>
                                        </p:attrNameLst>
                                      </p:cBhvr>
                                      <p:to>
                                        <p:strVal val="visible"/>
                                      </p:to>
                                    </p:set>
                                    <p:animEffect transition="in" filter="fade">
                                      <p:cBhvr>
                                        <p:cTn id="7" dur="500"/>
                                        <p:tgtEl>
                                          <p:spTgt spid="1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llustration of a coffee cup and saucer with steam coming out and the wording &quot;Coffee Shop&quot; within the ste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900" y="212891"/>
            <a:ext cx="4151464" cy="5980394"/>
          </a:xfrm>
          <a:prstGeom prst="rect">
            <a:avLst/>
          </a:prstGeom>
        </p:spPr>
      </p:pic>
      <p:sp>
        <p:nvSpPr>
          <p:cNvPr id="11" name="TextBox 10"/>
          <p:cNvSpPr txBox="1"/>
          <p:nvPr/>
        </p:nvSpPr>
        <p:spPr>
          <a:xfrm>
            <a:off x="2073749" y="1811629"/>
            <a:ext cx="4601372" cy="486287"/>
          </a:xfrm>
          <a:prstGeom prst="rect">
            <a:avLst/>
          </a:prstGeom>
          <a:noFill/>
        </p:spPr>
        <p:txBody>
          <a:bodyPr wrap="square" rtlCol="0">
            <a:spAutoFit/>
          </a:bodyPr>
          <a:lstStyle/>
          <a:p>
            <a:pPr>
              <a:lnSpc>
                <a:spcPct val="80000"/>
              </a:lnSpc>
            </a:pPr>
            <a:r>
              <a:rPr lang="en-US" sz="3200"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THANK YOU!</a:t>
            </a:r>
          </a:p>
        </p:txBody>
      </p:sp>
      <p:sp>
        <p:nvSpPr>
          <p:cNvPr id="2" name="Title 1" hidden="1">
            <a:extLst>
              <a:ext uri="{FF2B5EF4-FFF2-40B4-BE49-F238E27FC236}">
                <a16:creationId xmlns:a16="http://schemas.microsoft.com/office/drawing/2014/main" id="{394485F9-90F6-432D-BFF9-D47B53BB4F9D}"/>
              </a:ext>
            </a:extLst>
          </p:cNvPr>
          <p:cNvSpPr>
            <a:spLocks noGrp="1"/>
          </p:cNvSpPr>
          <p:nvPr>
            <p:ph type="title"/>
          </p:nvPr>
        </p:nvSpPr>
        <p:spPr/>
        <p:txBody>
          <a:bodyPr/>
          <a:lstStyle/>
          <a:p>
            <a:r>
              <a:rPr lang="en-US" dirty="0"/>
              <a:t>Slide 15</a:t>
            </a:r>
          </a:p>
        </p:txBody>
      </p:sp>
    </p:spTree>
    <p:extLst>
      <p:ext uri="{BB962C8B-B14F-4D97-AF65-F5344CB8AC3E}">
        <p14:creationId xmlns:p14="http://schemas.microsoft.com/office/powerpoint/2010/main" val="3456346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Office Theme">
  <a:themeElements>
    <a:clrScheme name="Custom 1">
      <a:dk1>
        <a:srgbClr val="000000"/>
      </a:dk1>
      <a:lt1>
        <a:srgbClr val="FFFFFF"/>
      </a:lt1>
      <a:dk2>
        <a:srgbClr val="2F2F2F"/>
      </a:dk2>
      <a:lt2>
        <a:srgbClr val="E6E6E6"/>
      </a:lt2>
      <a:accent1>
        <a:srgbClr val="D83B01"/>
      </a:accent1>
      <a:accent2>
        <a:srgbClr val="2F2F2F"/>
      </a:accent2>
      <a:accent3>
        <a:srgbClr val="D2D2D2"/>
      </a:accent3>
      <a:accent4>
        <a:srgbClr val="E6E6E6"/>
      </a:accent4>
      <a:accent5>
        <a:srgbClr val="000000"/>
      </a:accent5>
      <a:accent6>
        <a:srgbClr val="D83B01"/>
      </a:accent6>
      <a:hlink>
        <a:srgbClr val="D83B01"/>
      </a:hlink>
      <a:folHlink>
        <a:srgbClr val="D83B0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6401884_Coffee Shop Business Pitch Deck_RVA_v3.potx" id="{C1322C9F-FF28-439C-83B3-ADD70030630F}" vid="{FE0D3DD2-3091-4F75-9007-330AA7DC69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114db4b2-6d11-4bda-81f3-706d9cbbfb8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AA7C2E4DA8385449344556F85FD0EA9" ma:contentTypeVersion="12" ma:contentTypeDescription="Create a new document." ma:contentTypeScope="" ma:versionID="9d1e91bc0d622ab1f10d18b4a9c079db">
  <xsd:schema xmlns:xsd="http://www.w3.org/2001/XMLSchema" xmlns:xs="http://www.w3.org/2001/XMLSchema" xmlns:p="http://schemas.microsoft.com/office/2006/metadata/properties" xmlns:ns3="6443017a-f7bd-47de-804a-1a76962dcd40" xmlns:ns4="114db4b2-6d11-4bda-81f3-706d9cbbfb8c" targetNamespace="http://schemas.microsoft.com/office/2006/metadata/properties" ma:root="true" ma:fieldsID="08bc3faf04fafc5e5928e40305808f5d" ns3:_="" ns4:_="">
    <xsd:import namespace="6443017a-f7bd-47de-804a-1a76962dcd40"/>
    <xsd:import namespace="114db4b2-6d11-4bda-81f3-706d9cbbfb8c"/>
    <xsd:element name="properties">
      <xsd:complexType>
        <xsd:sequence>
          <xsd:element name="documentManagement">
            <xsd:complexType>
              <xsd:all>
                <xsd:element ref="ns3:SharedWithDetails" minOccurs="0"/>
                <xsd:element ref="ns3:SharedWithUser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43017a-f7bd-47de-804a-1a76962dcd40" elementFormDefault="qualified">
    <xsd:import namespace="http://schemas.microsoft.com/office/2006/documentManagement/types"/>
    <xsd:import namespace="http://schemas.microsoft.com/office/infopath/2007/PartnerControls"/>
    <xsd:element name="SharedWithDetails" ma:index="8" nillable="true" ma:displayName="Shared With Details" ma:internalName="SharedWithDetails" ma:readOnly="true">
      <xsd:simpleType>
        <xsd:restriction base="dms:Note">
          <xsd:maxLength value="255"/>
        </xsd:restriction>
      </xsd:simpleType>
    </xsd:element>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14db4b2-6d11-4bda-81f3-706d9cbbfb8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CEF3AB-10D4-49E3-B75C-776D60141D78}">
  <ds:schemaRefs>
    <ds:schemaRef ds:uri="http://schemas.microsoft.com/sharepoint/v3/contenttype/forms"/>
  </ds:schemaRefs>
</ds:datastoreItem>
</file>

<file path=customXml/itemProps2.xml><?xml version="1.0" encoding="utf-8"?>
<ds:datastoreItem xmlns:ds="http://schemas.openxmlformats.org/officeDocument/2006/customXml" ds:itemID="{2AC98A6E-22EC-4DD4-9EEB-7896057C12A3}">
  <ds:schemaRefs>
    <ds:schemaRef ds:uri="http://purl.org/dc/dcmitype/"/>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6443017a-f7bd-47de-804a-1a76962dcd40"/>
    <ds:schemaRef ds:uri="http://purl.org/dc/terms/"/>
    <ds:schemaRef ds:uri="http://schemas.microsoft.com/office/infopath/2007/PartnerControls"/>
    <ds:schemaRef ds:uri="114db4b2-6d11-4bda-81f3-706d9cbbfb8c"/>
    <ds:schemaRef ds:uri="http://www.w3.org/XML/1998/namespace"/>
  </ds:schemaRefs>
</ds:datastoreItem>
</file>

<file path=customXml/itemProps3.xml><?xml version="1.0" encoding="utf-8"?>
<ds:datastoreItem xmlns:ds="http://schemas.openxmlformats.org/officeDocument/2006/customXml" ds:itemID="{C64257C6-559F-4553-9C8A-DF0A7A6A41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43017a-f7bd-47de-804a-1a76962dcd40"/>
    <ds:schemaRef ds:uri="114db4b2-6d11-4bda-81f3-706d9cbbfb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Coffee Shop Business Pitch Deck</Template>
  <TotalTime>0</TotalTime>
  <Words>666</Words>
  <Application>Microsoft Office PowerPoint</Application>
  <PresentationFormat>Widescreen</PresentationFormat>
  <Paragraphs>75</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Lato</vt:lpstr>
      <vt:lpstr>Lato Black</vt:lpstr>
      <vt:lpstr>Wingdings</vt:lpstr>
      <vt:lpstr>Office Theme</vt:lpstr>
      <vt:lpstr>Slide 1</vt:lpstr>
      <vt:lpstr>Slide 2</vt:lpstr>
      <vt:lpstr>Slide 3</vt:lpstr>
      <vt:lpstr>Slide 7</vt:lpstr>
      <vt:lpstr>Slide 8</vt:lpstr>
      <vt:lpstr>Slide 9</vt:lpstr>
      <vt:lpstr>Slide 11</vt:lpstr>
      <vt:lpstr>Slide 15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2020-04-07T20:19:10Z</dcterms:created>
  <dcterms:modified xsi:type="dcterms:W3CDTF">2020-04-08T20:22:02Z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0x0101003AA7C2E4DA8385449344556F85FD0EA9</vt:lpwstr>
  </property>
</Properties>
</file>