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"/>
  </p:notesMasterIdLst>
  <p:sldIdLst>
    <p:sldId id="4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601B53B-F891-4176-A1AF-2A7607C5C4B5}">
          <p14:sldIdLst/>
        </p14:section>
        <p14:section name="AI플랫폼 사업부" id="{DA6214E6-9F43-42B2-BF3A-38D0E9474EF6}">
          <p14:sldIdLst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2" pos="151" userDrawn="1">
          <p15:clr>
            <a:srgbClr val="A4A3A4"/>
          </p15:clr>
        </p15:guide>
        <p15:guide id="3" orient="horz" pos="73" userDrawn="1">
          <p15:clr>
            <a:srgbClr val="A4A3A4"/>
          </p15:clr>
        </p15:guide>
        <p15:guide id="4" orient="horz" pos="300" userDrawn="1">
          <p15:clr>
            <a:srgbClr val="A4A3A4"/>
          </p15:clr>
        </p15:guide>
        <p15:guide id="5" pos="7560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orient="horz" pos="1117" userDrawn="1">
          <p15:clr>
            <a:srgbClr val="A4A3A4"/>
          </p15:clr>
        </p15:guide>
        <p15:guide id="9" orient="horz" pos="4042" userDrawn="1">
          <p15:clr>
            <a:srgbClr val="A4A3A4"/>
          </p15:clr>
        </p15:guide>
        <p15:guide id="10" pos="3847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39" userDrawn="1">
          <p15:clr>
            <a:srgbClr val="A4A3A4"/>
          </p15:clr>
        </p15:guide>
        <p15:guide id="13" pos="1360" userDrawn="1">
          <p15:clr>
            <a:srgbClr val="A4A3A4"/>
          </p15:clr>
        </p15:guide>
        <p15:guide id="14" pos="393" userDrawn="1">
          <p15:clr>
            <a:srgbClr val="A4A3A4"/>
          </p15:clr>
        </p15:guide>
        <p15:guide id="15" orient="horz" pos="3566" userDrawn="1">
          <p15:clr>
            <a:srgbClr val="A4A3A4"/>
          </p15:clr>
        </p15:guide>
        <p15:guide id="16" orient="horz" pos="4247" userDrawn="1">
          <p15:clr>
            <a:srgbClr val="A4A3A4"/>
          </p15:clr>
        </p15:guide>
        <p15:guide id="17" orient="horz" pos="3702" userDrawn="1">
          <p15:clr>
            <a:srgbClr val="A4A3A4"/>
          </p15:clr>
        </p15:guide>
        <p15:guide id="18" pos="3688" userDrawn="1">
          <p15:clr>
            <a:srgbClr val="A4A3A4"/>
          </p15:clr>
        </p15:guide>
        <p15:guide id="19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SN" initials="R" lastIdx="1" clrIdx="0">
    <p:extLst>
      <p:ext uri="{19B8F6BF-5375-455C-9EA6-DF929625EA0E}">
        <p15:presenceInfo xmlns:p15="http://schemas.microsoft.com/office/powerpoint/2012/main" userId="RSN" providerId="None"/>
      </p:ext>
    </p:extLst>
  </p:cmAuthor>
  <p:cmAuthor id="2" name="미라 김" initials="미김" lastIdx="2" clrIdx="1">
    <p:extLst>
      <p:ext uri="{19B8F6BF-5375-455C-9EA6-DF929625EA0E}">
        <p15:presenceInfo xmlns:p15="http://schemas.microsoft.com/office/powerpoint/2012/main" userId="dd0f67a76a7e3f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9E7"/>
    <a:srgbClr val="0177E1"/>
    <a:srgbClr val="1AA4FC"/>
    <a:srgbClr val="F2F2F2"/>
    <a:srgbClr val="DAE3F3"/>
    <a:srgbClr val="0079FF"/>
    <a:srgbClr val="0E2050"/>
    <a:srgbClr val="13448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7" autoAdjust="0"/>
    <p:restoredTop sz="96582" autoAdjust="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pos="151"/>
        <p:guide orient="horz" pos="73"/>
        <p:guide orient="horz" pos="300"/>
        <p:guide pos="7560"/>
        <p:guide orient="horz" pos="618"/>
        <p:guide orient="horz" pos="799"/>
        <p:guide orient="horz" pos="1117"/>
        <p:guide orient="horz" pos="4042"/>
        <p:guide pos="3847"/>
        <p:guide pos="272"/>
        <p:guide pos="7439"/>
        <p:guide pos="1360"/>
        <p:guide pos="393"/>
        <p:guide orient="horz" pos="3566"/>
        <p:guide orient="horz" pos="4247"/>
        <p:guide orient="horz" pos="3702"/>
        <p:guide pos="3688"/>
        <p:guide orient="horz" pos="9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186" y="7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E1BDD-FFB9-405E-AB81-E6CA7DB49094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5ADC5-392A-4681-B777-0AAB81868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9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24400" y="6572273"/>
            <a:ext cx="274320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CEF0F3-7909-57CD-E2E6-5EDA3E6BD6DE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E2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C484AF-0366-9F0A-0159-A24082DB4996}"/>
              </a:ext>
            </a:extLst>
          </p:cNvPr>
          <p:cNvGrpSpPr/>
          <p:nvPr userDrawn="1"/>
        </p:nvGrpSpPr>
        <p:grpSpPr>
          <a:xfrm>
            <a:off x="0" y="6380054"/>
            <a:ext cx="12192000" cy="477945"/>
            <a:chOff x="0" y="6427822"/>
            <a:chExt cx="12192000" cy="477945"/>
          </a:xfrm>
          <a:solidFill>
            <a:srgbClr val="0177E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3EC80A-F96D-AC70-27C3-6CFDF1A886DF}"/>
                </a:ext>
              </a:extLst>
            </p:cNvPr>
            <p:cNvSpPr/>
            <p:nvPr userDrawn="1"/>
          </p:nvSpPr>
          <p:spPr>
            <a:xfrm>
              <a:off x="0" y="6711624"/>
              <a:ext cx="12192000" cy="1941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4CDDD7-4E7F-72AE-3DE4-F083BF77F2A6}"/>
                </a:ext>
              </a:extLst>
            </p:cNvPr>
            <p:cNvSpPr/>
            <p:nvPr userDrawn="1"/>
          </p:nvSpPr>
          <p:spPr>
            <a:xfrm>
              <a:off x="5812808" y="6570439"/>
              <a:ext cx="6379192" cy="14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BDC01-B914-21CF-F215-1EB1A8F0F8EB}"/>
                </a:ext>
              </a:extLst>
            </p:cNvPr>
            <p:cNvSpPr/>
            <p:nvPr userDrawn="1"/>
          </p:nvSpPr>
          <p:spPr>
            <a:xfrm>
              <a:off x="8993874" y="6427822"/>
              <a:ext cx="3198125" cy="146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686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AC484AF-0366-9F0A-0159-A24082DB4996}"/>
              </a:ext>
            </a:extLst>
          </p:cNvPr>
          <p:cNvGrpSpPr/>
          <p:nvPr userDrawn="1"/>
        </p:nvGrpSpPr>
        <p:grpSpPr>
          <a:xfrm>
            <a:off x="0" y="6388146"/>
            <a:ext cx="12192000" cy="477945"/>
            <a:chOff x="0" y="6427822"/>
            <a:chExt cx="12192000" cy="47794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F3EC80A-F96D-AC70-27C3-6CFDF1A886DF}"/>
                </a:ext>
              </a:extLst>
            </p:cNvPr>
            <p:cNvSpPr/>
            <p:nvPr userDrawn="1"/>
          </p:nvSpPr>
          <p:spPr>
            <a:xfrm>
              <a:off x="0" y="6711624"/>
              <a:ext cx="12192000" cy="194143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4CDDD7-4E7F-72AE-3DE4-F083BF77F2A6}"/>
                </a:ext>
              </a:extLst>
            </p:cNvPr>
            <p:cNvSpPr/>
            <p:nvPr userDrawn="1"/>
          </p:nvSpPr>
          <p:spPr>
            <a:xfrm>
              <a:off x="5812808" y="6570439"/>
              <a:ext cx="6379192" cy="146375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CBDC01-B914-21CF-F215-1EB1A8F0F8EB}"/>
                </a:ext>
              </a:extLst>
            </p:cNvPr>
            <p:cNvSpPr/>
            <p:nvPr userDrawn="1"/>
          </p:nvSpPr>
          <p:spPr>
            <a:xfrm>
              <a:off x="8993874" y="6427822"/>
              <a:ext cx="3198125" cy="146375"/>
            </a:xfrm>
            <a:prstGeom prst="rect">
              <a:avLst/>
            </a:prstGeom>
            <a:solidFill>
              <a:srgbClr val="0177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9CAA7B5-AFE2-0288-8A33-BBAEFCD0C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t="27855" r="16910" b="34739"/>
          <a:stretch/>
        </p:blipFill>
        <p:spPr>
          <a:xfrm>
            <a:off x="10825451" y="209518"/>
            <a:ext cx="1102099" cy="2671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111879" y="6522671"/>
            <a:ext cx="108012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94E7D9-F900-3AB6-B92B-3C3561FB86F0}"/>
              </a:ext>
            </a:extLst>
          </p:cNvPr>
          <p:cNvCxnSpPr>
            <a:cxnSpLocks/>
          </p:cNvCxnSpPr>
          <p:nvPr userDrawn="1"/>
        </p:nvCxnSpPr>
        <p:spPr>
          <a:xfrm>
            <a:off x="191344" y="716508"/>
            <a:ext cx="11809312" cy="0"/>
          </a:xfrm>
          <a:prstGeom prst="line">
            <a:avLst/>
          </a:prstGeom>
          <a:ln>
            <a:solidFill>
              <a:srgbClr val="1344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80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F3EC80A-F96D-AC70-27C3-6CFDF1A886DF}"/>
              </a:ext>
            </a:extLst>
          </p:cNvPr>
          <p:cNvSpPr/>
          <p:nvPr userDrawn="1"/>
        </p:nvSpPr>
        <p:spPr>
          <a:xfrm>
            <a:off x="0" y="6821987"/>
            <a:ext cx="12192000" cy="45719"/>
          </a:xfrm>
          <a:prstGeom prst="rect">
            <a:avLst/>
          </a:prstGeom>
          <a:solidFill>
            <a:srgbClr val="0177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111879" y="6522671"/>
            <a:ext cx="1080120" cy="2222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9F21817-1364-4A8F-8EA0-495991E1A28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DCE151-B975-9E67-6CDA-71C6E83F68D6}"/>
              </a:ext>
            </a:extLst>
          </p:cNvPr>
          <p:cNvGrpSpPr/>
          <p:nvPr userDrawn="1"/>
        </p:nvGrpSpPr>
        <p:grpSpPr>
          <a:xfrm>
            <a:off x="-2" y="-2476"/>
            <a:ext cx="12192002" cy="959743"/>
            <a:chOff x="-2" y="-2476"/>
            <a:chExt cx="12192002" cy="95974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337EDF4-82C4-0E7D-F5BD-187FD9648110}"/>
                </a:ext>
              </a:extLst>
            </p:cNvPr>
            <p:cNvSpPr/>
            <p:nvPr userDrawn="1"/>
          </p:nvSpPr>
          <p:spPr>
            <a:xfrm>
              <a:off x="0" y="-2476"/>
              <a:ext cx="12192000" cy="911196"/>
            </a:xfrm>
            <a:prstGeom prst="rect">
              <a:avLst/>
            </a:prstGeom>
            <a:solidFill>
              <a:srgbClr val="0E2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9673190-F1A2-A88B-A54B-E2D341B8E14D}"/>
                </a:ext>
              </a:extLst>
            </p:cNvPr>
            <p:cNvGrpSpPr/>
            <p:nvPr userDrawn="1"/>
          </p:nvGrpSpPr>
          <p:grpSpPr>
            <a:xfrm>
              <a:off x="-2" y="687821"/>
              <a:ext cx="12192001" cy="269446"/>
              <a:chOff x="0" y="6280914"/>
              <a:chExt cx="12192001" cy="74600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700FAB8-5412-5C6F-2FFA-B33FFB8A1843}"/>
                  </a:ext>
                </a:extLst>
              </p:cNvPr>
              <p:cNvSpPr/>
              <p:nvPr userDrawn="1"/>
            </p:nvSpPr>
            <p:spPr>
              <a:xfrm>
                <a:off x="0" y="6833943"/>
                <a:ext cx="12192000" cy="192979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C533D59-93A1-8B97-9C79-194DDE802010}"/>
                  </a:ext>
                </a:extLst>
              </p:cNvPr>
              <p:cNvSpPr/>
              <p:nvPr userDrawn="1"/>
            </p:nvSpPr>
            <p:spPr>
              <a:xfrm>
                <a:off x="10704514" y="6280914"/>
                <a:ext cx="1487486" cy="297898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7AA16BD-BFBB-078B-1D1E-282B80741AAA}"/>
                  </a:ext>
                </a:extLst>
              </p:cNvPr>
              <p:cNvSpPr/>
              <p:nvPr userDrawn="1"/>
            </p:nvSpPr>
            <p:spPr>
              <a:xfrm>
                <a:off x="9456287" y="6556397"/>
                <a:ext cx="2735714" cy="291292"/>
              </a:xfrm>
              <a:prstGeom prst="rect">
                <a:avLst/>
              </a:prstGeom>
              <a:solidFill>
                <a:srgbClr val="0177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5043CAB-0F6A-5FA5-85B4-4696BDE117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880" y="242761"/>
            <a:ext cx="1311799" cy="2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3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7620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47244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- </a:t>
            </a:r>
            <a:fld id="{78448AA0-6F76-4A84-A9E5-48F3EA466454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15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BE486-B1DA-3778-910E-976AFA595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2">
            <a:extLst>
              <a:ext uri="{FF2B5EF4-FFF2-40B4-BE49-F238E27FC236}">
                <a16:creationId xmlns:a16="http://schemas.microsoft.com/office/drawing/2014/main" id="{1019AB4A-2079-A61C-AF16-65561C797DAC}"/>
              </a:ext>
            </a:extLst>
          </p:cNvPr>
          <p:cNvSpPr txBox="1">
            <a:spLocks/>
          </p:cNvSpPr>
          <p:nvPr/>
        </p:nvSpPr>
        <p:spPr>
          <a:xfrm>
            <a:off x="340767" y="1052738"/>
            <a:ext cx="4104134" cy="36415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10000"/>
              </a:lnSpc>
              <a:spcBef>
                <a:spcPct val="50000"/>
              </a:spcBef>
              <a:buClr>
                <a:srgbClr val="333333"/>
              </a:buClr>
              <a:buNone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/>
                <a:cs typeface="Pretendard SemiBold" panose="02000703000000020004" pitchFamily="50" charset="-127"/>
              </a:rPr>
              <a:t>서버 현황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/>
              <a:cs typeface="Pretendard SemiBold" panose="02000703000000020004" pitchFamily="50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4CE8CF-55A7-6334-8525-280BC194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69518"/>
              </p:ext>
            </p:extLst>
          </p:nvPr>
        </p:nvGraphicFramePr>
        <p:xfrm>
          <a:off x="359144" y="1402826"/>
          <a:ext cx="11404466" cy="1073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655">
                  <a:extLst>
                    <a:ext uri="{9D8B030D-6E8A-4147-A177-3AD203B41FA5}">
                      <a16:colId xmlns:a16="http://schemas.microsoft.com/office/drawing/2014/main" val="3119709275"/>
                    </a:ext>
                  </a:extLst>
                </a:gridCol>
                <a:gridCol w="763729">
                  <a:extLst>
                    <a:ext uri="{9D8B030D-6E8A-4147-A177-3AD203B41FA5}">
                      <a16:colId xmlns:a16="http://schemas.microsoft.com/office/drawing/2014/main" val="1527755324"/>
                    </a:ext>
                  </a:extLst>
                </a:gridCol>
                <a:gridCol w="1516144">
                  <a:extLst>
                    <a:ext uri="{9D8B030D-6E8A-4147-A177-3AD203B41FA5}">
                      <a16:colId xmlns:a16="http://schemas.microsoft.com/office/drawing/2014/main" val="3620619265"/>
                    </a:ext>
                  </a:extLst>
                </a:gridCol>
                <a:gridCol w="1846821">
                  <a:extLst>
                    <a:ext uri="{9D8B030D-6E8A-4147-A177-3AD203B41FA5}">
                      <a16:colId xmlns:a16="http://schemas.microsoft.com/office/drawing/2014/main" val="3475008617"/>
                    </a:ext>
                  </a:extLst>
                </a:gridCol>
                <a:gridCol w="1352606">
                  <a:extLst>
                    <a:ext uri="{9D8B030D-6E8A-4147-A177-3AD203B41FA5}">
                      <a16:colId xmlns:a16="http://schemas.microsoft.com/office/drawing/2014/main" val="2707786432"/>
                    </a:ext>
                  </a:extLst>
                </a:gridCol>
                <a:gridCol w="1846821">
                  <a:extLst>
                    <a:ext uri="{9D8B030D-6E8A-4147-A177-3AD203B41FA5}">
                      <a16:colId xmlns:a16="http://schemas.microsoft.com/office/drawing/2014/main" val="3761107947"/>
                    </a:ext>
                  </a:extLst>
                </a:gridCol>
                <a:gridCol w="1360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2875">
                  <a:extLst>
                    <a:ext uri="{9D8B030D-6E8A-4147-A177-3AD203B41FA5}">
                      <a16:colId xmlns:a16="http://schemas.microsoft.com/office/drawing/2014/main" val="321501257"/>
                    </a:ext>
                  </a:extLst>
                </a:gridCol>
              </a:tblGrid>
              <a:tr h="2638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구분</a:t>
                      </a:r>
                    </a:p>
                  </a:txBody>
                  <a:tcPr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데이터 운영 서버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HDD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CPU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Memory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사용량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평균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문서수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08107"/>
                  </a:ext>
                </a:extLst>
              </a:tr>
              <a:tr h="202288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Quettai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876GB/1741GB (50%)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66%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2,680,269,811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3474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RC12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932GB/1741GB (53%)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1%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64%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2,045,025,261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hot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24442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RC17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864GB/1741GB (49%)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59%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3,250,050,186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warm_1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7566"/>
                  </a:ext>
                </a:extLst>
              </a:tr>
              <a:tr h="202288"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 marL="28575" marR="28575" marT="17318" marB="173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RC18</a:t>
                      </a:r>
                      <a:endParaRPr lang="en-US" sz="9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50" charset="-127"/>
                        <a:ea typeface="Pretendard Light" panose="02000403000000020004" pitchFamily="50" charset="-127"/>
                        <a:cs typeface="Pretendard Light" panose="02000403000000020004" pitchFamily="50" charset="-127"/>
                      </a:endParaRP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20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939GB/1741GB (53%)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0%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62%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latin typeface="Pretendard Light"/>
                        </a:rPr>
                        <a:t>2,755,821,139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50" charset="-127"/>
                          <a:ea typeface="Pretendard Light" panose="02000403000000020004" pitchFamily="50" charset="-127"/>
                          <a:cs typeface="Pretendard Light" panose="02000403000000020004" pitchFamily="50" charset="-127"/>
                        </a:rPr>
                        <a:t>Quettai warm_2</a:t>
                      </a:r>
                    </a:p>
                  </a:txBody>
                  <a:tcPr marL="28575" marR="28575" marT="19050" marB="1905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2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B5B376-B4E8-42A9-B2C3-9448585715FC}"/>
              </a:ext>
            </a:extLst>
          </p:cNvPr>
          <p:cNvSpPr txBox="1"/>
          <p:nvPr/>
        </p:nvSpPr>
        <p:spPr>
          <a:xfrm>
            <a:off x="263353" y="260648"/>
            <a:ext cx="273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R&amp;D </a:t>
            </a:r>
            <a:r>
              <a:rPr lang="ko-KR" altLang="en-US" sz="20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월간 수행내역  </a:t>
            </a:r>
            <a:r>
              <a:rPr lang="en-US" altLang="ko-KR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|</a:t>
            </a:r>
            <a:endParaRPr lang="ko-KR" altLang="en-US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76F4F1D-A8CE-4091-9DEF-5F474CA2370C}"/>
              </a:ext>
            </a:extLst>
          </p:cNvPr>
          <p:cNvSpPr txBox="1">
            <a:spLocks/>
          </p:cNvSpPr>
          <p:nvPr/>
        </p:nvSpPr>
        <p:spPr>
          <a:xfrm>
            <a:off x="2495600" y="275800"/>
            <a:ext cx="5616624" cy="364157"/>
          </a:xfrm>
          <a:prstGeom prst="rect">
            <a:avLst/>
          </a:prstGeom>
          <a:noFill/>
        </p:spPr>
        <p:txBody>
          <a:bodyPr wrap="square" anchor="ctr" anchorCtr="0"/>
          <a:lstStyle>
            <a:lvl1pPr marL="266700" indent="-2667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kumimoji="1" sz="1800" b="1">
                <a:solidFill>
                  <a:srgbClr val="000066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25475" indent="-17938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71563" indent="-169863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kumimoji="0" lang="en-US" altLang="ko-KR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AI</a:t>
            </a:r>
            <a:r>
              <a:rPr kumimoji="0" lang="ko-KR" altLang="en-US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플랫폼 사업부 </a:t>
            </a:r>
            <a:r>
              <a:rPr kumimoji="0" lang="en-US" altLang="ko-KR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– </a:t>
            </a:r>
            <a:r>
              <a:rPr kumimoji="0" lang="ko-KR" altLang="en-US" b="0" dirty="0">
                <a:solidFill>
                  <a:srgbClr val="1AA4FC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시스템 운영 현황</a:t>
            </a:r>
            <a:endParaRPr kumimoji="0" lang="en-US" altLang="ko-KR" b="0" dirty="0">
              <a:solidFill>
                <a:srgbClr val="1AA4FC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3A496-601C-3479-3013-0CC146F9B0D0}"/>
              </a:ext>
            </a:extLst>
          </p:cNvPr>
          <p:cNvSpPr txBox="1"/>
          <p:nvPr/>
        </p:nvSpPr>
        <p:spPr>
          <a:xfrm>
            <a:off x="10171858" y="1214338"/>
            <a:ext cx="167937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700">
                <a:latin typeface="Pretendard Light"/>
              </a:rPr>
              <a:t>※ 10월 30일 기준</a:t>
            </a:r>
          </a:p>
        </p:txBody>
      </p:sp>
    </p:spTree>
    <p:extLst>
      <p:ext uri="{BB962C8B-B14F-4D97-AF65-F5344CB8AC3E}">
        <p14:creationId xmlns:p14="http://schemas.microsoft.com/office/powerpoint/2010/main" val="3705497716"/>
      </p:ext>
    </p:extLst>
  </p:cSld>
  <p:clrMapOvr>
    <a:masterClrMapping/>
  </p:clrMapOvr>
</p:sld>
</file>

<file path=ppt/theme/theme1.xml><?xml version="1.0" encoding="utf-8"?>
<a:theme xmlns:a="http://schemas.openxmlformats.org/drawingml/2006/main" name="RSN_R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41594</TotalTime>
  <Words>139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Pretendard Light</vt:lpstr>
      <vt:lpstr>Pretendard SemiBold</vt:lpstr>
      <vt:lpstr>맑은 고딕</vt:lpstr>
      <vt:lpstr>Arial</vt:lpstr>
      <vt:lpstr>Wingdings</vt:lpstr>
      <vt:lpstr>RSN_RND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</dc:creator>
  <cp:lastModifiedBy>승준 한</cp:lastModifiedBy>
  <cp:revision>1191</cp:revision>
  <cp:lastPrinted>2019-12-16T05:55:14Z</cp:lastPrinted>
  <dcterms:created xsi:type="dcterms:W3CDTF">2016-10-19T11:30:09Z</dcterms:created>
  <dcterms:modified xsi:type="dcterms:W3CDTF">2025-10-22T04:11:29Z</dcterms:modified>
</cp:coreProperties>
</file>