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2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b="0" i="0" sz="80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2" name="Google Shape;22;p2"/>
          <p:cNvSpPr txBox="1"/>
          <p:nvPr>
            <p:ph idx="1" type="subTitle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2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2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2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26" name="Google Shape;26;p2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1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9" name="Google Shape;89;p11"/>
          <p:cNvSpPr txBox="1"/>
          <p:nvPr>
            <p:ph idx="1" type="body"/>
          </p:nvPr>
        </p:nvSpPr>
        <p:spPr>
          <a:xfrm rot="5400000">
            <a:off x="4114800" y="-1171786"/>
            <a:ext cx="4023360" cy="10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/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" name="Google Shape;90;p11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Google Shape;91;p11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Google Shape;92;p11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showMasterSp="0" type="vertTitleAndTx">
  <p:cSld name="VERTICAL_TITLE_AND_VERTICAL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2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2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2"/>
          <p:cNvSpPr txBox="1"/>
          <p:nvPr>
            <p:ph type="title"/>
          </p:nvPr>
        </p:nvSpPr>
        <p:spPr>
          <a:xfrm rot="5400000">
            <a:off x="7160640" y="1979039"/>
            <a:ext cx="5757421" cy="262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7" name="Google Shape;97;p12"/>
          <p:cNvSpPr txBox="1"/>
          <p:nvPr>
            <p:ph idx="1" type="body"/>
          </p:nvPr>
        </p:nvSpPr>
        <p:spPr>
          <a:xfrm rot="5400000">
            <a:off x="1826639" y="-573661"/>
            <a:ext cx="5757422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/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" name="Google Shape;98;p12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9" name="Google Shape;99;p12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0" name="Google Shape;100;p12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9" name="Google Shape;29;p3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/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3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3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3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5" name="Google Shape;35;p4"/>
          <p:cNvSpPr txBox="1"/>
          <p:nvPr>
            <p:ph idx="1" type="body"/>
          </p:nvPr>
        </p:nvSpPr>
        <p:spPr>
          <a:xfrm>
            <a:off x="1097279" y="1845734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/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4"/>
          <p:cNvSpPr txBox="1"/>
          <p:nvPr>
            <p:ph idx="2" type="body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/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4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4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4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showMasterSp="0" type="secHead">
  <p:cSld name="SECTION_HEADER">
    <p:bg>
      <p:bgPr>
        <a:solidFill>
          <a:schemeClr val="lt1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5"/>
          <p:cNvSpPr txBox="1"/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b="0" i="0" sz="80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4" name="Google Shape;44;p5"/>
          <p:cNvSpPr txBox="1"/>
          <p:nvPr>
            <p:ph idx="1" type="body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5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5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5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48" name="Google Shape;48;p5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1" name="Google Shape;51;p6"/>
          <p:cNvSpPr txBox="1"/>
          <p:nvPr>
            <p:ph idx="1" type="body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1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  <a:defRPr b="1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600"/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6"/>
          <p:cNvSpPr txBox="1"/>
          <p:nvPr>
            <p:ph idx="2" type="body"/>
          </p:nvPr>
        </p:nvSpPr>
        <p:spPr>
          <a:xfrm>
            <a:off x="109728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/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6"/>
          <p:cNvSpPr txBox="1"/>
          <p:nvPr>
            <p:ph idx="3" type="body"/>
          </p:nvPr>
        </p:nvSpPr>
        <p:spPr>
          <a:xfrm>
            <a:off x="621792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1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  <a:defRPr b="1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600"/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6"/>
          <p:cNvSpPr txBox="1"/>
          <p:nvPr>
            <p:ph idx="4" type="body"/>
          </p:nvPr>
        </p:nvSpPr>
        <p:spPr>
          <a:xfrm>
            <a:off x="621792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/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6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6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6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0" name="Google Shape;60;p7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7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7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showMasterSp="0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8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8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8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8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showMasterSp="0" type="objTx">
  <p:cSld name="OBJECT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9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9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9"/>
          <p:cNvSpPr txBox="1"/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3" name="Google Shape;73;p9"/>
          <p:cNvSpPr txBox="1"/>
          <p:nvPr>
            <p:ph idx="1" type="body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/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Google Shape;74;p9"/>
          <p:cNvSpPr txBox="1"/>
          <p:nvPr>
            <p:ph idx="2" type="body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None/>
              <a:defRPr b="0" i="0" sz="1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9"/>
          <p:cNvSpPr txBox="1"/>
          <p:nvPr>
            <p:ph idx="10" type="dt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9"/>
          <p:cNvSpPr txBox="1"/>
          <p:nvPr>
            <p:ph idx="11" type="ftr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9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showMasterSp="0" type="picTx">
  <p:cSld name="PICTURE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0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0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0"/>
          <p:cNvSpPr txBox="1"/>
          <p:nvPr>
            <p:ph type="title"/>
          </p:nvPr>
        </p:nvSpPr>
        <p:spPr>
          <a:xfrm>
            <a:off x="1097280" y="5074920"/>
            <a:ext cx="10113264" cy="8229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/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2" name="Google Shape;82;p10"/>
          <p:cNvSpPr/>
          <p:nvPr>
            <p:ph idx="2" type="pic"/>
          </p:nvPr>
        </p:nvSpPr>
        <p:spPr>
          <a:xfrm>
            <a:off x="15" y="0"/>
            <a:ext cx="12191985" cy="4915076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457200" spcFirstLastPara="1" rIns="0" wrap="square" tIns="457200"/>
          <a:lstStyle>
            <a:lvl1pPr lv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None/>
              <a:defRPr b="0" i="0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0"/>
          <p:cNvSpPr txBox="1"/>
          <p:nvPr>
            <p:ph idx="1" type="body"/>
          </p:nvPr>
        </p:nvSpPr>
        <p:spPr>
          <a:xfrm>
            <a:off x="1097280" y="5907023"/>
            <a:ext cx="10113264" cy="594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/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None/>
              <a:defRPr b="0" i="0" sz="1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p10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p10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Google Shape;86;p10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/>
          <p:nvPr/>
        </p:nvSpPr>
        <p:spPr>
          <a:xfrm>
            <a:off x="0" y="6334316"/>
            <a:ext cx="12192000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1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1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/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17" name="Google Shape;17;p1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Relationship Id="rId4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Relationship Id="rId4" Type="http://schemas.openxmlformats.org/officeDocument/2006/relationships/image" Target="../media/image2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arduino.cc/en/Main/Software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3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Calibri"/>
              <a:buNone/>
            </a:pPr>
            <a:r>
              <a:rPr b="0" i="0" lang="en-GB" sz="54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Session 1 – Arduino Basics</a:t>
            </a:r>
            <a:endParaRPr/>
          </a:p>
        </p:txBody>
      </p:sp>
      <p:sp>
        <p:nvSpPr>
          <p:cNvPr id="106" name="Google Shape;106;p13"/>
          <p:cNvSpPr txBox="1"/>
          <p:nvPr>
            <p:ph idx="1" type="subTitle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</a:pPr>
            <a:r>
              <a:rPr b="0" i="0" lang="en-GB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INTRODUCING THE ARDUINO PLATFORM AND BASIC PROGRAMMING CONSTRUCTS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7" name="Google Shape;10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8083" y="887895"/>
            <a:ext cx="9876794" cy="2066811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3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SLIDES BY ALEX PIRIE, BASED ON ORIGINAL MATERIAL BY SEBASTIAN GOSCIK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2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0" i="0" lang="en-GB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Blink</a:t>
            </a:r>
            <a:endParaRPr/>
          </a:p>
        </p:txBody>
      </p:sp>
      <p:sp>
        <p:nvSpPr>
          <p:cNvPr id="198" name="Google Shape;198;p22"/>
          <p:cNvSpPr txBox="1"/>
          <p:nvPr>
            <p:ph idx="1" type="body"/>
          </p:nvPr>
        </p:nvSpPr>
        <p:spPr>
          <a:xfrm>
            <a:off x="1097279" y="1845734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27000" lvl="0" marL="914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b="0" i="0" lang="en-GB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Makes the  built-in LED on pin 13 blink!</a:t>
            </a:r>
            <a:endParaRPr/>
          </a:p>
          <a:p>
            <a:pPr indent="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2700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b="0" i="0" lang="en-GB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Note the following:</a:t>
            </a:r>
            <a:endParaRPr/>
          </a:p>
          <a:p>
            <a:pPr indent="-182880" lvl="1" marL="38404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b="0" i="0" lang="en-GB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pinMode function</a:t>
            </a:r>
            <a:endParaRPr/>
          </a:p>
          <a:p>
            <a:pPr indent="-182880" lvl="1" marL="38404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b="0" i="0" lang="en-GB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digitalWrite function</a:t>
            </a:r>
            <a:endParaRPr/>
          </a:p>
          <a:p>
            <a:pPr indent="-182880" lvl="1" marL="38404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b="0" i="0" lang="en-GB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Delay function (milliseconds)</a:t>
            </a:r>
            <a:endParaRPr/>
          </a:p>
          <a:p>
            <a:pPr indent="-182880" lvl="1" marL="38404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b="0" i="0" lang="en-GB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Lines ending with “;”</a:t>
            </a:r>
            <a:endParaRPr/>
          </a:p>
          <a:p>
            <a:pPr indent="0" lvl="0" marL="9144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Blink | Arduino 1.6.5" id="199" name="Google Shape;199;p22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55864" l="868" r="61061" t="15717"/>
          <a:stretch/>
        </p:blipFill>
        <p:spPr>
          <a:xfrm>
            <a:off x="6126480" y="1914314"/>
            <a:ext cx="5852958" cy="2352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2"/>
          <p:cNvPicPr preferRelativeResize="0"/>
          <p:nvPr/>
        </p:nvPicPr>
        <p:blipFill rotWithShape="1">
          <a:blip r:embed="rId4">
            <a:alphaModFix/>
          </a:blip>
          <a:srcRect b="15343" l="4961" r="14972" t="9715"/>
          <a:stretch/>
        </p:blipFill>
        <p:spPr>
          <a:xfrm>
            <a:off x="6126480" y="4266354"/>
            <a:ext cx="2842261" cy="1987285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2"/>
          <p:cNvSpPr/>
          <p:nvPr/>
        </p:nvSpPr>
        <p:spPr>
          <a:xfrm>
            <a:off x="7339329" y="4622800"/>
            <a:ext cx="190500" cy="1778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C000"/>
          </a:solidFill>
          <a:ln cap="flat" cmpd="sng" w="158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22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SLIDES BY ALEX PIRIE, BASED ON ORIGINAL MATERIAL BY SEBASTIAN GOSCIK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3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0" i="0" lang="en-GB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Breadboards</a:t>
            </a:r>
            <a:endParaRPr/>
          </a:p>
        </p:txBody>
      </p:sp>
      <p:pic>
        <p:nvPicPr>
          <p:cNvPr id="208" name="Google Shape;208;p2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31044" l="0" r="48078" t="0"/>
          <a:stretch/>
        </p:blipFill>
        <p:spPr>
          <a:xfrm>
            <a:off x="1097280" y="1968500"/>
            <a:ext cx="4659449" cy="30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3"/>
          <p:cNvPicPr preferRelativeResize="0"/>
          <p:nvPr>
            <p:ph idx="2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69106" y="1968500"/>
            <a:ext cx="4486574" cy="2899017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3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SLIDES BY ALEX PIRIE, BASED ON ORIGINAL MATERIAL BY SEBASTIAN GOSCIK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4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0" i="0" lang="en-GB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LEDs</a:t>
            </a:r>
            <a:endParaRPr/>
          </a:p>
        </p:txBody>
      </p:sp>
      <p:pic>
        <p:nvPicPr>
          <p:cNvPr id="216" name="Google Shape;216;p2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11612" y="1805358"/>
            <a:ext cx="2933799" cy="402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4"/>
          <p:cNvPicPr preferRelativeResize="0"/>
          <p:nvPr>
            <p:ph idx="2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66845" y="3022600"/>
            <a:ext cx="6688835" cy="1524742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24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SLIDES BY ALEX PIRIE, BASED ON ORIGINAL MATERIAL BY SEBASTIAN GOSCIK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5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0" i="0" lang="en-GB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Connecting External LEDs</a:t>
            </a:r>
            <a:endParaRPr/>
          </a:p>
        </p:txBody>
      </p:sp>
      <p:pic>
        <p:nvPicPr>
          <p:cNvPr id="224" name="Google Shape;224;p2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5279" y="1845735"/>
            <a:ext cx="4325621" cy="3047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25"/>
          <p:cNvPicPr preferRelativeResize="0"/>
          <p:nvPr>
            <p:ph idx="2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15084" y="1845735"/>
            <a:ext cx="3637016" cy="4384348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25"/>
          <p:cNvSpPr txBox="1"/>
          <p:nvPr/>
        </p:nvSpPr>
        <p:spPr>
          <a:xfrm>
            <a:off x="993140" y="4893073"/>
            <a:ext cx="56362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27000" lvl="0" marL="914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b="1" lang="en-GB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Connect an LED to Pin 13 and see if it blinks</a:t>
            </a:r>
            <a:endParaRPr/>
          </a:p>
          <a:p>
            <a:pPr indent="-12700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b="1" lang="en-GB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Connect the LED to a different pin and make it blink</a:t>
            </a:r>
            <a:endParaRPr/>
          </a:p>
          <a:p>
            <a:pPr indent="-12700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b="1" lang="en-GB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Try making multiple LEDs blink alternately!</a:t>
            </a:r>
            <a:endParaRPr/>
          </a:p>
          <a:p>
            <a:pPr indent="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25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SLIDES BY ALEX PIRIE, BASED ON ORIGINAL MATERIAL BY SEBASTIAN GOSCIK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6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0" i="0" lang="en-GB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Connecting External LEDs - Examples</a:t>
            </a:r>
            <a:endParaRPr/>
          </a:p>
        </p:txBody>
      </p:sp>
      <p:pic>
        <p:nvPicPr>
          <p:cNvPr id="233" name="Google Shape;233;p2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51714" l="6" r="55609" t="14440"/>
          <a:stretch/>
        </p:blipFill>
        <p:spPr>
          <a:xfrm>
            <a:off x="166313" y="2007630"/>
            <a:ext cx="7529888" cy="32283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26"/>
          <p:cNvPicPr preferRelativeResize="0"/>
          <p:nvPr>
            <p:ph idx="2" type="body"/>
          </p:nvPr>
        </p:nvPicPr>
        <p:blipFill rotWithShape="1">
          <a:blip r:embed="rId4">
            <a:alphaModFix/>
          </a:blip>
          <a:srcRect b="44853" l="96" r="71351" t="14427"/>
          <a:stretch/>
        </p:blipFill>
        <p:spPr>
          <a:xfrm>
            <a:off x="7696201" y="2007630"/>
            <a:ext cx="4495799" cy="3604740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26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SLIDES BY ALEX PIRIE, BASED ON ORIGINAL MATERIAL BY SEBASTIAN GOSCIK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7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0" i="0" lang="en-GB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PWM – Controlling LED Brightness</a:t>
            </a:r>
            <a:endParaRPr/>
          </a:p>
        </p:txBody>
      </p:sp>
      <p:sp>
        <p:nvSpPr>
          <p:cNvPr id="241" name="Google Shape;241;p27"/>
          <p:cNvSpPr txBox="1"/>
          <p:nvPr>
            <p:ph idx="1" type="body"/>
          </p:nvPr>
        </p:nvSpPr>
        <p:spPr>
          <a:xfrm>
            <a:off x="1097279" y="1845734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27000" lvl="0" marL="914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</a:pPr>
            <a:r>
              <a:rPr b="0" i="0" lang="en-GB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PWM stands for Pulse Width Modulation</a:t>
            </a:r>
            <a:endParaRPr/>
          </a:p>
          <a:p>
            <a:pPr indent="-12700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</a:pPr>
            <a:r>
              <a:rPr b="0" i="0" lang="en-GB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Allows you to make “fake” analogue signals</a:t>
            </a:r>
            <a:endParaRPr/>
          </a:p>
          <a:p>
            <a:pPr indent="-12700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</a:pPr>
            <a:r>
              <a:rPr b="0" i="0" lang="en-GB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Changing time a pin spends high and low affects the average voltage</a:t>
            </a:r>
            <a:endParaRPr/>
          </a:p>
          <a:p>
            <a:pPr indent="-12700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</a:pPr>
            <a:r>
              <a:rPr b="0" i="0" lang="en-GB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Average voltage affects the LED brightness!</a:t>
            </a:r>
            <a:endParaRPr/>
          </a:p>
          <a:p>
            <a:pPr indent="-12700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</a:pPr>
            <a:r>
              <a:rPr b="0" i="0" lang="en-GB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So long the PWM frequency is faster than the eye can see (~25Hz) the LED looks constantly on...</a:t>
            </a:r>
            <a:endParaRPr/>
          </a:p>
          <a:p>
            <a:pPr indent="-12700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</a:pPr>
            <a:r>
              <a:rPr b="0" i="0" lang="en-GB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Arduino UNO can only do PWM on pins 3, 5, 6, 9, 10 &amp; 11</a:t>
            </a:r>
            <a:endParaRPr/>
          </a:p>
        </p:txBody>
      </p:sp>
      <p:pic>
        <p:nvPicPr>
          <p:cNvPr id="242" name="Google Shape;242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94500" y="1845734"/>
            <a:ext cx="4009085" cy="4388697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27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SLIDES BY ALEX PIRIE, BASED ON ORIGINAL MATERIAL BY SEBASTIAN GOSCIK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8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0" i="0" lang="en-GB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PWM Implementation</a:t>
            </a:r>
            <a:endParaRPr/>
          </a:p>
        </p:txBody>
      </p:sp>
      <p:sp>
        <p:nvSpPr>
          <p:cNvPr id="249" name="Google Shape;249;p28"/>
          <p:cNvSpPr txBox="1"/>
          <p:nvPr>
            <p:ph idx="1" type="body"/>
          </p:nvPr>
        </p:nvSpPr>
        <p:spPr>
          <a:xfrm>
            <a:off x="1097279" y="1845734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27000" lvl="0" marL="914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b="0" i="0" lang="en-GB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PWM is implemented using the analogWrite function – </a:t>
            </a:r>
            <a:r>
              <a:rPr b="1" i="0" lang="en-GB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analogWrite(pin, value)</a:t>
            </a:r>
            <a:endParaRPr/>
          </a:p>
          <a:p>
            <a:pPr indent="-12700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b="0" i="0" lang="en-GB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The PWM value can be between 0 (off) and 255 (on)</a:t>
            </a:r>
            <a:endParaRPr/>
          </a:p>
          <a:p>
            <a:pPr indent="-12700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b="0" i="0" lang="en-GB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PWM doesn’t need a pinMode</a:t>
            </a:r>
            <a:endParaRPr b="0" i="0" sz="2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2700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b="0" i="0" lang="en-GB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Note the use of a </a:t>
            </a:r>
            <a:r>
              <a:rPr b="1" i="0" lang="en-GB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variable </a:t>
            </a:r>
            <a:r>
              <a:rPr b="0" i="0" lang="en-GB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to represent Pin 10</a:t>
            </a:r>
            <a:endParaRPr/>
          </a:p>
          <a:p>
            <a:pPr indent="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2700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b="1" i="0" lang="en-GB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Try this with your LED – remember only pins 3, 5, 6, 9, 10 &amp; 11 will work!</a:t>
            </a:r>
            <a:endParaRPr/>
          </a:p>
          <a:p>
            <a:pPr indent="-12700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b="1" i="0" lang="en-GB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Try making the LED get brighter in steps</a:t>
            </a:r>
            <a:endParaRPr/>
          </a:p>
        </p:txBody>
      </p:sp>
      <p:pic>
        <p:nvPicPr>
          <p:cNvPr descr="sketch_oct03c | Arduino 1.6.5" id="250" name="Google Shape;250;p28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58003" l="782" r="83698" t="16194"/>
          <a:stretch/>
        </p:blipFill>
        <p:spPr>
          <a:xfrm>
            <a:off x="7002780" y="1999119"/>
            <a:ext cx="4152900" cy="3716590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28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SLIDES BY ALEX PIRIE, BASED ON ORIGINAL MATERIAL BY SEBASTIAN GOSCIK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9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0" i="0" lang="en-GB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PWM Example</a:t>
            </a:r>
            <a:endParaRPr/>
          </a:p>
        </p:txBody>
      </p:sp>
      <p:sp>
        <p:nvSpPr>
          <p:cNvPr id="257" name="Google Shape;257;p29"/>
          <p:cNvSpPr txBox="1"/>
          <p:nvPr>
            <p:ph idx="1" type="body"/>
          </p:nvPr>
        </p:nvSpPr>
        <p:spPr>
          <a:xfrm>
            <a:off x="1097279" y="1845734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27000" lvl="0" marL="914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b="0" i="0" lang="en-GB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The LED gets brighter in steps</a:t>
            </a:r>
            <a:endParaRPr/>
          </a:p>
          <a:p>
            <a:pPr indent="-12700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b="0" i="0" lang="en-GB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At each step the PWM value gets larger and the LED gets brighter</a:t>
            </a:r>
            <a:endParaRPr/>
          </a:p>
          <a:p>
            <a:pPr indent="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2700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b="0" i="0" lang="en-GB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The more steps you add the smoother the LED gets brighter</a:t>
            </a:r>
            <a:endParaRPr/>
          </a:p>
          <a:p>
            <a:pPr indent="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2700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b="1" i="0" lang="en-GB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What if we could do this easier – with loops?</a:t>
            </a:r>
            <a:endParaRPr/>
          </a:p>
        </p:txBody>
      </p:sp>
      <p:pic>
        <p:nvPicPr>
          <p:cNvPr id="258" name="Google Shape;258;p29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47549" l="611" r="84212" t="14427"/>
          <a:stretch/>
        </p:blipFill>
        <p:spPr>
          <a:xfrm>
            <a:off x="6730999" y="1845734"/>
            <a:ext cx="3175001" cy="4472118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29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SLIDES BY ALEX PIRIE, BASED ON ORIGINAL MATERIAL BY SEBASTIAN GOSCIK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" name="Google Shape;264;p30"/>
          <p:cNvPicPr preferRelativeResize="0"/>
          <p:nvPr/>
        </p:nvPicPr>
        <p:blipFill rotWithShape="1">
          <a:blip r:embed="rId3">
            <a:alphaModFix/>
          </a:blip>
          <a:srcRect b="70009" l="1458" r="84375" t="20911"/>
          <a:stretch/>
        </p:blipFill>
        <p:spPr>
          <a:xfrm>
            <a:off x="6705600" y="2911645"/>
            <a:ext cx="4647894" cy="1674609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30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0" i="0" lang="en-GB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For Loops</a:t>
            </a:r>
            <a:endParaRPr/>
          </a:p>
        </p:txBody>
      </p:sp>
      <p:sp>
        <p:nvSpPr>
          <p:cNvPr id="266" name="Google Shape;266;p30"/>
          <p:cNvSpPr txBox="1"/>
          <p:nvPr>
            <p:ph idx="1" type="body"/>
          </p:nvPr>
        </p:nvSpPr>
        <p:spPr>
          <a:xfrm>
            <a:off x="1097279" y="1845734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17475" lvl="0" marL="9144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50"/>
              <a:buFont typeface="Arial"/>
              <a:buChar char="•"/>
            </a:pPr>
            <a:r>
              <a:rPr b="0" i="0" lang="en-GB" sz="18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Repeats its content for as long as the loop condition is satisfied</a:t>
            </a:r>
            <a:endParaRPr/>
          </a:p>
          <a:p>
            <a:pPr indent="-117475" lvl="0" marL="9144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850"/>
              <a:buFont typeface="Arial"/>
              <a:buChar char="•"/>
            </a:pPr>
            <a:r>
              <a:rPr b="0" i="0" lang="en-GB" sz="18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Start condition is set up at the start of the loop</a:t>
            </a:r>
            <a:endParaRPr/>
          </a:p>
          <a:p>
            <a:pPr indent="-117475" lvl="0" marL="9144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850"/>
              <a:buFont typeface="Arial"/>
              <a:buChar char="•"/>
            </a:pPr>
            <a:r>
              <a:rPr b="0" i="0" lang="en-GB" sz="18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Iterative operation is applied at the end of each iteration</a:t>
            </a:r>
            <a:endParaRPr/>
          </a:p>
          <a:p>
            <a:pPr indent="-117475" lvl="0" marL="9144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850"/>
              <a:buFont typeface="Arial"/>
              <a:buChar char="•"/>
            </a:pPr>
            <a:r>
              <a:rPr b="1" i="0" lang="en-GB" sz="18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i++ </a:t>
            </a:r>
            <a:r>
              <a:rPr b="0" i="0" lang="en-GB" sz="18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- increment i by 1 </a:t>
            </a:r>
            <a:endParaRPr/>
          </a:p>
          <a:p>
            <a:pPr indent="-117475" lvl="0" marL="9144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850"/>
              <a:buFont typeface="Arial"/>
              <a:buChar char="•"/>
            </a:pPr>
            <a:r>
              <a:rPr b="0" i="0" lang="en-GB" sz="18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So this will do whatever is inside it 256 times</a:t>
            </a:r>
            <a:endParaRPr/>
          </a:p>
          <a:p>
            <a:pPr indent="-117475" lvl="0" marL="9144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850"/>
              <a:buFont typeface="Arial"/>
              <a:buChar char="•"/>
            </a:pPr>
            <a:r>
              <a:rPr b="0" i="0" lang="en-GB" sz="18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The value of i increases with each iteration</a:t>
            </a:r>
            <a:endParaRPr/>
          </a:p>
          <a:p>
            <a:pPr indent="0" lvl="0" marL="9144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850"/>
              <a:buFont typeface="Arial"/>
              <a:buNone/>
            </a:pPr>
            <a:r>
              <a:t/>
            </a:r>
            <a:endParaRPr b="0" i="0" sz="185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7475" lvl="0" marL="9144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850"/>
              <a:buFont typeface="Arial"/>
              <a:buChar char="•"/>
            </a:pPr>
            <a:r>
              <a:rPr b="1" i="0" lang="en-GB" sz="18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Can you make an LED get brighter over time using a for loop?</a:t>
            </a:r>
            <a:endParaRPr/>
          </a:p>
        </p:txBody>
      </p:sp>
      <p:sp>
        <p:nvSpPr>
          <p:cNvPr id="267" name="Google Shape;267;p30"/>
          <p:cNvSpPr txBox="1"/>
          <p:nvPr/>
        </p:nvSpPr>
        <p:spPr>
          <a:xfrm>
            <a:off x="6324600" y="2260849"/>
            <a:ext cx="160050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 Condition</a:t>
            </a:r>
            <a:endParaRPr/>
          </a:p>
        </p:txBody>
      </p:sp>
      <p:sp>
        <p:nvSpPr>
          <p:cNvPr id="268" name="Google Shape;268;p30"/>
          <p:cNvSpPr txBox="1"/>
          <p:nvPr/>
        </p:nvSpPr>
        <p:spPr>
          <a:xfrm>
            <a:off x="7878725" y="2260849"/>
            <a:ext cx="16161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Loop Condition</a:t>
            </a:r>
            <a:endParaRPr/>
          </a:p>
        </p:txBody>
      </p:sp>
      <p:sp>
        <p:nvSpPr>
          <p:cNvPr id="269" name="Google Shape;269;p30"/>
          <p:cNvSpPr txBox="1"/>
          <p:nvPr/>
        </p:nvSpPr>
        <p:spPr>
          <a:xfrm>
            <a:off x="9479228" y="2260849"/>
            <a:ext cx="19631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Iterative Operation</a:t>
            </a:r>
            <a:endParaRPr/>
          </a:p>
        </p:txBody>
      </p:sp>
      <p:cxnSp>
        <p:nvCxnSpPr>
          <p:cNvPr id="270" name="Google Shape;270;p30"/>
          <p:cNvCxnSpPr>
            <a:stCxn id="269" idx="2"/>
          </p:cNvCxnSpPr>
          <p:nvPr/>
        </p:nvCxnSpPr>
        <p:spPr>
          <a:xfrm flipH="1">
            <a:off x="9756111" y="2630181"/>
            <a:ext cx="704700" cy="7353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71" name="Google Shape;271;p30"/>
          <p:cNvCxnSpPr>
            <a:stCxn id="268" idx="2"/>
          </p:cNvCxnSpPr>
          <p:nvPr/>
        </p:nvCxnSpPr>
        <p:spPr>
          <a:xfrm>
            <a:off x="8686799" y="2630181"/>
            <a:ext cx="0" cy="8241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72" name="Google Shape;272;p30"/>
          <p:cNvCxnSpPr>
            <a:stCxn id="267" idx="2"/>
          </p:cNvCxnSpPr>
          <p:nvPr/>
        </p:nvCxnSpPr>
        <p:spPr>
          <a:xfrm>
            <a:off x="7124852" y="2630181"/>
            <a:ext cx="492600" cy="8241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73" name="Google Shape;273;p30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SLIDES BY ALEX PIRIE, BASED ON ORIGINAL MATERIAL BY SEBASTIAN GOSCIK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1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0" i="0" lang="en-GB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For Loops Example</a:t>
            </a:r>
            <a:endParaRPr/>
          </a:p>
        </p:txBody>
      </p:sp>
      <p:sp>
        <p:nvSpPr>
          <p:cNvPr id="279" name="Google Shape;279;p31"/>
          <p:cNvSpPr txBox="1"/>
          <p:nvPr>
            <p:ph idx="1" type="body"/>
          </p:nvPr>
        </p:nvSpPr>
        <p:spPr>
          <a:xfrm>
            <a:off x="1097279" y="1845734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27000" lvl="0" marL="914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b="0" i="0" lang="en-GB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For loop makes the LED get brighter from fully off to fully on </a:t>
            </a:r>
            <a:endParaRPr/>
          </a:p>
          <a:p>
            <a:pPr indent="-12700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b="0" i="0" lang="en-GB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Note how high values of level make little difference to the observed brightness</a:t>
            </a:r>
            <a:endParaRPr/>
          </a:p>
          <a:p>
            <a:pPr indent="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2700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b="1" i="0" lang="en-GB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Could we do this another way?</a:t>
            </a:r>
            <a:endParaRPr/>
          </a:p>
        </p:txBody>
      </p:sp>
      <p:pic>
        <p:nvPicPr>
          <p:cNvPr id="280" name="Google Shape;280;p31"/>
          <p:cNvPicPr preferRelativeResize="0"/>
          <p:nvPr/>
        </p:nvPicPr>
        <p:blipFill rotWithShape="1">
          <a:blip r:embed="rId3">
            <a:alphaModFix/>
          </a:blip>
          <a:srcRect b="57967" l="0" r="82396" t="14426"/>
          <a:stretch/>
        </p:blipFill>
        <p:spPr>
          <a:xfrm>
            <a:off x="6126480" y="2034964"/>
            <a:ext cx="4134148" cy="3644900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31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SLIDES BY ALEX PIRIE, BASED ON ORIGINAL MATERIAL BY SEBASTIAN GOSCIK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4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0" i="0" lang="en-GB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Course Structure</a:t>
            </a:r>
            <a:endParaRPr/>
          </a:p>
        </p:txBody>
      </p:sp>
      <p:sp>
        <p:nvSpPr>
          <p:cNvPr id="114" name="Google Shape;114;p14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27000" lvl="0" marL="914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b="0" i="0" lang="en-GB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r>
              <a:rPr b="0" baseline="30000" i="0" lang="en-GB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</a:t>
            </a:r>
            <a:r>
              <a:rPr b="0" i="0" lang="en-GB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October (Today) – Session 1: Arduino Basics</a:t>
            </a:r>
            <a:endParaRPr/>
          </a:p>
          <a:p>
            <a:pPr indent="-182880" lvl="1" marL="38404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b="0" i="0" lang="en-GB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Introducing the Arduino platform and basic programming constructs</a:t>
            </a:r>
            <a:endParaRPr/>
          </a:p>
          <a:p>
            <a:pPr indent="-127000" lvl="0" marL="9144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b="0" i="0" lang="en-GB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16</a:t>
            </a:r>
            <a:r>
              <a:rPr b="0" baseline="30000" i="0" lang="en-GB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st</a:t>
            </a:r>
            <a:r>
              <a:rPr b="0" i="0" lang="en-GB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October – Session 2: Using Inputs</a:t>
            </a:r>
            <a:endParaRPr/>
          </a:p>
          <a:p>
            <a:pPr indent="-182880" lvl="1" marL="38404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b="0" i="0" lang="en-GB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How to input signals into an Arduino and use them in code</a:t>
            </a:r>
            <a:endParaRPr/>
          </a:p>
          <a:p>
            <a:pPr indent="-127000" lvl="0" marL="9144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b="0" i="0" lang="en-GB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23</a:t>
            </a:r>
            <a:r>
              <a:rPr b="0" baseline="30000" i="0" lang="en-GB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rd</a:t>
            </a:r>
            <a:r>
              <a:rPr b="0" i="0" lang="en-GB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October – Session 3: Serial Communication</a:t>
            </a:r>
            <a:endParaRPr/>
          </a:p>
          <a:p>
            <a:pPr indent="-182880" lvl="1" marL="38404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b="0" i="0" lang="en-GB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Using Serial Protocols – UART, I2C, SPI – to communicate with the Arduino</a:t>
            </a:r>
            <a:endParaRPr/>
          </a:p>
          <a:p>
            <a:pPr indent="-127000" lvl="0" marL="9144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b="0" i="0" lang="en-GB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30</a:t>
            </a:r>
            <a:r>
              <a:rPr b="0" baseline="30000" i="0" lang="en-GB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</a:t>
            </a:r>
            <a:r>
              <a:rPr b="0" i="0" lang="en-GB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October – Session 4: EEPROM and Interrupts</a:t>
            </a:r>
            <a:endParaRPr/>
          </a:p>
          <a:p>
            <a:pPr indent="-182880" lvl="1" marL="38404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b="0" i="0" lang="en-GB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Expanding the functionality of the Arduino using hardware utilities</a:t>
            </a:r>
            <a:endParaRPr/>
          </a:p>
          <a:p>
            <a:pPr indent="-127000" lvl="0" marL="9144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b="0" i="0" lang="en-GB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r>
              <a:rPr b="0" baseline="30000" i="0" lang="en-GB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</a:t>
            </a:r>
            <a:r>
              <a:rPr b="0" i="0" lang="en-GB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November – Session 5</a:t>
            </a:r>
            <a:endParaRPr b="0" i="0" sz="2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4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SLIDES BY ALEX PIRIE, BASED ON ORIGINAL MATERIAL BY SEBASTIAN GOSCIK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2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0" i="0" lang="en-GB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While Loops</a:t>
            </a:r>
            <a:endParaRPr/>
          </a:p>
        </p:txBody>
      </p:sp>
      <p:sp>
        <p:nvSpPr>
          <p:cNvPr id="287" name="Google Shape;287;p32"/>
          <p:cNvSpPr txBox="1"/>
          <p:nvPr>
            <p:ph idx="1" type="body"/>
          </p:nvPr>
        </p:nvSpPr>
        <p:spPr>
          <a:xfrm>
            <a:off x="1097279" y="1845734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27000" lvl="0" marL="914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b="0" i="0" lang="en-GB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Repeats its content while the given statement is still true</a:t>
            </a:r>
            <a:endParaRPr/>
          </a:p>
          <a:p>
            <a:pPr indent="-12700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b="0" i="0" lang="en-GB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In this context we are using a while loop to behave as a for loop, applying </a:t>
            </a:r>
            <a:r>
              <a:rPr b="1" i="0" lang="en-GB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i++</a:t>
            </a:r>
            <a:r>
              <a:rPr b="0" i="0" lang="en-GB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as an iterative operation and specifying i as a start condition</a:t>
            </a:r>
            <a:endParaRPr/>
          </a:p>
          <a:p>
            <a:pPr indent="-12700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b="1" i="0" lang="en-GB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These are not essential for a while loop!</a:t>
            </a:r>
            <a:endParaRPr/>
          </a:p>
          <a:p>
            <a:pPr indent="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2700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b="1" i="0" lang="en-GB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Try implementing the previous code in a while loop</a:t>
            </a:r>
            <a:endParaRPr/>
          </a:p>
        </p:txBody>
      </p:sp>
      <p:pic>
        <p:nvPicPr>
          <p:cNvPr id="288" name="Google Shape;288;p32"/>
          <p:cNvPicPr preferRelativeResize="0"/>
          <p:nvPr/>
        </p:nvPicPr>
        <p:blipFill rotWithShape="1">
          <a:blip r:embed="rId3">
            <a:alphaModFix/>
          </a:blip>
          <a:srcRect b="47222" l="1353" r="84062" t="40921"/>
          <a:stretch/>
        </p:blipFill>
        <p:spPr>
          <a:xfrm>
            <a:off x="6362699" y="2844800"/>
            <a:ext cx="4639469" cy="2120900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32"/>
          <p:cNvSpPr txBox="1"/>
          <p:nvPr/>
        </p:nvSpPr>
        <p:spPr>
          <a:xfrm>
            <a:off x="8925864" y="2311400"/>
            <a:ext cx="16161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Loop Condition</a:t>
            </a:r>
            <a:endParaRPr/>
          </a:p>
        </p:txBody>
      </p:sp>
      <p:cxnSp>
        <p:nvCxnSpPr>
          <p:cNvPr id="290" name="Google Shape;290;p32"/>
          <p:cNvCxnSpPr>
            <a:stCxn id="289" idx="2"/>
          </p:cNvCxnSpPr>
          <p:nvPr/>
        </p:nvCxnSpPr>
        <p:spPr>
          <a:xfrm flipH="1">
            <a:off x="8280738" y="2680732"/>
            <a:ext cx="1453200" cy="7230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91" name="Google Shape;291;p32"/>
          <p:cNvSpPr txBox="1"/>
          <p:nvPr/>
        </p:nvSpPr>
        <p:spPr>
          <a:xfrm>
            <a:off x="6680200" y="2311400"/>
            <a:ext cx="174156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(Start Condition)</a:t>
            </a:r>
            <a:endParaRPr/>
          </a:p>
        </p:txBody>
      </p:sp>
      <p:sp>
        <p:nvSpPr>
          <p:cNvPr id="292" name="Google Shape;292;p32"/>
          <p:cNvSpPr txBox="1"/>
          <p:nvPr/>
        </p:nvSpPr>
        <p:spPr>
          <a:xfrm>
            <a:off x="7810500" y="4737100"/>
            <a:ext cx="210423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(Iterative Operation)</a:t>
            </a:r>
            <a:endParaRPr/>
          </a:p>
        </p:txBody>
      </p:sp>
      <p:cxnSp>
        <p:nvCxnSpPr>
          <p:cNvPr id="293" name="Google Shape;293;p32"/>
          <p:cNvCxnSpPr>
            <a:stCxn id="291" idx="2"/>
          </p:cNvCxnSpPr>
          <p:nvPr/>
        </p:nvCxnSpPr>
        <p:spPr>
          <a:xfrm flipH="1">
            <a:off x="7543784" y="2680732"/>
            <a:ext cx="7200" cy="2658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94" name="Google Shape;294;p32"/>
          <p:cNvCxnSpPr/>
          <p:nvPr/>
        </p:nvCxnSpPr>
        <p:spPr>
          <a:xfrm rot="10800000">
            <a:off x="7472629" y="4330700"/>
            <a:ext cx="1453235" cy="4064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95" name="Google Shape;295;p32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SLIDES BY ALEX PIRIE, BASED ON ORIGINAL MATERIAL BY SEBASTIAN GOSCIK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3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0" i="0" lang="en-GB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While Loops Example</a:t>
            </a:r>
            <a:endParaRPr/>
          </a:p>
        </p:txBody>
      </p:sp>
      <p:sp>
        <p:nvSpPr>
          <p:cNvPr id="301" name="Google Shape;301;p33"/>
          <p:cNvSpPr txBox="1"/>
          <p:nvPr>
            <p:ph idx="1" type="body"/>
          </p:nvPr>
        </p:nvSpPr>
        <p:spPr>
          <a:xfrm>
            <a:off x="1097279" y="1845734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27000" lvl="0" marL="914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b="0" i="1" lang="en-GB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Level</a:t>
            </a:r>
            <a:r>
              <a:rPr b="0" i="0" lang="en-GB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increases with each iteration so long as the loop condition is true</a:t>
            </a:r>
            <a:endParaRPr/>
          </a:p>
          <a:p>
            <a:pPr indent="-12700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b="0" i="0" lang="en-GB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When </a:t>
            </a:r>
            <a:r>
              <a:rPr b="0" i="1" lang="en-GB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level</a:t>
            </a:r>
            <a:r>
              <a:rPr b="0" i="0" lang="en-GB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= 256 the loop will exit and the code will continue </a:t>
            </a:r>
            <a:endParaRPr/>
          </a:p>
          <a:p>
            <a:pPr indent="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2700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b="0" i="0" lang="en-GB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Think how you could make the while loop run by decreasing </a:t>
            </a:r>
            <a:r>
              <a:rPr b="0" i="1" lang="en-GB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level </a:t>
            </a:r>
            <a:r>
              <a:rPr b="0" i="0" lang="en-GB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– try using the decrement function, </a:t>
            </a:r>
            <a:r>
              <a:rPr b="1" i="0" lang="en-GB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level--</a:t>
            </a:r>
            <a:endParaRPr/>
          </a:p>
          <a:p>
            <a:pPr indent="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2" name="Google Shape;302;p33"/>
          <p:cNvPicPr preferRelativeResize="0"/>
          <p:nvPr/>
        </p:nvPicPr>
        <p:blipFill rotWithShape="1">
          <a:blip r:embed="rId3">
            <a:alphaModFix/>
          </a:blip>
          <a:srcRect b="58522" l="271" r="83542" t="14551"/>
          <a:stretch/>
        </p:blipFill>
        <p:spPr>
          <a:xfrm>
            <a:off x="6883400" y="2011681"/>
            <a:ext cx="3973413" cy="3716019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33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SLIDES BY ALEX PIRIE, BASED ON ORIGINAL MATERIAL BY SEBASTIAN GOSCIK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4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0" i="0" lang="en-GB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Plenary</a:t>
            </a:r>
            <a:endParaRPr/>
          </a:p>
        </p:txBody>
      </p:sp>
      <p:sp>
        <p:nvSpPr>
          <p:cNvPr id="309" name="Google Shape;309;p34"/>
          <p:cNvSpPr txBox="1"/>
          <p:nvPr>
            <p:ph idx="1" type="body"/>
          </p:nvPr>
        </p:nvSpPr>
        <p:spPr>
          <a:xfrm>
            <a:off x="1097279" y="1845734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r>
              <a:rPr b="0" i="0" lang="en-GB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Output through digital pins:</a:t>
            </a:r>
            <a:endParaRPr/>
          </a:p>
          <a:p>
            <a:pPr indent="-12700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b="0" i="0" lang="en-GB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Set up using </a:t>
            </a:r>
            <a:r>
              <a:rPr b="1" i="0" lang="en-GB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pinMode(pin, OUTPUT);</a:t>
            </a:r>
            <a:endParaRPr/>
          </a:p>
          <a:p>
            <a:pPr indent="-12700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b="0" i="0" lang="en-GB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Set by </a:t>
            </a:r>
            <a:r>
              <a:rPr b="1" i="0" lang="en-GB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digitalWrite(pin, state);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r>
              <a:rPr b="0" i="0" lang="en-GB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PWM pins (3, 5, 6, 9, 10, 11):</a:t>
            </a:r>
            <a:endParaRPr/>
          </a:p>
          <a:p>
            <a:pPr indent="-12700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b="0" i="0" lang="en-GB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Have a level between 0 and 255, corresponding to a voltage between 0V and 5V</a:t>
            </a:r>
            <a:endParaRPr/>
          </a:p>
          <a:p>
            <a:pPr indent="-12700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b="0" i="0" lang="en-GB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Set by </a:t>
            </a:r>
            <a:r>
              <a:rPr b="1" i="0" lang="en-GB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analogWrite(pin, level);</a:t>
            </a:r>
            <a:endParaRPr/>
          </a:p>
          <a:p>
            <a:pPr indent="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34"/>
          <p:cNvSpPr txBox="1"/>
          <p:nvPr>
            <p:ph idx="2" type="body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27000" lvl="0" marL="914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</a:pPr>
            <a:r>
              <a:rPr b="0" i="0" lang="en-GB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For loops: </a:t>
            </a:r>
            <a:r>
              <a:rPr b="1" i="0" lang="en-GB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for(start; condition; iterative){	}</a:t>
            </a:r>
            <a:endParaRPr/>
          </a:p>
          <a:p>
            <a:pPr indent="-12700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</a:pPr>
            <a:r>
              <a:rPr b="0" i="0" lang="en-GB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While loops: </a:t>
            </a:r>
            <a:r>
              <a:rPr b="1" i="0" lang="en-GB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while(condition){	}</a:t>
            </a:r>
            <a:endParaRPr/>
          </a:p>
          <a:p>
            <a:pPr indent="-12700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</a:pPr>
            <a:r>
              <a:rPr b="0" i="0" lang="en-GB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Millisecond delays: </a:t>
            </a:r>
            <a:r>
              <a:rPr b="1" i="0" lang="en-GB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delay(ms);</a:t>
            </a:r>
            <a:endParaRPr b="0" i="0" sz="2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2700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</a:pPr>
            <a:r>
              <a:rPr b="0" i="0" lang="en-GB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Defining integer variables: </a:t>
            </a:r>
            <a:r>
              <a:rPr b="1" i="0" lang="en-GB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int x;</a:t>
            </a:r>
            <a:endParaRPr b="0" i="0" sz="2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2700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</a:pPr>
            <a:r>
              <a:rPr b="0" i="0" lang="en-GB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Incrementing variables: </a:t>
            </a:r>
            <a:r>
              <a:rPr b="1" i="0" lang="en-GB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x++;</a:t>
            </a:r>
            <a:endParaRPr/>
          </a:p>
          <a:p>
            <a:pPr indent="-12700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</a:pPr>
            <a:r>
              <a:rPr b="0" i="0" lang="en-GB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Decrementing variables: </a:t>
            </a:r>
            <a:r>
              <a:rPr b="1" i="0" lang="en-GB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x--;</a:t>
            </a:r>
            <a:endParaRPr b="0" i="0" sz="2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34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SLIDES BY ALEX PIRIE, BASED ON ORIGINAL MATERIAL BY SEBASTIAN GOSCIK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5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0" i="0" lang="en-GB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Final Challenges</a:t>
            </a:r>
            <a:endParaRPr/>
          </a:p>
        </p:txBody>
      </p:sp>
      <p:sp>
        <p:nvSpPr>
          <p:cNvPr id="317" name="Google Shape;317;p35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None/>
            </a:pPr>
            <a:r>
              <a:rPr b="0" i="0" lang="en-GB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Try some of the following:</a:t>
            </a:r>
            <a:endParaRPr/>
          </a:p>
          <a:p>
            <a:pPr indent="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2880" lvl="1" marL="38404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b="0" i="0" lang="en-GB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Make a LED fade on and off repeatedly</a:t>
            </a:r>
            <a:endParaRPr/>
          </a:p>
          <a:p>
            <a:pPr indent="-182880" lvl="1" marL="38404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b="0" i="0" lang="en-GB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Make an RGB LED cycle through the 7 possible colours</a:t>
            </a:r>
            <a:endParaRPr/>
          </a:p>
          <a:p>
            <a:pPr indent="-182880" lvl="1" marL="38404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b="0" i="0" lang="en-GB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Make an RGB LED fade between red, green and blue</a:t>
            </a:r>
            <a:endParaRPr/>
          </a:p>
          <a:p>
            <a:pPr indent="-182880" lvl="1" marL="38404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b="0" i="0" lang="en-GB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Make two LEDs fade alternately</a:t>
            </a:r>
            <a:endParaRPr/>
          </a:p>
          <a:p>
            <a:pPr indent="-182880" lvl="1" marL="38404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b="0" i="0" lang="en-GB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Make an LED chain where the LEDs fade and “chase” one another</a:t>
            </a:r>
            <a:endParaRPr/>
          </a:p>
          <a:p>
            <a:pPr indent="-68579" lvl="1" marL="38404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35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SLIDES BY ALEX PIRIE, BASED ON ORIGINAL MATERIAL BY SEBASTIAN GOSCIK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5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0" i="0" lang="en-GB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Course Requirements &amp; Assumptions</a:t>
            </a:r>
            <a:endParaRPr/>
          </a:p>
        </p:txBody>
      </p:sp>
      <p:sp>
        <p:nvSpPr>
          <p:cNvPr id="121" name="Google Shape;121;p15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77800" lvl="0" marL="914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b="0" i="0" lang="en-GB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 Laptop with Arduino IDE installed</a:t>
            </a:r>
            <a:endParaRPr/>
          </a:p>
          <a:p>
            <a:pPr indent="-182880" lvl="1" marL="38404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b="0" i="0" lang="en-GB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Windows, MacOS and Linux versions available at:</a:t>
            </a:r>
            <a:endParaRPr/>
          </a:p>
          <a:p>
            <a:pPr indent="-182880" lvl="1" marL="38404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b="0" i="0" lang="en-GB" sz="24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http://arduino.cc/en/Main/Software</a:t>
            </a:r>
            <a:endParaRPr b="0" i="0" sz="24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2880" lvl="1" marL="38404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b="0" i="0" lang="en-GB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(Windows version may require administrator access to install drivers)</a:t>
            </a:r>
            <a:endParaRPr/>
          </a:p>
          <a:p>
            <a:pPr indent="-177800" lvl="0" marL="9144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b="0" i="0" lang="en-GB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We’ll teach the necessary programming constructs as we go along</a:t>
            </a:r>
            <a:endParaRPr/>
          </a:p>
          <a:p>
            <a:pPr indent="-17780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b="0" i="0" lang="en-GB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Just ask if you need help!</a:t>
            </a:r>
            <a:endParaRPr/>
          </a:p>
          <a:p>
            <a:pPr indent="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5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SLIDES BY ALEX PIRIE, BASED ON ORIGINAL MATERIAL BY SEBASTIAN GOSCIK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6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0" i="0" lang="en-GB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What is an Arduino?</a:t>
            </a:r>
            <a:endParaRPr/>
          </a:p>
        </p:txBody>
      </p:sp>
      <p:sp>
        <p:nvSpPr>
          <p:cNvPr id="128" name="Google Shape;128;p16"/>
          <p:cNvSpPr txBox="1"/>
          <p:nvPr>
            <p:ph idx="2" type="body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27000" lvl="0" marL="914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</a:pPr>
            <a:r>
              <a:rPr b="0" i="0" lang="en-GB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Arduino UNO Features:</a:t>
            </a:r>
            <a:endParaRPr/>
          </a:p>
          <a:p>
            <a:pPr indent="-12700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b="0" i="0" lang="en-GB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14 Digital I/O Pins</a:t>
            </a:r>
            <a:endParaRPr/>
          </a:p>
          <a:p>
            <a:pPr indent="-12700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b="0" i="0" lang="en-GB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6 Analogue Inputs</a:t>
            </a:r>
            <a:endParaRPr/>
          </a:p>
          <a:p>
            <a:pPr indent="-12700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b="0" i="0" lang="en-GB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6 PWM pins</a:t>
            </a:r>
            <a:endParaRPr/>
          </a:p>
          <a:p>
            <a:pPr indent="-12700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b="0" i="0" lang="en-GB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USB Serial</a:t>
            </a:r>
            <a:endParaRPr/>
          </a:p>
          <a:p>
            <a:pPr indent="-12700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b="0" i="0" lang="en-GB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16MHz Clock Speed</a:t>
            </a:r>
            <a:endParaRPr/>
          </a:p>
          <a:p>
            <a:pPr indent="-12700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b="0" i="0" lang="en-GB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32kB Flash Memory</a:t>
            </a:r>
            <a:endParaRPr/>
          </a:p>
          <a:p>
            <a:pPr indent="-12700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b="0" i="0" lang="en-GB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2kB SRAM</a:t>
            </a:r>
            <a:endParaRPr/>
          </a:p>
          <a:p>
            <a:pPr indent="-12700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b="0" i="0" lang="en-GB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1kB EEPROM</a:t>
            </a:r>
            <a:endParaRPr/>
          </a:p>
          <a:p>
            <a:pPr indent="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9" name="Google Shape;129;p1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15343" l="4961" r="14972" t="9715"/>
          <a:stretch/>
        </p:blipFill>
        <p:spPr>
          <a:xfrm>
            <a:off x="1096963" y="2131072"/>
            <a:ext cx="4938712" cy="3453106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6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SLIDES BY ALEX PIRIE, BASED ON ORIGINAL MATERIAL BY SEBASTIAN GOSCIK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7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0" i="0" lang="en-GB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Kit Contents</a:t>
            </a:r>
            <a:endParaRPr/>
          </a:p>
        </p:txBody>
      </p:sp>
      <p:sp>
        <p:nvSpPr>
          <p:cNvPr id="136" name="Google Shape;136;p17"/>
          <p:cNvSpPr txBox="1"/>
          <p:nvPr>
            <p:ph idx="1" type="body"/>
          </p:nvPr>
        </p:nvSpPr>
        <p:spPr>
          <a:xfrm>
            <a:off x="1097279" y="1845734"/>
            <a:ext cx="2838617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27000" lvl="0" marL="914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</a:pPr>
            <a:r>
              <a:rPr b="0" i="0" lang="en-GB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1x Arduino UNO</a:t>
            </a:r>
            <a:endParaRPr/>
          </a:p>
          <a:p>
            <a:pPr indent="-12700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</a:pPr>
            <a:r>
              <a:rPr b="0" i="0" lang="en-GB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1x Breadboard</a:t>
            </a:r>
            <a:endParaRPr/>
          </a:p>
          <a:p>
            <a:pPr indent="-12700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</a:pPr>
            <a:r>
              <a:rPr b="0" i="0" lang="en-GB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1x USB Cable</a:t>
            </a:r>
            <a:endParaRPr/>
          </a:p>
          <a:p>
            <a:pPr indent="-12700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</a:pPr>
            <a:r>
              <a:rPr b="0" i="0" lang="en-GB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3x 100R Resistor</a:t>
            </a:r>
            <a:endParaRPr/>
          </a:p>
          <a:p>
            <a:pPr indent="-12700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</a:pPr>
            <a:r>
              <a:rPr b="0" i="0" lang="en-GB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1x LED</a:t>
            </a:r>
            <a:endParaRPr/>
          </a:p>
          <a:p>
            <a:pPr indent="-12700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</a:pPr>
            <a:r>
              <a:rPr b="0" i="0" lang="en-GB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1x RGB LED</a:t>
            </a:r>
            <a:endParaRPr/>
          </a:p>
          <a:p>
            <a:pPr indent="-12700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</a:pPr>
            <a:r>
              <a:rPr b="0" i="0" lang="en-GB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Some Jumper Leads</a:t>
            </a:r>
            <a:endParaRPr/>
          </a:p>
        </p:txBody>
      </p:sp>
      <p:pic>
        <p:nvPicPr>
          <p:cNvPr id="137" name="Google Shape;137;p17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58" y="2393058"/>
            <a:ext cx="5946660" cy="2929134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7"/>
          <p:cNvSpPr/>
          <p:nvPr/>
        </p:nvSpPr>
        <p:spPr>
          <a:xfrm>
            <a:off x="6362700" y="4533900"/>
            <a:ext cx="736600" cy="889000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7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SLIDES BY ALEX PIRIE, BASED ON ORIGINAL MATERIAL BY SEBASTIAN GOSCIK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8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0" i="0" lang="en-GB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The Arduino IDE</a:t>
            </a:r>
            <a:endParaRPr/>
          </a:p>
        </p:txBody>
      </p:sp>
      <p:pic>
        <p:nvPicPr>
          <p:cNvPr descr="sketch_oct03a | Arduino 1.6.5" id="145" name="Google Shape;145;p1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2191" l="2055" r="2276" t="6227"/>
          <a:stretch/>
        </p:blipFill>
        <p:spPr>
          <a:xfrm>
            <a:off x="4536218" y="2080592"/>
            <a:ext cx="3180523" cy="3684104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46" name="Google Shape;146;p18"/>
          <p:cNvSpPr txBox="1"/>
          <p:nvPr/>
        </p:nvSpPr>
        <p:spPr>
          <a:xfrm>
            <a:off x="8476091" y="4841366"/>
            <a:ext cx="267958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 Area – where code is written</a:t>
            </a:r>
            <a:endParaRPr/>
          </a:p>
        </p:txBody>
      </p:sp>
      <p:sp>
        <p:nvSpPr>
          <p:cNvPr id="147" name="Google Shape;147;p18"/>
          <p:cNvSpPr txBox="1"/>
          <p:nvPr/>
        </p:nvSpPr>
        <p:spPr>
          <a:xfrm>
            <a:off x="781877" y="4841366"/>
            <a:ext cx="2679589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Info Panel – shows errors when compiling and uploading programs</a:t>
            </a:r>
            <a:endParaRPr/>
          </a:p>
        </p:txBody>
      </p:sp>
      <p:sp>
        <p:nvSpPr>
          <p:cNvPr id="148" name="Google Shape;148;p18"/>
          <p:cNvSpPr txBox="1"/>
          <p:nvPr/>
        </p:nvSpPr>
        <p:spPr>
          <a:xfrm>
            <a:off x="781877" y="2114905"/>
            <a:ext cx="249405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Verify – checks the code syntax for errors</a:t>
            </a:r>
            <a:endParaRPr/>
          </a:p>
        </p:txBody>
      </p:sp>
      <p:sp>
        <p:nvSpPr>
          <p:cNvPr id="149" name="Google Shape;149;p18"/>
          <p:cNvSpPr txBox="1"/>
          <p:nvPr/>
        </p:nvSpPr>
        <p:spPr>
          <a:xfrm>
            <a:off x="781878" y="3339636"/>
            <a:ext cx="2494057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Upload – verifies and uploads code to a connected Arduino</a:t>
            </a:r>
            <a:endParaRPr/>
          </a:p>
        </p:txBody>
      </p:sp>
      <p:sp>
        <p:nvSpPr>
          <p:cNvPr id="150" name="Google Shape;150;p18"/>
          <p:cNvSpPr txBox="1"/>
          <p:nvPr/>
        </p:nvSpPr>
        <p:spPr>
          <a:xfrm>
            <a:off x="8476091" y="2080592"/>
            <a:ext cx="2679589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Serial Monitor – opens a window used for communication with the Arduino</a:t>
            </a:r>
            <a:endParaRPr/>
          </a:p>
        </p:txBody>
      </p:sp>
      <p:cxnSp>
        <p:nvCxnSpPr>
          <p:cNvPr id="151" name="Google Shape;151;p18"/>
          <p:cNvCxnSpPr>
            <a:stCxn id="148" idx="3"/>
          </p:cNvCxnSpPr>
          <p:nvPr/>
        </p:nvCxnSpPr>
        <p:spPr>
          <a:xfrm>
            <a:off x="3275935" y="2438071"/>
            <a:ext cx="13644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52" name="Google Shape;152;p18"/>
          <p:cNvCxnSpPr>
            <a:stCxn id="149" idx="3"/>
          </p:cNvCxnSpPr>
          <p:nvPr/>
        </p:nvCxnSpPr>
        <p:spPr>
          <a:xfrm flipH="1" rot="10800000">
            <a:off x="3275935" y="2438101"/>
            <a:ext cx="1569000" cy="13632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53" name="Google Shape;153;p18"/>
          <p:cNvCxnSpPr>
            <a:stCxn id="147" idx="3"/>
          </p:cNvCxnSpPr>
          <p:nvPr/>
        </p:nvCxnSpPr>
        <p:spPr>
          <a:xfrm>
            <a:off x="3461466" y="5303031"/>
            <a:ext cx="18201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54" name="Google Shape;154;p18"/>
          <p:cNvCxnSpPr>
            <a:stCxn id="150" idx="1"/>
          </p:cNvCxnSpPr>
          <p:nvPr/>
        </p:nvCxnSpPr>
        <p:spPr>
          <a:xfrm rot="10800000">
            <a:off x="7547291" y="2438057"/>
            <a:ext cx="928800" cy="2427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55" name="Google Shape;155;p18"/>
          <p:cNvCxnSpPr>
            <a:stCxn id="146" idx="1"/>
          </p:cNvCxnSpPr>
          <p:nvPr/>
        </p:nvCxnSpPr>
        <p:spPr>
          <a:xfrm rot="10800000">
            <a:off x="6700991" y="3922532"/>
            <a:ext cx="1775100" cy="12420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156" name="Google Shape;156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59058" y="3339636"/>
            <a:ext cx="1913655" cy="1257146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8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SLIDES BY ALEX PIRIE, BASED ON ORIGINAL MATERIAL BY SEBASTIAN GOSCIK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9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0" i="0" lang="en-GB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Connecting to the Arduino</a:t>
            </a:r>
            <a:endParaRPr/>
          </a:p>
        </p:txBody>
      </p:sp>
      <p:sp>
        <p:nvSpPr>
          <p:cNvPr id="163" name="Google Shape;163;p19"/>
          <p:cNvSpPr txBox="1"/>
          <p:nvPr>
            <p:ph idx="1" type="body"/>
          </p:nvPr>
        </p:nvSpPr>
        <p:spPr>
          <a:xfrm>
            <a:off x="1097279" y="1845734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27000" lvl="0" marL="914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b="0" i="0" lang="en-GB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Connect the Arduino via USB</a:t>
            </a:r>
            <a:endParaRPr/>
          </a:p>
          <a:p>
            <a:pPr indent="-12700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b="0" i="0" lang="en-GB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Select the “Arduino UNO” board type</a:t>
            </a:r>
            <a:endParaRPr/>
          </a:p>
          <a:p>
            <a:pPr indent="-12700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b="0" i="0" lang="en-GB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Select the right COM port</a:t>
            </a:r>
            <a:endParaRPr/>
          </a:p>
          <a:p>
            <a:pPr indent="-12700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b="0" i="0" lang="en-GB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Try opening the Serial Monitor to see if it worked</a:t>
            </a:r>
            <a:endParaRPr/>
          </a:p>
          <a:p>
            <a:pPr indent="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4" name="Google Shape;164;p19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64689" l="-169" r="55883" t="3254"/>
          <a:stretch/>
        </p:blipFill>
        <p:spPr>
          <a:xfrm>
            <a:off x="6126480" y="1845734"/>
            <a:ext cx="4884420" cy="19878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9"/>
          <p:cNvPicPr preferRelativeResize="0"/>
          <p:nvPr/>
        </p:nvPicPr>
        <p:blipFill rotWithShape="1">
          <a:blip r:embed="rId4">
            <a:alphaModFix/>
          </a:blip>
          <a:srcRect b="68342" l="0" r="55161" t="3126"/>
          <a:stretch/>
        </p:blipFill>
        <p:spPr>
          <a:xfrm>
            <a:off x="6126480" y="3857415"/>
            <a:ext cx="4884419" cy="1747444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9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SLIDES BY ALEX PIRIE, BASED ON ORIGINAL MATERIAL BY SEBASTIAN GOSCIK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0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0" i="0" lang="en-GB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Arduino Sketches</a:t>
            </a:r>
            <a:endParaRPr/>
          </a:p>
        </p:txBody>
      </p:sp>
      <p:pic>
        <p:nvPicPr>
          <p:cNvPr descr="sketch_oct03b | Arduino 1.6.5" id="172" name="Google Shape;172;p2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1933" l="2097" r="2020" t="5564"/>
          <a:stretch/>
        </p:blipFill>
        <p:spPr>
          <a:xfrm>
            <a:off x="4532630" y="2057400"/>
            <a:ext cx="3187700" cy="37211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73" name="Google Shape;173;p20"/>
          <p:cNvSpPr txBox="1"/>
          <p:nvPr/>
        </p:nvSpPr>
        <p:spPr>
          <a:xfrm>
            <a:off x="952500" y="2057400"/>
            <a:ext cx="29972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setup() </a:t>
            </a: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a function to contain code to execute once at start-up or when reset</a:t>
            </a:r>
            <a:endParaRPr/>
          </a:p>
        </p:txBody>
      </p:sp>
      <p:sp>
        <p:nvSpPr>
          <p:cNvPr id="174" name="Google Shape;174;p20"/>
          <p:cNvSpPr txBox="1"/>
          <p:nvPr/>
        </p:nvSpPr>
        <p:spPr>
          <a:xfrm>
            <a:off x="8218928" y="2036798"/>
            <a:ext cx="285242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loop() </a:t>
            </a: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a function that runs repeatedly and contains the main program</a:t>
            </a:r>
            <a:endParaRPr/>
          </a:p>
        </p:txBody>
      </p:sp>
      <p:sp>
        <p:nvSpPr>
          <p:cNvPr id="175" name="Google Shape;175;p20"/>
          <p:cNvSpPr txBox="1"/>
          <p:nvPr/>
        </p:nvSpPr>
        <p:spPr>
          <a:xfrm>
            <a:off x="1097281" y="4470400"/>
            <a:ext cx="285242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 goes between the curly brackets in each function</a:t>
            </a:r>
            <a:endParaRPr/>
          </a:p>
        </p:txBody>
      </p:sp>
      <p:cxnSp>
        <p:nvCxnSpPr>
          <p:cNvPr id="176" name="Google Shape;176;p20"/>
          <p:cNvCxnSpPr>
            <a:stCxn id="173" idx="3"/>
          </p:cNvCxnSpPr>
          <p:nvPr/>
        </p:nvCxnSpPr>
        <p:spPr>
          <a:xfrm>
            <a:off x="3949700" y="2519065"/>
            <a:ext cx="1083300" cy="3015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77" name="Google Shape;177;p20"/>
          <p:cNvCxnSpPr>
            <a:stCxn id="174" idx="1"/>
          </p:cNvCxnSpPr>
          <p:nvPr/>
        </p:nvCxnSpPr>
        <p:spPr>
          <a:xfrm flipH="1">
            <a:off x="5446628" y="2498463"/>
            <a:ext cx="2772300" cy="11430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78" name="Google Shape;178;p20"/>
          <p:cNvCxnSpPr>
            <a:stCxn id="175" idx="3"/>
          </p:cNvCxnSpPr>
          <p:nvPr/>
        </p:nvCxnSpPr>
        <p:spPr>
          <a:xfrm flipH="1" rot="10800000">
            <a:off x="3949701" y="4089365"/>
            <a:ext cx="685800" cy="8427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79" name="Google Shape;179;p20"/>
          <p:cNvSpPr txBox="1"/>
          <p:nvPr/>
        </p:nvSpPr>
        <p:spPr>
          <a:xfrm>
            <a:off x="8303260" y="3735007"/>
            <a:ext cx="285242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Lines starting with // are </a:t>
            </a:r>
            <a:r>
              <a:rPr b="1"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comments</a:t>
            </a: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can be ignored</a:t>
            </a:r>
            <a:endParaRPr/>
          </a:p>
        </p:txBody>
      </p:sp>
      <p:cxnSp>
        <p:nvCxnSpPr>
          <p:cNvPr id="180" name="Google Shape;180;p20"/>
          <p:cNvCxnSpPr>
            <a:stCxn id="179" idx="1"/>
          </p:cNvCxnSpPr>
          <p:nvPr/>
        </p:nvCxnSpPr>
        <p:spPr>
          <a:xfrm rot="10800000">
            <a:off x="7341760" y="3762572"/>
            <a:ext cx="961500" cy="4341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81" name="Google Shape;181;p20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SLIDES BY ALEX PIRIE, BASED ON ORIGINAL MATERIAL BY SEBASTIAN GOSCIK</a:t>
            </a:r>
            <a:endParaRPr sz="900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20"/>
          <p:cNvSpPr txBox="1"/>
          <p:nvPr/>
        </p:nvSpPr>
        <p:spPr>
          <a:xfrm>
            <a:off x="8218928" y="4998979"/>
            <a:ext cx="302108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(Arduino code is written in the C programming language)</a:t>
            </a:r>
            <a:endParaRPr/>
          </a:p>
        </p:txBody>
      </p:sp>
      <p:sp>
        <p:nvSpPr>
          <p:cNvPr id="183" name="Google Shape;183;p20"/>
          <p:cNvSpPr txBox="1"/>
          <p:nvPr/>
        </p:nvSpPr>
        <p:spPr>
          <a:xfrm>
            <a:off x="1024890" y="3361730"/>
            <a:ext cx="285242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void</a:t>
            </a: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don’t worry about this, we’ll get to it later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4" name="Google Shape;184;p20"/>
          <p:cNvCxnSpPr>
            <a:stCxn id="183" idx="3"/>
          </p:cNvCxnSpPr>
          <p:nvPr/>
        </p:nvCxnSpPr>
        <p:spPr>
          <a:xfrm flipH="1" rot="10800000">
            <a:off x="3877310" y="3605996"/>
            <a:ext cx="727800" cy="789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1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0" i="0" lang="en-GB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IDE Code Examples</a:t>
            </a:r>
            <a:endParaRPr/>
          </a:p>
        </p:txBody>
      </p:sp>
      <p:sp>
        <p:nvSpPr>
          <p:cNvPr id="190" name="Google Shape;190;p21"/>
          <p:cNvSpPr txBox="1"/>
          <p:nvPr>
            <p:ph idx="1" type="body"/>
          </p:nvPr>
        </p:nvSpPr>
        <p:spPr>
          <a:xfrm>
            <a:off x="1097279" y="1845734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27000" lvl="0" marL="914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b="0" i="0" lang="en-GB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The IDE contains a vast library of example programs</a:t>
            </a:r>
            <a:endParaRPr/>
          </a:p>
          <a:p>
            <a:pPr indent="-12700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b="0" i="0" lang="en-GB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These demonstrate all the IDE’s features</a:t>
            </a:r>
            <a:endParaRPr/>
          </a:p>
          <a:p>
            <a:pPr indent="-12700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b="0" i="0" lang="en-GB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Arduino shields and libraries usually also come with example code</a:t>
            </a:r>
            <a:endParaRPr/>
          </a:p>
          <a:p>
            <a:pPr indent="-12700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b="0" i="0" lang="en-GB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If these examples don’t cover what you need – Google it!</a:t>
            </a:r>
            <a:endParaRPr/>
          </a:p>
          <a:p>
            <a:pPr indent="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2700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b="1" i="0" lang="en-GB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Try finding and opening the “Blink” example code</a:t>
            </a:r>
            <a:endParaRPr/>
          </a:p>
        </p:txBody>
      </p:sp>
      <p:pic>
        <p:nvPicPr>
          <p:cNvPr id="191" name="Google Shape;191;p21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31639" l="0" r="61748" t="2968"/>
          <a:stretch/>
        </p:blipFill>
        <p:spPr>
          <a:xfrm>
            <a:off x="6218238" y="1856907"/>
            <a:ext cx="4429395" cy="425729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1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SLIDES BY ALEX PIRIE, BASED ON ORIGINAL MATERIAL BY SEBASTIAN GOSCIK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Retrospect">
  <a:themeElements>
    <a:clrScheme name="Retrospect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