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8" r:id="rId3"/>
    <p:sldId id="259" r:id="rId4"/>
    <p:sldId id="257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224" autoAdjust="0"/>
  </p:normalViewPr>
  <p:slideViewPr>
    <p:cSldViewPr snapToGrid="0">
      <p:cViewPr varScale="1">
        <p:scale>
          <a:sx n="112" d="100"/>
          <a:sy n="112" d="100"/>
        </p:scale>
        <p:origin x="-51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190F9-107C-4850-9B56-EDC9BC1250C2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E3827-55AE-4CA2-B208-EB6DF69AB4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363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9F643-BD3E-451C-A4B9-B73E955C1EA5}" type="datetime1">
              <a:rPr lang="en-GB" smtClean="0"/>
              <a:t>02/10/2018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9AB-1685-41AE-8FF9-5C0B68FD15BD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541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05F2-1953-495B-920A-EB754172DA54}" type="datetime1">
              <a:rPr lang="en-GB" smtClean="0"/>
              <a:t>02/10/2018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9AB-1685-41AE-8FF9-5C0B68FD15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7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9D6C-459E-4ECD-9287-38D8BF888A1F}" type="datetime1">
              <a:rPr lang="en-GB" smtClean="0"/>
              <a:t>02/10/2018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9AB-1685-41AE-8FF9-5C0B68FD15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97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7DF01-5107-46DC-BD52-6AF0A36B1AFC}" type="datetime1">
              <a:rPr lang="en-GB" smtClean="0"/>
              <a:t>02/10/2018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9AB-1685-41AE-8FF9-5C0B68FD15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941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19F4-3E11-403C-9E03-177F08F2CEB3}" type="datetime1">
              <a:rPr lang="en-GB" smtClean="0"/>
              <a:t>02/10/2018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9AB-1685-41AE-8FF9-5C0B68FD15BD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40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27CD-C556-41C7-8305-934F300EC279}" type="datetime1">
              <a:rPr lang="en-GB" smtClean="0"/>
              <a:t>02/10/2018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9AB-1685-41AE-8FF9-5C0B68FD15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08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8F1D-93E6-412E-8E47-2800905AD518}" type="datetime1">
              <a:rPr lang="en-GB" smtClean="0"/>
              <a:t>02/10/2018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9AB-1685-41AE-8FF9-5C0B68FD15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39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5082-A34C-4FD9-81CA-56465D85B085}" type="datetime1">
              <a:rPr lang="en-GB" smtClean="0"/>
              <a:t>02/10/2018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9AB-1685-41AE-8FF9-5C0B68FD15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52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7366-D684-4F9A-914D-304D9A4FE7B8}" type="datetime1">
              <a:rPr lang="en-GB" smtClean="0"/>
              <a:t>02/10/2018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Slides by Alex Pirie, based on original material by Sebastian Goscik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9AB-1685-41AE-8FF9-5C0B68FD15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29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4504F7-8370-46EE-9C4D-C0C04B466686}" type="datetime1">
              <a:rPr lang="en-GB" smtClean="0"/>
              <a:t>02/10/2018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Slides by Alex Pirie, based on original material by Sebastian Goscik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A589AB-1685-41AE-8FF9-5C0B68FD15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3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573C-B0BA-45C1-8AA7-436629D75AF8}" type="datetime1">
              <a:rPr lang="en-GB" smtClean="0"/>
              <a:t>02/10/2018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9AB-1685-41AE-8FF9-5C0B68FD15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690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8007AB-C47B-49B1-929C-CFF218D5A52D}" type="datetime1">
              <a:rPr lang="en-GB" smtClean="0"/>
              <a:t>02/10/2018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Slides by Alex Pirie, based on original material by Sebastian Goscik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2A589AB-1685-41AE-8FF9-5C0B68FD15BD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07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0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arduino.cc/en/Main/Softwar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24E969-3213-4D18-88E2-5F4FF310F2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/>
              <a:t>Session </a:t>
            </a:r>
            <a:r>
              <a:rPr lang="en-GB" sz="5400" dirty="0"/>
              <a:t>1 – Arduino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36AD9E0-B9D8-4501-B73C-918E8748BE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Introducing the Arduino Platform and basic programming constructs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0374E33-6B57-434A-8A94-DBD480B09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83" y="887895"/>
            <a:ext cx="9876794" cy="206681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6603DE3-38A5-4B59-9A88-B50E2B99E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</p:spTree>
    <p:extLst>
      <p:ext uri="{BB962C8B-B14F-4D97-AF65-F5344CB8AC3E}">
        <p14:creationId xmlns:p14="http://schemas.microsoft.com/office/powerpoint/2010/main" val="211705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4333D0-E993-4772-90AA-5DAD8794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B2CFAC-69F9-4C9F-805A-D314E0F77F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Makes the  built-in LED on pin 13 blink!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Note the following: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/>
              <a:t>pinMode</a:t>
            </a:r>
            <a:r>
              <a:rPr lang="en-GB" dirty="0"/>
              <a:t> function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/>
              <a:t>digitalWrite</a:t>
            </a:r>
            <a:r>
              <a:rPr lang="en-GB" dirty="0"/>
              <a:t> function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Delay function (milliseconds)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Lines ending with “;”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8" name="Content Placeholder 7" descr="Blink | Arduino 1.6.5">
            <a:extLst>
              <a:ext uri="{FF2B5EF4-FFF2-40B4-BE49-F238E27FC236}">
                <a16:creationId xmlns:a16="http://schemas.microsoft.com/office/drawing/2014/main" xmlns="" id="{77BB8F8E-E317-4E0F-A2F3-4B7A42BA27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" t="15717" r="61061" b="55865"/>
          <a:stretch/>
        </p:blipFill>
        <p:spPr>
          <a:xfrm>
            <a:off x="6126480" y="1914314"/>
            <a:ext cx="5852958" cy="2352040"/>
          </a:xfr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xmlns="" id="{0A384B36-2511-484C-83CE-810CE82B85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61" t="9715" r="14972" b="15344"/>
          <a:stretch/>
        </p:blipFill>
        <p:spPr>
          <a:xfrm>
            <a:off x="6126480" y="4266354"/>
            <a:ext cx="2842261" cy="1987285"/>
          </a:xfrm>
          <a:prstGeom prst="rect">
            <a:avLst/>
          </a:prstGeom>
        </p:spPr>
      </p:pic>
      <p:sp>
        <p:nvSpPr>
          <p:cNvPr id="10" name="Star: 5 Points 9">
            <a:extLst>
              <a:ext uri="{FF2B5EF4-FFF2-40B4-BE49-F238E27FC236}">
                <a16:creationId xmlns:a16="http://schemas.microsoft.com/office/drawing/2014/main" xmlns="" id="{4C96ADA2-0295-47AE-A6F5-BC21CA4DBBC0}"/>
              </a:ext>
            </a:extLst>
          </p:cNvPr>
          <p:cNvSpPr/>
          <p:nvPr/>
        </p:nvSpPr>
        <p:spPr>
          <a:xfrm>
            <a:off x="7339329" y="4622800"/>
            <a:ext cx="190500" cy="177800"/>
          </a:xfrm>
          <a:prstGeom prst="star5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382394F-37BB-4B8E-BB8B-22630D2F0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</p:spTree>
    <p:extLst>
      <p:ext uri="{BB962C8B-B14F-4D97-AF65-F5344CB8AC3E}">
        <p14:creationId xmlns:p14="http://schemas.microsoft.com/office/powerpoint/2010/main" val="2908811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53496B-B048-403E-839C-73B98333E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Breadboards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7117C0C-2BD4-45E1-A0BD-1D40D90096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78" b="31045"/>
          <a:stretch/>
        </p:blipFill>
        <p:spPr>
          <a:xfrm>
            <a:off x="1097280" y="1968500"/>
            <a:ext cx="4659449" cy="3048000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xmlns="" id="{E89808F2-72FA-4907-8B9D-9D3FB6E333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106" y="1968500"/>
            <a:ext cx="4486574" cy="2899017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46C5BDE-4E9A-4ED6-BC2B-C408D8BCD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</p:spTree>
    <p:extLst>
      <p:ext uri="{BB962C8B-B14F-4D97-AF65-F5344CB8AC3E}">
        <p14:creationId xmlns:p14="http://schemas.microsoft.com/office/powerpoint/2010/main" val="3644626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30B8BC-A6D1-4A17-B442-F2D5B7306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90845B1-4BF6-4BD6-AC1F-ABCE226726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612" y="1805358"/>
            <a:ext cx="2933799" cy="4022725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E5EA78C4-AF0A-4598-BE58-B3C0147880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845" y="3022600"/>
            <a:ext cx="6688835" cy="152474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E48C1D6-5B3E-48AF-B670-3924FE628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</p:spTree>
    <p:extLst>
      <p:ext uri="{BB962C8B-B14F-4D97-AF65-F5344CB8AC3E}">
        <p14:creationId xmlns:p14="http://schemas.microsoft.com/office/powerpoint/2010/main" val="2463240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AB438A-E903-407B-8A09-A615BB844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Connecting External LEDs</a:t>
            </a:r>
          </a:p>
        </p:txBody>
      </p:sp>
      <p:pic>
        <p:nvPicPr>
          <p:cNvPr id="5" name="Content Placeholder 2">
            <a:extLst>
              <a:ext uri="{FF2B5EF4-FFF2-40B4-BE49-F238E27FC236}">
                <a16:creationId xmlns:a16="http://schemas.microsoft.com/office/drawing/2014/main" xmlns="" id="{1AF154B4-99DD-4FA3-A7BC-278079D3B9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279" y="1845735"/>
            <a:ext cx="4325621" cy="3047338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D7BEFCC3-8BDE-4BAD-AA39-78C0EE2788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084" y="1845735"/>
            <a:ext cx="3637016" cy="438434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1D5F345D-107A-4CC8-8A39-D145D0BD7D5E}"/>
              </a:ext>
            </a:extLst>
          </p:cNvPr>
          <p:cNvSpPr txBox="1">
            <a:spLocks/>
          </p:cNvSpPr>
          <p:nvPr/>
        </p:nvSpPr>
        <p:spPr>
          <a:xfrm>
            <a:off x="993140" y="4893073"/>
            <a:ext cx="563626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Connect an LED to Pin 13 and see if it blinks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Connect the LED to a different pin and make it blink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Try making multiple LEDs blink alternately!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13474F8-6330-4AD7-AFF5-036770421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</p:spTree>
    <p:extLst>
      <p:ext uri="{BB962C8B-B14F-4D97-AF65-F5344CB8AC3E}">
        <p14:creationId xmlns:p14="http://schemas.microsoft.com/office/powerpoint/2010/main" val="1218269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931473-E6ED-4B34-A109-15A8509CA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Connecting External LEDs - Examples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B30918F5-4FBB-4AD8-9F11-CC38A9A6D8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6" t="14440" r="55609" b="51714"/>
          <a:stretch/>
        </p:blipFill>
        <p:spPr>
          <a:xfrm>
            <a:off x="166313" y="2007630"/>
            <a:ext cx="7529888" cy="322834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D0AD0B8A-B3B2-4D48-A0D9-EC89475DA5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96" t="14427" r="71351" b="44853"/>
          <a:stretch/>
        </p:blipFill>
        <p:spPr>
          <a:xfrm>
            <a:off x="7696201" y="2007630"/>
            <a:ext cx="4495799" cy="360474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4D02918-9E13-4E5B-91A6-B9CA9ADC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</p:spTree>
    <p:extLst>
      <p:ext uri="{BB962C8B-B14F-4D97-AF65-F5344CB8AC3E}">
        <p14:creationId xmlns:p14="http://schemas.microsoft.com/office/powerpoint/2010/main" val="1626338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CB965B-0F2D-4C81-891D-B1A6D507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PWM – Controlling LED Brightness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D8771D-0782-4080-99EF-FCC68B388A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PWM stands for Pulse Width Modulation</a:t>
            </a:r>
          </a:p>
          <a:p>
            <a:r>
              <a:rPr lang="en-GB" dirty="0"/>
              <a:t>Allows you to make “fake” analogue signals</a:t>
            </a:r>
          </a:p>
          <a:p>
            <a:r>
              <a:rPr lang="en-GB" dirty="0"/>
              <a:t>Changing time a pin spends high and low affects the average voltage</a:t>
            </a:r>
          </a:p>
          <a:p>
            <a:r>
              <a:rPr lang="en-GB" dirty="0"/>
              <a:t>Average voltage affects the LED brightness!</a:t>
            </a:r>
          </a:p>
          <a:p>
            <a:r>
              <a:rPr lang="en-GB" dirty="0"/>
              <a:t>So long the PWM frequency is faster than the eye can see (~25Hz) the LED looks constantly on...</a:t>
            </a:r>
          </a:p>
          <a:p>
            <a:r>
              <a:rPr lang="en-GB" dirty="0"/>
              <a:t>Arduino UNO can only do PWM on pins 3, 5, 6, 9, 10 &amp; 11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72272D8F-9BA3-48A1-9EF0-184430290ACD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4790792"/>
              </p:ext>
            </p:extLst>
          </p:nvPr>
        </p:nvGraphicFramePr>
        <p:xfrm>
          <a:off x="6794500" y="1845734"/>
          <a:ext cx="4009085" cy="4388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r:id="rId3" imgW="5079240" imgH="5561640" progId="">
                  <p:embed/>
                </p:oleObj>
              </mc:Choice>
              <mc:Fallback>
                <p:oleObj r:id="rId3" imgW="5079240" imgH="5561640" progId="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94500" y="1845734"/>
                        <a:ext cx="4009085" cy="43886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BE48139-3020-42D8-B286-A1D19F93B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</p:spTree>
    <p:extLst>
      <p:ext uri="{BB962C8B-B14F-4D97-AF65-F5344CB8AC3E}">
        <p14:creationId xmlns:p14="http://schemas.microsoft.com/office/powerpoint/2010/main" val="3626800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3859EC-5EAC-42C7-89A9-46975210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PWM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5E1270-8934-49F7-8CCF-252A92E410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PWM is implemented using the </a:t>
            </a:r>
            <a:r>
              <a:rPr lang="en-GB" dirty="0" err="1"/>
              <a:t>analogWrite</a:t>
            </a:r>
            <a:r>
              <a:rPr lang="en-GB" dirty="0"/>
              <a:t> function – </a:t>
            </a:r>
            <a:r>
              <a:rPr lang="en-GB" b="1" dirty="0" err="1"/>
              <a:t>analogWrite</a:t>
            </a:r>
            <a:r>
              <a:rPr lang="en-GB" b="1" dirty="0"/>
              <a:t>(pin, value)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PWM value can be between 0 (off) and 255 (on)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PWM doesn’t need a </a:t>
            </a:r>
            <a:r>
              <a:rPr lang="en-GB" dirty="0" err="1"/>
              <a:t>pinMode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Note the use of a </a:t>
            </a:r>
            <a:r>
              <a:rPr lang="en-GB" b="1" dirty="0"/>
              <a:t>variable </a:t>
            </a:r>
            <a:r>
              <a:rPr lang="en-GB" dirty="0"/>
              <a:t>to represent Pin 10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Try this with your LED – remember only pins 3, 5, 6, 9, 10 &amp; 11 will work!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Try making the LED get brighter in steps</a:t>
            </a:r>
          </a:p>
        </p:txBody>
      </p:sp>
      <p:pic>
        <p:nvPicPr>
          <p:cNvPr id="6" name="Content Placeholder 5" descr="sketch_oct03c | Arduino 1.6.5">
            <a:extLst>
              <a:ext uri="{FF2B5EF4-FFF2-40B4-BE49-F238E27FC236}">
                <a16:creationId xmlns:a16="http://schemas.microsoft.com/office/drawing/2014/main" xmlns="" id="{DEE82CB2-8C2B-44F1-B7CC-C57303EEF4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" t="16194" r="83698" b="58003"/>
          <a:stretch/>
        </p:blipFill>
        <p:spPr>
          <a:xfrm>
            <a:off x="7002780" y="1999119"/>
            <a:ext cx="4152900" cy="371659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7C691A1-BE42-43D4-A711-A5FC90FB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</p:spTree>
    <p:extLst>
      <p:ext uri="{BB962C8B-B14F-4D97-AF65-F5344CB8AC3E}">
        <p14:creationId xmlns:p14="http://schemas.microsoft.com/office/powerpoint/2010/main" val="847590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2315C9-0152-4F00-BC04-EAE15ABD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PWM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057E6C-2464-488F-A13D-AE2F60D247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LED gets brighter in steps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At each step the PWM value gets larger and the LED gets brighter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more steps you add the smoother the LED gets brighter</a:t>
            </a:r>
          </a:p>
          <a:p>
            <a:pPr>
              <a:buFont typeface="Arial" panose="020B0604020202020204" pitchFamily="34" charset="0"/>
              <a:buChar char="•"/>
            </a:pPr>
            <a:endParaRPr lang="en-GB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What if we could do this easier – with loops?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425570A-6163-48C4-AEFD-FAB5CE6F8C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611" t="14427" r="84212" b="47549"/>
          <a:stretch/>
        </p:blipFill>
        <p:spPr>
          <a:xfrm>
            <a:off x="6730999" y="1845734"/>
            <a:ext cx="3175001" cy="447211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DA33D22-0F63-412E-A601-5E1D513B6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</p:spTree>
    <p:extLst>
      <p:ext uri="{BB962C8B-B14F-4D97-AF65-F5344CB8AC3E}">
        <p14:creationId xmlns:p14="http://schemas.microsoft.com/office/powerpoint/2010/main" val="1838138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54D9B6EA-9C76-465B-A63C-323F94A6BC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8" t="20912" r="84375" b="70009"/>
          <a:stretch/>
        </p:blipFill>
        <p:spPr>
          <a:xfrm>
            <a:off x="6705600" y="2911645"/>
            <a:ext cx="4647894" cy="16746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211FE8-497D-41C8-9A46-FBB08132E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AAEB69-F4D8-4AD7-961C-1913A59FFE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Repeats its content for as long as the loop condition is satisfied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Start condition is set up at the start of the loop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Iterative operation is applied at the end of each iteration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i</a:t>
            </a:r>
            <a:r>
              <a:rPr lang="en-GB" b="1" dirty="0"/>
              <a:t>++ </a:t>
            </a:r>
            <a:r>
              <a:rPr lang="en-GB" dirty="0"/>
              <a:t>- increment </a:t>
            </a:r>
            <a:r>
              <a:rPr lang="en-GB" dirty="0" err="1"/>
              <a:t>i</a:t>
            </a:r>
            <a:r>
              <a:rPr lang="en-GB" dirty="0"/>
              <a:t> by 1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So this will do whatever is inside it 256 times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value of </a:t>
            </a:r>
            <a:r>
              <a:rPr lang="en-GB" dirty="0" err="1"/>
              <a:t>i</a:t>
            </a:r>
            <a:r>
              <a:rPr lang="en-GB" dirty="0"/>
              <a:t> increases with each iteration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Can you make an LED get brighter over time using a for loop?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A12861F-539A-4030-B191-140741A93ACC}"/>
              </a:ext>
            </a:extLst>
          </p:cNvPr>
          <p:cNvSpPr txBox="1"/>
          <p:nvPr/>
        </p:nvSpPr>
        <p:spPr>
          <a:xfrm>
            <a:off x="6324600" y="2260849"/>
            <a:ext cx="1600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Start Condition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8350D65-8C3B-4C68-ADF5-5E34F9F158F0}"/>
              </a:ext>
            </a:extLst>
          </p:cNvPr>
          <p:cNvSpPr txBox="1"/>
          <p:nvPr/>
        </p:nvSpPr>
        <p:spPr>
          <a:xfrm>
            <a:off x="7878725" y="2260849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Loop Condition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58A96A7-4897-41E3-A22A-FE5BD03E7453}"/>
              </a:ext>
            </a:extLst>
          </p:cNvPr>
          <p:cNvSpPr txBox="1"/>
          <p:nvPr/>
        </p:nvSpPr>
        <p:spPr>
          <a:xfrm>
            <a:off x="9479228" y="2260849"/>
            <a:ext cx="1963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Iterative Operation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25AA06B9-94D0-4362-A110-19996E409D2B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9756089" y="2630181"/>
            <a:ext cx="704722" cy="735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5FCF1446-2F20-4B88-AFED-A0E234E1AEE2}"/>
              </a:ext>
            </a:extLst>
          </p:cNvPr>
          <p:cNvCxnSpPr>
            <a:stCxn id="9" idx="2"/>
          </p:cNvCxnSpPr>
          <p:nvPr/>
        </p:nvCxnSpPr>
        <p:spPr>
          <a:xfrm>
            <a:off x="8686799" y="2630181"/>
            <a:ext cx="0" cy="824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396C200C-35D6-4BB4-BEF0-472CDD12B2F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7124852" y="2630181"/>
            <a:ext cx="492657" cy="824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CA2521A-C1EA-44A0-97E8-959F718F0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</p:spTree>
    <p:extLst>
      <p:ext uri="{BB962C8B-B14F-4D97-AF65-F5344CB8AC3E}">
        <p14:creationId xmlns:p14="http://schemas.microsoft.com/office/powerpoint/2010/main" val="2428920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74E170-17C3-4A65-B0EF-AEC2B883F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2B4AF2-D62D-4A35-9BD4-D343AFE13D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For loop makes the LED get brighter from fully off to fully 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Note how high values of level make little difference to the observed brightness</a:t>
            </a:r>
          </a:p>
          <a:p>
            <a:pPr>
              <a:buFont typeface="Arial" panose="020B0604020202020204" pitchFamily="34" charset="0"/>
              <a:buChar char="•"/>
            </a:pPr>
            <a:endParaRPr lang="en-GB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Could we do this another way?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9B56B5B-24DF-4454-BD1F-16880D6DC5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27" r="82396" b="57967"/>
          <a:stretch/>
        </p:blipFill>
        <p:spPr>
          <a:xfrm>
            <a:off x="6126480" y="2034964"/>
            <a:ext cx="4134148" cy="36449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D1D2D62-65AC-4947-B545-0693EF1C4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</p:spTree>
    <p:extLst>
      <p:ext uri="{BB962C8B-B14F-4D97-AF65-F5344CB8AC3E}">
        <p14:creationId xmlns:p14="http://schemas.microsoft.com/office/powerpoint/2010/main" val="3981455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43CCD8-C94B-47EB-A367-7107CC0DA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FE7D1F-41E5-4CAE-B686-890F88251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9</a:t>
            </a:r>
            <a:r>
              <a:rPr lang="en-GB" baseline="30000" dirty="0" smtClean="0"/>
              <a:t>th</a:t>
            </a:r>
            <a:r>
              <a:rPr lang="en-GB" dirty="0" smtClean="0"/>
              <a:t> </a:t>
            </a:r>
            <a:r>
              <a:rPr lang="en-GB" dirty="0" smtClean="0"/>
              <a:t>October (Today) – Session 1: Arduino Basics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Introducing the Arduino platform and basic programming constructs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16</a:t>
            </a:r>
            <a:r>
              <a:rPr lang="en-GB" baseline="30000" dirty="0" smtClean="0"/>
              <a:t>st</a:t>
            </a:r>
            <a:r>
              <a:rPr lang="en-GB" dirty="0" smtClean="0"/>
              <a:t> </a:t>
            </a:r>
            <a:r>
              <a:rPr lang="en-GB" dirty="0" smtClean="0"/>
              <a:t>October – Session 2: Using Inputs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How to input signals into an Arduino and use </a:t>
            </a:r>
            <a:r>
              <a:rPr lang="en-GB" dirty="0" smtClean="0"/>
              <a:t>them in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23</a:t>
            </a:r>
            <a:r>
              <a:rPr lang="en-GB" baseline="30000" dirty="0" smtClean="0"/>
              <a:t>rd</a:t>
            </a:r>
            <a:r>
              <a:rPr lang="en-GB" dirty="0" smtClean="0"/>
              <a:t> October </a:t>
            </a:r>
            <a:r>
              <a:rPr lang="en-GB" dirty="0" smtClean="0"/>
              <a:t>– Session 3: Serial Communication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Using Serial Protocols – UART, I2C, SPI – to communicate with the </a:t>
            </a:r>
            <a:r>
              <a:rPr lang="en-GB" dirty="0" smtClean="0"/>
              <a:t>Arduino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30</a:t>
            </a:r>
            <a:r>
              <a:rPr lang="en-GB" baseline="30000" dirty="0" smtClean="0"/>
              <a:t>th</a:t>
            </a:r>
            <a:r>
              <a:rPr lang="en-GB" dirty="0" smtClean="0"/>
              <a:t> October </a:t>
            </a:r>
            <a:r>
              <a:rPr lang="en-GB" dirty="0" smtClean="0"/>
              <a:t>– Session 4: EEPROM and Interrupts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Expanding the functionality of the Arduino using hardware </a:t>
            </a:r>
            <a:r>
              <a:rPr lang="en-GB" dirty="0" smtClean="0"/>
              <a:t>utilities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/>
              <a:t>6</a:t>
            </a:r>
            <a:r>
              <a:rPr lang="en-GB" baseline="30000" smtClean="0"/>
              <a:t>th</a:t>
            </a:r>
            <a:r>
              <a:rPr lang="en-GB" smtClean="0"/>
              <a:t> November </a:t>
            </a:r>
            <a:r>
              <a:rPr lang="en-GB" dirty="0" smtClean="0"/>
              <a:t>– Session 5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78ED8CC-22DC-4E7C-B403-29E894DD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</p:spTree>
    <p:extLst>
      <p:ext uri="{BB962C8B-B14F-4D97-AF65-F5344CB8AC3E}">
        <p14:creationId xmlns:p14="http://schemas.microsoft.com/office/powerpoint/2010/main" val="2270387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519FFB-08FD-4874-AB87-3A1E4267D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2B598E-F845-4095-A098-9235BEEF4E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Repeats its content while the given statement is still true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 this context we are using a while loop to behave as a for loop, applying </a:t>
            </a:r>
            <a:r>
              <a:rPr lang="en-GB" b="1" dirty="0" err="1"/>
              <a:t>i</a:t>
            </a:r>
            <a:r>
              <a:rPr lang="en-GB" b="1" dirty="0"/>
              <a:t>++</a:t>
            </a:r>
            <a:r>
              <a:rPr lang="en-GB" dirty="0"/>
              <a:t> as an iterative operation and specifying </a:t>
            </a:r>
            <a:r>
              <a:rPr lang="en-GB" dirty="0" err="1"/>
              <a:t>i</a:t>
            </a:r>
            <a:r>
              <a:rPr lang="en-GB" dirty="0"/>
              <a:t> as a start condition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These are not essential for a while loop!</a:t>
            </a:r>
          </a:p>
          <a:p>
            <a:pPr>
              <a:buFont typeface="Arial" panose="020B0604020202020204" pitchFamily="34" charset="0"/>
              <a:buChar char="•"/>
            </a:pPr>
            <a:endParaRPr lang="en-GB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Try implementing the previous code in a while loop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4C0F919-0797-46C8-B2BB-8C0A10580F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4" t="40921" r="84062" b="47222"/>
          <a:stretch/>
        </p:blipFill>
        <p:spPr>
          <a:xfrm>
            <a:off x="6362699" y="2844800"/>
            <a:ext cx="4639469" cy="2120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CA652DD-E7B8-4EF8-9345-3E0809D7DC3E}"/>
              </a:ext>
            </a:extLst>
          </p:cNvPr>
          <p:cNvSpPr txBox="1"/>
          <p:nvPr/>
        </p:nvSpPr>
        <p:spPr>
          <a:xfrm>
            <a:off x="8925864" y="2311400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Loop Condition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ADCE4E05-4CA2-4B2B-9F99-8C3CCF9F903F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280703" y="2680732"/>
            <a:ext cx="1453235" cy="722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9B10D23-9DDA-4456-928C-1D2409D6580E}"/>
              </a:ext>
            </a:extLst>
          </p:cNvPr>
          <p:cNvSpPr txBox="1"/>
          <p:nvPr/>
        </p:nvSpPr>
        <p:spPr>
          <a:xfrm>
            <a:off x="6680200" y="2311400"/>
            <a:ext cx="174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(Start Condition)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4C5C736-2936-42D5-AD53-EBC266CF5B86}"/>
              </a:ext>
            </a:extLst>
          </p:cNvPr>
          <p:cNvSpPr txBox="1"/>
          <p:nvPr/>
        </p:nvSpPr>
        <p:spPr>
          <a:xfrm>
            <a:off x="7810500" y="4737100"/>
            <a:ext cx="2104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(Iterative Operation)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5E699A4B-B35D-4741-A898-BE1521BEDBDF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7543800" y="2680732"/>
            <a:ext cx="7184" cy="265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8550E53E-9288-4C6B-B35E-9D3B10DFDDC7}"/>
              </a:ext>
            </a:extLst>
          </p:cNvPr>
          <p:cNvCxnSpPr/>
          <p:nvPr/>
        </p:nvCxnSpPr>
        <p:spPr>
          <a:xfrm flipH="1" flipV="1">
            <a:off x="7472629" y="4330700"/>
            <a:ext cx="1453235" cy="40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414C5CF-87CB-4E61-9A8D-11D3D2580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</p:spTree>
    <p:extLst>
      <p:ext uri="{BB962C8B-B14F-4D97-AF65-F5344CB8AC3E}">
        <p14:creationId xmlns:p14="http://schemas.microsoft.com/office/powerpoint/2010/main" val="1902779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74E170-17C3-4A65-B0EF-AEC2B883F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Loops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2B4AF2-D62D-4A35-9BD4-D343AFE13D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i="1" dirty="0"/>
              <a:t>Level</a:t>
            </a:r>
            <a:r>
              <a:rPr lang="en-GB" dirty="0"/>
              <a:t> increases with each iteration so long as the loop condition is true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When </a:t>
            </a:r>
            <a:r>
              <a:rPr lang="en-GB" i="1" dirty="0"/>
              <a:t>level</a:t>
            </a:r>
            <a:r>
              <a:rPr lang="en-GB" dirty="0"/>
              <a:t> = 256 the loop will exit and the code will continue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Think how you could make the while loop run by decreasing </a:t>
            </a:r>
            <a:r>
              <a:rPr lang="en-GB" i="1" dirty="0"/>
              <a:t>level </a:t>
            </a:r>
            <a:r>
              <a:rPr lang="en-GB" dirty="0"/>
              <a:t>– try using the decrement function, </a:t>
            </a:r>
            <a:r>
              <a:rPr lang="en-GB" b="1" dirty="0"/>
              <a:t>level--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0ABB316-9960-4FBD-B08E-5653E4BC6B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" t="14551" r="83542" b="58522"/>
          <a:stretch/>
        </p:blipFill>
        <p:spPr>
          <a:xfrm>
            <a:off x="6883400" y="2011681"/>
            <a:ext cx="3973413" cy="371601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4F2BFC-9AA4-47A9-BA6F-46F6FE1F0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</p:spTree>
    <p:extLst>
      <p:ext uri="{BB962C8B-B14F-4D97-AF65-F5344CB8AC3E}">
        <p14:creationId xmlns:p14="http://schemas.microsoft.com/office/powerpoint/2010/main" val="1400002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4036AC-2336-4E2E-B0DE-FF34BDF6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Plenary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4303B1-6F65-4B88-9855-52D3F71115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Output through digital pins: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Set up using </a:t>
            </a:r>
            <a:r>
              <a:rPr lang="en-GB" b="1" dirty="0" err="1"/>
              <a:t>pinMode</a:t>
            </a:r>
            <a:r>
              <a:rPr lang="en-GB" b="1" dirty="0"/>
              <a:t>(pin, OUTPUT);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Set by </a:t>
            </a:r>
            <a:r>
              <a:rPr lang="en-GB" b="1" dirty="0" err="1"/>
              <a:t>digitalWrite</a:t>
            </a:r>
            <a:r>
              <a:rPr lang="en-GB" b="1" dirty="0"/>
              <a:t>(pin, state);</a:t>
            </a:r>
          </a:p>
          <a:p>
            <a:pPr marL="0" indent="0">
              <a:buNone/>
            </a:pPr>
            <a:r>
              <a:rPr lang="en-GB" dirty="0"/>
              <a:t>PWM pins (3, 5, 6, 9, 10, 11):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Have a level between 0 and 255, corresponding to a voltage between 0V and 5V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Set by </a:t>
            </a:r>
            <a:r>
              <a:rPr lang="en-GB" b="1" dirty="0" err="1"/>
              <a:t>analogWrite</a:t>
            </a:r>
            <a:r>
              <a:rPr lang="en-GB" b="1" dirty="0"/>
              <a:t>(pin, level);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ECFA26D-5E45-4AAA-AFDA-35A5AE165D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For loops: </a:t>
            </a:r>
            <a:r>
              <a:rPr lang="en-GB" b="1" dirty="0"/>
              <a:t>for(start; condition; iterative){	}</a:t>
            </a:r>
          </a:p>
          <a:p>
            <a:r>
              <a:rPr lang="en-GB" dirty="0"/>
              <a:t>While loops: </a:t>
            </a:r>
            <a:r>
              <a:rPr lang="en-GB" b="1" dirty="0"/>
              <a:t>while(condition){	}</a:t>
            </a:r>
          </a:p>
          <a:p>
            <a:r>
              <a:rPr lang="en-GB" dirty="0"/>
              <a:t>Millisecond delays: </a:t>
            </a:r>
            <a:r>
              <a:rPr lang="en-GB" b="1" dirty="0"/>
              <a:t>delay(</a:t>
            </a:r>
            <a:r>
              <a:rPr lang="en-GB" b="1" dirty="0" err="1"/>
              <a:t>ms</a:t>
            </a:r>
            <a:r>
              <a:rPr lang="en-GB" b="1" dirty="0"/>
              <a:t>);</a:t>
            </a:r>
            <a:endParaRPr lang="en-GB" dirty="0"/>
          </a:p>
          <a:p>
            <a:r>
              <a:rPr lang="en-GB" dirty="0"/>
              <a:t>Defining integer variables: </a:t>
            </a:r>
            <a:r>
              <a:rPr lang="en-GB" b="1" dirty="0" err="1"/>
              <a:t>int</a:t>
            </a:r>
            <a:r>
              <a:rPr lang="en-GB" b="1" dirty="0"/>
              <a:t> x;</a:t>
            </a:r>
            <a:endParaRPr lang="en-GB" dirty="0"/>
          </a:p>
          <a:p>
            <a:r>
              <a:rPr lang="en-GB" dirty="0"/>
              <a:t>Incrementing variables: </a:t>
            </a:r>
            <a:r>
              <a:rPr lang="en-GB" b="1" dirty="0"/>
              <a:t>x++;</a:t>
            </a:r>
          </a:p>
          <a:p>
            <a:r>
              <a:rPr lang="en-GB" dirty="0"/>
              <a:t>Decrementing variables: </a:t>
            </a:r>
            <a:r>
              <a:rPr lang="en-GB" b="1" dirty="0"/>
              <a:t>x--;</a:t>
            </a:r>
            <a:endParaRPr lang="en-GB" dirty="0"/>
          </a:p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2927CB3-C5EB-439C-838B-39780739B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</p:spTree>
    <p:extLst>
      <p:ext uri="{BB962C8B-B14F-4D97-AF65-F5344CB8AC3E}">
        <p14:creationId xmlns:p14="http://schemas.microsoft.com/office/powerpoint/2010/main" val="3265440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1F80D8-CB94-4B79-BFEF-89889338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Challenges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851BA4F-CFD3-426A-ACB5-487E73A47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800" dirty="0"/>
              <a:t>Try some of the following: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Make a LED fade on and off repeatedly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Make an RGB LED cycle through the 7 possible colours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Make an RGB LED fade between red, green and blue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Make two LEDs fade alternately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Make an LED chain where the LEDs fade and “chase” one another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3D41E7F-7EA8-43D2-ABD3-4BBC70884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</p:spTree>
    <p:extLst>
      <p:ext uri="{BB962C8B-B14F-4D97-AF65-F5344CB8AC3E}">
        <p14:creationId xmlns:p14="http://schemas.microsoft.com/office/powerpoint/2010/main" val="2919368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8A873D-85FC-4CE6-B528-BF695D7E1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Requirements &amp; Assumptions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D15DAE9-BD0B-4057-B56A-37A215D38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A Laptop with Arduino IDE installed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Windows, MacOS and Linux versions available at: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>
                <a:hlinkClick r:id="rId2"/>
              </a:rPr>
              <a:t>http://arduino.cc/en/Main/Software</a:t>
            </a:r>
            <a:endParaRPr lang="en-GB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(Windows version may require administrator access to install drivers)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We’ll teach the necessary programming constructs as we go along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Just ask if you need help!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B8A52BC-0E3E-41FE-9C3B-F99D92179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</p:spTree>
    <p:extLst>
      <p:ext uri="{BB962C8B-B14F-4D97-AF65-F5344CB8AC3E}">
        <p14:creationId xmlns:p14="http://schemas.microsoft.com/office/powerpoint/2010/main" val="127648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FB2FA63-9B90-4400-8212-82B721E2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an Arduino?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8CA1B03-DC14-4F12-97B7-CF761DCD4E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Arduino UNO 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14 Digital I/O Pins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6 Analogue Inputs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6 PWM pins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USB Serial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16MHz Clock Speed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32kB Flash Memory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2kB SRAM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1kB EEPROM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xmlns="" id="{8577C47D-3602-4C0D-A7C8-FDE8B4D6050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4961" t="9715" r="14972" b="15344"/>
          <a:stretch/>
        </p:blipFill>
        <p:spPr>
          <a:xfrm>
            <a:off x="1096963" y="2131072"/>
            <a:ext cx="4938712" cy="345310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B6CCB44-0D39-4DB0-AB34-3E0CB4FE6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</p:spTree>
    <p:extLst>
      <p:ext uri="{BB962C8B-B14F-4D97-AF65-F5344CB8AC3E}">
        <p14:creationId xmlns:p14="http://schemas.microsoft.com/office/powerpoint/2010/main" val="1591119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561A47-6590-4A2E-BC74-B7BB4D58C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Kit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123D82-15E8-42B8-B1DA-AE9DE86E7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2838617" cy="4023360"/>
          </a:xfrm>
        </p:spPr>
        <p:txBody>
          <a:bodyPr>
            <a:normAutofit/>
          </a:bodyPr>
          <a:lstStyle/>
          <a:p>
            <a:r>
              <a:rPr lang="en-GB" dirty="0"/>
              <a:t>1x Arduino UNO</a:t>
            </a:r>
          </a:p>
          <a:p>
            <a:r>
              <a:rPr lang="en-GB" dirty="0"/>
              <a:t>1x Breadboard</a:t>
            </a:r>
          </a:p>
          <a:p>
            <a:r>
              <a:rPr lang="en-GB" dirty="0"/>
              <a:t>1x USB Cable</a:t>
            </a:r>
          </a:p>
          <a:p>
            <a:r>
              <a:rPr lang="en-GB" dirty="0"/>
              <a:t>3x 100R Resistor</a:t>
            </a:r>
          </a:p>
          <a:p>
            <a:r>
              <a:rPr lang="en-GB" dirty="0"/>
              <a:t>1x LED</a:t>
            </a:r>
          </a:p>
          <a:p>
            <a:r>
              <a:rPr lang="en-GB" dirty="0"/>
              <a:t>1x RGB LED</a:t>
            </a:r>
          </a:p>
          <a:p>
            <a:r>
              <a:rPr lang="en-GB" dirty="0"/>
              <a:t>Some Jumper Leads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9F1F310-0190-408B-87E0-F2E8C33398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58" y="2393058"/>
            <a:ext cx="5946660" cy="29291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784D11E-3D13-49DD-B3FA-66D7C814DFB1}"/>
              </a:ext>
            </a:extLst>
          </p:cNvPr>
          <p:cNvSpPr/>
          <p:nvPr/>
        </p:nvSpPr>
        <p:spPr>
          <a:xfrm>
            <a:off x="6362700" y="4533900"/>
            <a:ext cx="736600" cy="889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7341F7A-7DC6-45C0-B629-C6EC03A0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</p:spTree>
    <p:extLst>
      <p:ext uri="{BB962C8B-B14F-4D97-AF65-F5344CB8AC3E}">
        <p14:creationId xmlns:p14="http://schemas.microsoft.com/office/powerpoint/2010/main" val="2463488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0A53A8-796D-4641-B657-3B3539918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Arduino IDE</a:t>
            </a:r>
          </a:p>
        </p:txBody>
      </p:sp>
      <p:pic>
        <p:nvPicPr>
          <p:cNvPr id="10" name="Content Placeholder 9" descr="sketch_oct03a | Arduino 1.6.5">
            <a:extLst>
              <a:ext uri="{FF2B5EF4-FFF2-40B4-BE49-F238E27FC236}">
                <a16:creationId xmlns:a16="http://schemas.microsoft.com/office/drawing/2014/main" xmlns="" id="{883CF289-3708-4E21-B4C1-BE4398387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" t="6227" r="2276" b="2192"/>
          <a:stretch/>
        </p:blipFill>
        <p:spPr>
          <a:xfrm>
            <a:off x="4536218" y="2080592"/>
            <a:ext cx="3180523" cy="3684104"/>
          </a:xfrm>
          <a:ln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F6B30C8-0FE6-4D36-BEBB-56156231A034}"/>
              </a:ext>
            </a:extLst>
          </p:cNvPr>
          <p:cNvSpPr txBox="1"/>
          <p:nvPr/>
        </p:nvSpPr>
        <p:spPr>
          <a:xfrm>
            <a:off x="8476091" y="4841366"/>
            <a:ext cx="2679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Code Area – where code is written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FAE9E96-56DD-4A40-B617-9918CDA510E9}"/>
              </a:ext>
            </a:extLst>
          </p:cNvPr>
          <p:cNvSpPr txBox="1"/>
          <p:nvPr/>
        </p:nvSpPr>
        <p:spPr>
          <a:xfrm>
            <a:off x="781877" y="4841366"/>
            <a:ext cx="2679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Info Panel – shows errors when compiling and uploading programs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7672A72-8EA4-453A-93EA-7ABF09E5057D}"/>
              </a:ext>
            </a:extLst>
          </p:cNvPr>
          <p:cNvSpPr txBox="1"/>
          <p:nvPr/>
        </p:nvSpPr>
        <p:spPr>
          <a:xfrm>
            <a:off x="781877" y="2114905"/>
            <a:ext cx="2494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Verify – checks the code syntax for errors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4C3E56A-0193-4B84-A44F-6CA4F819B8AB}"/>
              </a:ext>
            </a:extLst>
          </p:cNvPr>
          <p:cNvSpPr txBox="1"/>
          <p:nvPr/>
        </p:nvSpPr>
        <p:spPr>
          <a:xfrm>
            <a:off x="781878" y="3339636"/>
            <a:ext cx="2494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Upload – verifies and uploads code to a connected Arduino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C46FF06-BC87-4741-9F80-A4DCBA40287B}"/>
              </a:ext>
            </a:extLst>
          </p:cNvPr>
          <p:cNvSpPr txBox="1"/>
          <p:nvPr/>
        </p:nvSpPr>
        <p:spPr>
          <a:xfrm>
            <a:off x="8476091" y="2080592"/>
            <a:ext cx="2679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Serial Monitor – opens a window used for communication with the Arduino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59E3A4F6-ACEE-422C-AA9A-94558B60716C}"/>
              </a:ext>
            </a:extLst>
          </p:cNvPr>
          <p:cNvCxnSpPr>
            <a:stCxn id="13" idx="3"/>
          </p:cNvCxnSpPr>
          <p:nvPr/>
        </p:nvCxnSpPr>
        <p:spPr>
          <a:xfrm flipV="1">
            <a:off x="3275935" y="2438070"/>
            <a:ext cx="13643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507E5036-CE64-4CA6-9149-EC69E798C71E}"/>
              </a:ext>
            </a:extLst>
          </p:cNvPr>
          <p:cNvCxnSpPr>
            <a:stCxn id="14" idx="3"/>
          </p:cNvCxnSpPr>
          <p:nvPr/>
        </p:nvCxnSpPr>
        <p:spPr>
          <a:xfrm flipV="1">
            <a:off x="3275935" y="2438070"/>
            <a:ext cx="1569020" cy="1363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24165E15-EEEC-421D-8A46-B728DF9664C6}"/>
              </a:ext>
            </a:extLst>
          </p:cNvPr>
          <p:cNvCxnSpPr>
            <a:stCxn id="12" idx="3"/>
          </p:cNvCxnSpPr>
          <p:nvPr/>
        </p:nvCxnSpPr>
        <p:spPr>
          <a:xfrm>
            <a:off x="3461466" y="5303031"/>
            <a:ext cx="1820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FB8E372B-001B-414C-81AC-A5E4BCCD8E8D}"/>
              </a:ext>
            </a:extLst>
          </p:cNvPr>
          <p:cNvCxnSpPr>
            <a:stCxn id="15" idx="1"/>
          </p:cNvCxnSpPr>
          <p:nvPr/>
        </p:nvCxnSpPr>
        <p:spPr>
          <a:xfrm flipH="1" flipV="1">
            <a:off x="7547212" y="2438070"/>
            <a:ext cx="928879" cy="242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306C7389-08D7-484E-A75A-8C5A77D6C7FE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6701051" y="3922644"/>
            <a:ext cx="1775040" cy="1241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69CBE5E3-44E8-4F11-A33E-8C21CAF4D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9058" y="3339636"/>
            <a:ext cx="1913655" cy="125714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CC1ED43-CA09-4744-A221-9C2D833A7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</p:spTree>
    <p:extLst>
      <p:ext uri="{BB962C8B-B14F-4D97-AF65-F5344CB8AC3E}">
        <p14:creationId xmlns:p14="http://schemas.microsoft.com/office/powerpoint/2010/main" val="1509015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7F3E55-53D1-4BC1-B57B-6511730C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Connecting to the Arduino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3A818A7-0FBA-4D23-B0B7-03CE0137FF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Connect the Arduino via USB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Select the “Arduino UNO” board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Select the right COM 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Try opening the Serial Monitor to see if it worked</a:t>
            </a:r>
          </a:p>
          <a:p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A228CD71-3DC9-4E9C-AA55-C90DA68644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-169" t="3254" r="55884" b="64689"/>
          <a:stretch/>
        </p:blipFill>
        <p:spPr>
          <a:xfrm>
            <a:off x="6126480" y="1845734"/>
            <a:ext cx="4884420" cy="19878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4FB9F82-F750-44E2-8AC8-B6C45EC78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26" r="55161" b="68342"/>
          <a:stretch/>
        </p:blipFill>
        <p:spPr>
          <a:xfrm>
            <a:off x="6126480" y="3857415"/>
            <a:ext cx="4884419" cy="174744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489C1A1-454E-41E8-9033-8077759A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</p:spTree>
    <p:extLst>
      <p:ext uri="{BB962C8B-B14F-4D97-AF65-F5344CB8AC3E}">
        <p14:creationId xmlns:p14="http://schemas.microsoft.com/office/powerpoint/2010/main" val="2657893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7F304-BC34-49D4-819F-5F1DA939D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Arduino Sketches</a:t>
            </a:r>
          </a:p>
        </p:txBody>
      </p:sp>
      <p:pic>
        <p:nvPicPr>
          <p:cNvPr id="7" name="Content Placeholder 6" descr="sketch_oct03b | Arduino 1.6.5">
            <a:extLst>
              <a:ext uri="{FF2B5EF4-FFF2-40B4-BE49-F238E27FC236}">
                <a16:creationId xmlns:a16="http://schemas.microsoft.com/office/drawing/2014/main" xmlns="" id="{6F5BD0FB-04E7-4288-907C-3D8A01BFD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" t="5564" r="2020" b="1934"/>
          <a:stretch/>
        </p:blipFill>
        <p:spPr>
          <a:xfrm>
            <a:off x="4532630" y="2057400"/>
            <a:ext cx="3187700" cy="3721100"/>
          </a:xfrm>
          <a:ln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B521514-F2AC-4F0B-A981-96356082C113}"/>
              </a:ext>
            </a:extLst>
          </p:cNvPr>
          <p:cNvSpPr txBox="1"/>
          <p:nvPr/>
        </p:nvSpPr>
        <p:spPr>
          <a:xfrm>
            <a:off x="952500" y="2057400"/>
            <a:ext cx="299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setup() </a:t>
            </a:r>
            <a:r>
              <a:rPr lang="en-GB" dirty="0"/>
              <a:t>– a function to contain code to execute once at start-up or when reset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E4BCE9A-FF32-4BA6-AF4E-3BB6C93457D9}"/>
              </a:ext>
            </a:extLst>
          </p:cNvPr>
          <p:cNvSpPr txBox="1"/>
          <p:nvPr/>
        </p:nvSpPr>
        <p:spPr>
          <a:xfrm>
            <a:off x="8218928" y="2036798"/>
            <a:ext cx="2852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loop() </a:t>
            </a:r>
            <a:r>
              <a:rPr lang="en-GB" dirty="0"/>
              <a:t>– a function that runs repeatedly and contains the main program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FC2D566-AB9B-48C4-90D8-C4CC4520E001}"/>
              </a:ext>
            </a:extLst>
          </p:cNvPr>
          <p:cNvSpPr txBox="1"/>
          <p:nvPr/>
        </p:nvSpPr>
        <p:spPr>
          <a:xfrm>
            <a:off x="1097281" y="4470400"/>
            <a:ext cx="2852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Code goes between the curly brackets in each function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8EEFEB76-4196-4D63-B460-CB9F4103CAE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949700" y="2519065"/>
            <a:ext cx="1083310" cy="301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A23371FF-7FF5-4F2E-99CD-12E6747D6D86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446643" y="2498463"/>
            <a:ext cx="2772285" cy="114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BE696AA3-7D3B-40BF-A2FA-5B28CFBABC02}"/>
              </a:ext>
            </a:extLst>
          </p:cNvPr>
          <p:cNvCxnSpPr>
            <a:stCxn id="15" idx="3"/>
          </p:cNvCxnSpPr>
          <p:nvPr/>
        </p:nvCxnSpPr>
        <p:spPr>
          <a:xfrm flipV="1">
            <a:off x="3949701" y="4089400"/>
            <a:ext cx="685799" cy="842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753B096-BA05-4AF1-A30A-97781E7E5D30}"/>
              </a:ext>
            </a:extLst>
          </p:cNvPr>
          <p:cNvSpPr txBox="1"/>
          <p:nvPr/>
        </p:nvSpPr>
        <p:spPr>
          <a:xfrm>
            <a:off x="8303260" y="3735007"/>
            <a:ext cx="2852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Lines starting with // are </a:t>
            </a:r>
            <a:r>
              <a:rPr lang="en-GB" b="1" dirty="0"/>
              <a:t>comments</a:t>
            </a:r>
            <a:r>
              <a:rPr lang="en-GB" dirty="0"/>
              <a:t> and can be ignored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CA8C018A-98B2-409D-96D3-6C15D8883A97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7341704" y="3762435"/>
            <a:ext cx="961556" cy="434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D724A03-51AC-4BE6-A1B5-C6A1C2ED8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Slides by Alex Pirie, based on original material by Sebastian </a:t>
            </a:r>
            <a:r>
              <a:rPr lang="en-GB" dirty="0" err="1"/>
              <a:t>Goscik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F9DD0C3-6080-4DEE-B252-173F9BEFFAE2}"/>
              </a:ext>
            </a:extLst>
          </p:cNvPr>
          <p:cNvSpPr txBox="1"/>
          <p:nvPr/>
        </p:nvSpPr>
        <p:spPr>
          <a:xfrm>
            <a:off x="8218928" y="4998979"/>
            <a:ext cx="3021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(Arduino code is written in the C programming language)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C0DE974-3DBD-4EF9-B84B-A87F0D323CD5}"/>
              </a:ext>
            </a:extLst>
          </p:cNvPr>
          <p:cNvSpPr txBox="1"/>
          <p:nvPr/>
        </p:nvSpPr>
        <p:spPr>
          <a:xfrm>
            <a:off x="1024890" y="3361730"/>
            <a:ext cx="2852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void</a:t>
            </a:r>
            <a:r>
              <a:rPr lang="en-GB" dirty="0"/>
              <a:t> – don’t worry about this, we’ll get to it later</a:t>
            </a:r>
            <a:endParaRPr lang="en-GB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037A610D-CD8D-4397-A97D-538F7BB08D09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3877310" y="3605963"/>
            <a:ext cx="727711" cy="78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300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E5C0F5-F969-4B6E-80EE-F4A457609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 Code Examples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BD67B4A-4C82-441D-816A-7ACC33AC06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IDE contains a vast library of example programs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These demonstrate all the IDE’s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Arduino shields and libraries usually also come with example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If these examples don’t cover what you need – Google it!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Try finding and opening the “Blink” example code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78329AE5-86D4-42CD-927E-6757A3F69C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2968" r="61748" b="31640"/>
          <a:stretch/>
        </p:blipFill>
        <p:spPr>
          <a:xfrm>
            <a:off x="6218238" y="1856907"/>
            <a:ext cx="4429395" cy="425729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4B3BAD8-C0A8-422C-8AFE-D57E22C47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by Alex Pirie, based on original material by Sebastian Goscik</a:t>
            </a:r>
          </a:p>
        </p:txBody>
      </p:sp>
    </p:spTree>
    <p:extLst>
      <p:ext uri="{BB962C8B-B14F-4D97-AF65-F5344CB8AC3E}">
        <p14:creationId xmlns:p14="http://schemas.microsoft.com/office/powerpoint/2010/main" val="16711953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1226</TotalTime>
  <Words>1303</Words>
  <Application>Microsoft Office PowerPoint</Application>
  <PresentationFormat>Custom</PresentationFormat>
  <Paragraphs>174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Retrospect</vt:lpstr>
      <vt:lpstr>Session 1 – Arduino Basics</vt:lpstr>
      <vt:lpstr>Course Structure</vt:lpstr>
      <vt:lpstr>Course Requirements &amp; Assumptions</vt:lpstr>
      <vt:lpstr>What is an Arduino?</vt:lpstr>
      <vt:lpstr>Kit Contents</vt:lpstr>
      <vt:lpstr>The Arduino IDE</vt:lpstr>
      <vt:lpstr>Connecting to the Arduino</vt:lpstr>
      <vt:lpstr>Arduino Sketches</vt:lpstr>
      <vt:lpstr>IDE Code Examples</vt:lpstr>
      <vt:lpstr>Blink</vt:lpstr>
      <vt:lpstr>Breadboards</vt:lpstr>
      <vt:lpstr>LEDs</vt:lpstr>
      <vt:lpstr>Connecting External LEDs</vt:lpstr>
      <vt:lpstr>Connecting External LEDs - Examples</vt:lpstr>
      <vt:lpstr>PWM – Controlling LED Brightness</vt:lpstr>
      <vt:lpstr>PWM Implementation</vt:lpstr>
      <vt:lpstr>PWM Example</vt:lpstr>
      <vt:lpstr>For Loops</vt:lpstr>
      <vt:lpstr>For Loops Example</vt:lpstr>
      <vt:lpstr>While Loops</vt:lpstr>
      <vt:lpstr>While Loops Example</vt:lpstr>
      <vt:lpstr>Plenary</vt:lpstr>
      <vt:lpstr>Final Challenges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– Arduino Basics</dc:title>
  <dc:creator>Alexander Pirie</dc:creator>
  <cp:lastModifiedBy>Sam Lane</cp:lastModifiedBy>
  <cp:revision>35</cp:revision>
  <dcterms:created xsi:type="dcterms:W3CDTF">2017-10-03T12:36:16Z</dcterms:created>
  <dcterms:modified xsi:type="dcterms:W3CDTF">2018-10-02T10:23:21Z</dcterms:modified>
</cp:coreProperties>
</file>