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90F9-107C-4850-9B56-EDC9BC1250C2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E3827-55AE-4CA2-B208-EB6DF69AB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6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F643-BD3E-451C-A4B9-B73E955C1EA5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4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05F2-1953-495B-920A-EB754172DA54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9D6C-459E-4ECD-9287-38D8BF888A1F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7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DF01-5107-46DC-BD52-6AF0A36B1AFC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94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19F4-3E11-403C-9E03-177F08F2CEB3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27CD-C556-41C7-8305-934F300EC279}" type="datetime1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08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F1D-93E6-412E-8E47-2800905AD518}" type="datetime1">
              <a:rPr lang="en-GB" smtClean="0"/>
              <a:t>13/11/2017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39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5082-A34C-4FD9-81CA-56465D85B085}" type="datetime1">
              <a:rPr lang="en-GB" smtClean="0"/>
              <a:t>13/11/2017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52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7366-D684-4F9A-914D-304D9A4FE7B8}" type="datetime1">
              <a:rPr lang="en-GB" smtClean="0"/>
              <a:t>13/11/2017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9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4504F7-8370-46EE-9C4D-C0C04B466686}" type="datetime1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573C-B0BA-45C1-8AA7-436629D75AF8}" type="datetime1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69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8007AB-C47B-49B1-929C-CFF218D5A52D}" type="datetime1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7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E969-3213-4D18-88E2-5F4FF310F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GB" sz="5400" dirty="0"/>
              <a:t>Session 3 – Serial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AD9E0-B9D8-4501-B73C-918E8748B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Using Serial Protocols – UART, I2C, SPI – to communicate with the </a:t>
            </a:r>
            <a:r>
              <a:rPr lang="en-GB" dirty="0" err="1"/>
              <a:t>arduino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74E33-6B57-434A-8A94-DBD480B0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83" y="887895"/>
            <a:ext cx="9876794" cy="20668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3DE3-38A5-4B59-9A88-B50E2B99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211705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B0F2-ADA5-4ED1-A810-AB65D9C4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LM75A I</a:t>
            </a:r>
            <a:r>
              <a:rPr lang="en-GB" baseline="30000" dirty="0"/>
              <a:t>2</a:t>
            </a:r>
            <a:r>
              <a:rPr lang="en-GB" dirty="0"/>
              <a:t>C Temperature Sensor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7B47A-6E48-4F5C-82C1-50774CA0E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LM75A temperature sensor sends information about temperature as two bytes of data - we can only read one byte at a time over the I</a:t>
            </a:r>
            <a:r>
              <a:rPr lang="en-GB" baseline="30000" dirty="0"/>
              <a:t>2</a:t>
            </a:r>
            <a:r>
              <a:rPr lang="en-GB" dirty="0"/>
              <a:t>C serial line, so we’ll need to do two read operations and manipulate the readings to get the answer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900" dirty="0"/>
          </a:p>
          <a:p>
            <a:pPr>
              <a:buFont typeface="Arial" panose="020B0604020202020204" pitchFamily="34" charset="0"/>
              <a:buChar char="•"/>
            </a:pPr>
            <a:endParaRPr lang="en-GB" sz="1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Note that there’s only 11 useful bits of information – we will </a:t>
            </a:r>
            <a:r>
              <a:rPr lang="en-GB" b="1" dirty="0"/>
              <a:t>read</a:t>
            </a:r>
            <a:r>
              <a:rPr lang="en-GB" dirty="0"/>
              <a:t> byte 1, </a:t>
            </a:r>
            <a:r>
              <a:rPr lang="en-GB" b="1" dirty="0"/>
              <a:t>shift left </a:t>
            </a:r>
            <a:r>
              <a:rPr lang="en-GB" dirty="0"/>
              <a:t>by 8, </a:t>
            </a:r>
            <a:r>
              <a:rPr lang="en-GB" b="1" dirty="0"/>
              <a:t>add</a:t>
            </a:r>
            <a:r>
              <a:rPr lang="en-GB" dirty="0"/>
              <a:t> byte 2 and then </a:t>
            </a:r>
            <a:r>
              <a:rPr lang="en-GB" b="1" dirty="0"/>
              <a:t>shift right </a:t>
            </a:r>
            <a:r>
              <a:rPr lang="en-GB" dirty="0"/>
              <a:t>by 5 to get the useful information out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A25B-DBB9-4B43-8771-30A2012D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Slides by Alex Pirie, based on original material by Sebastian </a:t>
            </a:r>
            <a:r>
              <a:rPr lang="en-GB" dirty="0" err="1"/>
              <a:t>Goscik</a:t>
            </a:r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DF70D0-F79A-46FD-B281-9D9F619B5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32207"/>
              </p:ext>
            </p:extLst>
          </p:nvPr>
        </p:nvGraphicFramePr>
        <p:xfrm>
          <a:off x="1960879" y="2744894"/>
          <a:ext cx="83311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30542265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642279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034357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462417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4297788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2250253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336982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046143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2348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Byte/bit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4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0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Byte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1166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810ABD-12D9-4C89-BF70-2A5213562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72359"/>
              </p:ext>
            </p:extLst>
          </p:nvPr>
        </p:nvGraphicFramePr>
        <p:xfrm>
          <a:off x="1569936" y="4448105"/>
          <a:ext cx="91130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96">
                  <a:extLst>
                    <a:ext uri="{9D8B030D-6E8A-4147-A177-3AD203B41FA5}">
                      <a16:colId xmlns:a16="http://schemas.microsoft.com/office/drawing/2014/main" val="10006484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52025065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93854668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861372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4775736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67409822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72203210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231243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4520545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7881825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7933194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7095175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579083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500875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445133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0574120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57713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0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Read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77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&lt;&lt;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88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 byte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&gt;&gt;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16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8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2AE7ED-647D-4F81-B861-7FB1B728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the LM75A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A40B0-4161-40C9-9BDF-6F36E3CF74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Connect the LM75A as shown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Make sure that you have it the right way up – with the dot/notch on the left!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Connect all the top pins to +5V (Note: we’ve connected these together for you!)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Connect the bottom right pin to 0V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Connect SDA and SCL as shown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2E065-32EC-4633-8AB1-AC0D2966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A4589D-81F4-44C0-8223-7230844DBE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98" y="1846263"/>
            <a:ext cx="307160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9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0C91-0EE1-41E6-8ACD-A29FBDA1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baseline="30000" dirty="0"/>
              <a:t>2</a:t>
            </a:r>
            <a:r>
              <a:rPr lang="en-GB" dirty="0"/>
              <a:t>C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A6949-1953-4D84-8506-A89AF5A35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39604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a library – </a:t>
            </a:r>
            <a:r>
              <a:rPr lang="en-GB" b="1" dirty="0"/>
              <a:t>#include &lt;</a:t>
            </a:r>
            <a:r>
              <a:rPr lang="en-GB" b="1" dirty="0" err="1"/>
              <a:t>Wire.h</a:t>
            </a:r>
            <a:r>
              <a:rPr lang="en-GB" b="1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Address of the LM75A (79) made constant using </a:t>
            </a:r>
            <a:r>
              <a:rPr lang="en-GB" b="1" dirty="0" err="1"/>
              <a:t>const</a:t>
            </a: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Start Wire using </a:t>
            </a:r>
            <a:r>
              <a:rPr lang="en-GB" b="1" dirty="0" err="1"/>
              <a:t>Wire.begin</a:t>
            </a:r>
            <a:r>
              <a:rPr lang="en-GB" b="1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Request two bytes from the LM75A using </a:t>
            </a:r>
            <a:r>
              <a:rPr lang="en-GB" b="1" dirty="0" err="1"/>
              <a:t>Wire.requestFrom</a:t>
            </a:r>
            <a:r>
              <a:rPr lang="en-GB" b="1" dirty="0"/>
              <a:t>(address, bytes)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Read the bytes using </a:t>
            </a:r>
            <a:r>
              <a:rPr lang="en-GB" b="1" dirty="0" err="1"/>
              <a:t>Wire.read</a:t>
            </a:r>
            <a:r>
              <a:rPr lang="en-GB" b="1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Multiply temperature by 0.125 to give temperature in degrees Celsius and print to serial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Could you do the last 5 lines of code in a single line?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CB5DB-C9EE-43F3-80AD-A68A38D4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7F78A-CCC1-45E1-A7E6-AAE36CA44894}"/>
              </a:ext>
            </a:extLst>
          </p:cNvPr>
          <p:cNvSpPr txBox="1"/>
          <p:nvPr/>
        </p:nvSpPr>
        <p:spPr>
          <a:xfrm>
            <a:off x="6035039" y="1845734"/>
            <a:ext cx="5569527" cy="443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GB" sz="16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Wire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 = 79;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setup()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sz="16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.begin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(9600);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Wire.begin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loop()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Wire.requestFrom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(address, 2);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 = </a:t>
            </a:r>
            <a:r>
              <a:rPr lang="en-GB" sz="16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Wire.read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temp = temp &lt;&lt; 8;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temp = temp + </a:t>
            </a:r>
            <a:r>
              <a:rPr lang="en-GB" sz="16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Wire.read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temp = temp &gt;&gt; 5;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sz="16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(temp*0.125);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65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B923-DA37-452B-AD56-209AEC10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 – Serial Peripheral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BC07-1A88-42D9-BD42-898895CD3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61405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Referred to as a “</a:t>
            </a:r>
            <a:r>
              <a:rPr lang="en-GB" b="1" i="1" dirty="0"/>
              <a:t>Four – Wire Interface</a:t>
            </a:r>
            <a:r>
              <a:rPr lang="en-GB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Another serial data protocol that only allows a single master device controlling slave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active slave device is chosen by enabling its </a:t>
            </a:r>
            <a:r>
              <a:rPr lang="en-GB" b="1" dirty="0"/>
              <a:t>Slave Select (SS) </a:t>
            </a:r>
            <a:r>
              <a:rPr lang="en-GB" dirty="0"/>
              <a:t>pin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is transferred when pulses are placed on the </a:t>
            </a:r>
            <a:r>
              <a:rPr lang="en-GB" b="1" dirty="0"/>
              <a:t>clock line (SCLK)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There are two separate unidirectional lines – </a:t>
            </a:r>
            <a:r>
              <a:rPr lang="en-GB" b="1" dirty="0"/>
              <a:t>MOSI (Master-Out, Slave-In) </a:t>
            </a:r>
            <a:r>
              <a:rPr lang="en-GB" dirty="0"/>
              <a:t>and </a:t>
            </a:r>
            <a:r>
              <a:rPr lang="en-GB" b="1" dirty="0"/>
              <a:t>MISO (Master-In, Slave-Out)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requires more connections but is simpler to implement manually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can use the </a:t>
            </a:r>
            <a:r>
              <a:rPr lang="en-GB" b="1" dirty="0"/>
              <a:t>SPI </a:t>
            </a:r>
            <a:r>
              <a:rPr lang="en-GB" dirty="0"/>
              <a:t>library – but it can look confusing!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95DA1-6897-495E-9F5F-66477C7D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2DC6F3-5049-4396-8D9B-06489F2A8E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1178" y="2173357"/>
            <a:ext cx="4135622" cy="328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7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9168-9F89-433D-AC2B-B5E0D559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TC77 Microwire 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D8C4-A367-4CA0-AE8B-4CCCEF9A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92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TC77 sensors actually use a protocol called Microwire – which is similar to normal SPI, but uses a single serial data line (SI/O) instead of the two MISO and MOSI lines.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only need to send information from the TC77 to the Arduino – we’ll just treat SI/O as the MISO line and ignore the MOSI line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TC77 sends 16 bits on its SI/O line - for SPI there would be 16 clock pulses on the SCLK line, and 16 bits would be simultaneously transferred in both directions on the MISO and MOSI lines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Like the LM75A sensor, some of the transmitted bits are useless – we can discard the last 3 bits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Each time we want to read, we’ll enable the TC77 by pulling SS low, start the SPI transaction, read 16 bits, end the transaction and then disable the chip again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E7CE5-220D-4CF5-9C91-65075D74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34245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57A4-644F-45CF-8B1E-1FE25A41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the TC77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11451-CFEE-4053-B2BF-8484C5ACB4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Make sure that you have the TC77 the right way up – with the dot/notch on the left!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Connect the top left pin to +5V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Connect the bottom right pin to 0V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Connect SS (second top left) to pin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Connect SI/O (bottom left) to MISO (pin 12)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Connect SCLK (second bottom left) to pin 13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13DD7-7496-4D07-82C6-A6BF2385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E594A8-98F4-4E61-8A8F-2554448D0F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97" y="1891661"/>
            <a:ext cx="2971806" cy="393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7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33A9-25C9-4D68-982D-AB604805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 Code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4F57A1-FE10-4770-A79D-D695FCDE5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13124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SPI.begin</a:t>
            </a:r>
            <a:r>
              <a:rPr lang="en-GB" b="1" dirty="0"/>
              <a:t>()</a:t>
            </a:r>
            <a:r>
              <a:rPr lang="en-GB" dirty="0"/>
              <a:t> to start the SPI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a </a:t>
            </a:r>
            <a:r>
              <a:rPr lang="en-GB" b="1" dirty="0" err="1"/>
              <a:t>digitalWrite</a:t>
            </a:r>
            <a:r>
              <a:rPr lang="en-GB" dirty="0"/>
              <a:t> to control the SS pin (active-low so enabled when </a:t>
            </a:r>
            <a:r>
              <a:rPr lang="en-GB" b="1" dirty="0"/>
              <a:t>LOW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Startup</a:t>
            </a:r>
            <a:r>
              <a:rPr lang="en-GB" dirty="0"/>
              <a:t> SPI session using </a:t>
            </a:r>
            <a:r>
              <a:rPr lang="en-GB" b="1" dirty="0" err="1"/>
              <a:t>SPI.beginTransaction</a:t>
            </a:r>
            <a:r>
              <a:rPr lang="en-GB" b="1" dirty="0"/>
              <a:t>() </a:t>
            </a:r>
            <a:r>
              <a:rPr lang="en-GB" dirty="0"/>
              <a:t>and end with </a:t>
            </a:r>
            <a:r>
              <a:rPr lang="en-GB" b="1" dirty="0" err="1"/>
              <a:t>SPI.endTransaction</a:t>
            </a:r>
            <a:r>
              <a:rPr lang="en-GB" b="1" dirty="0"/>
              <a:t>()</a:t>
            </a:r>
            <a:r>
              <a:rPr lang="en-GB" dirty="0"/>
              <a:t> – don’t worry about what the </a:t>
            </a:r>
            <a:r>
              <a:rPr lang="en-GB" b="1" dirty="0" err="1"/>
              <a:t>SPISettings</a:t>
            </a:r>
            <a:r>
              <a:rPr lang="en-GB" dirty="0"/>
              <a:t> do for now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Transfer a word of data using </a:t>
            </a:r>
            <a:r>
              <a:rPr lang="en-GB" b="1" dirty="0"/>
              <a:t>SPI.transfer16()</a:t>
            </a:r>
            <a:r>
              <a:rPr lang="en-GB" dirty="0"/>
              <a:t> –the zero is the data sent on MOSI (irrelevant)</a:t>
            </a: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Adjust temp before printing to serial to convert to degrees Celsius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79480-C49E-4037-BE31-C33F08B7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DF199-DE6D-4912-8BE0-20738CC4889C}"/>
              </a:ext>
            </a:extLst>
          </p:cNvPr>
          <p:cNvSpPr txBox="1"/>
          <p:nvPr/>
        </p:nvSpPr>
        <p:spPr>
          <a:xfrm>
            <a:off x="6228521" y="1845734"/>
            <a:ext cx="6359323" cy="403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GB" sz="12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SPI</a:t>
            </a:r>
            <a:r>
              <a:rPr lang="en-GB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setup()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sz="12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.begin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(9600);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SPI</a:t>
            </a:r>
            <a:r>
              <a:rPr lang="en-GB" sz="12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.begin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loop()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en-GB" sz="1200" dirty="0">
                <a:solidFill>
                  <a:srgbClr val="59595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//Chip Enable</a:t>
            </a:r>
            <a:endParaRPr lang="en-GB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SPI</a:t>
            </a:r>
            <a:r>
              <a:rPr lang="en-GB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.beginTransaction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GB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SPISettings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(7000000, 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MSBFIRST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SPI_MODE3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 = </a:t>
            </a:r>
            <a:r>
              <a:rPr lang="en-GB" sz="1200" b="1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SPI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.transfer16(0); </a:t>
            </a:r>
            <a:r>
              <a:rPr lang="en-GB" sz="1200" dirty="0">
                <a:solidFill>
                  <a:srgbClr val="59595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//Read Data</a:t>
            </a:r>
            <a:endParaRPr lang="en-GB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SPI</a:t>
            </a:r>
            <a:r>
              <a:rPr lang="en-GB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.endTransaction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en-GB" sz="1200" dirty="0">
                <a:solidFill>
                  <a:srgbClr val="59595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//Chip Disable</a:t>
            </a:r>
            <a:endParaRPr lang="en-GB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temp = temp &gt;&gt; 3;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sz="12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(temp*0.0625);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79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7681-4409-492B-B10B-C5A6CFE9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893F-8C01-417A-8089-588D03E92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61405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UART Serial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Start using </a:t>
            </a:r>
            <a:r>
              <a:rPr lang="en-GB" b="1" dirty="0" err="1"/>
              <a:t>Serial.begin</a:t>
            </a:r>
            <a:r>
              <a:rPr lang="en-GB" b="1" dirty="0"/>
              <a:t>(baud);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Print using </a:t>
            </a:r>
            <a:r>
              <a:rPr lang="en-GB" b="1" dirty="0" err="1"/>
              <a:t>Serial.print</a:t>
            </a:r>
            <a:r>
              <a:rPr lang="en-GB" b="1" dirty="0"/>
              <a:t>();</a:t>
            </a:r>
            <a:r>
              <a:rPr lang="en-GB" dirty="0"/>
              <a:t> and </a:t>
            </a:r>
            <a:r>
              <a:rPr lang="en-GB" b="1" dirty="0" err="1"/>
              <a:t>Serial.println</a:t>
            </a:r>
            <a:r>
              <a:rPr lang="en-GB" b="1" dirty="0"/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Check buffer using </a:t>
            </a:r>
            <a:r>
              <a:rPr lang="en-GB" b="1" dirty="0" err="1"/>
              <a:t>Serial.available</a:t>
            </a:r>
            <a:r>
              <a:rPr lang="en-GB" b="1" dirty="0"/>
              <a:t>();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Read from the PC using </a:t>
            </a:r>
            <a:r>
              <a:rPr lang="en-GB" b="1" dirty="0" err="1"/>
              <a:t>Serial.read</a:t>
            </a:r>
            <a:r>
              <a:rPr lang="en-GB" b="1" dirty="0"/>
              <a:t>(); </a:t>
            </a:r>
            <a:r>
              <a:rPr lang="en-GB" dirty="0"/>
              <a:t>and </a:t>
            </a:r>
            <a:r>
              <a:rPr lang="en-GB" b="1" dirty="0" err="1"/>
              <a:t>Serial.readString</a:t>
            </a:r>
            <a:r>
              <a:rPr lang="en-GB" b="1" dirty="0"/>
              <a:t>();</a:t>
            </a:r>
          </a:p>
          <a:p>
            <a:pPr marL="0" indent="0">
              <a:buNone/>
            </a:pPr>
            <a:r>
              <a:rPr lang="en-GB" dirty="0"/>
              <a:t>Binary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Shift left </a:t>
            </a:r>
            <a:r>
              <a:rPr lang="en-GB" b="1" dirty="0"/>
              <a:t>&lt;&lt;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Shift right </a:t>
            </a:r>
            <a:r>
              <a:rPr lang="en-GB" b="1" dirty="0"/>
              <a:t>&gt;&gt;</a:t>
            </a:r>
          </a:p>
          <a:p>
            <a:pPr marL="0" indent="0">
              <a:buNone/>
            </a:pPr>
            <a:r>
              <a:rPr lang="en-GB" dirty="0"/>
              <a:t>Including libraries: </a:t>
            </a:r>
            <a:r>
              <a:rPr lang="en-GB" b="1" dirty="0"/>
              <a:t>#include &lt;</a:t>
            </a:r>
            <a:r>
              <a:rPr lang="en-GB" b="1" dirty="0" err="1"/>
              <a:t>library.h</a:t>
            </a:r>
            <a:r>
              <a:rPr lang="en-GB" b="1" dirty="0"/>
              <a:t>&gt;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B214E-5A78-4375-BC46-346F2A0BD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337976" cy="47936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</a:t>
            </a:r>
            <a:r>
              <a:rPr lang="en-GB" baseline="30000" dirty="0"/>
              <a:t>2</a:t>
            </a:r>
            <a:r>
              <a:rPr lang="en-GB" dirty="0"/>
              <a:t>C library – </a:t>
            </a:r>
            <a:r>
              <a:rPr lang="en-GB" b="1" dirty="0"/>
              <a:t>Wire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Start using </a:t>
            </a:r>
            <a:r>
              <a:rPr lang="en-GB" b="1" dirty="0" err="1"/>
              <a:t>Wire.begin</a:t>
            </a:r>
            <a:r>
              <a:rPr lang="en-GB" b="1" dirty="0"/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Request data: </a:t>
            </a:r>
            <a:r>
              <a:rPr lang="en-GB" b="1" dirty="0" err="1"/>
              <a:t>Wire.requestFrom</a:t>
            </a:r>
            <a:r>
              <a:rPr lang="en-GB" b="1" dirty="0"/>
              <a:t>(address, bytes);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Read a byte: </a:t>
            </a:r>
            <a:r>
              <a:rPr lang="en-GB" b="1" dirty="0" err="1"/>
              <a:t>Wire.read</a:t>
            </a:r>
            <a:r>
              <a:rPr lang="en-GB" b="1" dirty="0"/>
              <a:t>();</a:t>
            </a:r>
          </a:p>
          <a:p>
            <a:pPr marL="0" indent="0">
              <a:buNone/>
            </a:pPr>
            <a:r>
              <a:rPr lang="en-GB" dirty="0"/>
              <a:t>SPI library - </a:t>
            </a:r>
            <a:r>
              <a:rPr lang="en-GB" b="1" dirty="0"/>
              <a:t>SPI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Start using </a:t>
            </a:r>
            <a:r>
              <a:rPr lang="en-GB" b="1" dirty="0" err="1"/>
              <a:t>SPI.begin</a:t>
            </a:r>
            <a:r>
              <a:rPr lang="en-GB" b="1" dirty="0"/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Start transmission: </a:t>
            </a:r>
            <a:r>
              <a:rPr lang="en-GB" b="1" dirty="0" err="1"/>
              <a:t>SPI.beginTransaction</a:t>
            </a:r>
            <a:r>
              <a:rPr lang="en-GB" b="1" dirty="0"/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Settings: </a:t>
            </a:r>
            <a:r>
              <a:rPr lang="en-GB" b="1" dirty="0" err="1"/>
              <a:t>SPISettings</a:t>
            </a:r>
            <a:r>
              <a:rPr lang="en-GB" b="1" dirty="0"/>
              <a:t>(</a:t>
            </a:r>
            <a:r>
              <a:rPr lang="en-GB" b="1" dirty="0" err="1"/>
              <a:t>freq</a:t>
            </a:r>
            <a:r>
              <a:rPr lang="en-GB" b="1" dirty="0"/>
              <a:t>, order, mode);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Transfer word: </a:t>
            </a:r>
            <a:r>
              <a:rPr lang="en-GB" b="1" dirty="0"/>
              <a:t>SPI.transfer16(output);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End transmission: </a:t>
            </a:r>
            <a:r>
              <a:rPr lang="en-GB" b="1" dirty="0" err="1"/>
              <a:t>SPI.endTransaction</a:t>
            </a:r>
            <a:r>
              <a:rPr lang="en-GB" b="1" dirty="0"/>
              <a:t>();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A5BD4-3A7F-4C5A-98AB-4E0DCDCE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9093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80D8-CB94-4B79-BFEF-89889338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1BA4F-CFD3-426A-ACB5-487E73A4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Try some of the following: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Report the analogue value of a potentiometer in the Serial Monitor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Make a “touch” detector to detect the warmth of a finger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Make an RGB LED fade red to blue depending on the temperature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Try “bit-banging” the Microwire transmission protocol on the Arduino to communicate with the TC77 temperature sensor (ask only if you’re keen!)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41E7F-7EA8-43D2-ABD3-4BBC7088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291936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36AC-2336-4E2E-B0DE-FF34BDF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03B1-6F65-4B88-9855-52D3F7111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49568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Signals are classed as either Analogue or Digital</a:t>
            </a:r>
          </a:p>
          <a:p>
            <a:pPr marL="0" indent="0">
              <a:buNone/>
            </a:pPr>
            <a:r>
              <a:rPr lang="en-GB" dirty="0"/>
              <a:t>Producing square waves: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start up: </a:t>
            </a:r>
            <a:r>
              <a:rPr lang="en-GB" b="1" dirty="0"/>
              <a:t>tone(pin, </a:t>
            </a:r>
            <a:r>
              <a:rPr lang="en-GB" b="1" dirty="0" err="1"/>
              <a:t>freq</a:t>
            </a:r>
            <a:r>
              <a:rPr lang="en-GB" b="1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end: </a:t>
            </a:r>
            <a:r>
              <a:rPr lang="en-GB" b="1" dirty="0" err="1"/>
              <a:t>noTone</a:t>
            </a:r>
            <a:r>
              <a:rPr lang="en-GB" b="1" dirty="0"/>
              <a:t>(pin);</a:t>
            </a:r>
          </a:p>
          <a:p>
            <a:pPr marL="0" indent="0">
              <a:buNone/>
            </a:pPr>
            <a:r>
              <a:rPr lang="en-GB" dirty="0"/>
              <a:t>Digital inputs: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With pullup: </a:t>
            </a:r>
            <a:r>
              <a:rPr lang="en-GB" b="1" dirty="0" err="1"/>
              <a:t>pinMode</a:t>
            </a:r>
            <a:r>
              <a:rPr lang="en-GB" b="1" dirty="0"/>
              <a:t>(pin, INPUT_PULLUP);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Floating: </a:t>
            </a:r>
            <a:r>
              <a:rPr lang="en-GB" b="1" dirty="0" err="1"/>
              <a:t>pinMode</a:t>
            </a:r>
            <a:r>
              <a:rPr lang="en-GB" b="1" dirty="0"/>
              <a:t>(pin, INPUT);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Reading: </a:t>
            </a:r>
            <a:r>
              <a:rPr lang="en-GB" b="1" dirty="0" err="1"/>
              <a:t>digitalRead</a:t>
            </a:r>
            <a:r>
              <a:rPr lang="en-GB" b="1" dirty="0"/>
              <a:t>(pin);</a:t>
            </a:r>
          </a:p>
          <a:p>
            <a:pPr marL="0" indent="0">
              <a:buNone/>
            </a:pPr>
            <a:r>
              <a:rPr lang="en-GB" dirty="0"/>
              <a:t>Analogue pins - addressed A0 to A5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read: </a:t>
            </a:r>
            <a:r>
              <a:rPr lang="en-GB" b="1" dirty="0" err="1"/>
              <a:t>analogRead</a:t>
            </a:r>
            <a:r>
              <a:rPr lang="en-GB" b="1" dirty="0"/>
              <a:t>(pin);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A26D-5E45-4AAA-AFDA-35A5AE165D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statements: </a:t>
            </a:r>
            <a:r>
              <a:rPr lang="en-GB" b="1" dirty="0"/>
              <a:t>if(condition){	}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Else statement </a:t>
            </a:r>
            <a:r>
              <a:rPr lang="en-GB" b="1" dirty="0"/>
              <a:t>else</a:t>
            </a:r>
            <a:r>
              <a:rPr lang="en-GB" dirty="0"/>
              <a:t> can follow </a:t>
            </a:r>
            <a:r>
              <a:rPr lang="en-GB" b="1" dirty="0"/>
              <a:t>if</a:t>
            </a:r>
            <a:r>
              <a:rPr lang="en-GB" dirty="0"/>
              <a:t>, executes if condition false</a:t>
            </a:r>
          </a:p>
          <a:p>
            <a:pPr marL="0" indent="0">
              <a:buNone/>
            </a:pPr>
            <a:r>
              <a:rPr lang="en-GB" dirty="0"/>
              <a:t>Comparators </a:t>
            </a:r>
            <a:r>
              <a:rPr lang="en-GB" b="1" dirty="0"/>
              <a:t>==</a:t>
            </a:r>
            <a:r>
              <a:rPr lang="en-GB" dirty="0"/>
              <a:t>,</a:t>
            </a:r>
            <a:r>
              <a:rPr lang="en-GB" b="1" dirty="0"/>
              <a:t> !=</a:t>
            </a:r>
            <a:r>
              <a:rPr lang="en-GB" dirty="0"/>
              <a:t>,</a:t>
            </a:r>
            <a:r>
              <a:rPr lang="en-GB" b="1" dirty="0"/>
              <a:t> &gt;=</a:t>
            </a:r>
            <a:r>
              <a:rPr lang="en-GB" dirty="0"/>
              <a:t>,</a:t>
            </a:r>
            <a:r>
              <a:rPr lang="en-GB" b="1" dirty="0"/>
              <a:t> &lt;=</a:t>
            </a:r>
            <a:r>
              <a:rPr lang="en-GB" dirty="0"/>
              <a:t>,</a:t>
            </a:r>
            <a:r>
              <a:rPr lang="en-GB" b="1" dirty="0"/>
              <a:t> &gt;</a:t>
            </a:r>
            <a:r>
              <a:rPr lang="en-GB" dirty="0"/>
              <a:t>,</a:t>
            </a:r>
            <a:r>
              <a:rPr lang="en-GB" b="1" dirty="0"/>
              <a:t> &lt;</a:t>
            </a:r>
          </a:p>
          <a:p>
            <a:pPr marL="0" indent="0">
              <a:buNone/>
            </a:pPr>
            <a:r>
              <a:rPr lang="en-GB" b="1" dirty="0"/>
              <a:t>!</a:t>
            </a:r>
            <a:r>
              <a:rPr lang="en-GB" dirty="0"/>
              <a:t> can be used as an operator for “not”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 Switches suffer from switch bounce – </a:t>
            </a:r>
            <a:r>
              <a:rPr lang="en-GB" dirty="0" err="1"/>
              <a:t>debounce</a:t>
            </a:r>
            <a:r>
              <a:rPr lang="en-GB" dirty="0"/>
              <a:t> using hardware (</a:t>
            </a:r>
            <a:r>
              <a:rPr lang="en-GB" b="1" dirty="0"/>
              <a:t>capacitor</a:t>
            </a:r>
            <a:r>
              <a:rPr lang="en-GB" dirty="0"/>
              <a:t>) or software (</a:t>
            </a:r>
            <a:r>
              <a:rPr lang="en-GB" b="1" dirty="0" err="1"/>
              <a:t>millis</a:t>
            </a:r>
            <a:r>
              <a:rPr lang="en-GB" b="1" dirty="0"/>
              <a:t>() 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27CB3-C5EB-439C-838B-39780739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235646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2B18C1-B313-46AA-99AE-E87C8AB6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Serial?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B43C18-2AB7-40F0-99A9-9B42C411D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4357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How could we transfer 8 bits of data between two devices?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All bits in one go – </a:t>
            </a:r>
            <a:r>
              <a:rPr lang="en-GB" b="1" dirty="0"/>
              <a:t>parallel transmission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One bit at a time – </a:t>
            </a:r>
            <a:r>
              <a:rPr lang="en-GB" b="1" dirty="0"/>
              <a:t>serial transmission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Serial requires fewer connections between devices and is cheaper and easier to implement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Some common forms of serial data interfaces include SATA and USB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communicate with the Arduino via the USB lead we use a serial protocol called UART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can use this to send data to the PC too!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198FE-C6B5-4994-AB5B-96D62E72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pic>
        <p:nvPicPr>
          <p:cNvPr id="10" name="Picture 2" descr="http://www.bbfish.net/ATM/UploadFiles_1495/200912/20091229232308893.jpg">
            <a:extLst>
              <a:ext uri="{FF2B5EF4-FFF2-40B4-BE49-F238E27FC236}">
                <a16:creationId xmlns:a16="http://schemas.microsoft.com/office/drawing/2014/main" id="{D95405D0-AA15-4093-8D64-35D5C604C2F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19"/>
          <a:stretch/>
        </p:blipFill>
        <p:spPr bwMode="auto">
          <a:xfrm>
            <a:off x="6218238" y="2155115"/>
            <a:ext cx="4937125" cy="340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77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E1B8-7161-4D99-B8ED-80EE27CD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UART – Sending to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BF15-03F2-44F0-A7EF-0CF0402A7C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Connect the Arduino to your PC using the USB cable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Load this code onto your Arduino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Open the </a:t>
            </a:r>
            <a:r>
              <a:rPr lang="en-GB" b="1" dirty="0"/>
              <a:t>serial monitor</a:t>
            </a:r>
            <a:r>
              <a:rPr lang="en-GB" dirty="0"/>
              <a:t> – what do you notice?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Note the </a:t>
            </a:r>
            <a:r>
              <a:rPr lang="en-GB" i="1" dirty="0"/>
              <a:t>baud rate</a:t>
            </a:r>
            <a:r>
              <a:rPr lang="en-GB" dirty="0"/>
              <a:t> (9600Hz) must match the selection in the serial monitor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if we put the </a:t>
            </a:r>
            <a:r>
              <a:rPr lang="en-GB" dirty="0" err="1"/>
              <a:t>println</a:t>
            </a:r>
            <a:r>
              <a:rPr lang="en-GB" dirty="0"/>
              <a:t> statement in the </a:t>
            </a:r>
            <a:r>
              <a:rPr lang="en-GB" b="1" dirty="0"/>
              <a:t>setup() </a:t>
            </a:r>
            <a:r>
              <a:rPr lang="en-GB" dirty="0"/>
              <a:t>function?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Can you make anything fun appear on the screen using loops and if statements?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E01ED-FA82-4FB6-A5C5-15B4E510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68076-254E-4F67-8E2F-DA39F0F7D0C5}"/>
              </a:ext>
            </a:extLst>
          </p:cNvPr>
          <p:cNvSpPr txBox="1"/>
          <p:nvPr/>
        </p:nvSpPr>
        <p:spPr>
          <a:xfrm>
            <a:off x="6156963" y="1838917"/>
            <a:ext cx="5682736" cy="239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setup()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20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sz="20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.begin</a:t>
            </a:r>
            <a:r>
              <a:rPr lang="en-GB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(9600);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loop()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20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sz="20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GB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 world!"</a:t>
            </a:r>
            <a:r>
              <a:rPr lang="en-GB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918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433F-C74D-45DC-80E7-EC85CF19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UART – Sending to the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DFEA-6984-490D-8101-305BE4206C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You can type in the Serial Monitor to send messages and data to the Arduino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When you press enter, the characters are queued up in a </a:t>
            </a:r>
            <a:r>
              <a:rPr lang="en-GB" b="1" dirty="0"/>
              <a:t>buffer </a:t>
            </a:r>
            <a:r>
              <a:rPr lang="en-GB" dirty="0"/>
              <a:t>in the PC</a:t>
            </a: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buffer is </a:t>
            </a:r>
            <a:r>
              <a:rPr lang="en-GB" b="1" dirty="0"/>
              <a:t>First-In, First-Out (FIFO) </a:t>
            </a:r>
            <a:r>
              <a:rPr lang="en-GB" dirty="0"/>
              <a:t>meaning that when data is sent to the Arduino, the first character typed will be the first to be sent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can read data out of the buffer one byte (character) at a time using </a:t>
            </a:r>
            <a:r>
              <a:rPr lang="en-GB" b="1" dirty="0" err="1"/>
              <a:t>Serial.read</a:t>
            </a:r>
            <a:r>
              <a:rPr lang="en-GB" b="1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As characters are read they are removed from the buffer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822B-8D79-42C2-B16D-647D6C38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pic>
        <p:nvPicPr>
          <p:cNvPr id="1026" name="Picture 2" descr="https://upload.wikimedia.org/wikipedia/commons/d/d3/Fifo_queue.png">
            <a:extLst>
              <a:ext uri="{FF2B5EF4-FFF2-40B4-BE49-F238E27FC236}">
                <a16:creationId xmlns:a16="http://schemas.microsoft.com/office/drawing/2014/main" id="{70821257-81F3-4E01-A2EA-5B89E0B814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133145"/>
            <a:ext cx="4937125" cy="344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9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0F3-5094-48B1-853F-78DF7237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UART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B502-41A2-474A-8026-0D00BEC45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61405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println</a:t>
            </a:r>
            <a:r>
              <a:rPr lang="en-GB" b="1" dirty="0"/>
              <a:t> </a:t>
            </a:r>
            <a:r>
              <a:rPr lang="en-GB" dirty="0"/>
              <a:t>prints a new line at the end, whereas </a:t>
            </a:r>
            <a:r>
              <a:rPr lang="en-GB" b="1" dirty="0"/>
              <a:t>print</a:t>
            </a:r>
            <a:r>
              <a:rPr lang="en-GB" dirty="0"/>
              <a:t> doesn’t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!</a:t>
            </a:r>
            <a:r>
              <a:rPr lang="en-GB" b="1" dirty="0" err="1"/>
              <a:t>Serial.available</a:t>
            </a:r>
            <a:r>
              <a:rPr lang="en-GB" b="1" dirty="0"/>
              <a:t>() </a:t>
            </a:r>
            <a:r>
              <a:rPr lang="en-GB" dirty="0"/>
              <a:t>– “serial not available”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Serial.available</a:t>
            </a:r>
            <a:r>
              <a:rPr lang="en-GB" b="1" dirty="0"/>
              <a:t>() </a:t>
            </a:r>
            <a:r>
              <a:rPr lang="en-GB" dirty="0"/>
              <a:t>tells us how many characters are available to 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New variable type – </a:t>
            </a:r>
            <a:r>
              <a:rPr lang="en-GB" b="1" dirty="0"/>
              <a:t>char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Serial.read</a:t>
            </a:r>
            <a:r>
              <a:rPr lang="en-GB" b="1" dirty="0"/>
              <a:t>()</a:t>
            </a:r>
            <a:r>
              <a:rPr lang="en-GB" dirty="0"/>
              <a:t> reads the character at the end of the buffer and removes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for loop is used to work through the buffer contents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Could you make this work using </a:t>
            </a:r>
            <a:r>
              <a:rPr lang="en-GB" b="1" u="sng" dirty="0" err="1"/>
              <a:t>Serial.readString</a:t>
            </a:r>
            <a:r>
              <a:rPr lang="en-GB" b="1" u="sng" dirty="0"/>
              <a:t>()</a:t>
            </a:r>
            <a:r>
              <a:rPr lang="en-GB" b="1" dirty="0"/>
              <a:t> to read all characters in one go?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C8AB-F7C1-4F7C-B69E-1E181E56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C370B-F6ED-4011-A844-C39540D92DB2}"/>
              </a:ext>
            </a:extLst>
          </p:cNvPr>
          <p:cNvSpPr txBox="1"/>
          <p:nvPr/>
        </p:nvSpPr>
        <p:spPr>
          <a:xfrm>
            <a:off x="6035039" y="1845733"/>
            <a:ext cx="6042166" cy="4735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setup()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sz="16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.begin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(9600);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loop()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sz="16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"Hello! What's your name?"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while ( !</a:t>
            </a:r>
            <a:r>
              <a:rPr lang="en-GB" sz="16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sz="16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.available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) {}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delay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(100);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sz="16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 there "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for(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6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sz="16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.available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&gt;0;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input = </a:t>
            </a:r>
            <a:r>
              <a:rPr lang="en-GB" sz="16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sz="16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.read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6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sz="16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(input);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sz="16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"!"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62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1788-03D0-47C3-A32A-2653F28F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– A Quick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BF88-5B9E-411A-B8E2-B24D7959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Binary is base 2 – it consists only of 0s and 1s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Useful for electronics as we can represent it as “on” or “off” – </a:t>
            </a:r>
            <a:r>
              <a:rPr lang="en-GB" b="1" dirty="0"/>
              <a:t>HIGH</a:t>
            </a:r>
            <a:r>
              <a:rPr lang="en-GB" dirty="0"/>
              <a:t> or </a:t>
            </a:r>
            <a:r>
              <a:rPr lang="en-GB" b="1" dirty="0"/>
              <a:t>LOW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 example, the byte 11001011 is equal to 203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One binary digit is a </a:t>
            </a:r>
            <a:r>
              <a:rPr lang="en-GB" b="1" dirty="0"/>
              <a:t>bit</a:t>
            </a:r>
            <a:r>
              <a:rPr lang="en-GB" dirty="0"/>
              <a:t>, four is a </a:t>
            </a:r>
            <a:r>
              <a:rPr lang="en-GB" b="1" dirty="0"/>
              <a:t>nibble</a:t>
            </a:r>
            <a:r>
              <a:rPr lang="en-GB" dirty="0"/>
              <a:t>, eight is a </a:t>
            </a:r>
            <a:r>
              <a:rPr lang="en-GB" b="1" dirty="0"/>
              <a:t>byte</a:t>
            </a:r>
            <a:r>
              <a:rPr lang="en-GB" dirty="0"/>
              <a:t> and sixteen is a </a:t>
            </a:r>
            <a:r>
              <a:rPr lang="en-GB" b="1" dirty="0"/>
              <a:t>word</a:t>
            </a:r>
            <a:r>
              <a:rPr lang="en-GB" dirty="0"/>
              <a:t> (for the Arduino)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A3A5-FFA8-4C0F-85D7-9892A407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9464E4-1D4C-4CBA-A737-A2AB6828C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73134"/>
              </p:ext>
            </p:extLst>
          </p:nvPr>
        </p:nvGraphicFramePr>
        <p:xfrm>
          <a:off x="2062480" y="2705033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104">
                  <a:extLst>
                    <a:ext uri="{9D8B030D-6E8A-4147-A177-3AD203B41FA5}">
                      <a16:colId xmlns:a16="http://schemas.microsoft.com/office/drawing/2014/main" val="1354664991"/>
                    </a:ext>
                  </a:extLst>
                </a:gridCol>
                <a:gridCol w="786296">
                  <a:extLst>
                    <a:ext uri="{9D8B030D-6E8A-4147-A177-3AD203B41FA5}">
                      <a16:colId xmlns:a16="http://schemas.microsoft.com/office/drawing/2014/main" val="1695570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3942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69842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099142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4774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814209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54792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9769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Place Value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Decimal Value 2</a:t>
                      </a:r>
                      <a:r>
                        <a:rPr lang="en-GB" baseline="30000" dirty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8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37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67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3097-FF26-4410-AAA9-CFD3FE8D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Shift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0758-A268-43AD-A445-9419AB11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can be useful to shift binary words “left” and “right”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Shift-Left </a:t>
            </a:r>
            <a:r>
              <a:rPr lang="en-GB" dirty="0"/>
              <a:t>and </a:t>
            </a:r>
            <a:r>
              <a:rPr lang="en-GB" b="1" dirty="0"/>
              <a:t>Shift-Right</a:t>
            </a:r>
            <a:r>
              <a:rPr lang="en-GB" dirty="0"/>
              <a:t> are executed using the operators </a:t>
            </a:r>
            <a:r>
              <a:rPr lang="en-GB" b="1" dirty="0"/>
              <a:t>&lt;&lt; </a:t>
            </a:r>
            <a:r>
              <a:rPr lang="en-GB" dirty="0"/>
              <a:t>and</a:t>
            </a:r>
            <a:r>
              <a:rPr lang="en-GB" b="1" dirty="0"/>
              <a:t> &gt;&gt; </a:t>
            </a:r>
            <a:r>
              <a:rPr lang="en-GB" dirty="0"/>
              <a:t>respectively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Shifting left doubles the number for each bit shift and shifting right halves for each bit shift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 example, 100</a:t>
            </a:r>
            <a:r>
              <a:rPr lang="en-GB" baseline="-25000" dirty="0"/>
              <a:t>2</a:t>
            </a:r>
            <a:r>
              <a:rPr lang="en-GB" dirty="0"/>
              <a:t> &lt;&lt; 1 = 1000</a:t>
            </a:r>
            <a:r>
              <a:rPr lang="en-GB" baseline="-25000" dirty="0"/>
              <a:t>2</a:t>
            </a:r>
            <a:r>
              <a:rPr lang="en-GB" dirty="0"/>
              <a:t>  - so 4 has been doubled to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Also, 1100</a:t>
            </a:r>
            <a:r>
              <a:rPr lang="en-GB" baseline="-25000" dirty="0"/>
              <a:t>2</a:t>
            </a:r>
            <a:r>
              <a:rPr lang="en-GB" dirty="0"/>
              <a:t> &gt;&gt; 2 = 11</a:t>
            </a:r>
            <a:r>
              <a:rPr lang="en-GB" baseline="-25000" dirty="0"/>
              <a:t>2</a:t>
            </a:r>
            <a:r>
              <a:rPr lang="en-GB" dirty="0"/>
              <a:t> – so 12 has been divided by four and is now 3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might seem random, but we’re about to use it!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2845F-A277-4127-B131-15B94AA5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5B1B8202-5EFC-4A56-8B0F-5A99D6405F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78972"/>
              </p:ext>
            </p:extLst>
          </p:nvPr>
        </p:nvGraphicFramePr>
        <p:xfrm>
          <a:off x="1097280" y="3969586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55340586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70547762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36521679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16215754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99305188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55083798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52705015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70655277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99517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2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3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&gt;&gt;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&lt;&lt;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9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07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F33E11-A582-4E35-94ED-BACF484F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baseline="30000" dirty="0"/>
              <a:t>2</a:t>
            </a:r>
            <a:r>
              <a:rPr lang="en-GB" dirty="0"/>
              <a:t>C – Inter-Integrated Circuit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B9E41-4AAE-48D2-9639-90B119E03D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Referred to as a “</a:t>
            </a:r>
            <a:r>
              <a:rPr lang="en-GB" b="1" i="1" dirty="0"/>
              <a:t>Two – Wire Interface</a:t>
            </a:r>
            <a:r>
              <a:rPr lang="en-GB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serial communication protocol that behaves more like a computer network than UART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Connects multiple devices using a </a:t>
            </a:r>
            <a:r>
              <a:rPr lang="en-GB" b="1" dirty="0"/>
              <a:t>Serial Data (SDA) </a:t>
            </a:r>
            <a:r>
              <a:rPr lang="en-GB" dirty="0"/>
              <a:t>and </a:t>
            </a:r>
            <a:r>
              <a:rPr lang="en-GB" b="1" dirty="0"/>
              <a:t>Serial Clock (SCL) </a:t>
            </a:r>
            <a:r>
              <a:rPr lang="en-GB" dirty="0"/>
              <a:t>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 devices have an address and are either a master (controller) or slave device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will be using the </a:t>
            </a:r>
            <a:r>
              <a:rPr lang="en-GB" b="1" dirty="0"/>
              <a:t>Wire</a:t>
            </a:r>
            <a:r>
              <a:rPr lang="en-GB" dirty="0"/>
              <a:t> library to control the I</a:t>
            </a:r>
            <a:r>
              <a:rPr lang="en-GB" baseline="30000" dirty="0"/>
              <a:t>2</a:t>
            </a:r>
            <a:r>
              <a:rPr lang="en-GB" dirty="0"/>
              <a:t>C functions of the Arduino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will communicate with a LM75A temperature sensing chip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2F02B-779F-442E-BDF9-B7799DDB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581982-1EAA-4B54-AC6B-16C8102E61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2738" y="3143250"/>
            <a:ext cx="40481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468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1401</TotalTime>
  <Words>2006</Words>
  <Application>Microsoft Office PowerPoint</Application>
  <PresentationFormat>Widescreen</PresentationFormat>
  <Paragraphs>401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Retrospect</vt:lpstr>
      <vt:lpstr>Session 3 – Serial Communication</vt:lpstr>
      <vt:lpstr>Last Session</vt:lpstr>
      <vt:lpstr>What is Serial?</vt:lpstr>
      <vt:lpstr>UART – Sending to PC</vt:lpstr>
      <vt:lpstr>UART – Sending to the Arduino</vt:lpstr>
      <vt:lpstr>UART Example</vt:lpstr>
      <vt:lpstr>Binary – A Quick Introduction</vt:lpstr>
      <vt:lpstr>Binary Shift Operators</vt:lpstr>
      <vt:lpstr>I2C – Inter-Integrated Circuit</vt:lpstr>
      <vt:lpstr>LM75A I2C Temperature Sensor</vt:lpstr>
      <vt:lpstr>Connecting the LM75A</vt:lpstr>
      <vt:lpstr>I2C Code Example</vt:lpstr>
      <vt:lpstr>SPI – Serial Peripheral Interface</vt:lpstr>
      <vt:lpstr>TC77 Microwire Temperature Sensor</vt:lpstr>
      <vt:lpstr>Connecting the TC77</vt:lpstr>
      <vt:lpstr>SPI Code Example</vt:lpstr>
      <vt:lpstr>Plenary</vt:lpstr>
      <vt:lpstr>Final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– Arduino Basics</dc:title>
  <dc:creator>Alexander Pirie</dc:creator>
  <cp:lastModifiedBy>Alex Pirie</cp:lastModifiedBy>
  <cp:revision>95</cp:revision>
  <dcterms:created xsi:type="dcterms:W3CDTF">2017-10-03T12:36:16Z</dcterms:created>
  <dcterms:modified xsi:type="dcterms:W3CDTF">2017-11-13T22:21:41Z</dcterms:modified>
</cp:coreProperties>
</file>