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12" r:id="rId3"/>
    <p:sldId id="325" r:id="rId4"/>
    <p:sldId id="326" r:id="rId5"/>
    <p:sldId id="340" r:id="rId6"/>
    <p:sldId id="327" r:id="rId7"/>
    <p:sldId id="328" r:id="rId8"/>
    <p:sldId id="329" r:id="rId9"/>
    <p:sldId id="333" r:id="rId10"/>
    <p:sldId id="330" r:id="rId11"/>
    <p:sldId id="331" r:id="rId12"/>
    <p:sldId id="332" r:id="rId13"/>
    <p:sldId id="314" r:id="rId14"/>
    <p:sldId id="335" r:id="rId15"/>
    <p:sldId id="336" r:id="rId16"/>
    <p:sldId id="337" r:id="rId17"/>
    <p:sldId id="320" r:id="rId18"/>
    <p:sldId id="318" r:id="rId19"/>
    <p:sldId id="319" r:id="rId20"/>
    <p:sldId id="339" r:id="rId21"/>
    <p:sldId id="322" r:id="rId22"/>
    <p:sldId id="338" r:id="rId23"/>
    <p:sldId id="324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90F9-107C-4850-9B56-EDC9BC1250C2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3827-55AE-4CA2-B208-EB6DF69AB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6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F643-BD3E-451C-A4B9-B73E955C1EA5}" type="datetime1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05F2-1953-495B-920A-EB754172DA54}" type="datetime1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D6C-459E-4ECD-9287-38D8BF888A1F}" type="datetime1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DF01-5107-46DC-BD52-6AF0A36B1AFC}" type="datetime1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94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19F4-3E11-403C-9E03-177F08F2CEB3}" type="datetime1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27CD-C556-41C7-8305-934F300EC279}" type="datetime1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08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F1D-93E6-412E-8E47-2800905AD518}" type="datetime1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9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5082-A34C-4FD9-81CA-56465D85B085}" type="datetime1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2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7366-D684-4F9A-914D-304D9A4FE7B8}" type="datetime1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9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4504F7-8370-46EE-9C4D-C0C04B466686}" type="datetime1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573C-B0BA-45C1-8AA7-436629D75AF8}" type="datetime1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8007AB-C47B-49B1-929C-CFF218D5A52D}" type="datetime1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7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E969-3213-4D18-88E2-5F4FF310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 sz="5400" dirty="0"/>
              <a:t>Lecture 4 – The Microcontroller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AD9E0-B9D8-4501-B73C-918E8748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250254" cy="1143000"/>
          </a:xfrm>
        </p:spPr>
        <p:txBody>
          <a:bodyPr/>
          <a:lstStyle/>
          <a:p>
            <a:r>
              <a:rPr lang="en-GB" dirty="0"/>
              <a:t>Expanding the functionality of the Arduino using hardware utilities provided by the </a:t>
            </a:r>
            <a:r>
              <a:rPr lang="en-GB" dirty="0" err="1"/>
              <a:t>atmega</a:t>
            </a:r>
            <a:r>
              <a:rPr lang="en-GB" dirty="0"/>
              <a:t> microcontroller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74E33-6B57-434A-8A94-DBD480B0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83" y="887895"/>
            <a:ext cx="9876794" cy="20668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3DE3-38A5-4B59-9A88-B50E2B99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11705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70C1-EE08-410E-B43F-21C5B689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Counter Code – The “Simple”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75CE-43D4-462B-8484-5869B84C7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i="1" dirty="0"/>
              <a:t>We are not going to run this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Look at how it’s handling outputting to the three LEDs – using </a:t>
            </a:r>
            <a:r>
              <a:rPr lang="en-GB" b="1" dirty="0" err="1"/>
              <a:t>digitalWrite</a:t>
            </a:r>
            <a:r>
              <a:rPr lang="en-GB" dirty="0" err="1"/>
              <a:t>s</a:t>
            </a:r>
            <a:r>
              <a:rPr lang="en-GB" dirty="0"/>
              <a:t> and if statements to convert to binary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requires a lot of repetitive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are </a:t>
            </a:r>
            <a:r>
              <a:rPr lang="en-GB" b="1" dirty="0"/>
              <a:t>definitely</a:t>
            </a:r>
            <a:r>
              <a:rPr lang="en-GB" dirty="0"/>
              <a:t> better ways to do it!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4C88-D000-4069-855C-386F46855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led1 = 8;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led2 = 9;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led3 = 10;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counter = 0;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state1 = 0;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state2 = 0;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state3 = 0;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(led1,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(led2,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(led3,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(led1,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(led2,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(led3,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counter +=1;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(counter == 8){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counter = 0;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 = counter;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(temp&gt;=4){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(led3,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temp = temp - 4;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(led3,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(temp&gt;=2){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(led2,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temp = temp - 2;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(led2,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(temp&gt;=1){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(led1,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temp = temp - 1;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05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(led1, </a:t>
            </a:r>
            <a:r>
              <a:rPr lang="en-GB" sz="105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(1000);</a:t>
            </a:r>
            <a:endParaRPr lang="en-GB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0999-581B-4027-84A6-23B55B8F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90263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58B6-A250-47D8-8E0C-C5ECD2BB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44636" cy="1450757"/>
          </a:xfrm>
        </p:spPr>
        <p:txBody>
          <a:bodyPr/>
          <a:lstStyle/>
          <a:p>
            <a:r>
              <a:rPr lang="en-GB" dirty="0"/>
              <a:t>Binary Counter Code – The “Sneaky”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6FC-C84F-4433-895C-A6AF2A124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376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i="1" dirty="0"/>
              <a:t>This code is shorter, but we still won’t bother to run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Look at how much simpler the output code is – we are still using </a:t>
            </a:r>
            <a:r>
              <a:rPr lang="en-GB" b="1" dirty="0" err="1"/>
              <a:t>digitalWrite</a:t>
            </a:r>
            <a:r>
              <a:rPr lang="en-GB" b="1" dirty="0"/>
              <a:t> </a:t>
            </a:r>
            <a:r>
              <a:rPr lang="en-GB" dirty="0"/>
              <a:t>but now we are using bitwise operators to extract bits from counter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counter &amp; 1</a:t>
            </a:r>
            <a:r>
              <a:rPr lang="en-GB" dirty="0"/>
              <a:t> uses the bitwise </a:t>
            </a:r>
            <a:r>
              <a:rPr lang="en-GB" b="1" dirty="0"/>
              <a:t>AND</a:t>
            </a:r>
            <a:r>
              <a:rPr lang="en-GB" dirty="0"/>
              <a:t> operator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value 1 here is basically a mask that’s being used to extract the first bit from the binary representation of counter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other masks are 2 and 4 – this is because binary is base 2: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baseline="30000" dirty="0"/>
              <a:t>0</a:t>
            </a:r>
            <a:r>
              <a:rPr lang="en-GB" dirty="0"/>
              <a:t> = 1, 2</a:t>
            </a:r>
            <a:r>
              <a:rPr lang="en-GB" baseline="30000" dirty="0"/>
              <a:t>1</a:t>
            </a:r>
            <a:r>
              <a:rPr lang="en-GB" dirty="0"/>
              <a:t> = 2, 2</a:t>
            </a:r>
            <a:r>
              <a:rPr lang="en-GB" baseline="30000" dirty="0"/>
              <a:t>3</a:t>
            </a:r>
            <a:r>
              <a:rPr lang="en-GB" dirty="0"/>
              <a:t> =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is pretty close to what we do by manipulating the ports, but it’s a very inefficient and indirect method...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11B6C-DF8D-4253-A357-443BC994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378896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led1 = 8;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led2 = 9;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led3 = 10;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counter = 0;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(led1,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(led2,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(led3,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(led1,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(led2,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(led3, </a:t>
            </a: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counter +=1;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(counter == 8){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counter = 0;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(led1, counter &amp; 1);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(led2, counter &amp; 2);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(led3, counter &amp; 4);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200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(1000);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51DB-9CE0-4A5F-B777-611EC025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13935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4417-9805-48B7-8AB3-113EDBE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Counter Code Using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67D8-2A4A-410A-82B4-E82A3062B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8795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Very simple! </a:t>
            </a:r>
            <a:r>
              <a:rPr lang="en-GB" b="1" dirty="0"/>
              <a:t>Try this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DDRB</a:t>
            </a:r>
            <a:r>
              <a:rPr lang="en-GB" dirty="0"/>
              <a:t> set so that pins 8, 9 and 10 (B0, B1, B2) are set as outputs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directly manipulate the value of </a:t>
            </a:r>
            <a:r>
              <a:rPr lang="en-GB" b="1" dirty="0"/>
              <a:t>PORTB</a:t>
            </a:r>
            <a:r>
              <a:rPr lang="en-GB" dirty="0"/>
              <a:t> – since this is directly connected to the pins, changes are instantaneous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Increasing the value of </a:t>
            </a:r>
            <a:r>
              <a:rPr lang="en-GB" b="1" dirty="0"/>
              <a:t>PORTB</a:t>
            </a:r>
            <a:r>
              <a:rPr lang="en-GB" dirty="0"/>
              <a:t> forever will keep the lowest three bits (connected to our LEDs) counting up from 0 to 7 forever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fastest and most efficient way we can do this!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i="1" dirty="0"/>
              <a:t>Notice that we haven’t bothered using bit masks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happens to the LEDs if you press the RESET button on the Arduino?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225A-B97A-41F8-AAFE-3BDFAC6F0A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DDRB = B00000111;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PORTB += 1;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03F5-8675-4A51-803E-2F68E86A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37961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 our binary counter code, the Arduino starts counting up from zero every time it resets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can be useful to be able to remember things when the Arduino resets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ATmega328P has 1024 bytes of EEPROM (Electronically-Erasable Programmable Read-Only Memory) – this is a “non-volatile” memory type, so doesn’t lose its content when the microcontroller is switched off or reset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access the EEPROM ourselves in our programs when we need persistent storage, using the </a:t>
            </a:r>
            <a:r>
              <a:rPr lang="en-GB" b="1" dirty="0"/>
              <a:t>EEPROM</a:t>
            </a:r>
            <a:r>
              <a:rPr lang="en-GB" dirty="0"/>
              <a:t> library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85132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EEPROM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 order to use the EEPROM features, the </a:t>
            </a:r>
            <a:r>
              <a:rPr lang="en-GB" b="1" dirty="0"/>
              <a:t>EEPROM</a:t>
            </a:r>
            <a:r>
              <a:rPr lang="en-GB" dirty="0"/>
              <a:t> library must be </a:t>
            </a:r>
            <a:r>
              <a:rPr lang="en-GB" b="1" dirty="0"/>
              <a:t>#include</a:t>
            </a:r>
            <a:r>
              <a:rPr lang="en-GB" dirty="0"/>
              <a:t>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Values are read from the memory using </a:t>
            </a:r>
            <a:r>
              <a:rPr lang="en-GB" b="1" dirty="0" err="1"/>
              <a:t>EEPROM.read</a:t>
            </a:r>
            <a:r>
              <a:rPr lang="en-GB" b="1" dirty="0"/>
              <a:t>(address)</a:t>
            </a:r>
            <a:r>
              <a:rPr lang="en-GB" dirty="0"/>
              <a:t> giving the memory address as an integer between 0 and 1023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code uses a </a:t>
            </a:r>
            <a:r>
              <a:rPr lang="en-GB" b="1" dirty="0"/>
              <a:t>for</a:t>
            </a:r>
            <a:r>
              <a:rPr lang="en-GB" dirty="0"/>
              <a:t> loop to print the numerical values of every memory address to the serial monitor in 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What’s stored in your EEPROM?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Probably a lot of 255s and whatever anyone else has thrown in there – have a look?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Can you make the program ignore any addresses whose value is 255?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91234-40D9-4C2C-B717-901281F0E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033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&lt;1024;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){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delay(10000);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7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A90F-6950-4F2E-987D-E38039E4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EEPROM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FA2E-2BCE-475B-BF10-5DD69D6491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code won’t noticeably do anything!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Writes the values 0 to 255 into the EEPROM 4 times using </a:t>
            </a:r>
            <a:r>
              <a:rPr lang="en-GB" b="1" dirty="0" err="1"/>
              <a:t>EEPROM.write</a:t>
            </a:r>
            <a:r>
              <a:rPr lang="en-GB" b="1" dirty="0"/>
              <a:t>(address, value)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 the use of the bitwise </a:t>
            </a:r>
            <a:r>
              <a:rPr lang="en-GB" b="1" dirty="0"/>
              <a:t>AND</a:t>
            </a:r>
            <a:r>
              <a:rPr lang="en-GB" dirty="0"/>
              <a:t> operator again – </a:t>
            </a:r>
            <a:r>
              <a:rPr lang="en-GB" b="1" dirty="0"/>
              <a:t>can you work out what it’s doing</a:t>
            </a:r>
            <a:r>
              <a:rPr lang="en-GB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Once you’ve run this code, run the code from the previous slide again and see what’s now in the EEPROM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could we use the EEPROM to remember the last state of our binary counter?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2F3A6-95B2-4DA1-B8B6-1C27B740C4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&lt;1024;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value =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255;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value);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DF39-6661-450E-986F-32832849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98143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C3D0-7966-4481-A782-F13E9EDE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Counter Code With EEPROM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3567-13DC-48BA-B119-45B02031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6140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is our binary counter code using ports, with added code to use the EEPROM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EEPROM address 0 – set up as a </a:t>
            </a:r>
            <a:r>
              <a:rPr lang="en-GB" b="1" dirty="0" err="1"/>
              <a:t>const</a:t>
            </a:r>
            <a:r>
              <a:rPr lang="en-GB" b="1" dirty="0"/>
              <a:t> </a:t>
            </a:r>
            <a:r>
              <a:rPr lang="en-GB" b="1" dirty="0" err="1"/>
              <a:t>int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Read the value into PORTB from the EEPROM during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Write the value from PORTB to the EEPROM in every loop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Now what happens when the Arduino is reset?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Can you add a switch to your circuit to reset the counter to zero? </a:t>
            </a:r>
            <a:r>
              <a:rPr lang="en-GB" dirty="0"/>
              <a:t>(Hint: go back to the slides from Session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8306-4AF4-4A7D-8EA9-FBE48B9438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 = 0;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DDRB = B00000111;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PORTB = 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(address);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delay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PORTB += 1;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(address, PORTB);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BEBC-02D0-4E46-9636-A77E6557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396003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AD3E-C4AD-445B-AE12-6C097446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9716-27F3-4AB9-BE7B-6886915EE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Remember this simple circuit from Session 2?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We’re going to look at a better, more efficient way of implementing a button using </a:t>
            </a:r>
            <a:r>
              <a:rPr lang="en-GB" b="1" dirty="0"/>
              <a:t>interrupts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We’ll use our button to reset our counter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F9AD-EF9C-459A-ADF9-EEBDAE39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Slides by Alex Pirie, based on original material by Sebastian </a:t>
            </a:r>
            <a:r>
              <a:rPr lang="en-GB" dirty="0" err="1"/>
              <a:t>Goscik</a:t>
            </a:r>
            <a:endParaRPr lang="en-GB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5071BE2-2F16-4207-A4C0-B1789B2FA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35" y="1846263"/>
            <a:ext cx="2971331" cy="40227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0EB6854-C482-44A4-8BB4-7008E7DBFBF1}"/>
              </a:ext>
            </a:extLst>
          </p:cNvPr>
          <p:cNvSpPr/>
          <p:nvPr/>
        </p:nvSpPr>
        <p:spPr>
          <a:xfrm>
            <a:off x="8665369" y="3063164"/>
            <a:ext cx="264695" cy="108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These do pretty much do exactly what you think they might do!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Interrupts break the usual flow of code whenever a specific event happens, and execute a specific function in the code before returning to wherever it left off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With the exception of other interrupts! (</a:t>
            </a:r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b="1" dirty="0"/>
              <a:t>delay()</a:t>
            </a:r>
            <a:r>
              <a:rPr lang="en-GB" dirty="0"/>
              <a:t>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ATmega328P supports two different types of interrupts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Pin change interrupt</a:t>
            </a:r>
            <a:r>
              <a:rPr lang="en-GB" dirty="0"/>
              <a:t> – causes the interrupt when any of the input pins changes from high to low – but it’s up to you to figure out what happened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External interrupt</a:t>
            </a:r>
            <a:r>
              <a:rPr lang="en-GB" dirty="0"/>
              <a:t> – the ATmega328P has two hardware-based interrupt pins which can be used as inputs - these are more useful since each interrupt is identifiable and can call its own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We’ll look at </a:t>
            </a:r>
            <a:r>
              <a:rPr lang="en-GB" b="1" dirty="0"/>
              <a:t>external interrupts</a:t>
            </a:r>
            <a:r>
              <a:rPr lang="en-GB" dirty="0"/>
              <a:t>, as they are more useful, and utilise the hardware in the ATmega328P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7989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(Very Basic) Crash Course in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6140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use interrupts we’ll need to make our own </a:t>
            </a:r>
            <a:r>
              <a:rPr lang="en-GB" b="1" dirty="0"/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Functions are just blocks of code which can be called and run from elsewhere in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You’ve already seen some functions – </a:t>
            </a:r>
            <a:r>
              <a:rPr lang="en-GB" b="1" dirty="0"/>
              <a:t>setup() </a:t>
            </a:r>
            <a:r>
              <a:rPr lang="en-GB" dirty="0"/>
              <a:t>and </a:t>
            </a:r>
            <a:r>
              <a:rPr lang="en-GB" b="1" dirty="0"/>
              <a:t>loop()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 this example, we’ve made a function called </a:t>
            </a:r>
            <a:r>
              <a:rPr lang="en-GB" b="1" dirty="0"/>
              <a:t>function1()</a:t>
            </a:r>
            <a:r>
              <a:rPr lang="en-GB" dirty="0"/>
              <a:t> – we won’t worry about the </a:t>
            </a:r>
            <a:r>
              <a:rPr lang="en-GB" b="1" dirty="0"/>
              <a:t>void </a:t>
            </a:r>
            <a:r>
              <a:rPr lang="en-GB" dirty="0"/>
              <a:t>bit or the brackets – just accept they </a:t>
            </a:r>
            <a:r>
              <a:rPr lang="en-GB" u="sng" dirty="0"/>
              <a:t>need to be there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Your code goes between the curly brackets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run function1 by typing </a:t>
            </a:r>
            <a:r>
              <a:rPr lang="en-GB" b="1" dirty="0"/>
              <a:t>function1();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32260-E7CA-4F3C-A4BA-6A9787923B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dirty="0">
                <a:solidFill>
                  <a:srgbClr val="76717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//I am a function!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76717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//You can call your own functions too...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function1();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function1() 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dirty="0">
                <a:solidFill>
                  <a:srgbClr val="76717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//Put some stuff to do here!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4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7681-4409-492B-B10B-C5A6CFE9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893F-8C01-417A-8089-588D03E92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6140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UART Serial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using </a:t>
            </a:r>
            <a:r>
              <a:rPr lang="en-GB" b="1" dirty="0" err="1"/>
              <a:t>Serial.begin</a:t>
            </a:r>
            <a:r>
              <a:rPr lang="en-GB" b="1" dirty="0"/>
              <a:t>(baud);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Print using </a:t>
            </a:r>
            <a:r>
              <a:rPr lang="en-GB" b="1" dirty="0" err="1"/>
              <a:t>Serial.print</a:t>
            </a:r>
            <a:r>
              <a:rPr lang="en-GB" b="1" dirty="0"/>
              <a:t>();</a:t>
            </a:r>
            <a:r>
              <a:rPr lang="en-GB" dirty="0"/>
              <a:t> and </a:t>
            </a:r>
            <a:r>
              <a:rPr lang="en-GB" b="1" dirty="0" err="1"/>
              <a:t>Serial.println</a:t>
            </a:r>
            <a:r>
              <a:rPr lang="en-GB" b="1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Check buffer using </a:t>
            </a:r>
            <a:r>
              <a:rPr lang="en-GB" b="1" dirty="0" err="1"/>
              <a:t>Serial.available</a:t>
            </a:r>
            <a:r>
              <a:rPr lang="en-GB" b="1" dirty="0"/>
              <a:t>();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Read from the PC using </a:t>
            </a:r>
            <a:r>
              <a:rPr lang="en-GB" b="1" dirty="0" err="1"/>
              <a:t>Serial.read</a:t>
            </a:r>
            <a:r>
              <a:rPr lang="en-GB" b="1" dirty="0"/>
              <a:t>(); </a:t>
            </a:r>
            <a:r>
              <a:rPr lang="en-GB" dirty="0"/>
              <a:t>and </a:t>
            </a:r>
            <a:r>
              <a:rPr lang="en-GB" b="1" dirty="0" err="1"/>
              <a:t>Serial.readString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dirty="0"/>
              <a:t>Binary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Shift left </a:t>
            </a:r>
            <a:r>
              <a:rPr lang="en-GB" b="1" dirty="0"/>
              <a:t>&lt;&lt;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Shift right </a:t>
            </a:r>
            <a:r>
              <a:rPr lang="en-GB" b="1" dirty="0"/>
              <a:t>&gt;&gt;</a:t>
            </a:r>
          </a:p>
          <a:p>
            <a:pPr marL="0" indent="0">
              <a:buNone/>
            </a:pPr>
            <a:r>
              <a:rPr lang="en-GB" dirty="0"/>
              <a:t>Including libraries: </a:t>
            </a:r>
            <a:r>
              <a:rPr lang="en-GB" b="1" dirty="0"/>
              <a:t>#include &lt;</a:t>
            </a:r>
            <a:r>
              <a:rPr lang="en-GB" b="1" dirty="0" err="1"/>
              <a:t>library.h</a:t>
            </a:r>
            <a:r>
              <a:rPr lang="en-GB" b="1" dirty="0"/>
              <a:t>&gt;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B214E-5A78-4375-BC46-346F2A0BD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337976" cy="47936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</a:t>
            </a:r>
            <a:r>
              <a:rPr lang="en-GB" baseline="30000" dirty="0"/>
              <a:t>2</a:t>
            </a:r>
            <a:r>
              <a:rPr lang="en-GB" dirty="0"/>
              <a:t>C library – </a:t>
            </a:r>
            <a:r>
              <a:rPr lang="en-GB" b="1" dirty="0"/>
              <a:t>Wire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using </a:t>
            </a:r>
            <a:r>
              <a:rPr lang="en-GB" b="1" dirty="0" err="1"/>
              <a:t>Wire.begin</a:t>
            </a:r>
            <a:r>
              <a:rPr lang="en-GB" b="1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Request data: </a:t>
            </a:r>
            <a:r>
              <a:rPr lang="en-GB" b="1" dirty="0" err="1"/>
              <a:t>Wire.requestFrom</a:t>
            </a:r>
            <a:r>
              <a:rPr lang="en-GB" b="1" dirty="0"/>
              <a:t>(address, bytes);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Read a byte: </a:t>
            </a:r>
            <a:r>
              <a:rPr lang="en-GB" b="1" dirty="0" err="1"/>
              <a:t>Wire.read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dirty="0"/>
              <a:t>SPI library - </a:t>
            </a:r>
            <a:r>
              <a:rPr lang="en-GB" b="1" dirty="0"/>
              <a:t>SPI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using </a:t>
            </a:r>
            <a:r>
              <a:rPr lang="en-GB" b="1" dirty="0" err="1"/>
              <a:t>SPI.begin</a:t>
            </a:r>
            <a:r>
              <a:rPr lang="en-GB" b="1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transmission: </a:t>
            </a:r>
            <a:r>
              <a:rPr lang="en-GB" b="1" dirty="0" err="1"/>
              <a:t>SPI.beginTransaction</a:t>
            </a:r>
            <a:r>
              <a:rPr lang="en-GB" b="1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Settings: </a:t>
            </a:r>
            <a:r>
              <a:rPr lang="en-GB" b="1" dirty="0" err="1"/>
              <a:t>SPISettings</a:t>
            </a:r>
            <a:r>
              <a:rPr lang="en-GB" b="1" dirty="0"/>
              <a:t>(</a:t>
            </a:r>
            <a:r>
              <a:rPr lang="en-GB" b="1" dirty="0" err="1"/>
              <a:t>freq</a:t>
            </a:r>
            <a:r>
              <a:rPr lang="en-GB" b="1" dirty="0"/>
              <a:t>, order, mode);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Transfer word: </a:t>
            </a:r>
            <a:r>
              <a:rPr lang="en-GB" b="1" dirty="0"/>
              <a:t>SPI.transfer16(output);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End transmission: </a:t>
            </a:r>
            <a:r>
              <a:rPr lang="en-GB" b="1" dirty="0" err="1"/>
              <a:t>SPI.endTransaction</a:t>
            </a:r>
            <a:r>
              <a:rPr lang="en-GB" b="1" dirty="0"/>
              <a:t>();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5BD4-3A7F-4C5A-98AB-4E0DCDCE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90939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4039-FFC2-4183-B0C3-9326E26E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Button to the Binary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DF45-EE57-412E-B11A-562D9E17EB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 a button to your circuit as shown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two external interrupts are supported on the Arduino’s pin 2 (INT0) and pin 3 (INT1)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Here, we are using INT0 on pin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button circuit should be familiar from Session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9E6B71-E41D-4477-ABF0-6D33E375B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413" y="1847849"/>
            <a:ext cx="3510049" cy="447504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1B9CB-E4F6-49BB-B9E8-965E4BD0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74540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Counter Code with Interrupts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9791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Our interrupt pin (pin 2) needs to be set as an input – we are using </a:t>
            </a:r>
            <a:r>
              <a:rPr lang="en-GB" b="1" dirty="0"/>
              <a:t>INPUT_PULLUP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 the interrupt up using </a:t>
            </a:r>
            <a:r>
              <a:rPr lang="en-GB" b="1" dirty="0" err="1"/>
              <a:t>attachInterrupt</a:t>
            </a:r>
            <a:r>
              <a:rPr lang="en-GB" b="1" dirty="0"/>
              <a:t>(INT#, function, edge);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Whenever the switch is pressed the interrupt will call our function </a:t>
            </a:r>
            <a:r>
              <a:rPr lang="en-GB" b="1" dirty="0" err="1"/>
              <a:t>buttonPress</a:t>
            </a:r>
            <a:r>
              <a:rPr lang="en-GB" dirty="0"/>
              <a:t>, and PORTB will be set to zero.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Can you get rid of the </a:t>
            </a:r>
            <a:r>
              <a:rPr lang="en-GB" b="1" dirty="0" err="1"/>
              <a:t>pinMode</a:t>
            </a:r>
            <a:r>
              <a:rPr lang="en-GB" b="1" dirty="0"/>
              <a:t> line by initialising pin 2 using port manipulation?</a:t>
            </a:r>
            <a:r>
              <a:rPr lang="en-GB" dirty="0"/>
              <a:t> Try to avoid setting D0 as an output!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05136-3B82-4089-ABC9-EA101790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7983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 = 0;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(2,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INPUT_PULLUP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attachInterrupt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buttonPress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FALLING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DDRB = B00000111;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PORTB = 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(address);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delay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PORTB += 1;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b="1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EEPROM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(address, PORTB);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buttonPress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PORTB = 0;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0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Interrupts –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you want to set a variable inside an interrupt, it will declared as being </a:t>
            </a:r>
            <a:r>
              <a:rPr lang="en-GB" b="1" dirty="0"/>
              <a:t>volatile </a:t>
            </a:r>
            <a:r>
              <a:rPr lang="en-GB" dirty="0"/>
              <a:t>(</a:t>
            </a:r>
            <a:r>
              <a:rPr lang="en-GB" dirty="0" err="1"/>
              <a:t>ie</a:t>
            </a:r>
            <a:r>
              <a:rPr lang="en-GB" dirty="0"/>
              <a:t>. </a:t>
            </a:r>
            <a:r>
              <a:rPr lang="en-GB" i="1" dirty="0"/>
              <a:t>volatile </a:t>
            </a:r>
            <a:r>
              <a:rPr lang="en-GB" i="1" dirty="0" err="1"/>
              <a:t>int</a:t>
            </a:r>
            <a:r>
              <a:rPr lang="en-GB" i="1" dirty="0"/>
              <a:t> num1</a:t>
            </a:r>
            <a:r>
              <a:rPr lang="en-GB" dirty="0"/>
              <a:t>) - this tells the compiler that it should be declared in RAM so everything (including our interrupt) can access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are functions we’ve used in previous sessions that require the use of interrupts even though we haven’t considered it – functions like </a:t>
            </a:r>
            <a:r>
              <a:rPr lang="en-GB" b="1" dirty="0"/>
              <a:t>delay()</a:t>
            </a:r>
            <a:r>
              <a:rPr lang="en-GB" dirty="0"/>
              <a:t> won’t work inside an interrupt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Interrupts are executed and then return to wherever the code was just before the interrupt – this might be in a strange place, so be careful that whatever you do won’t break any of your program’s logic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332707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7681-4409-492B-B10B-C5A6CFE9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893F-8C01-417A-8089-588D03E92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614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Port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Port Registers: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err="1"/>
              <a:t>DDRx</a:t>
            </a:r>
            <a:r>
              <a:rPr lang="en-GB" dirty="0"/>
              <a:t> – Data Direction Register for Port 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0 = Input, 1 =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err="1"/>
              <a:t>PORTx</a:t>
            </a:r>
            <a:r>
              <a:rPr lang="en-GB" dirty="0"/>
              <a:t> – Port Data Register for Port 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Also sets internal pullup resistor for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 err="1"/>
              <a:t>PINx</a:t>
            </a:r>
            <a:r>
              <a:rPr lang="en-GB" dirty="0"/>
              <a:t> – Pin State Register for Port 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Used for reading inputs and monitoring pin states</a:t>
            </a:r>
          </a:p>
          <a:p>
            <a:pPr marL="0" indent="0">
              <a:buNone/>
            </a:pPr>
            <a:r>
              <a:rPr lang="en-GB" dirty="0"/>
              <a:t>Bitwise Operations: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 &amp; B </a:t>
            </a:r>
            <a:r>
              <a:rPr lang="en-GB" dirty="0"/>
              <a:t>– A AND B (masking)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 | B </a:t>
            </a:r>
            <a:r>
              <a:rPr lang="en-GB" dirty="0"/>
              <a:t>– A OR B (selective setting)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 ^ B </a:t>
            </a:r>
            <a:r>
              <a:rPr lang="en-GB" dirty="0"/>
              <a:t>– A XOR B (toggle)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~A</a:t>
            </a:r>
            <a:r>
              <a:rPr lang="en-GB" dirty="0"/>
              <a:t> – NOT A (inverting)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B214E-5A78-4375-BC46-346F2A0BD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337976" cy="44124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EEPROM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#include &lt;</a:t>
            </a:r>
            <a:r>
              <a:rPr lang="en-GB" b="1" dirty="0" err="1"/>
              <a:t>EEPROM.h</a:t>
            </a:r>
            <a:r>
              <a:rPr lang="en-GB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1024 bytes of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Read: </a:t>
            </a:r>
            <a:r>
              <a:rPr lang="en-GB" b="1" dirty="0" err="1"/>
              <a:t>EEPROM.read</a:t>
            </a:r>
            <a:r>
              <a:rPr lang="en-GB" b="1" dirty="0"/>
              <a:t>(address);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Write: </a:t>
            </a:r>
            <a:r>
              <a:rPr lang="en-GB" b="1" dirty="0" err="1"/>
              <a:t>EEPROM.write</a:t>
            </a:r>
            <a:r>
              <a:rPr lang="en-GB" b="1" dirty="0"/>
              <a:t>(address, value);</a:t>
            </a:r>
          </a:p>
          <a:p>
            <a:pPr marL="0" indent="0">
              <a:buNone/>
            </a:pPr>
            <a:r>
              <a:rPr lang="en-GB" dirty="0"/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Define using </a:t>
            </a:r>
            <a:r>
              <a:rPr lang="en-GB" b="1" dirty="0"/>
              <a:t>void </a:t>
            </a:r>
            <a:r>
              <a:rPr lang="en-GB" b="1" dirty="0" err="1"/>
              <a:t>functionName</a:t>
            </a:r>
            <a:r>
              <a:rPr lang="en-GB" b="1" dirty="0"/>
              <a:t>(){	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Call using </a:t>
            </a:r>
            <a:r>
              <a:rPr lang="en-GB" b="1" dirty="0" err="1"/>
              <a:t>functionName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dirty="0"/>
              <a:t>Interrupts (External)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INT0</a:t>
            </a:r>
            <a:r>
              <a:rPr lang="en-GB" dirty="0"/>
              <a:t> on pin 2 and </a:t>
            </a:r>
            <a:r>
              <a:rPr lang="en-GB" b="1" dirty="0"/>
              <a:t>INT1</a:t>
            </a:r>
            <a:r>
              <a:rPr lang="en-GB" dirty="0"/>
              <a:t> on pin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Attach interrupt to an input pin using </a:t>
            </a:r>
            <a:r>
              <a:rPr lang="en-GB" b="1" dirty="0" err="1"/>
              <a:t>attachInterrupt</a:t>
            </a:r>
            <a:r>
              <a:rPr lang="en-GB" b="1" dirty="0"/>
              <a:t>(INT#, function, edge);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5BD4-3A7F-4C5A-98AB-4E0DCDCE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45632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80D8-CB94-4B79-BFEF-89889338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1BA4F-CFD3-426A-ACB5-487E73A4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27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/>
              <a:t>Try some of the following:</a:t>
            </a:r>
          </a:p>
          <a:p>
            <a:pPr marL="0" indent="0">
              <a:buNone/>
            </a:pPr>
            <a:endParaRPr lang="en-GB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Make your binary counter bigger by adding more LEDs to use all six bits of Port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Adapt your binary counter to switch between the seven possible colours of an RGB 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 the EEPROM to store a string from the user that is printed to Serial when the Arduino is turned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Make a reaction timer using an LED and a button using interrupts, and use EEPROM to store the high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 the tone library from Session 2 with a buzzer and an interrupt to make a doorbell that rings when a button is pressed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41E7F-7EA8-43D2-ABD3-4BBC7088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91936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19E2-9110-4DE6-BF7B-0CC2B50D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Arduino’s Microcontroller?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7F04-8308-4367-803E-656DF844C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Arduino’s “brain” is the ATmega328P microcontroller chip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microcontroller can be used on its own, without any of the extra components on the Arduino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the extra components just make it easier to interface with the Arduino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example, the board has a serial programming chip built-in to make programming the microcontroller easy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6DBF-307C-48CB-A73B-D5CE6DAB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30FE32-2749-415C-B772-9C59680A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97" y="1791646"/>
            <a:ext cx="3167124" cy="2216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09BE71-FB0D-4096-A6BB-2DD47EAC4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16" y="4027243"/>
            <a:ext cx="3457381" cy="218679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1E21C7-19E3-4683-AAF9-F30F542834D1}"/>
              </a:ext>
            </a:extLst>
          </p:cNvPr>
          <p:cNvCxnSpPr>
            <a:cxnSpLocks/>
          </p:cNvCxnSpPr>
          <p:nvPr/>
        </p:nvCxnSpPr>
        <p:spPr>
          <a:xfrm>
            <a:off x="5479689" y="2080470"/>
            <a:ext cx="4721324" cy="12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C0B945-CB48-457B-8EDE-8CD974A8C9D2}"/>
              </a:ext>
            </a:extLst>
          </p:cNvPr>
          <p:cNvCxnSpPr>
            <a:cxnSpLocks/>
          </p:cNvCxnSpPr>
          <p:nvPr/>
        </p:nvCxnSpPr>
        <p:spPr>
          <a:xfrm>
            <a:off x="5467105" y="2080470"/>
            <a:ext cx="4499016" cy="304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64A2C4-8BBE-46F2-A773-ECCE5BD1C5DB}"/>
              </a:ext>
            </a:extLst>
          </p:cNvPr>
          <p:cNvSpPr txBox="1"/>
          <p:nvPr/>
        </p:nvSpPr>
        <p:spPr>
          <a:xfrm>
            <a:off x="6848748" y="1834721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1"/>
                </a:solidFill>
              </a:rPr>
              <a:t>“</a:t>
            </a:r>
            <a:r>
              <a:rPr lang="en-GB" i="1" dirty="0" err="1">
                <a:solidFill>
                  <a:schemeClr val="accent1"/>
                </a:solidFill>
              </a:rPr>
              <a:t>Genuino</a:t>
            </a:r>
            <a:r>
              <a:rPr lang="en-GB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43F83-5288-49E5-B4C2-334EF98AF6DD}"/>
              </a:ext>
            </a:extLst>
          </p:cNvPr>
          <p:cNvSpPr txBox="1"/>
          <p:nvPr/>
        </p:nvSpPr>
        <p:spPr>
          <a:xfrm>
            <a:off x="6666675" y="5782913"/>
            <a:ext cx="13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1"/>
                </a:solidFill>
              </a:rPr>
              <a:t>“</a:t>
            </a:r>
            <a:r>
              <a:rPr lang="en-GB" i="1" dirty="0" err="1">
                <a:solidFill>
                  <a:schemeClr val="accent1"/>
                </a:solidFill>
              </a:rPr>
              <a:t>Fakeduino</a:t>
            </a:r>
            <a:r>
              <a:rPr lang="en-GB" i="1" dirty="0">
                <a:solidFill>
                  <a:schemeClr val="accent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1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B609-4C1F-4815-9869-91AB4412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ATmega328P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D4A7-45FD-45A3-B656-577EAB657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29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features to note: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Three input/output “ports”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Parallel ports B, C and 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write a binary number to the port instead of setting individual pins high or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It’s generally a bad idea to play with Port D, since it’s used to program the Arduino!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Port C is the Analogue pins (A0-A5) – these can actually also be used as digital pins 14-19!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 useful EEPROM memory (inside the chip)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Two interrupt pins (D2 and D3)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EBF8C8-7073-4A52-85B3-74053E5D5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2797"/>
          <a:stretch/>
        </p:blipFill>
        <p:spPr>
          <a:xfrm>
            <a:off x="6216241" y="1845734"/>
            <a:ext cx="5873109" cy="438253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57BF-0F49-4D72-9A9D-BD485A68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33156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FD9123-3D62-4FE2-8712-F90F1714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ATmega328P Functions on Arduino UNO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8B69-C1A8-4F71-BAAE-96E36934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pic>
        <p:nvPicPr>
          <p:cNvPr id="1026" name="Picture 2" descr="http://www.pighixxx.com/test/wp-content/uploads/2017/05/uno.png">
            <a:extLst>
              <a:ext uri="{FF2B5EF4-FFF2-40B4-BE49-F238E27FC236}">
                <a16:creationId xmlns:a16="http://schemas.microsoft.com/office/drawing/2014/main" id="{3D5D81E3-B863-4E1F-B53B-82267623CD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9" b="22705"/>
          <a:stretch/>
        </p:blipFill>
        <p:spPr bwMode="auto">
          <a:xfrm>
            <a:off x="1793131" y="1931527"/>
            <a:ext cx="8605737" cy="438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143B727-7DC9-49EA-8399-D73EC565959D}"/>
              </a:ext>
            </a:extLst>
          </p:cNvPr>
          <p:cNvSpPr/>
          <p:nvPr/>
        </p:nvSpPr>
        <p:spPr>
          <a:xfrm>
            <a:off x="2785145" y="5217952"/>
            <a:ext cx="167780" cy="755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C9A8669-DF6B-4C2E-B8B6-759987A199BD}"/>
              </a:ext>
            </a:extLst>
          </p:cNvPr>
          <p:cNvSpPr/>
          <p:nvPr/>
        </p:nvSpPr>
        <p:spPr>
          <a:xfrm flipH="1">
            <a:off x="9430624" y="4237838"/>
            <a:ext cx="167780" cy="755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102A2E2-F1FA-41C0-9BD7-CC7F99EB8FD6}"/>
              </a:ext>
            </a:extLst>
          </p:cNvPr>
          <p:cNvSpPr/>
          <p:nvPr/>
        </p:nvSpPr>
        <p:spPr>
          <a:xfrm flipH="1">
            <a:off x="9430624" y="4992847"/>
            <a:ext cx="167780" cy="980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BD70FF-C8F7-4937-9C07-A29259C177E8}"/>
              </a:ext>
            </a:extLst>
          </p:cNvPr>
          <p:cNvSpPr/>
          <p:nvPr/>
        </p:nvSpPr>
        <p:spPr>
          <a:xfrm>
            <a:off x="8422547" y="5469622"/>
            <a:ext cx="285226" cy="30200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F3F30-BA21-479A-A612-3AA2E3D111FD}"/>
              </a:ext>
            </a:extLst>
          </p:cNvPr>
          <p:cNvSpPr txBox="1"/>
          <p:nvPr/>
        </p:nvSpPr>
        <p:spPr>
          <a:xfrm>
            <a:off x="2031221" y="5395302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Port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2ACBD-D64A-4383-B5A6-AA6FDB691949}"/>
              </a:ext>
            </a:extLst>
          </p:cNvPr>
          <p:cNvSpPr txBox="1"/>
          <p:nvPr/>
        </p:nvSpPr>
        <p:spPr>
          <a:xfrm>
            <a:off x="9579729" y="4430676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Port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A3013-420C-4E93-9E4B-FBF72FB77F3A}"/>
              </a:ext>
            </a:extLst>
          </p:cNvPr>
          <p:cNvSpPr txBox="1"/>
          <p:nvPr/>
        </p:nvSpPr>
        <p:spPr>
          <a:xfrm>
            <a:off x="9598404" y="5284956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Port 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DCAD7-C5AC-42B2-9530-FB09261BEA00}"/>
              </a:ext>
            </a:extLst>
          </p:cNvPr>
          <p:cNvSpPr txBox="1"/>
          <p:nvPr/>
        </p:nvSpPr>
        <p:spPr>
          <a:xfrm>
            <a:off x="9598404" y="3238910"/>
            <a:ext cx="14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 Pins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C2124F-2E4F-42E9-ADF4-8902BA548B8A}"/>
              </a:ext>
            </a:extLst>
          </p:cNvPr>
          <p:cNvCxnSpPr>
            <a:stCxn id="16" idx="1"/>
            <a:endCxn id="9" idx="7"/>
          </p:cNvCxnSpPr>
          <p:nvPr/>
        </p:nvCxnSpPr>
        <p:spPr>
          <a:xfrm flipH="1">
            <a:off x="8666003" y="3423576"/>
            <a:ext cx="932401" cy="209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6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BF7E-E4A5-4347-AE77-BE07DEF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EAC8-D56E-49E5-AA1E-918319F57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6140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Remember </a:t>
            </a:r>
            <a:r>
              <a:rPr lang="en-GB" dirty="0" err="1"/>
              <a:t>digitalRead</a:t>
            </a:r>
            <a:r>
              <a:rPr lang="en-GB" dirty="0"/>
              <a:t>, </a:t>
            </a:r>
            <a:r>
              <a:rPr lang="en-GB" dirty="0" err="1"/>
              <a:t>digitalWrite</a:t>
            </a:r>
            <a:r>
              <a:rPr lang="en-GB" dirty="0"/>
              <a:t>, </a:t>
            </a:r>
            <a:r>
              <a:rPr lang="en-GB" dirty="0" err="1"/>
              <a:t>pinMode</a:t>
            </a:r>
            <a:r>
              <a:rPr lang="en-GB" dirty="0"/>
              <a:t> etc? We can forget about them!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only need to deal with three </a:t>
            </a:r>
            <a:r>
              <a:rPr lang="en-GB" b="1" dirty="0"/>
              <a:t>registers</a:t>
            </a:r>
            <a:r>
              <a:rPr lang="en-GB" b="1" i="1" dirty="0"/>
              <a:t> </a:t>
            </a:r>
            <a:r>
              <a:rPr lang="en-GB" dirty="0"/>
              <a:t>– places where we can store a binary value – </a:t>
            </a:r>
            <a:r>
              <a:rPr lang="en-GB" dirty="0" err="1"/>
              <a:t>eg</a:t>
            </a:r>
            <a:r>
              <a:rPr lang="en-GB" dirty="0"/>
              <a:t>. for Port B: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DDRB</a:t>
            </a:r>
            <a:r>
              <a:rPr lang="en-GB" dirty="0"/>
              <a:t> – “data direction register”  - 0 = input and 1 =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PORTB</a:t>
            </a:r>
            <a:r>
              <a:rPr lang="en-GB" dirty="0"/>
              <a:t> – data register for Port B (also sets the pull-up resistor for inputs)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PINB </a:t>
            </a:r>
            <a:r>
              <a:rPr lang="en-GB" dirty="0"/>
              <a:t>– pin status register (read only)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register value (in binary) is split across the I/O pins bit by bit (example for the value 107)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Port B only controls 6 pins (B6 and B7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03FA1-E028-41D0-9B29-91D9BCBFE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2007" y="1845734"/>
            <a:ext cx="4562475" cy="23050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6A17-901B-492D-A5CE-5B377F70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6729D7-7C30-4D58-B054-9E85ECEE5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06768"/>
              </p:ext>
            </p:extLst>
          </p:nvPr>
        </p:nvGraphicFramePr>
        <p:xfrm>
          <a:off x="6372007" y="4842143"/>
          <a:ext cx="54612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03">
                  <a:extLst>
                    <a:ext uri="{9D8B030D-6E8A-4147-A177-3AD203B41FA5}">
                      <a16:colId xmlns:a16="http://schemas.microsoft.com/office/drawing/2014/main" val="1010215579"/>
                    </a:ext>
                  </a:extLst>
                </a:gridCol>
                <a:gridCol w="559217">
                  <a:extLst>
                    <a:ext uri="{9D8B030D-6E8A-4147-A177-3AD203B41FA5}">
                      <a16:colId xmlns:a16="http://schemas.microsoft.com/office/drawing/2014/main" val="1556291891"/>
                    </a:ext>
                  </a:extLst>
                </a:gridCol>
                <a:gridCol w="559217">
                  <a:extLst>
                    <a:ext uri="{9D8B030D-6E8A-4147-A177-3AD203B41FA5}">
                      <a16:colId xmlns:a16="http://schemas.microsoft.com/office/drawing/2014/main" val="3137210389"/>
                    </a:ext>
                  </a:extLst>
                </a:gridCol>
                <a:gridCol w="559217">
                  <a:extLst>
                    <a:ext uri="{9D8B030D-6E8A-4147-A177-3AD203B41FA5}">
                      <a16:colId xmlns:a16="http://schemas.microsoft.com/office/drawing/2014/main" val="2962859629"/>
                    </a:ext>
                  </a:extLst>
                </a:gridCol>
                <a:gridCol w="559217">
                  <a:extLst>
                    <a:ext uri="{9D8B030D-6E8A-4147-A177-3AD203B41FA5}">
                      <a16:colId xmlns:a16="http://schemas.microsoft.com/office/drawing/2014/main" val="3373347555"/>
                    </a:ext>
                  </a:extLst>
                </a:gridCol>
                <a:gridCol w="559217">
                  <a:extLst>
                    <a:ext uri="{9D8B030D-6E8A-4147-A177-3AD203B41FA5}">
                      <a16:colId xmlns:a16="http://schemas.microsoft.com/office/drawing/2014/main" val="2814062602"/>
                    </a:ext>
                  </a:extLst>
                </a:gridCol>
                <a:gridCol w="559217">
                  <a:extLst>
                    <a:ext uri="{9D8B030D-6E8A-4147-A177-3AD203B41FA5}">
                      <a16:colId xmlns:a16="http://schemas.microsoft.com/office/drawing/2014/main" val="2365538948"/>
                    </a:ext>
                  </a:extLst>
                </a:gridCol>
                <a:gridCol w="559217">
                  <a:extLst>
                    <a:ext uri="{9D8B030D-6E8A-4147-A177-3AD203B41FA5}">
                      <a16:colId xmlns:a16="http://schemas.microsoft.com/office/drawing/2014/main" val="2416646457"/>
                    </a:ext>
                  </a:extLst>
                </a:gridCol>
                <a:gridCol w="559217">
                  <a:extLst>
                    <a:ext uri="{9D8B030D-6E8A-4147-A177-3AD203B41FA5}">
                      <a16:colId xmlns:a16="http://schemas.microsoft.com/office/drawing/2014/main" val="1208268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PORTB: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35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Bit: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43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Pin: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87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78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A15B-1403-42E1-8A11-69DC6153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the Blink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69B6-0D94-4DB4-BD04-BD534CB23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5047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Believe it or not, this code does exactly the same thing as the Blink example, using 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pinMask</a:t>
            </a:r>
            <a:r>
              <a:rPr lang="en-GB" dirty="0"/>
              <a:t> variable contains a single 1 in position 5 – this corresponds to bit 5 (pin 13)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 at the beginning of </a:t>
            </a:r>
            <a:r>
              <a:rPr lang="en-GB" dirty="0" err="1"/>
              <a:t>pinMask</a:t>
            </a:r>
            <a:r>
              <a:rPr lang="en-GB" dirty="0"/>
              <a:t> means “binary”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DDRB set by using the bitwise </a:t>
            </a:r>
            <a:r>
              <a:rPr lang="en-GB" b="1" dirty="0"/>
              <a:t>OR</a:t>
            </a:r>
            <a:r>
              <a:rPr lang="en-GB" dirty="0"/>
              <a:t> operator </a:t>
            </a:r>
            <a:r>
              <a:rPr lang="en-GB" b="1" dirty="0"/>
              <a:t>|</a:t>
            </a:r>
            <a:r>
              <a:rPr lang="en-GB" dirty="0"/>
              <a:t> – this sets the value of bit 5 high without affecting the other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PORTB set using the bitwise </a:t>
            </a:r>
            <a:r>
              <a:rPr lang="en-GB" b="1" dirty="0"/>
              <a:t>XOR</a:t>
            </a:r>
            <a:r>
              <a:rPr lang="en-GB" dirty="0"/>
              <a:t> (exclusive-OR) operator </a:t>
            </a:r>
            <a:r>
              <a:rPr lang="en-GB" b="1" dirty="0"/>
              <a:t>^</a:t>
            </a:r>
            <a:r>
              <a:rPr lang="en-GB" dirty="0"/>
              <a:t> - this toggles the value of bit 5 without affecting the other bits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/>
              <a:t>Note: it’s good practice to use bit masks where possible to not interfere with other pins – but you don’t have to!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1B45-59BC-4558-BD20-F18C26596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pinMask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B00100000;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DDRB = DDRB |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pinMask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70AD47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PORTB = PORTB ^ </a:t>
            </a:r>
            <a:r>
              <a:rPr lang="en-GB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pinMask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ED7D3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(1000);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465A-0896-44E6-9AFB-747522F5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25265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253C-76EA-4DD6-AA29-1270470A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Binary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43E6-AA21-4A22-B11B-461560AE5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Something that’s very easy with ports and more complicated without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this circuit now </a:t>
            </a:r>
            <a:r>
              <a:rPr lang="en-GB" dirty="0">
                <a:sym typeface="Wingdings" panose="05000000000000000000" pitchFamily="2" charset="2"/>
              </a:rPr>
              <a:t>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We want to write a program that counts binary states on the three LEDS: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8EB404-3D1C-4871-B6C8-45B09BBB2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9800726"/>
              </p:ext>
            </p:extLst>
          </p:nvPr>
        </p:nvGraphicFramePr>
        <p:xfrm>
          <a:off x="1357338" y="3607951"/>
          <a:ext cx="174291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457">
                  <a:extLst>
                    <a:ext uri="{9D8B030D-6E8A-4147-A177-3AD203B41FA5}">
                      <a16:colId xmlns:a16="http://schemas.microsoft.com/office/drawing/2014/main" val="3777972098"/>
                    </a:ext>
                  </a:extLst>
                </a:gridCol>
                <a:gridCol w="871457">
                  <a:extLst>
                    <a:ext uri="{9D8B030D-6E8A-4147-A177-3AD203B41FA5}">
                      <a16:colId xmlns:a16="http://schemas.microsoft.com/office/drawing/2014/main" val="1212403961"/>
                    </a:ext>
                  </a:extLst>
                </a:gridCol>
              </a:tblGrid>
              <a:tr h="257186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513363"/>
                  </a:ext>
                </a:extLst>
              </a:tr>
              <a:tr h="257186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996336"/>
                  </a:ext>
                </a:extLst>
              </a:tr>
              <a:tr h="257186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957325"/>
                  </a:ext>
                </a:extLst>
              </a:tr>
              <a:tr h="257186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716264"/>
                  </a:ext>
                </a:extLst>
              </a:tr>
              <a:tr h="257186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470062"/>
                  </a:ext>
                </a:extLst>
              </a:tr>
              <a:tr h="257186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017300"/>
                  </a:ext>
                </a:extLst>
              </a:tr>
              <a:tr h="257186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566021"/>
                  </a:ext>
                </a:extLst>
              </a:tr>
              <a:tr h="257186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660329"/>
                  </a:ext>
                </a:extLst>
              </a:tr>
              <a:tr h="257186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9898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CCFF-1CA4-4584-8AC8-6372E5B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9CEE0AF-D952-4AAF-A2D2-16D2DE05F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3422" y="1744294"/>
            <a:ext cx="3567375" cy="45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CF6-2ADC-4C5E-A67C-7FF8B833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1414" cy="1450757"/>
          </a:xfrm>
        </p:spPr>
        <p:txBody>
          <a:bodyPr/>
          <a:lstStyle/>
          <a:p>
            <a:r>
              <a:rPr lang="en-GB" dirty="0"/>
              <a:t>Why Bother Using Port Manipulation?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81161-4473-4FA5-87D9-A09C8A86F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next three slides contain three code examples that all do </a:t>
            </a:r>
            <a:r>
              <a:rPr lang="en-GB" b="1" dirty="0"/>
              <a:t>exactly the same thing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Look at what each code example is doing, and the length of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See how using ports means we can write very simple code to implement our binary counter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2AC0-EA2D-40AD-B5F1-2E9919EF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029677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1773</TotalTime>
  <Words>2699</Words>
  <Application>Microsoft Office PowerPoint</Application>
  <PresentationFormat>Widescreen</PresentationFormat>
  <Paragraphs>414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Lecture 4 – The Microcontroller</vt:lpstr>
      <vt:lpstr>Last Session</vt:lpstr>
      <vt:lpstr>What is the Arduino’s Microcontroller?</vt:lpstr>
      <vt:lpstr>ATmega328P Microcontroller</vt:lpstr>
      <vt:lpstr>ATmega328P Functions on Arduino UNO</vt:lpstr>
      <vt:lpstr>Port Manipulation</vt:lpstr>
      <vt:lpstr>Back to the Blink Example</vt:lpstr>
      <vt:lpstr>A Binary Counter</vt:lpstr>
      <vt:lpstr>Why Bother Using Port Manipulation?</vt:lpstr>
      <vt:lpstr>Binary Counter Code – The “Simple” Way</vt:lpstr>
      <vt:lpstr>Binary Counter Code – The “Sneaky” Way</vt:lpstr>
      <vt:lpstr>Binary Counter Code Using Ports</vt:lpstr>
      <vt:lpstr>Memory</vt:lpstr>
      <vt:lpstr>Reading from EEPROM</vt:lpstr>
      <vt:lpstr>Writing to EEPROM</vt:lpstr>
      <vt:lpstr>Binary Counter Code With EEPROM</vt:lpstr>
      <vt:lpstr>Back to Buttons</vt:lpstr>
      <vt:lpstr>Interrupts</vt:lpstr>
      <vt:lpstr>A (Very Basic) Crash Course in Functions</vt:lpstr>
      <vt:lpstr>Adding a Button to the Binary Counter</vt:lpstr>
      <vt:lpstr>Binary Counter Code with Interrupts</vt:lpstr>
      <vt:lpstr>Using Interrupts – Things To Remember</vt:lpstr>
      <vt:lpstr>Plenary</vt:lpstr>
      <vt:lpstr>Final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Arduino Basics</dc:title>
  <dc:creator>Alexander Pirie</dc:creator>
  <cp:lastModifiedBy>Alex Pirie</cp:lastModifiedBy>
  <cp:revision>134</cp:revision>
  <dcterms:created xsi:type="dcterms:W3CDTF">2017-10-03T12:36:16Z</dcterms:created>
  <dcterms:modified xsi:type="dcterms:W3CDTF">2017-11-19T17:27:00Z</dcterms:modified>
</cp:coreProperties>
</file>