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2" r:id="rId4"/>
    <p:sldId id="259" r:id="rId5"/>
    <p:sldId id="258" r:id="rId6"/>
    <p:sldId id="260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7042-915B-48CC-A414-C07887BB895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F8E78-FC91-49E4-A013-6FAC58857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00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F8E78-FC91-49E4-A013-6FAC5885754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029-CC71-45C9-8AF4-13A5DA0C93D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1F4B-D5A1-4E62-8D22-BD95EC43D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67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029-CC71-45C9-8AF4-13A5DA0C93D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1F4B-D5A1-4E62-8D22-BD95EC43D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95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029-CC71-45C9-8AF4-13A5DA0C93D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1F4B-D5A1-4E62-8D22-BD95EC43D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617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029-CC71-45C9-8AF4-13A5DA0C93D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1F4B-D5A1-4E62-8D22-BD95EC43D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962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029-CC71-45C9-8AF4-13A5DA0C93D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1F4B-D5A1-4E62-8D22-BD95EC43D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529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029-CC71-45C9-8AF4-13A5DA0C93D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1F4B-D5A1-4E62-8D22-BD95EC43D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52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347537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-99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347537"/>
            <a:ext cx="10554574" cy="4511261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C636B029-CC71-45C9-8AF4-13A5DA0C93DC}" type="datetimeFigureOut">
              <a:rPr lang="ko-KR" altLang="en-US" smtClean="0"/>
              <a:pPr/>
              <a:t>2020-06-08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1F4B-D5A1-4E62-8D22-BD95EC43DB1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23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029-CC71-45C9-8AF4-13A5DA0C93D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1F4B-D5A1-4E62-8D22-BD95EC43D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5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029-CC71-45C9-8AF4-13A5DA0C93D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1F4B-D5A1-4E62-8D22-BD95EC43D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26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029-CC71-45C9-8AF4-13A5DA0C93D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1F4B-D5A1-4E62-8D22-BD95EC43D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8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029-CC71-45C9-8AF4-13A5DA0C93D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1F4B-D5A1-4E62-8D22-BD95EC43D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02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029-CC71-45C9-8AF4-13A5DA0C93D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1F4B-D5A1-4E62-8D22-BD95EC43D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89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029-CC71-45C9-8AF4-13A5DA0C93D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1F4B-D5A1-4E62-8D22-BD95EC43D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47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636B029-CC71-45C9-8AF4-13A5DA0C93D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58D1F4B-D5A1-4E62-8D22-BD95EC43D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90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636B029-CC71-45C9-8AF4-13A5DA0C93D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58D1F4B-D5A1-4E62-8D22-BD95EC43D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01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0615D-17B1-428B-8A67-0C6C9A295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/>
              <a:t>Golang </a:t>
            </a:r>
            <a:r>
              <a:rPr lang="ko-KR" altLang="en-US" dirty="0"/>
              <a:t>개념 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FEF7CB-047B-4ED3-96E3-747DD3F71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4668252"/>
            <a:ext cx="10572000" cy="2189747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2800" dirty="0"/>
              <a:t>2020. 06. 06 (</a:t>
            </a:r>
            <a:r>
              <a:rPr lang="ko-KR" altLang="en-US" sz="2800" dirty="0"/>
              <a:t>토</a:t>
            </a:r>
            <a:r>
              <a:rPr lang="en-US" altLang="ko-KR" sz="2800" dirty="0"/>
              <a:t>) </a:t>
            </a:r>
          </a:p>
          <a:p>
            <a:pPr algn="r"/>
            <a:r>
              <a:rPr lang="ko-KR" altLang="en-US" sz="2800" dirty="0"/>
              <a:t>신 재 환</a:t>
            </a:r>
          </a:p>
        </p:txBody>
      </p:sp>
    </p:spTree>
    <p:extLst>
      <p:ext uri="{BB962C8B-B14F-4D97-AF65-F5344CB8AC3E}">
        <p14:creationId xmlns:p14="http://schemas.microsoft.com/office/powerpoint/2010/main" val="240543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41C5C-DD8C-4D18-A8B4-E2207FFE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– </a:t>
            </a:r>
            <a:r>
              <a:rPr lang="ko-KR" altLang="en-US" dirty="0" err="1"/>
              <a:t>클로저</a:t>
            </a:r>
            <a:r>
              <a:rPr lang="en-US" altLang="ko-KR" dirty="0"/>
              <a:t>(Closure)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809AC-2858-4049-92C9-598866162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리턴 값으로 익명 함수</a:t>
            </a:r>
            <a:r>
              <a:rPr lang="en-US" altLang="ko-KR" dirty="0"/>
              <a:t>(Anonymous function)</a:t>
            </a:r>
            <a:r>
              <a:rPr lang="ko-KR" altLang="en-US" dirty="0"/>
              <a:t>를 반환하는 형태를 지닌다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익명 함수와 유사하지만</a:t>
            </a:r>
            <a:r>
              <a:rPr lang="en-US" altLang="ko-KR" dirty="0"/>
              <a:t>,</a:t>
            </a:r>
            <a:r>
              <a:rPr lang="ko-KR" altLang="en-US" dirty="0"/>
              <a:t> 반환되는 익명 함수 외부에 최소 한 개의 지역 변수를 포함한다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클로저가</a:t>
            </a:r>
            <a:r>
              <a:rPr lang="ko-KR" altLang="en-US" dirty="0"/>
              <a:t> 호출될 때</a:t>
            </a:r>
            <a:r>
              <a:rPr lang="en-US" altLang="ko-KR" dirty="0"/>
              <a:t>,</a:t>
            </a:r>
            <a:r>
              <a:rPr lang="ko-KR" altLang="en-US" dirty="0"/>
              <a:t> 이전의 지역 변수 값을 유지한다는 특성을 제공한다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06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41C5C-DD8C-4D18-A8B4-E2207FFE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– </a:t>
            </a:r>
            <a:r>
              <a:rPr lang="ko-KR" altLang="en-US" dirty="0" err="1"/>
              <a:t>클로저</a:t>
            </a:r>
            <a:r>
              <a:rPr lang="en-US" altLang="ko-KR" dirty="0"/>
              <a:t>(Closure)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809AC-2858-4049-92C9-598866162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r>
              <a:rPr lang="ko-KR" altLang="en-US" dirty="0"/>
              <a:t> 예제 코드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381158F-2E9A-436B-B72E-A8016F86DF1B}"/>
              </a:ext>
            </a:extLst>
          </p:cNvPr>
          <p:cNvGrpSpPr/>
          <p:nvPr/>
        </p:nvGrpSpPr>
        <p:grpSpPr>
          <a:xfrm>
            <a:off x="2263337" y="1871613"/>
            <a:ext cx="7883963" cy="4889658"/>
            <a:chOff x="1361637" y="1884313"/>
            <a:chExt cx="7883963" cy="488965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DF5F8BC-262C-467C-9A79-23394FD8A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8829"/>
            <a:stretch/>
          </p:blipFill>
          <p:spPr>
            <a:xfrm>
              <a:off x="1361637" y="1884313"/>
              <a:ext cx="7883963" cy="4889658"/>
            </a:xfrm>
            <a:prstGeom prst="rect">
              <a:avLst/>
            </a:prstGeom>
          </p:spPr>
        </p:pic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E8FF2AC-E006-4C7F-B8DA-A96B7739664E}"/>
                </a:ext>
              </a:extLst>
            </p:cNvPr>
            <p:cNvGrpSpPr/>
            <p:nvPr/>
          </p:nvGrpSpPr>
          <p:grpSpPr>
            <a:xfrm>
              <a:off x="4227427" y="5407667"/>
              <a:ext cx="574809" cy="1144405"/>
              <a:chOff x="3281277" y="5287369"/>
              <a:chExt cx="574809" cy="1144405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6EEA293D-A60A-45F9-94EC-CDA40631E9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22118" b="6977"/>
              <a:stretch/>
            </p:blipFill>
            <p:spPr>
              <a:xfrm>
                <a:off x="3290802" y="5287369"/>
                <a:ext cx="561975" cy="949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3B92F35B-ACEF-4708-832B-DC13D32820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84838"/>
              <a:stretch/>
            </p:blipFill>
            <p:spPr>
              <a:xfrm>
                <a:off x="3281277" y="6257426"/>
                <a:ext cx="574809" cy="1743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93295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41C5C-DD8C-4D18-A8B4-E2207FFE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– </a:t>
            </a:r>
            <a:r>
              <a:rPr lang="ko-KR" altLang="en-US" dirty="0"/>
              <a:t>병렬성 </a:t>
            </a:r>
            <a:r>
              <a:rPr lang="ko-KR" altLang="en-US"/>
              <a:t>및 동시성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809AC-2858-4049-92C9-598866162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347537"/>
            <a:ext cx="10554574" cy="4989095"/>
          </a:xfrm>
        </p:spPr>
        <p:txBody>
          <a:bodyPr>
            <a:normAutofit/>
          </a:bodyPr>
          <a:lstStyle/>
          <a:p>
            <a:r>
              <a:rPr lang="ko-KR" altLang="en-US" dirty="0"/>
              <a:t>병렬성</a:t>
            </a:r>
            <a:r>
              <a:rPr lang="en-US" altLang="ko-KR" dirty="0"/>
              <a:t>(Parallelism): </a:t>
            </a:r>
            <a:r>
              <a:rPr lang="ko-KR" altLang="en-US" dirty="0"/>
              <a:t>동시 처리의 물리적인 개념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작업을 여러 </a:t>
            </a:r>
            <a:r>
              <a:rPr lang="en-US" altLang="ko-KR" dirty="0"/>
              <a:t>CPU </a:t>
            </a:r>
            <a:r>
              <a:rPr lang="ko-KR" altLang="en-US" dirty="0"/>
              <a:t>코어에서 나눠서 동시에 처리하는 상태</a:t>
            </a:r>
            <a:endParaRPr lang="en-US" altLang="ko-KR" dirty="0"/>
          </a:p>
          <a:p>
            <a:r>
              <a:rPr lang="ko-KR" altLang="en-US" dirty="0"/>
              <a:t>동시성</a:t>
            </a:r>
            <a:r>
              <a:rPr lang="en-US" altLang="ko-KR" dirty="0"/>
              <a:t>(Concurrency): </a:t>
            </a:r>
            <a:r>
              <a:rPr lang="ko-KR" altLang="en-US" dirty="0"/>
              <a:t>동시 처리의 논리적인 개념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단일 코어에서 여러 스레드를 생성하여 각 스레드에 코어를 할당하는 시간을 쪼개어</a:t>
            </a:r>
            <a:br>
              <a:rPr lang="en-US" altLang="ko-KR" dirty="0"/>
            </a:br>
            <a:r>
              <a:rPr lang="ko-KR" altLang="en-US" dirty="0"/>
              <a:t>동시에 처리되는 것 처럼 보이는 상태 </a:t>
            </a:r>
            <a:r>
              <a:rPr lang="en-US" altLang="ko-KR" dirty="0"/>
              <a:t>(</a:t>
            </a:r>
            <a:r>
              <a:rPr lang="ko-KR" altLang="en-US" dirty="0"/>
              <a:t>시분할 형태로 처리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Go </a:t>
            </a:r>
            <a:r>
              <a:rPr lang="ko-KR" altLang="en-US" dirty="0"/>
              <a:t>루틴 </a:t>
            </a:r>
            <a:r>
              <a:rPr lang="en-US" altLang="ko-KR" dirty="0"/>
              <a:t>: Go </a:t>
            </a:r>
            <a:r>
              <a:rPr lang="ko-KR" altLang="en-US" dirty="0"/>
              <a:t>언어 자체적으로 병렬성 및 동시성을 지원하는 경량 스레드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채널</a:t>
            </a:r>
            <a:r>
              <a:rPr lang="en-US" altLang="ko-KR" dirty="0"/>
              <a:t>(Channel) : Go </a:t>
            </a:r>
            <a:r>
              <a:rPr lang="ko-KR" altLang="en-US" dirty="0"/>
              <a:t>루틴끼리 데이터를 주고 받기 위해 사용되는 통로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383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2E99D8B5-DAE5-483C-8D55-9F015DFE67EC}"/>
              </a:ext>
            </a:extLst>
          </p:cNvPr>
          <p:cNvSpPr/>
          <p:nvPr/>
        </p:nvSpPr>
        <p:spPr>
          <a:xfrm>
            <a:off x="2365079" y="3429000"/>
            <a:ext cx="6829425" cy="330517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241C5C-DD8C-4D18-A8B4-E2207FFE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– </a:t>
            </a:r>
            <a:r>
              <a:rPr lang="ko-KR" altLang="en-US" dirty="0"/>
              <a:t>동시성 철학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809AC-2858-4049-92C9-598866162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메모리 공유를 통해 통신하지 말고 통신을 통해 메모리를 공유하라</a:t>
            </a:r>
            <a:r>
              <a:rPr lang="en-US" altLang="ko-KR" dirty="0"/>
              <a:t>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스레드와 메모리 공유가 아닌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Go </a:t>
            </a:r>
            <a:r>
              <a:rPr lang="ko-KR" altLang="en-US" dirty="0"/>
              <a:t>루틴과 채널 중심의 프로그래밍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수행할 전체 작업을 여러 개의 </a:t>
            </a:r>
            <a:r>
              <a:rPr lang="en-US" altLang="ko-KR" dirty="0"/>
              <a:t>Go</a:t>
            </a:r>
            <a:r>
              <a:rPr lang="ko-KR" altLang="en-US" dirty="0"/>
              <a:t>루틴으로 나누어 파이프 라인 모델을 설계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하나의 </a:t>
            </a:r>
            <a:r>
              <a:rPr lang="en-US" altLang="ko-KR" dirty="0"/>
              <a:t>Go</a:t>
            </a:r>
            <a:r>
              <a:rPr lang="ko-KR" altLang="en-US" dirty="0"/>
              <a:t>루틴에서 처리한 결과값을 채널을 통해 다음 </a:t>
            </a:r>
            <a:r>
              <a:rPr lang="en-US" altLang="ko-KR" dirty="0"/>
              <a:t>Go </a:t>
            </a:r>
            <a:r>
              <a:rPr lang="ko-KR" altLang="en-US" dirty="0"/>
              <a:t>루틴으로 전달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8A6A956-7020-4FB3-8DBE-E9DBBE6BEE9F}"/>
              </a:ext>
            </a:extLst>
          </p:cNvPr>
          <p:cNvSpPr/>
          <p:nvPr/>
        </p:nvSpPr>
        <p:spPr>
          <a:xfrm>
            <a:off x="2946893" y="4236120"/>
            <a:ext cx="989460" cy="167763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DD58FAE-7082-47E4-86A9-EAD8D79AF031}"/>
              </a:ext>
            </a:extLst>
          </p:cNvPr>
          <p:cNvSpPr/>
          <p:nvPr/>
        </p:nvSpPr>
        <p:spPr>
          <a:xfrm>
            <a:off x="5313409" y="4502460"/>
            <a:ext cx="989460" cy="167763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8225F3BA-6D3B-4709-B387-B8F45B090261}"/>
              </a:ext>
            </a:extLst>
          </p:cNvPr>
          <p:cNvSpPr/>
          <p:nvPr/>
        </p:nvSpPr>
        <p:spPr>
          <a:xfrm>
            <a:off x="7653463" y="4768800"/>
            <a:ext cx="989460" cy="167763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F5760F-9774-46AE-B2EB-5DB709FBD97D}"/>
              </a:ext>
            </a:extLst>
          </p:cNvPr>
          <p:cNvSpPr txBox="1"/>
          <p:nvPr/>
        </p:nvSpPr>
        <p:spPr>
          <a:xfrm>
            <a:off x="2675961" y="3592045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Go routine 1</a:t>
            </a:r>
            <a:endParaRPr lang="ko-KR" altLang="en-US" b="1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C1F3B7E-7874-422F-A8ED-B6559B269032}"/>
              </a:ext>
            </a:extLst>
          </p:cNvPr>
          <p:cNvSpPr/>
          <p:nvPr/>
        </p:nvSpPr>
        <p:spPr>
          <a:xfrm>
            <a:off x="3082051" y="4364300"/>
            <a:ext cx="719144" cy="1606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C287CF1-975E-4B62-9E90-FB2B6EF81AC0}"/>
              </a:ext>
            </a:extLst>
          </p:cNvPr>
          <p:cNvSpPr/>
          <p:nvPr/>
        </p:nvSpPr>
        <p:spPr>
          <a:xfrm>
            <a:off x="3082051" y="4614204"/>
            <a:ext cx="719144" cy="1606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4837CEC4-8798-444D-BF3C-99B263A019EA}"/>
              </a:ext>
            </a:extLst>
          </p:cNvPr>
          <p:cNvSpPr/>
          <p:nvPr/>
        </p:nvSpPr>
        <p:spPr>
          <a:xfrm>
            <a:off x="3082051" y="5362408"/>
            <a:ext cx="719144" cy="1606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530CA9E-E15A-49B9-AD43-C183B1891E0A}"/>
              </a:ext>
            </a:extLst>
          </p:cNvPr>
          <p:cNvSpPr/>
          <p:nvPr/>
        </p:nvSpPr>
        <p:spPr>
          <a:xfrm>
            <a:off x="3082051" y="5612312"/>
            <a:ext cx="719144" cy="1606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D88B97D-B775-4B53-A765-2BB6A77AF57B}"/>
              </a:ext>
            </a:extLst>
          </p:cNvPr>
          <p:cNvSpPr/>
          <p:nvPr/>
        </p:nvSpPr>
        <p:spPr>
          <a:xfrm>
            <a:off x="3416776" y="488808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EB2AE62-FD76-40FF-B743-D3584267CC96}"/>
              </a:ext>
            </a:extLst>
          </p:cNvPr>
          <p:cNvSpPr/>
          <p:nvPr/>
        </p:nvSpPr>
        <p:spPr>
          <a:xfrm>
            <a:off x="3416776" y="502309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C930CB3-0BBF-4493-BD4E-161856238E54}"/>
              </a:ext>
            </a:extLst>
          </p:cNvPr>
          <p:cNvSpPr/>
          <p:nvPr/>
        </p:nvSpPr>
        <p:spPr>
          <a:xfrm>
            <a:off x="3416776" y="515889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9810BE14-6220-4410-AD8D-BBA62C1D6C04}"/>
              </a:ext>
            </a:extLst>
          </p:cNvPr>
          <p:cNvSpPr/>
          <p:nvPr/>
        </p:nvSpPr>
        <p:spPr>
          <a:xfrm>
            <a:off x="5458648" y="4630640"/>
            <a:ext cx="719144" cy="1606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EA12F63-7F5F-4B85-9106-26607E130103}"/>
              </a:ext>
            </a:extLst>
          </p:cNvPr>
          <p:cNvSpPr/>
          <p:nvPr/>
        </p:nvSpPr>
        <p:spPr>
          <a:xfrm>
            <a:off x="5458648" y="4880544"/>
            <a:ext cx="719144" cy="1606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AAC129C-133B-4726-BB9E-8399EF865DA6}"/>
              </a:ext>
            </a:extLst>
          </p:cNvPr>
          <p:cNvSpPr/>
          <p:nvPr/>
        </p:nvSpPr>
        <p:spPr>
          <a:xfrm>
            <a:off x="5458648" y="5628748"/>
            <a:ext cx="719144" cy="1606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38CBB89-A76C-498A-BEBE-ED707F90893E}"/>
              </a:ext>
            </a:extLst>
          </p:cNvPr>
          <p:cNvSpPr/>
          <p:nvPr/>
        </p:nvSpPr>
        <p:spPr>
          <a:xfrm>
            <a:off x="5458648" y="5878652"/>
            <a:ext cx="719144" cy="1606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F0C7910-2527-4BE7-8377-955A75662BA8}"/>
              </a:ext>
            </a:extLst>
          </p:cNvPr>
          <p:cNvSpPr/>
          <p:nvPr/>
        </p:nvSpPr>
        <p:spPr>
          <a:xfrm>
            <a:off x="5793373" y="515442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4172C93A-A265-40C0-8A48-179A8768FA2B}"/>
              </a:ext>
            </a:extLst>
          </p:cNvPr>
          <p:cNvSpPr/>
          <p:nvPr/>
        </p:nvSpPr>
        <p:spPr>
          <a:xfrm>
            <a:off x="5793373" y="528943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A16B7784-8EDE-4171-B1E3-582AED01445C}"/>
              </a:ext>
            </a:extLst>
          </p:cNvPr>
          <p:cNvSpPr/>
          <p:nvPr/>
        </p:nvSpPr>
        <p:spPr>
          <a:xfrm>
            <a:off x="5793373" y="542523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24C5B23-4D14-4EC3-A77E-334822CBA6AB}"/>
              </a:ext>
            </a:extLst>
          </p:cNvPr>
          <p:cNvSpPr/>
          <p:nvPr/>
        </p:nvSpPr>
        <p:spPr>
          <a:xfrm>
            <a:off x="7798702" y="4896980"/>
            <a:ext cx="719144" cy="1606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567E874-4DD7-4286-A3C1-3C36E580CE47}"/>
              </a:ext>
            </a:extLst>
          </p:cNvPr>
          <p:cNvSpPr/>
          <p:nvPr/>
        </p:nvSpPr>
        <p:spPr>
          <a:xfrm>
            <a:off x="7798702" y="5146884"/>
            <a:ext cx="719144" cy="1606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4577AF36-5E81-4DCE-ACB8-546F7A44B059}"/>
              </a:ext>
            </a:extLst>
          </p:cNvPr>
          <p:cNvSpPr/>
          <p:nvPr/>
        </p:nvSpPr>
        <p:spPr>
          <a:xfrm>
            <a:off x="7798702" y="5895088"/>
            <a:ext cx="719144" cy="1606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0E7D87C9-2E89-4644-BC34-D1B15BC87E58}"/>
              </a:ext>
            </a:extLst>
          </p:cNvPr>
          <p:cNvSpPr/>
          <p:nvPr/>
        </p:nvSpPr>
        <p:spPr>
          <a:xfrm>
            <a:off x="7798702" y="6144992"/>
            <a:ext cx="719144" cy="1606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BA1C7A1C-1ABF-4CEC-BF06-1390E937D92F}"/>
              </a:ext>
            </a:extLst>
          </p:cNvPr>
          <p:cNvSpPr/>
          <p:nvPr/>
        </p:nvSpPr>
        <p:spPr>
          <a:xfrm>
            <a:off x="8133427" y="54207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C7A49C0-36A6-4160-BB29-610DF640D781}"/>
              </a:ext>
            </a:extLst>
          </p:cNvPr>
          <p:cNvSpPr/>
          <p:nvPr/>
        </p:nvSpPr>
        <p:spPr>
          <a:xfrm>
            <a:off x="8133427" y="555577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A3FFE58-F159-44CD-B5D3-7ACCB40FC308}"/>
              </a:ext>
            </a:extLst>
          </p:cNvPr>
          <p:cNvSpPr/>
          <p:nvPr/>
        </p:nvSpPr>
        <p:spPr>
          <a:xfrm>
            <a:off x="8133427" y="569157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AFB0D69-8FD8-4A6C-BE11-AECCD39FE0EB}"/>
              </a:ext>
            </a:extLst>
          </p:cNvPr>
          <p:cNvSpPr txBox="1"/>
          <p:nvPr/>
        </p:nvSpPr>
        <p:spPr>
          <a:xfrm>
            <a:off x="5052558" y="3858385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Go routine 2</a:t>
            </a:r>
            <a:endParaRPr lang="ko-KR" altLang="en-US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98FBA74-880D-4A87-85D8-A56F80408655}"/>
              </a:ext>
            </a:extLst>
          </p:cNvPr>
          <p:cNvSpPr txBox="1"/>
          <p:nvPr/>
        </p:nvSpPr>
        <p:spPr>
          <a:xfrm>
            <a:off x="7428612" y="4124725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Go routine 3</a:t>
            </a:r>
            <a:endParaRPr lang="ko-KR" altLang="en-US" b="1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50F3243-BF63-48CA-A741-7082C94B1E46}"/>
              </a:ext>
            </a:extLst>
          </p:cNvPr>
          <p:cNvCxnSpPr>
            <a:stCxn id="53" idx="3"/>
            <a:endCxn id="61" idx="1"/>
          </p:cNvCxnSpPr>
          <p:nvPr/>
        </p:nvCxnSpPr>
        <p:spPr>
          <a:xfrm>
            <a:off x="3801195" y="4444608"/>
            <a:ext cx="1657453" cy="266340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448B9E6-9FF7-4B6A-8FEC-CAB481A5E0B9}"/>
              </a:ext>
            </a:extLst>
          </p:cNvPr>
          <p:cNvCxnSpPr>
            <a:cxnSpLocks/>
            <a:stCxn id="54" idx="3"/>
            <a:endCxn id="62" idx="1"/>
          </p:cNvCxnSpPr>
          <p:nvPr/>
        </p:nvCxnSpPr>
        <p:spPr>
          <a:xfrm>
            <a:off x="3801195" y="4694512"/>
            <a:ext cx="1657453" cy="266340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AD18541-C519-45CF-82DB-67017DCEAD91}"/>
              </a:ext>
            </a:extLst>
          </p:cNvPr>
          <p:cNvCxnSpPr>
            <a:cxnSpLocks/>
            <a:stCxn id="55" idx="3"/>
            <a:endCxn id="63" idx="1"/>
          </p:cNvCxnSpPr>
          <p:nvPr/>
        </p:nvCxnSpPr>
        <p:spPr>
          <a:xfrm>
            <a:off x="3801195" y="5442716"/>
            <a:ext cx="1657453" cy="266340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7B9E45FC-6788-40DA-A316-2BBE2E1E3668}"/>
              </a:ext>
            </a:extLst>
          </p:cNvPr>
          <p:cNvCxnSpPr>
            <a:cxnSpLocks/>
            <a:stCxn id="56" idx="3"/>
            <a:endCxn id="64" idx="1"/>
          </p:cNvCxnSpPr>
          <p:nvPr/>
        </p:nvCxnSpPr>
        <p:spPr>
          <a:xfrm>
            <a:off x="3801195" y="5692620"/>
            <a:ext cx="1657453" cy="266340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5D67BA4-A62A-4200-8137-2CB35B049E2E}"/>
              </a:ext>
            </a:extLst>
          </p:cNvPr>
          <p:cNvCxnSpPr>
            <a:cxnSpLocks/>
            <a:stCxn id="61" idx="3"/>
            <a:endCxn id="69" idx="1"/>
          </p:cNvCxnSpPr>
          <p:nvPr/>
        </p:nvCxnSpPr>
        <p:spPr>
          <a:xfrm>
            <a:off x="6177792" y="4710948"/>
            <a:ext cx="1620910" cy="266340"/>
          </a:xfrm>
          <a:prstGeom prst="straightConnector1">
            <a:avLst/>
          </a:prstGeom>
          <a:ln w="28575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483DC375-496B-4318-91CF-0B0B9E7BBEB4}"/>
              </a:ext>
            </a:extLst>
          </p:cNvPr>
          <p:cNvCxnSpPr>
            <a:cxnSpLocks/>
            <a:stCxn id="62" idx="3"/>
            <a:endCxn id="70" idx="1"/>
          </p:cNvCxnSpPr>
          <p:nvPr/>
        </p:nvCxnSpPr>
        <p:spPr>
          <a:xfrm>
            <a:off x="6177792" y="4960852"/>
            <a:ext cx="1620910" cy="266340"/>
          </a:xfrm>
          <a:prstGeom prst="straightConnector1">
            <a:avLst/>
          </a:prstGeom>
          <a:ln w="28575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EB73EE80-1808-49C4-88A1-ECB036029E68}"/>
              </a:ext>
            </a:extLst>
          </p:cNvPr>
          <p:cNvCxnSpPr>
            <a:cxnSpLocks/>
            <a:stCxn id="63" idx="3"/>
            <a:endCxn id="71" idx="1"/>
          </p:cNvCxnSpPr>
          <p:nvPr/>
        </p:nvCxnSpPr>
        <p:spPr>
          <a:xfrm>
            <a:off x="6177792" y="5709056"/>
            <a:ext cx="1620910" cy="266340"/>
          </a:xfrm>
          <a:prstGeom prst="straightConnector1">
            <a:avLst/>
          </a:prstGeom>
          <a:ln w="28575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80781F4-882E-47E5-9DBB-54C0DF391426}"/>
              </a:ext>
            </a:extLst>
          </p:cNvPr>
          <p:cNvCxnSpPr>
            <a:cxnSpLocks/>
            <a:stCxn id="64" idx="3"/>
            <a:endCxn id="72" idx="1"/>
          </p:cNvCxnSpPr>
          <p:nvPr/>
        </p:nvCxnSpPr>
        <p:spPr>
          <a:xfrm>
            <a:off x="6177792" y="5958960"/>
            <a:ext cx="1620910" cy="266340"/>
          </a:xfrm>
          <a:prstGeom prst="straightConnector1">
            <a:avLst/>
          </a:prstGeom>
          <a:ln w="28575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DC12B6D-453A-4B8B-8487-7D1426AB30DC}"/>
              </a:ext>
            </a:extLst>
          </p:cNvPr>
          <p:cNvSpPr txBox="1"/>
          <p:nvPr/>
        </p:nvSpPr>
        <p:spPr>
          <a:xfrm>
            <a:off x="4027123" y="4992102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channel 1</a:t>
            </a:r>
            <a:endParaRPr lang="ko-KR" altLang="en-US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69C2302-3538-4A63-BFBE-B70B0C59F756}"/>
              </a:ext>
            </a:extLst>
          </p:cNvPr>
          <p:cNvSpPr txBox="1"/>
          <p:nvPr/>
        </p:nvSpPr>
        <p:spPr>
          <a:xfrm>
            <a:off x="6340473" y="5292430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channel 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0953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41C5C-DD8C-4D18-A8B4-E2207FFE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– Select </a:t>
            </a:r>
            <a:r>
              <a:rPr lang="ko-KR" altLang="en-US" dirty="0"/>
              <a:t>구문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809AC-2858-4049-92C9-598866162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/>
              <a:t>구문</a:t>
            </a:r>
            <a:endParaRPr lang="en-US" altLang="ko-KR" dirty="0"/>
          </a:p>
          <a:p>
            <a:pPr lvl="1"/>
            <a:r>
              <a:rPr lang="en-US" altLang="ko-KR" dirty="0"/>
              <a:t>Go </a:t>
            </a:r>
            <a:r>
              <a:rPr lang="ko-KR" altLang="en-US" dirty="0"/>
              <a:t>루틴</a:t>
            </a:r>
            <a:r>
              <a:rPr lang="en-US" altLang="ko-KR" dirty="0"/>
              <a:t>, </a:t>
            </a:r>
            <a:r>
              <a:rPr lang="ko-KR" altLang="en-US" dirty="0"/>
              <a:t>채널과 함께 </a:t>
            </a:r>
            <a:r>
              <a:rPr lang="en-US" altLang="ko-KR" dirty="0"/>
              <a:t>Go </a:t>
            </a:r>
            <a:r>
              <a:rPr lang="ko-KR" altLang="en-US" dirty="0"/>
              <a:t>언어에서 동시성을 위해 가장 중요한 개념 중 하나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Go </a:t>
            </a:r>
            <a:r>
              <a:rPr lang="ko-KR" altLang="en-US" dirty="0"/>
              <a:t>루틴에서 사용되는 여러 채널에 대한 동기화를 수행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정확한 동시성 프로그램을 보다 간편하게 구현할 수 있도록 함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148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41C5C-DD8C-4D18-A8B4-E2207FFE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– Select </a:t>
            </a:r>
            <a:r>
              <a:rPr lang="ko-KR" altLang="en-US" dirty="0"/>
              <a:t>구문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809AC-2858-4049-92C9-598866162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/>
              <a:t>구문 특징 </a:t>
            </a:r>
            <a:r>
              <a:rPr lang="en-US" altLang="ko-KR" dirty="0"/>
              <a:t>#1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case </a:t>
            </a:r>
            <a:r>
              <a:rPr lang="ko-KR" altLang="en-US" dirty="0"/>
              <a:t>문의 채널 값이 들어올 때 까지 </a:t>
            </a:r>
            <a:r>
              <a:rPr lang="en-US" altLang="ko-KR" dirty="0"/>
              <a:t>select</a:t>
            </a:r>
            <a:r>
              <a:rPr lang="ko-KR" altLang="en-US" dirty="0"/>
              <a:t>문에서 차단</a:t>
            </a:r>
            <a:r>
              <a:rPr lang="en-US" altLang="ko-KR" dirty="0"/>
              <a:t>(block) </a:t>
            </a:r>
            <a:r>
              <a:rPr lang="ko-KR" altLang="en-US" dirty="0"/>
              <a:t>되며</a:t>
            </a:r>
            <a:r>
              <a:rPr lang="en-US" altLang="ko-KR" dirty="0"/>
              <a:t>, </a:t>
            </a:r>
            <a:r>
              <a:rPr lang="ko-KR" altLang="en-US" dirty="0"/>
              <a:t>로직의 취소</a:t>
            </a:r>
            <a:r>
              <a:rPr lang="en-US" altLang="ko-KR" dirty="0"/>
              <a:t>, </a:t>
            </a:r>
            <a:r>
              <a:rPr lang="ko-KR" altLang="en-US" dirty="0"/>
              <a:t>시간초과</a:t>
            </a:r>
            <a:r>
              <a:rPr lang="en-US" altLang="ko-KR" dirty="0"/>
              <a:t>(time-out), </a:t>
            </a:r>
            <a:r>
              <a:rPr lang="ko-KR" altLang="en-US" dirty="0"/>
              <a:t>대기</a:t>
            </a:r>
            <a:r>
              <a:rPr lang="en-US" altLang="ko-KR" dirty="0"/>
              <a:t>(waiting)</a:t>
            </a:r>
            <a:r>
              <a:rPr lang="ko-KR" altLang="en-US" dirty="0"/>
              <a:t> 등을 수행</a:t>
            </a:r>
            <a:endParaRPr lang="en-US" altLang="ko-K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err="1"/>
              <a:t>time.After</a:t>
            </a:r>
            <a:r>
              <a:rPr lang="en-US" altLang="ko-KR" dirty="0"/>
              <a:t>() </a:t>
            </a:r>
            <a:r>
              <a:rPr lang="ko-KR" altLang="en-US" dirty="0"/>
              <a:t>함수를 사용하여 시간 초과 핸들링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55E0A8-0A20-4631-9EC7-FCDD71DB5D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1276" y="3361184"/>
            <a:ext cx="9149446" cy="335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5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41C5C-DD8C-4D18-A8B4-E2207FFE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– Select </a:t>
            </a:r>
            <a:r>
              <a:rPr lang="ko-KR" altLang="en-US" dirty="0"/>
              <a:t>구문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809AC-2858-4049-92C9-598866162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/>
              <a:t>구문 특징 </a:t>
            </a:r>
            <a:r>
              <a:rPr lang="en-US" altLang="ko-KR" dirty="0"/>
              <a:t>#2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Switch – case </a:t>
            </a:r>
            <a:r>
              <a:rPr lang="ko-KR" altLang="en-US" dirty="0"/>
              <a:t>구문과 유사한 형태를 지니지만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case</a:t>
            </a:r>
            <a:r>
              <a:rPr lang="ko-KR" altLang="en-US" dirty="0"/>
              <a:t>의 조건이 순차적으로 검사되지 않음</a:t>
            </a:r>
            <a:r>
              <a:rPr lang="en-US" altLang="ko-KR" dirty="0"/>
              <a:t> (</a:t>
            </a:r>
            <a:r>
              <a:rPr lang="ko-KR" altLang="en-US" dirty="0"/>
              <a:t>각각의 </a:t>
            </a:r>
            <a:r>
              <a:rPr lang="en-US" altLang="ko-KR" dirty="0"/>
              <a:t>case </a:t>
            </a:r>
            <a:r>
              <a:rPr lang="ko-KR" altLang="en-US" dirty="0"/>
              <a:t>구문이 거의 동일한 확률로 선택됨</a:t>
            </a:r>
            <a:r>
              <a:rPr lang="en-US" altLang="ko-KR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여러 </a:t>
            </a:r>
            <a:r>
              <a:rPr lang="en-US" altLang="ko-KR" dirty="0"/>
              <a:t>case</a:t>
            </a:r>
            <a:r>
              <a:rPr lang="ko-KR" altLang="en-US" dirty="0"/>
              <a:t>의 채널에 값이 존재하는 경우 랜덤으로 수행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AD7605-1F2B-4F2E-B05D-0680E6661B5B}"/>
              </a:ext>
            </a:extLst>
          </p:cNvPr>
          <p:cNvPicPr/>
          <p:nvPr/>
        </p:nvPicPr>
        <p:blipFill rotWithShape="1">
          <a:blip r:embed="rId2"/>
          <a:srcRect b="23448"/>
          <a:stretch/>
        </p:blipFill>
        <p:spPr>
          <a:xfrm>
            <a:off x="1047447" y="3192377"/>
            <a:ext cx="6070235" cy="33150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F84B477-167F-4C4D-8C5C-275365016789}"/>
              </a:ext>
            </a:extLst>
          </p:cNvPr>
          <p:cNvPicPr/>
          <p:nvPr/>
        </p:nvPicPr>
        <p:blipFill rotWithShape="1">
          <a:blip r:embed="rId2"/>
          <a:srcRect t="75087" r="62667"/>
          <a:stretch/>
        </p:blipFill>
        <p:spPr>
          <a:xfrm>
            <a:off x="7880312" y="4154841"/>
            <a:ext cx="2954426" cy="1390087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ACCFBE6-1084-41FB-A1D6-133EA0E68089}"/>
              </a:ext>
            </a:extLst>
          </p:cNvPr>
          <p:cNvSpPr/>
          <p:nvPr/>
        </p:nvSpPr>
        <p:spPr>
          <a:xfrm>
            <a:off x="7219950" y="4772025"/>
            <a:ext cx="561975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270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41C5C-DD8C-4D18-A8B4-E2207FFE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– Select </a:t>
            </a:r>
            <a:r>
              <a:rPr lang="ko-KR" altLang="en-US" dirty="0"/>
              <a:t>구문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809AC-2858-4049-92C9-598866162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/>
              <a:t>구문 특징 </a:t>
            </a:r>
            <a:r>
              <a:rPr lang="en-US" altLang="ko-KR" dirty="0"/>
              <a:t>#3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모든 </a:t>
            </a:r>
            <a:r>
              <a:rPr lang="en-US" altLang="ko-KR" dirty="0"/>
              <a:t>case</a:t>
            </a:r>
            <a:r>
              <a:rPr lang="ko-KR" altLang="en-US" dirty="0"/>
              <a:t>의 채널에 값이 없어 차단</a:t>
            </a:r>
            <a:r>
              <a:rPr lang="en-US" altLang="ko-KR" dirty="0"/>
              <a:t>(block)</a:t>
            </a:r>
            <a:r>
              <a:rPr lang="ko-KR" altLang="en-US" dirty="0"/>
              <a:t>된 경우 실행되는 </a:t>
            </a:r>
            <a:r>
              <a:rPr lang="en-US" altLang="ko-KR" dirty="0"/>
              <a:t>default</a:t>
            </a:r>
            <a:r>
              <a:rPr lang="ko-KR" altLang="en-US" dirty="0"/>
              <a:t> 구문을 지원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default </a:t>
            </a:r>
            <a:r>
              <a:rPr lang="ko-KR" altLang="en-US" dirty="0"/>
              <a:t>구문은 주로 </a:t>
            </a:r>
            <a:r>
              <a:rPr lang="en-US" altLang="ko-KR" dirty="0"/>
              <a:t>for – select(</a:t>
            </a:r>
            <a:r>
              <a:rPr lang="ko-KR" altLang="en-US" dirty="0"/>
              <a:t>무한루프</a:t>
            </a:r>
            <a:r>
              <a:rPr lang="en-US" altLang="ko-KR" dirty="0"/>
              <a:t>) </a:t>
            </a:r>
            <a:r>
              <a:rPr lang="ko-KR" altLang="en-US" dirty="0"/>
              <a:t>형태로 사용됨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02F33B-19C3-44AB-A120-B84D36890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273" y="2755901"/>
            <a:ext cx="6357620" cy="400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50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310</TotalTime>
  <Words>369</Words>
  <Application>Microsoft Office PowerPoint</Application>
  <PresentationFormat>와이드스크린</PresentationFormat>
  <Paragraphs>52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Century Gothic</vt:lpstr>
      <vt:lpstr>Wingdings</vt:lpstr>
      <vt:lpstr>Wingdings 2</vt:lpstr>
      <vt:lpstr>명언</vt:lpstr>
      <vt:lpstr>Golang 개념 정리</vt:lpstr>
      <vt:lpstr>Go – 클로저(Closure)</vt:lpstr>
      <vt:lpstr>Go – 클로저(Closure)</vt:lpstr>
      <vt:lpstr>Go – 병렬성 및 동시성</vt:lpstr>
      <vt:lpstr>Go – 동시성 철학</vt:lpstr>
      <vt:lpstr>Go – Select 구문</vt:lpstr>
      <vt:lpstr>Go – Select 구문</vt:lpstr>
      <vt:lpstr>Go – Select 구문</vt:lpstr>
      <vt:lpstr>Go – Select 구문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 개념 정리</dc:title>
  <dc:creator>sj</dc:creator>
  <cp:lastModifiedBy>sj</cp:lastModifiedBy>
  <cp:revision>41</cp:revision>
  <dcterms:created xsi:type="dcterms:W3CDTF">2020-06-07T11:48:26Z</dcterms:created>
  <dcterms:modified xsi:type="dcterms:W3CDTF">2020-06-07T17:04:36Z</dcterms:modified>
</cp:coreProperties>
</file>