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83" r:id="rId4"/>
    <p:sldId id="29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86" r:id="rId13"/>
    <p:sldId id="284" r:id="rId14"/>
    <p:sldId id="287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104809"/>
            <a:ext cx="9440034" cy="2648381"/>
          </a:xfrm>
        </p:spPr>
        <p:txBody>
          <a:bodyPr>
            <a:normAutofit/>
          </a:bodyPr>
          <a:lstStyle/>
          <a:p>
            <a:r>
              <a:rPr lang="en-US" sz="5500" b="1" dirty="0">
                <a:solidFill>
                  <a:srgbClr val="FFC000"/>
                </a:solidFill>
                <a:highlight>
                  <a:srgbClr val="000000"/>
                </a:highlight>
              </a:rPr>
              <a:t>Hybrid Deep Learning Model for Real vs Fake PAN Card Detection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0FFA5-C062-4273-25EF-B6D84BD76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2EF3-17F1-5FBD-E77B-E69C2514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208384"/>
            <a:ext cx="10991462" cy="1257300"/>
          </a:xfrm>
        </p:spPr>
        <p:txBody>
          <a:bodyPr>
            <a:normAutofit/>
          </a:bodyPr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629F-5810-C6AA-582B-8D53DB89E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5684"/>
            <a:ext cx="10353762" cy="4325515"/>
          </a:xfrm>
        </p:spPr>
        <p:txBody>
          <a:bodyPr>
            <a:noAutofit/>
          </a:bodyPr>
          <a:lstStyle/>
          <a:p>
            <a:r>
              <a:rPr lang="en-US" dirty="0"/>
              <a:t>Evaluate the performance of the custom CNN model using metrics like accuracy, precision, recall, and F1-score.</a:t>
            </a:r>
          </a:p>
          <a:p>
            <a:r>
              <a:rPr lang="en-US" dirty="0"/>
              <a:t>Extract the confidence score for each prediction to represent the model’s certainty about its classification (e.g., the probability that the card is real or fake).</a:t>
            </a:r>
          </a:p>
          <a:p>
            <a:r>
              <a:rPr lang="en-US" dirty="0"/>
              <a:t>Compare the results with those of pre-trained models like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MobileNet</a:t>
            </a:r>
            <a:r>
              <a:rPr lang="en-US" dirty="0"/>
              <a:t>, </a:t>
            </a:r>
            <a:r>
              <a:rPr lang="en-US" dirty="0" err="1"/>
              <a:t>EfficientNet</a:t>
            </a:r>
            <a:r>
              <a:rPr lang="en-US" dirty="0"/>
              <a:t> to benchmark performance.</a:t>
            </a:r>
          </a:p>
        </p:txBody>
      </p:sp>
    </p:spTree>
    <p:extLst>
      <p:ext uri="{BB962C8B-B14F-4D97-AF65-F5344CB8AC3E}">
        <p14:creationId xmlns:p14="http://schemas.microsoft.com/office/powerpoint/2010/main" val="224471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1DA92-65BB-E1A1-B6E1-BEF71C872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DD68-84BB-1480-3AB8-68201DC3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208384"/>
            <a:ext cx="10991462" cy="1257300"/>
          </a:xfrm>
        </p:spPr>
        <p:txBody>
          <a:bodyPr>
            <a:normAutofit/>
          </a:bodyPr>
          <a:lstStyle/>
          <a:p>
            <a:r>
              <a:rPr lang="en-US" dirty="0"/>
              <a:t>FINAL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13368-9C96-95F8-6BBC-61224992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5684"/>
            <a:ext cx="10353762" cy="4325515"/>
          </a:xfrm>
        </p:spPr>
        <p:txBody>
          <a:bodyPr>
            <a:noAutofit/>
          </a:bodyPr>
          <a:lstStyle/>
          <a:p>
            <a:r>
              <a:rPr lang="en-US" dirty="0"/>
              <a:t>We can implement the trained model as an API to allow easy integration with external systems such as KYC processes, banking applications for real-time PAN card verification.</a:t>
            </a:r>
          </a:p>
        </p:txBody>
      </p:sp>
    </p:spTree>
    <p:extLst>
      <p:ext uri="{BB962C8B-B14F-4D97-AF65-F5344CB8AC3E}">
        <p14:creationId xmlns:p14="http://schemas.microsoft.com/office/powerpoint/2010/main" val="252122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427BE-D588-3D89-D042-7ACABAEEB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A13-2984-ADA5-99E3-2EB3D426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8384"/>
            <a:ext cx="10353762" cy="1257300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A754D-94C6-B61A-98FC-41DDD764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5684"/>
            <a:ext cx="10353762" cy="4325515"/>
          </a:xfrm>
        </p:spPr>
        <p:txBody>
          <a:bodyPr>
            <a:noAutofit/>
          </a:bodyPr>
          <a:lstStyle/>
          <a:p>
            <a:r>
              <a:rPr lang="en-US" dirty="0"/>
              <a:t>Explore and implement Generative Adversarial Networks (GANs) to generate synthetic fake PAN card images for training.</a:t>
            </a:r>
          </a:p>
          <a:p>
            <a:r>
              <a:rPr lang="en-US" dirty="0"/>
              <a:t>Augment PAN Card Images to introduce variations in text fonts, backgrounds, and distortions.</a:t>
            </a:r>
          </a:p>
          <a:p>
            <a:r>
              <a:rPr lang="en-US" dirty="0"/>
              <a:t>Refine text extraction techniques to improve accuracy, especially with noisy, rotated or blurred images.</a:t>
            </a:r>
          </a:p>
          <a:p>
            <a:r>
              <a:rPr lang="en-US" dirty="0"/>
              <a:t>Apply advanced preprocessing techniques like resizing, noise reduction to prepare raw data for model training.</a:t>
            </a:r>
          </a:p>
        </p:txBody>
      </p:sp>
    </p:spTree>
    <p:extLst>
      <p:ext uri="{BB962C8B-B14F-4D97-AF65-F5344CB8AC3E}">
        <p14:creationId xmlns:p14="http://schemas.microsoft.com/office/powerpoint/2010/main" val="77545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A3ACA-12A3-E1F1-9360-2F000A90B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099B-E1A4-91A6-9DCB-BF074A97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8384"/>
            <a:ext cx="10353762" cy="125730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F9B66-EA6D-5A41-1DE5-D959A06B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5684"/>
            <a:ext cx="10353762" cy="4325515"/>
          </a:xfrm>
        </p:spPr>
        <p:txBody>
          <a:bodyPr>
            <a:noAutofit/>
          </a:bodyPr>
          <a:lstStyle/>
          <a:p>
            <a:r>
              <a:rPr lang="en-US" dirty="0"/>
              <a:t>Difficulty in accurately extracting PAN numbers from rotated, noisy, or blurred images.</a:t>
            </a:r>
          </a:p>
          <a:p>
            <a:r>
              <a:rPr lang="en-US" dirty="0"/>
              <a:t>Ensuring the model generalizes well across a wide range of PAN card formats, fonts, and image variations from different sources.</a:t>
            </a:r>
          </a:p>
          <a:p>
            <a:r>
              <a:rPr lang="en-US" dirty="0"/>
              <a:t>Ensuring that the GAN generates realistic fake PAN cards that closely resemble genuine cards in terms of fonts, design, and other visual elements.</a:t>
            </a:r>
          </a:p>
        </p:txBody>
      </p:sp>
    </p:spTree>
    <p:extLst>
      <p:ext uri="{BB962C8B-B14F-4D97-AF65-F5344CB8AC3E}">
        <p14:creationId xmlns:p14="http://schemas.microsoft.com/office/powerpoint/2010/main" val="14184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37FC8-59CE-97FE-1C98-098485534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C46F-383C-9F0A-325E-C0DAC4C3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8384"/>
            <a:ext cx="10353762" cy="1257300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E036-912B-FE6A-F9FB-DF9ADD95E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5684"/>
            <a:ext cx="10353762" cy="4325515"/>
          </a:xfrm>
        </p:spPr>
        <p:txBody>
          <a:bodyPr>
            <a:noAutofit/>
          </a:bodyPr>
          <a:lstStyle/>
          <a:p>
            <a:r>
              <a:rPr lang="en-US" b="1" dirty="0"/>
              <a:t>Advanced Multi-Class Classification: </a:t>
            </a:r>
            <a:r>
              <a:rPr lang="en-US" dirty="0"/>
              <a:t>Expand the model to classify different types of fraud, such as fake PAN cards due to altered fonts, mismatch in photo, or invalid PAN numbers, offering a more detailed fraud detection system.</a:t>
            </a:r>
          </a:p>
          <a:p>
            <a:r>
              <a:rPr lang="en-US" b="1" dirty="0"/>
              <a:t>Facial Comparison Between User Selfie and PAN Card Image: </a:t>
            </a:r>
            <a:r>
              <a:rPr lang="en-US" dirty="0"/>
              <a:t>Implement facial recognition technology to compare the user’s live selfie with the photo on the PAN card. </a:t>
            </a:r>
          </a:p>
          <a:p>
            <a:r>
              <a:rPr lang="en-US" b="1" dirty="0"/>
              <a:t>Multi-Modal Authentication: </a:t>
            </a:r>
            <a:r>
              <a:rPr lang="en-US" dirty="0"/>
              <a:t>Integrate multiple verification methods, combining visual features from CNNs, text validation through OCR, and external data sources like government databases for a more secure verification process.</a:t>
            </a:r>
          </a:p>
        </p:txBody>
      </p:sp>
    </p:spTree>
    <p:extLst>
      <p:ext uri="{BB962C8B-B14F-4D97-AF65-F5344CB8AC3E}">
        <p14:creationId xmlns:p14="http://schemas.microsoft.com/office/powerpoint/2010/main" val="58570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B23C3-6B29-D877-6C11-F36A64CB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035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97C16-EDEC-10B9-85AD-EC25EAF9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8384"/>
            <a:ext cx="10353762" cy="125730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0AEB6-237B-74BF-7B94-23F145C9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5684"/>
            <a:ext cx="10353762" cy="4325515"/>
          </a:xfrm>
        </p:spPr>
        <p:txBody>
          <a:bodyPr>
            <a:normAutofit/>
          </a:bodyPr>
          <a:lstStyle/>
          <a:p>
            <a:r>
              <a:rPr lang="en-US" dirty="0"/>
              <a:t>Developing a hybrid model that combines a Convolutional Neural Network (CNN) for image classification and Optical Character Recognition (OCR) for text extraction from PAN card images.</a:t>
            </a:r>
          </a:p>
          <a:p>
            <a:r>
              <a:rPr lang="en-US" dirty="0"/>
              <a:t>Validating the extracted PAN number using regex to check its authenticity and format.</a:t>
            </a:r>
          </a:p>
          <a:p>
            <a:r>
              <a:rPr lang="en-US" dirty="0"/>
              <a:t>Fusing the CNN output and OCR-based text validation to classify PAN cards as real or fake.</a:t>
            </a:r>
          </a:p>
        </p:txBody>
      </p:sp>
    </p:spTree>
    <p:extLst>
      <p:ext uri="{BB962C8B-B14F-4D97-AF65-F5344CB8AC3E}">
        <p14:creationId xmlns:p14="http://schemas.microsoft.com/office/powerpoint/2010/main" val="66341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CCB0B-1908-78B3-3CC6-95ED49675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5809-4EF0-B034-DAE6-8A4238AF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8384"/>
            <a:ext cx="10353762" cy="1257300"/>
          </a:xfrm>
        </p:spPr>
        <p:txBody>
          <a:bodyPr/>
          <a:lstStyle/>
          <a:p>
            <a:r>
              <a:rPr lang="en-US" dirty="0"/>
              <a:t>KPI’S ACHIEVED TILL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714BC-1283-F524-7EE4-21CC4E8D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5684"/>
            <a:ext cx="10353762" cy="4325515"/>
          </a:xfrm>
        </p:spPr>
        <p:txBody>
          <a:bodyPr>
            <a:noAutofit/>
          </a:bodyPr>
          <a:lstStyle/>
          <a:p>
            <a:r>
              <a:rPr lang="en-US" dirty="0"/>
              <a:t>Collected a raw dataset of over 500 real PAN card images to support the model training and testing process.</a:t>
            </a:r>
          </a:p>
          <a:p>
            <a:r>
              <a:rPr lang="en-US" dirty="0"/>
              <a:t>Implemented and tested the </a:t>
            </a:r>
            <a:r>
              <a:rPr lang="en-US" dirty="0" err="1"/>
              <a:t>pytesseract</a:t>
            </a:r>
            <a:r>
              <a:rPr lang="en-US" dirty="0"/>
              <a:t> library for extraction of text from PAN card images.</a:t>
            </a:r>
          </a:p>
          <a:p>
            <a:r>
              <a:rPr lang="en-US" dirty="0"/>
              <a:t>Developed a validation system using regular expressions (regex) to verify the legitimacy of extracted PAN numbers based on standard formatting and validation rules.</a:t>
            </a:r>
          </a:p>
          <a:p>
            <a:r>
              <a:rPr lang="en-US" dirty="0"/>
              <a:t>Conducted an extensive literature review and evaluated multiple approaches for detecting real vs fake PAN cards, ultimately finalizing a unique and innovative methodology that combines text extraction, image analysis, and ML/DL techniques for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89808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16A604-0103-B389-3A4A-C0DE00812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38143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87861-83F8-D567-DF13-FEC3E54BC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6287-2C31-E95A-B81A-61941F43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08384"/>
            <a:ext cx="10553527" cy="1405812"/>
          </a:xfrm>
        </p:spPr>
        <p:txBody>
          <a:bodyPr>
            <a:normAutofit/>
          </a:bodyPr>
          <a:lstStyle/>
          <a:p>
            <a:r>
              <a:rPr lang="en-US" dirty="0"/>
              <a:t>DATA COLLECTION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B9E2-6B03-C54F-4656-DD18208CC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54933"/>
            <a:ext cx="10353762" cy="4325515"/>
          </a:xfrm>
        </p:spPr>
        <p:txBody>
          <a:bodyPr>
            <a:noAutofit/>
          </a:bodyPr>
          <a:lstStyle/>
          <a:p>
            <a:r>
              <a:rPr lang="en-US" dirty="0"/>
              <a:t>Collect a diverse dataset of PAN card images (real and fake).</a:t>
            </a:r>
          </a:p>
          <a:p>
            <a:r>
              <a:rPr lang="en-US" dirty="0"/>
              <a:t>Perform image preprocessing (resizing, augmentation, and data splitting) to enhance model generalization. Techniques like random rotations, flips, and noise addition can be used to simulate real-world conditions.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0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A97BC-934E-D485-74B7-B61BD370C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3B34-8AEE-D645-3017-68E5AEA1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08384"/>
            <a:ext cx="10553527" cy="1257300"/>
          </a:xfrm>
        </p:spPr>
        <p:txBody>
          <a:bodyPr>
            <a:normAutofit/>
          </a:bodyPr>
          <a:lstStyle/>
          <a:p>
            <a:r>
              <a:rPr lang="en-US" dirty="0"/>
              <a:t>CUSTOM CNN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76607-9389-E4AA-3B52-920B96645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5684"/>
            <a:ext cx="10353762" cy="4325515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dirty="0"/>
              <a:t>Designing a custom CNN model tailored for our PAN card classification task. The model will consist of:</a:t>
            </a:r>
          </a:p>
          <a:p>
            <a:r>
              <a:rPr lang="en-US" dirty="0"/>
              <a:t>Convolutional Layers: For feature extraction from images.</a:t>
            </a:r>
          </a:p>
          <a:p>
            <a:r>
              <a:rPr lang="en-US" dirty="0"/>
              <a:t>Pooling Layers: To reduce spatial dimensions and retain important features.</a:t>
            </a:r>
          </a:p>
          <a:p>
            <a:r>
              <a:rPr lang="en-US" dirty="0"/>
              <a:t>Fully Connected Layers: For decision-making based on extracted features.</a:t>
            </a:r>
          </a:p>
          <a:p>
            <a:r>
              <a:rPr lang="en-US" dirty="0"/>
              <a:t>Output Layer: A sigmoid or </a:t>
            </a:r>
            <a:r>
              <a:rPr lang="en-US" dirty="0" err="1"/>
              <a:t>softmax</a:t>
            </a:r>
            <a:r>
              <a:rPr lang="en-US" dirty="0"/>
              <a:t> layer to classify images as "real" or "fake."</a:t>
            </a:r>
          </a:p>
        </p:txBody>
      </p:sp>
    </p:spTree>
    <p:extLst>
      <p:ext uri="{BB962C8B-B14F-4D97-AF65-F5344CB8AC3E}">
        <p14:creationId xmlns:p14="http://schemas.microsoft.com/office/powerpoint/2010/main" val="175408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350A0-7B6D-A277-EBD8-1043AD3C5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3830-6637-A47C-FA2A-84FEDC08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08384"/>
            <a:ext cx="10553527" cy="1257300"/>
          </a:xfrm>
        </p:spPr>
        <p:txBody>
          <a:bodyPr>
            <a:normAutofit/>
          </a:bodyPr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11A0A-4A46-535E-16CD-27131957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5684"/>
            <a:ext cx="10353762" cy="4325515"/>
          </a:xfrm>
        </p:spPr>
        <p:txBody>
          <a:bodyPr>
            <a:noAutofit/>
          </a:bodyPr>
          <a:lstStyle/>
          <a:p>
            <a:r>
              <a:rPr lang="en-US" dirty="0"/>
              <a:t>Split the dataset into training, validation, and test sets (70% training, 15% validation, 15% test).</a:t>
            </a:r>
          </a:p>
          <a:p>
            <a:r>
              <a:rPr lang="en-US" dirty="0"/>
              <a:t>Train the custom CNN model using the preprocessed real and fake PAN card dataset.</a:t>
            </a:r>
          </a:p>
          <a:p>
            <a:r>
              <a:rPr lang="en-US" dirty="0"/>
              <a:t>Utilize techniques like batch normalization and data augmentation to prevent overfitting.</a:t>
            </a:r>
          </a:p>
          <a:p>
            <a:r>
              <a:rPr lang="en-US" dirty="0"/>
              <a:t>Optimize the model using a suitable loss function and an optimizer.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8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31F7A-7E6B-1CB8-1111-02DEAEE02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EBA5-1C8A-4761-2083-51936B00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208384"/>
            <a:ext cx="109914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OCR INTEGRATION AND TEXT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11F1B-D1F3-5A68-9AF6-2F3C097DA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5684"/>
            <a:ext cx="10353762" cy="4325515"/>
          </a:xfrm>
        </p:spPr>
        <p:txBody>
          <a:bodyPr>
            <a:noAutofit/>
          </a:bodyPr>
          <a:lstStyle/>
          <a:p>
            <a:r>
              <a:rPr lang="en-US" dirty="0"/>
              <a:t>Implement OCR to extract key text features from the PAN card (PAN number).</a:t>
            </a:r>
          </a:p>
          <a:p>
            <a:r>
              <a:rPr lang="en-US" dirty="0"/>
              <a:t>Use regex to validate the extracted PAN number against a standard pattern.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E578D-40D1-8087-E932-AC7579F92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7D46-BF11-E06A-6FCA-8CCFEF2E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208384"/>
            <a:ext cx="109914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COMBINING IMAGE AND TEXT-BASED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59A70-EC3E-8EB2-6A14-713E08997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5684"/>
            <a:ext cx="10353762" cy="4325515"/>
          </a:xfrm>
        </p:spPr>
        <p:txBody>
          <a:bodyPr>
            <a:noAutofit/>
          </a:bodyPr>
          <a:lstStyle/>
          <a:p>
            <a:r>
              <a:rPr lang="en-US" dirty="0"/>
              <a:t>Merge the CNN classification output with the OCR + regex validation results.</a:t>
            </a:r>
          </a:p>
          <a:p>
            <a:r>
              <a:rPr lang="en-US" dirty="0"/>
              <a:t>Design a decision-making process (weighted average or probability) to combine both outputs and classify the PAN card as real or fake.</a:t>
            </a:r>
          </a:p>
        </p:txBody>
      </p:sp>
    </p:spTree>
    <p:extLst>
      <p:ext uri="{BB962C8B-B14F-4D97-AF65-F5344CB8AC3E}">
        <p14:creationId xmlns:p14="http://schemas.microsoft.com/office/powerpoint/2010/main" val="3092340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{1B5CD02C-2708-4627-B4D3-E2216E891EC7}tf12214701_win32</Template>
  <TotalTime>446</TotalTime>
  <Words>788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Goudy Old Style</vt:lpstr>
      <vt:lpstr>Wingdings 2</vt:lpstr>
      <vt:lpstr>SlateVTI</vt:lpstr>
      <vt:lpstr>Hybrid Deep Learning Model for Real vs Fake PAN Card Detection</vt:lpstr>
      <vt:lpstr>PROBLEM STATEMENT</vt:lpstr>
      <vt:lpstr>KPI’S ACHIEVED TILL NOW</vt:lpstr>
      <vt:lpstr>PowerPoint Presentation</vt:lpstr>
      <vt:lpstr>DATA COLLECTION AND PREPROCESSING</vt:lpstr>
      <vt:lpstr>CUSTOM CNN ARCHITECTURE</vt:lpstr>
      <vt:lpstr>MODEL TRAINING</vt:lpstr>
      <vt:lpstr>OCR INTEGRATION AND TEXT EXTRACTION</vt:lpstr>
      <vt:lpstr>COMBINING IMAGE AND TEXT-BASED FEATURES</vt:lpstr>
      <vt:lpstr>MODEL EVALUATION</vt:lpstr>
      <vt:lpstr>FINAL DEPLOYMENT</vt:lpstr>
      <vt:lpstr>NEXT STEPS</vt:lpstr>
      <vt:lpstr>CHALLENGES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Jayanth kumar</dc:creator>
  <cp:lastModifiedBy>Jayanth kumar</cp:lastModifiedBy>
  <cp:revision>28</cp:revision>
  <dcterms:created xsi:type="dcterms:W3CDTF">2024-09-26T12:33:42Z</dcterms:created>
  <dcterms:modified xsi:type="dcterms:W3CDTF">2024-12-13T05:40:47Z</dcterms:modified>
</cp:coreProperties>
</file>