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4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00B09B"/>
    <a:srgbClr val="F0EEEF"/>
    <a:srgbClr val="0D95BC"/>
    <a:srgbClr val="DF361F"/>
    <a:srgbClr val="6C2B43"/>
    <a:srgbClr val="7B0051"/>
    <a:srgbClr val="063951"/>
    <a:srgbClr val="EB1E42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125" d="100"/>
          <a:sy n="125" d="100"/>
        </p:scale>
        <p:origin x="1884" y="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Neumorphic Progress Bars – Slide Template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93355A-A81F-42E8-50D3-4F4CED20DEDC}"/>
              </a:ext>
            </a:extLst>
          </p:cNvPr>
          <p:cNvGrpSpPr/>
          <p:nvPr/>
        </p:nvGrpSpPr>
        <p:grpSpPr>
          <a:xfrm>
            <a:off x="1433492" y="1760968"/>
            <a:ext cx="6277016" cy="727915"/>
            <a:chOff x="1433492" y="2028938"/>
            <a:chExt cx="6277016" cy="727915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DDD19EF5-3121-C4EE-14C3-6360645E80C3}"/>
                </a:ext>
              </a:extLst>
            </p:cNvPr>
            <p:cNvSpPr/>
            <p:nvPr/>
          </p:nvSpPr>
          <p:spPr>
            <a:xfrm>
              <a:off x="1433492" y="2028938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75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1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F1EFF0"/>
            </a:solidFill>
            <a:ln w="12700">
              <a:miter lim="400000"/>
            </a:ln>
            <a:effectLst>
              <a:outerShdw blurRad="254000" dist="190500" dir="13500000" algn="tl" rotWithShape="0">
                <a:schemeClr val="bg1"/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3B62BC9-6BBE-D5CD-B572-7F0E4BD4009F}"/>
                </a:ext>
              </a:extLst>
            </p:cNvPr>
            <p:cNvSpPr/>
            <p:nvPr/>
          </p:nvSpPr>
          <p:spPr>
            <a:xfrm>
              <a:off x="1433492" y="2028938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75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1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F1EFF0"/>
            </a:solidFill>
            <a:ln w="12700">
              <a:miter lim="400000"/>
            </a:ln>
            <a:effectLst>
              <a:outerShdw blurRad="254000" dist="190500" dir="2700000" algn="tl" rotWithShape="0">
                <a:schemeClr val="bg1">
                  <a:lumMod val="75000"/>
                  <a:alpha val="45000"/>
                </a:schemeClr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1180224-E265-1FCF-BB50-C670E0CE67E2}"/>
                </a:ext>
              </a:extLst>
            </p:cNvPr>
            <p:cNvSpPr/>
            <p:nvPr/>
          </p:nvSpPr>
          <p:spPr>
            <a:xfrm>
              <a:off x="3102909" y="2228303"/>
              <a:ext cx="3893234" cy="32918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  <a:effectLst>
              <a:innerShdw blurRad="254000" dist="190500" dir="13500000">
                <a:schemeClr val="accent3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E0A4B1-6E26-1AB3-5D3E-1855A0AC29BD}"/>
                </a:ext>
              </a:extLst>
            </p:cNvPr>
            <p:cNvSpPr txBox="1"/>
            <p:nvPr/>
          </p:nvSpPr>
          <p:spPr>
            <a:xfrm>
              <a:off x="1623008" y="2208229"/>
              <a:ext cx="1324079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/>
                <a:t>Lorem Ipsum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C88884E-8B64-DCEA-B563-F9D951794B15}"/>
                </a:ext>
              </a:extLst>
            </p:cNvPr>
            <p:cNvSpPr txBox="1"/>
            <p:nvPr/>
          </p:nvSpPr>
          <p:spPr>
            <a:xfrm>
              <a:off x="7094168" y="2231313"/>
              <a:ext cx="499265" cy="3231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500" b="1" noProof="1"/>
                <a:t>100</a:t>
              </a:r>
              <a:r>
                <a:rPr lang="en-US" sz="1500" noProof="1"/>
                <a:t>%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B77740-FCF5-07A3-A87C-A2BB924ACD76}"/>
              </a:ext>
            </a:extLst>
          </p:cNvPr>
          <p:cNvGrpSpPr/>
          <p:nvPr/>
        </p:nvGrpSpPr>
        <p:grpSpPr>
          <a:xfrm>
            <a:off x="1433492" y="2827353"/>
            <a:ext cx="6277016" cy="727915"/>
            <a:chOff x="1433492" y="3118606"/>
            <a:chExt cx="6277016" cy="727915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A2A1719C-5E4F-6DAE-5FFE-46D6BAA73837}"/>
                </a:ext>
              </a:extLst>
            </p:cNvPr>
            <p:cNvSpPr/>
            <p:nvPr/>
          </p:nvSpPr>
          <p:spPr>
            <a:xfrm>
              <a:off x="1433492" y="3118606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80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6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F1EFF0"/>
            </a:solidFill>
            <a:ln w="12700">
              <a:miter lim="400000"/>
            </a:ln>
            <a:effectLst>
              <a:outerShdw blurRad="254000" dist="190500" dir="13500000" algn="tl" rotWithShape="0">
                <a:schemeClr val="bg1"/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" name="Shape">
              <a:extLst>
                <a:ext uri="{FF2B5EF4-FFF2-40B4-BE49-F238E27FC236}">
                  <a16:creationId xmlns:a16="http://schemas.microsoft.com/office/drawing/2014/main" id="{4D8E19D2-A773-B2E4-C40B-958C34B42617}"/>
                </a:ext>
              </a:extLst>
            </p:cNvPr>
            <p:cNvSpPr/>
            <p:nvPr/>
          </p:nvSpPr>
          <p:spPr>
            <a:xfrm>
              <a:off x="1433492" y="3118606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80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6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F1EFF0"/>
            </a:solidFill>
            <a:ln w="12700">
              <a:miter lim="400000"/>
            </a:ln>
            <a:effectLst>
              <a:outerShdw blurRad="254000" dist="190500" dir="2700000" algn="tl" rotWithShape="0">
                <a:schemeClr val="bg1">
                  <a:lumMod val="75000"/>
                  <a:alpha val="45000"/>
                </a:schemeClr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225D974-EE51-D1A4-0BF9-91BAB97A2CBB}"/>
                </a:ext>
              </a:extLst>
            </p:cNvPr>
            <p:cNvSpPr/>
            <p:nvPr/>
          </p:nvSpPr>
          <p:spPr>
            <a:xfrm>
              <a:off x="3102909" y="3317971"/>
              <a:ext cx="1811991" cy="32918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  <a:effectLst>
              <a:innerShdw blurRad="254000" dist="190500" dir="13500000">
                <a:schemeClr val="accent3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A7B5FFCB-FCED-F86F-7E59-EAF96C2044A3}"/>
                </a:ext>
              </a:extLst>
            </p:cNvPr>
            <p:cNvSpPr txBox="1"/>
            <p:nvPr/>
          </p:nvSpPr>
          <p:spPr>
            <a:xfrm>
              <a:off x="1623008" y="3297897"/>
              <a:ext cx="1324079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/>
                <a:t>Lorem Ipsum</a:t>
              </a: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6EF897D0-8293-179E-AC3A-4FA1FC627BDD}"/>
                </a:ext>
              </a:extLst>
            </p:cNvPr>
            <p:cNvSpPr txBox="1"/>
            <p:nvPr/>
          </p:nvSpPr>
          <p:spPr>
            <a:xfrm>
              <a:off x="7094168" y="3320981"/>
              <a:ext cx="499265" cy="3231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500" b="1" noProof="1"/>
                <a:t>45</a:t>
              </a:r>
              <a:r>
                <a:rPr lang="en-US" sz="1500" noProof="1"/>
                <a:t>%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22D575-1DF0-6156-D942-D80C65DA23E0}"/>
              </a:ext>
            </a:extLst>
          </p:cNvPr>
          <p:cNvGrpSpPr/>
          <p:nvPr/>
        </p:nvGrpSpPr>
        <p:grpSpPr>
          <a:xfrm>
            <a:off x="1433492" y="3893738"/>
            <a:ext cx="6277016" cy="727915"/>
            <a:chOff x="1433492" y="4208275"/>
            <a:chExt cx="6277016" cy="727915"/>
          </a:xfrm>
        </p:grpSpPr>
        <p:sp>
          <p:nvSpPr>
            <p:cNvPr id="6" name="Shape">
              <a:extLst>
                <a:ext uri="{FF2B5EF4-FFF2-40B4-BE49-F238E27FC236}">
                  <a16:creationId xmlns:a16="http://schemas.microsoft.com/office/drawing/2014/main" id="{498FAE12-FFAB-DD84-89A8-AD6FB6A0E786}"/>
                </a:ext>
              </a:extLst>
            </p:cNvPr>
            <p:cNvSpPr/>
            <p:nvPr/>
          </p:nvSpPr>
          <p:spPr>
            <a:xfrm>
              <a:off x="1433492" y="4208275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75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6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F1EFF0"/>
            </a:solidFill>
            <a:ln w="12700">
              <a:miter lim="400000"/>
            </a:ln>
            <a:effectLst>
              <a:outerShdw blurRad="254000" dist="190500" dir="13500000" algn="tl" rotWithShape="0">
                <a:schemeClr val="bg1"/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" name="Shape">
              <a:extLst>
                <a:ext uri="{FF2B5EF4-FFF2-40B4-BE49-F238E27FC236}">
                  <a16:creationId xmlns:a16="http://schemas.microsoft.com/office/drawing/2014/main" id="{D4E67BE8-CBB2-E992-0394-2F39A8F90A6F}"/>
                </a:ext>
              </a:extLst>
            </p:cNvPr>
            <p:cNvSpPr/>
            <p:nvPr/>
          </p:nvSpPr>
          <p:spPr>
            <a:xfrm>
              <a:off x="1433492" y="4208275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75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6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F1EFF0"/>
            </a:solidFill>
            <a:ln w="12700">
              <a:miter lim="400000"/>
            </a:ln>
            <a:effectLst>
              <a:outerShdw blurRad="254000" dist="190500" dir="2700000" algn="tl" rotWithShape="0">
                <a:schemeClr val="bg1">
                  <a:lumMod val="75000"/>
                  <a:alpha val="45000"/>
                </a:schemeClr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077CED3-812B-875F-CD52-B1E81306911A}"/>
                </a:ext>
              </a:extLst>
            </p:cNvPr>
            <p:cNvSpPr/>
            <p:nvPr/>
          </p:nvSpPr>
          <p:spPr>
            <a:xfrm>
              <a:off x="3102909" y="4407640"/>
              <a:ext cx="2726391" cy="32918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  <a:effectLst>
              <a:innerShdw blurRad="254000" dist="190500" dir="13500000">
                <a:schemeClr val="accent3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2458EEB6-D9CA-602F-2CAA-6D5D981299D5}"/>
                </a:ext>
              </a:extLst>
            </p:cNvPr>
            <p:cNvSpPr txBox="1"/>
            <p:nvPr/>
          </p:nvSpPr>
          <p:spPr>
            <a:xfrm>
              <a:off x="1623008" y="4387566"/>
              <a:ext cx="1324079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/>
                <a:t>Lorem Ipsum</a:t>
              </a:r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DE3C796F-5DAC-0575-8F25-503EFAFE9B7A}"/>
                </a:ext>
              </a:extLst>
            </p:cNvPr>
            <p:cNvSpPr txBox="1"/>
            <p:nvPr/>
          </p:nvSpPr>
          <p:spPr>
            <a:xfrm>
              <a:off x="7094168" y="4410650"/>
              <a:ext cx="499265" cy="3231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500" b="1" noProof="1"/>
                <a:t>70</a:t>
              </a:r>
              <a:r>
                <a:rPr lang="en-US" sz="1500" noProof="1"/>
                <a:t>%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BEB8F1-6C02-5F32-2E3D-F8D71FB9840A}"/>
              </a:ext>
            </a:extLst>
          </p:cNvPr>
          <p:cNvGrpSpPr/>
          <p:nvPr/>
        </p:nvGrpSpPr>
        <p:grpSpPr>
          <a:xfrm>
            <a:off x="1433492" y="4960124"/>
            <a:ext cx="6277016" cy="727915"/>
            <a:chOff x="1433492" y="4208275"/>
            <a:chExt cx="6277016" cy="727915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8196C9D5-3CFD-55FC-6A14-55389A8F7F4F}"/>
                </a:ext>
              </a:extLst>
            </p:cNvPr>
            <p:cNvSpPr/>
            <p:nvPr/>
          </p:nvSpPr>
          <p:spPr>
            <a:xfrm>
              <a:off x="1433492" y="4208275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75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6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F1EFF0"/>
            </a:solidFill>
            <a:ln w="12700">
              <a:miter lim="400000"/>
            </a:ln>
            <a:effectLst>
              <a:outerShdw blurRad="254000" dist="190500" dir="13500000" algn="tl" rotWithShape="0">
                <a:schemeClr val="bg1"/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47B05670-E760-5B5F-8BA0-3FE35FFEE5E2}"/>
                </a:ext>
              </a:extLst>
            </p:cNvPr>
            <p:cNvSpPr/>
            <p:nvPr/>
          </p:nvSpPr>
          <p:spPr>
            <a:xfrm>
              <a:off x="1433492" y="4208275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75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6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F1EFF0"/>
            </a:solidFill>
            <a:ln w="12700">
              <a:miter lim="400000"/>
            </a:ln>
            <a:effectLst>
              <a:outerShdw blurRad="254000" dist="190500" dir="2700000" algn="tl" rotWithShape="0">
                <a:schemeClr val="bg1">
                  <a:lumMod val="75000"/>
                  <a:alpha val="45000"/>
                </a:schemeClr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22" name="Rounded Rectangle 10">
              <a:extLst>
                <a:ext uri="{FF2B5EF4-FFF2-40B4-BE49-F238E27FC236}">
                  <a16:creationId xmlns:a16="http://schemas.microsoft.com/office/drawing/2014/main" id="{F507D803-210C-C746-B382-C601A80D9FDC}"/>
                </a:ext>
              </a:extLst>
            </p:cNvPr>
            <p:cNvSpPr/>
            <p:nvPr/>
          </p:nvSpPr>
          <p:spPr>
            <a:xfrm>
              <a:off x="3102909" y="4407640"/>
              <a:ext cx="1019511" cy="32918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  <a:effectLst>
              <a:innerShdw blurRad="254000" dist="190500" dir="13500000">
                <a:schemeClr val="accent3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/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C6E3D389-59B1-42DF-B204-72001CD6485E}"/>
                </a:ext>
              </a:extLst>
            </p:cNvPr>
            <p:cNvSpPr txBox="1"/>
            <p:nvPr/>
          </p:nvSpPr>
          <p:spPr>
            <a:xfrm>
              <a:off x="1623008" y="4387566"/>
              <a:ext cx="1324079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/>
                <a:t>Lorem Ipsum</a:t>
              </a:r>
            </a:p>
          </p:txBody>
        </p:sp>
        <p:sp>
          <p:nvSpPr>
            <p:cNvPr id="24" name="TextBox 17">
              <a:extLst>
                <a:ext uri="{FF2B5EF4-FFF2-40B4-BE49-F238E27FC236}">
                  <a16:creationId xmlns:a16="http://schemas.microsoft.com/office/drawing/2014/main" id="{E26894F6-F0F9-F12C-5099-4FFA4FCD1C21}"/>
                </a:ext>
              </a:extLst>
            </p:cNvPr>
            <p:cNvSpPr txBox="1"/>
            <p:nvPr/>
          </p:nvSpPr>
          <p:spPr>
            <a:xfrm>
              <a:off x="7094168" y="4410650"/>
              <a:ext cx="499265" cy="3231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500" b="1" noProof="1"/>
                <a:t>25</a:t>
              </a:r>
              <a:r>
                <a:rPr lang="en-US" sz="1500" noProof="1"/>
                <a:t>%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0E7EF39-BCD7-B405-1359-2E1A9FB3D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0300"/>
              </p:ext>
            </p:extLst>
          </p:nvPr>
        </p:nvGraphicFramePr>
        <p:xfrm>
          <a:off x="3102908" y="7157611"/>
          <a:ext cx="3893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24">
                  <a:extLst>
                    <a:ext uri="{9D8B030D-6E8A-4147-A177-3AD203B41FA5}">
                      <a16:colId xmlns:a16="http://schemas.microsoft.com/office/drawing/2014/main" val="2775142973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168598101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143120606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2765902276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3411712586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1949897814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3283094464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3622456270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2894691539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313408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6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Neumorphic Progress Bars – Slide Template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3A45F2-8968-7942-B8E9-C072F55480BC}"/>
              </a:ext>
            </a:extLst>
          </p:cNvPr>
          <p:cNvGrpSpPr/>
          <p:nvPr/>
        </p:nvGrpSpPr>
        <p:grpSpPr>
          <a:xfrm>
            <a:off x="1433492" y="1760968"/>
            <a:ext cx="6277016" cy="727915"/>
            <a:chOff x="1433492" y="1760968"/>
            <a:chExt cx="6277016" cy="727915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DDD19EF5-3121-C4EE-14C3-6360645E80C3}"/>
                </a:ext>
              </a:extLst>
            </p:cNvPr>
            <p:cNvSpPr/>
            <p:nvPr/>
          </p:nvSpPr>
          <p:spPr>
            <a:xfrm>
              <a:off x="1433492" y="1760968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75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1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  <a:effectLst>
              <a:outerShdw blurRad="254000" dist="101600" dir="13500000" algn="tl" rotWithShape="0">
                <a:schemeClr val="bg1">
                  <a:alpha val="20000"/>
                </a:schemeClr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3B62BC9-6BBE-D5CD-B572-7F0E4BD4009F}"/>
                </a:ext>
              </a:extLst>
            </p:cNvPr>
            <p:cNvSpPr/>
            <p:nvPr/>
          </p:nvSpPr>
          <p:spPr>
            <a:xfrm>
              <a:off x="1433492" y="1760968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75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1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  <a:effectLst>
              <a:outerShdw blurRad="254000" dist="190500" dir="2700000" algn="tl" rotWithShape="0">
                <a:schemeClr val="tx1">
                  <a:alpha val="38000"/>
                </a:schemeClr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1180224-E265-1FCF-BB50-C670E0CE67E2}"/>
                </a:ext>
              </a:extLst>
            </p:cNvPr>
            <p:cNvSpPr/>
            <p:nvPr/>
          </p:nvSpPr>
          <p:spPr>
            <a:xfrm>
              <a:off x="3102909" y="1960333"/>
              <a:ext cx="3893234" cy="32918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  <a:effectLst>
              <a:innerShdw blurRad="254000" dist="190500" dir="13500000">
                <a:schemeClr val="accent3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E0A4B1-6E26-1AB3-5D3E-1855A0AC29BD}"/>
                </a:ext>
              </a:extLst>
            </p:cNvPr>
            <p:cNvSpPr txBox="1"/>
            <p:nvPr/>
          </p:nvSpPr>
          <p:spPr>
            <a:xfrm>
              <a:off x="1623008" y="1940259"/>
              <a:ext cx="1324079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>
                  <a:solidFill>
                    <a:schemeClr val="bg1">
                      <a:lumMod val="8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C88884E-8B64-DCEA-B563-F9D951794B15}"/>
                </a:ext>
              </a:extLst>
            </p:cNvPr>
            <p:cNvSpPr txBox="1"/>
            <p:nvPr/>
          </p:nvSpPr>
          <p:spPr>
            <a:xfrm>
              <a:off x="7094168" y="1963343"/>
              <a:ext cx="499265" cy="3231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500" b="1" noProof="1">
                  <a:solidFill>
                    <a:schemeClr val="bg1"/>
                  </a:solidFill>
                </a:rPr>
                <a:t>100</a:t>
              </a:r>
              <a:r>
                <a:rPr lang="en-US" sz="1500" noProof="1">
                  <a:solidFill>
                    <a:schemeClr val="bg1"/>
                  </a:solidFill>
                </a:rPr>
                <a:t>%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076D4C-D47E-2161-D709-DEC33EA9098E}"/>
              </a:ext>
            </a:extLst>
          </p:cNvPr>
          <p:cNvGrpSpPr/>
          <p:nvPr/>
        </p:nvGrpSpPr>
        <p:grpSpPr>
          <a:xfrm>
            <a:off x="1433492" y="2827353"/>
            <a:ext cx="6277016" cy="727915"/>
            <a:chOff x="1433492" y="2827353"/>
            <a:chExt cx="6277016" cy="727915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A2A1719C-5E4F-6DAE-5FFE-46D6BAA73837}"/>
                </a:ext>
              </a:extLst>
            </p:cNvPr>
            <p:cNvSpPr/>
            <p:nvPr/>
          </p:nvSpPr>
          <p:spPr>
            <a:xfrm>
              <a:off x="1433492" y="2827353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80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6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  <a:effectLst>
              <a:outerShdw blurRad="254000" dist="101600" dir="13500000" algn="tl" rotWithShape="0">
                <a:schemeClr val="bg1">
                  <a:alpha val="20000"/>
                </a:schemeClr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4" name="Shape">
              <a:extLst>
                <a:ext uri="{FF2B5EF4-FFF2-40B4-BE49-F238E27FC236}">
                  <a16:creationId xmlns:a16="http://schemas.microsoft.com/office/drawing/2014/main" id="{4D8E19D2-A773-B2E4-C40B-958C34B42617}"/>
                </a:ext>
              </a:extLst>
            </p:cNvPr>
            <p:cNvSpPr/>
            <p:nvPr/>
          </p:nvSpPr>
          <p:spPr>
            <a:xfrm>
              <a:off x="1433492" y="2827353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80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6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  <a:effectLst>
              <a:outerShdw blurRad="254000" dist="190500" dir="2700000" algn="tl" rotWithShape="0">
                <a:schemeClr val="tx1">
                  <a:alpha val="38000"/>
                </a:schemeClr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225D974-EE51-D1A4-0BF9-91BAB97A2CBB}"/>
                </a:ext>
              </a:extLst>
            </p:cNvPr>
            <p:cNvSpPr/>
            <p:nvPr/>
          </p:nvSpPr>
          <p:spPr>
            <a:xfrm>
              <a:off x="3102909" y="3026718"/>
              <a:ext cx="1811991" cy="32918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  <a:effectLst>
              <a:innerShdw blurRad="254000" dist="190500" dir="13500000">
                <a:schemeClr val="accent3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A7B5FFCB-FCED-F86F-7E59-EAF96C2044A3}"/>
                </a:ext>
              </a:extLst>
            </p:cNvPr>
            <p:cNvSpPr txBox="1"/>
            <p:nvPr/>
          </p:nvSpPr>
          <p:spPr>
            <a:xfrm>
              <a:off x="1623008" y="3006644"/>
              <a:ext cx="1324079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>
                  <a:solidFill>
                    <a:schemeClr val="bg1">
                      <a:lumMod val="8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6EF897D0-8293-179E-AC3A-4FA1FC627BDD}"/>
                </a:ext>
              </a:extLst>
            </p:cNvPr>
            <p:cNvSpPr txBox="1"/>
            <p:nvPr/>
          </p:nvSpPr>
          <p:spPr>
            <a:xfrm>
              <a:off x="7094168" y="3029728"/>
              <a:ext cx="499265" cy="3231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500" b="1" noProof="1">
                  <a:solidFill>
                    <a:schemeClr val="bg1"/>
                  </a:solidFill>
                </a:rPr>
                <a:t>45</a:t>
              </a:r>
              <a:r>
                <a:rPr lang="en-US" sz="1500" noProof="1">
                  <a:solidFill>
                    <a:schemeClr val="bg1"/>
                  </a:solidFill>
                </a:rPr>
                <a:t>%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9A7B68-5685-CCD8-925F-AC896127FD32}"/>
              </a:ext>
            </a:extLst>
          </p:cNvPr>
          <p:cNvGrpSpPr/>
          <p:nvPr/>
        </p:nvGrpSpPr>
        <p:grpSpPr>
          <a:xfrm>
            <a:off x="1433492" y="3893738"/>
            <a:ext cx="6277016" cy="727915"/>
            <a:chOff x="1433492" y="3893738"/>
            <a:chExt cx="6277016" cy="727915"/>
          </a:xfrm>
        </p:grpSpPr>
        <p:sp>
          <p:nvSpPr>
            <p:cNvPr id="6" name="Shape">
              <a:extLst>
                <a:ext uri="{FF2B5EF4-FFF2-40B4-BE49-F238E27FC236}">
                  <a16:creationId xmlns:a16="http://schemas.microsoft.com/office/drawing/2014/main" id="{498FAE12-FFAB-DD84-89A8-AD6FB6A0E786}"/>
                </a:ext>
              </a:extLst>
            </p:cNvPr>
            <p:cNvSpPr/>
            <p:nvPr/>
          </p:nvSpPr>
          <p:spPr>
            <a:xfrm>
              <a:off x="1433492" y="3893738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75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6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  <a:effectLst>
              <a:outerShdw blurRad="254000" dist="101600" dir="13500000" algn="tl" rotWithShape="0">
                <a:schemeClr val="bg1">
                  <a:alpha val="20000"/>
                </a:schemeClr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3" name="Shape">
              <a:extLst>
                <a:ext uri="{FF2B5EF4-FFF2-40B4-BE49-F238E27FC236}">
                  <a16:creationId xmlns:a16="http://schemas.microsoft.com/office/drawing/2014/main" id="{D4E67BE8-CBB2-E992-0394-2F39A8F90A6F}"/>
                </a:ext>
              </a:extLst>
            </p:cNvPr>
            <p:cNvSpPr/>
            <p:nvPr/>
          </p:nvSpPr>
          <p:spPr>
            <a:xfrm>
              <a:off x="1433492" y="3893738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75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6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  <a:effectLst>
              <a:outerShdw blurRad="254000" dist="190500" dir="2700000" algn="tl" rotWithShape="0">
                <a:schemeClr val="tx1">
                  <a:alpha val="38000"/>
                </a:schemeClr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077CED3-812B-875F-CD52-B1E81306911A}"/>
                </a:ext>
              </a:extLst>
            </p:cNvPr>
            <p:cNvSpPr/>
            <p:nvPr/>
          </p:nvSpPr>
          <p:spPr>
            <a:xfrm>
              <a:off x="3102909" y="4093103"/>
              <a:ext cx="2726391" cy="32918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  <a:effectLst>
              <a:innerShdw blurRad="254000" dist="190500" dir="13500000">
                <a:schemeClr val="accent3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2458EEB6-D9CA-602F-2CAA-6D5D981299D5}"/>
                </a:ext>
              </a:extLst>
            </p:cNvPr>
            <p:cNvSpPr txBox="1"/>
            <p:nvPr/>
          </p:nvSpPr>
          <p:spPr>
            <a:xfrm>
              <a:off x="1623008" y="4073029"/>
              <a:ext cx="1324079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>
                  <a:solidFill>
                    <a:schemeClr val="bg1">
                      <a:lumMod val="8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DE3C796F-5DAC-0575-8F25-503EFAFE9B7A}"/>
                </a:ext>
              </a:extLst>
            </p:cNvPr>
            <p:cNvSpPr txBox="1"/>
            <p:nvPr/>
          </p:nvSpPr>
          <p:spPr>
            <a:xfrm>
              <a:off x="7094168" y="4096113"/>
              <a:ext cx="499265" cy="3231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500" b="1" noProof="1">
                  <a:solidFill>
                    <a:schemeClr val="bg1"/>
                  </a:solidFill>
                </a:rPr>
                <a:t>70</a:t>
              </a:r>
              <a:r>
                <a:rPr lang="en-US" sz="1500" noProof="1">
                  <a:solidFill>
                    <a:schemeClr val="bg1"/>
                  </a:solidFill>
                </a:rPr>
                <a:t>%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1149A2-5AF7-3223-F93C-29C0747E0A3A}"/>
              </a:ext>
            </a:extLst>
          </p:cNvPr>
          <p:cNvGrpSpPr/>
          <p:nvPr/>
        </p:nvGrpSpPr>
        <p:grpSpPr>
          <a:xfrm>
            <a:off x="1433492" y="4960124"/>
            <a:ext cx="6277016" cy="727915"/>
            <a:chOff x="1433492" y="4960124"/>
            <a:chExt cx="6277016" cy="727915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8196C9D5-3CFD-55FC-6A14-55389A8F7F4F}"/>
                </a:ext>
              </a:extLst>
            </p:cNvPr>
            <p:cNvSpPr/>
            <p:nvPr/>
          </p:nvSpPr>
          <p:spPr>
            <a:xfrm>
              <a:off x="1433492" y="4960124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75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6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  <a:effectLst>
              <a:outerShdw blurRad="254000" dist="101600" dir="13500000" algn="tl" rotWithShape="0">
                <a:schemeClr val="bg1">
                  <a:alpha val="20000"/>
                </a:schemeClr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47B05670-E760-5B5F-8BA0-3FE35FFEE5E2}"/>
                </a:ext>
              </a:extLst>
            </p:cNvPr>
            <p:cNvSpPr/>
            <p:nvPr/>
          </p:nvSpPr>
          <p:spPr>
            <a:xfrm>
              <a:off x="1433492" y="4960124"/>
              <a:ext cx="6277016" cy="7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0" y="0"/>
                  </a:moveTo>
                  <a:lnTo>
                    <a:pt x="460" y="0"/>
                  </a:lnTo>
                  <a:cubicBezTo>
                    <a:pt x="204" y="0"/>
                    <a:pt x="0" y="1758"/>
                    <a:pt x="0" y="3968"/>
                  </a:cubicBezTo>
                  <a:lnTo>
                    <a:pt x="0" y="17632"/>
                  </a:lnTo>
                  <a:cubicBezTo>
                    <a:pt x="0" y="19842"/>
                    <a:pt x="204" y="21600"/>
                    <a:pt x="460" y="21600"/>
                  </a:cubicBezTo>
                  <a:lnTo>
                    <a:pt x="21140" y="21600"/>
                  </a:lnTo>
                  <a:cubicBezTo>
                    <a:pt x="21396" y="21600"/>
                    <a:pt x="21600" y="19842"/>
                    <a:pt x="21600" y="17632"/>
                  </a:cubicBezTo>
                  <a:lnTo>
                    <a:pt x="21600" y="3968"/>
                  </a:lnTo>
                  <a:cubicBezTo>
                    <a:pt x="21600" y="1758"/>
                    <a:pt x="21390" y="0"/>
                    <a:pt x="21140" y="0"/>
                  </a:cubicBezTo>
                  <a:close/>
                  <a:moveTo>
                    <a:pt x="18548" y="15773"/>
                  </a:moveTo>
                  <a:lnTo>
                    <a:pt x="6320" y="15773"/>
                  </a:lnTo>
                  <a:cubicBezTo>
                    <a:pt x="6000" y="15773"/>
                    <a:pt x="5744" y="13563"/>
                    <a:pt x="5744" y="10800"/>
                  </a:cubicBezTo>
                  <a:cubicBezTo>
                    <a:pt x="5744" y="8037"/>
                    <a:pt x="6000" y="5827"/>
                    <a:pt x="6320" y="5827"/>
                  </a:cubicBezTo>
                  <a:lnTo>
                    <a:pt x="18548" y="5827"/>
                  </a:lnTo>
                  <a:cubicBezTo>
                    <a:pt x="18868" y="5827"/>
                    <a:pt x="19124" y="8037"/>
                    <a:pt x="19124" y="10800"/>
                  </a:cubicBezTo>
                  <a:cubicBezTo>
                    <a:pt x="19124" y="13563"/>
                    <a:pt x="18862" y="15773"/>
                    <a:pt x="18548" y="15773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  <a:effectLst>
              <a:outerShdw blurRad="254000" dist="190500" dir="2700000" algn="tl" rotWithShape="0">
                <a:schemeClr val="tx1">
                  <a:alpha val="38000"/>
                </a:schemeClr>
              </a:outerShdw>
            </a:effectLst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Rounded Rectangle 10">
              <a:extLst>
                <a:ext uri="{FF2B5EF4-FFF2-40B4-BE49-F238E27FC236}">
                  <a16:creationId xmlns:a16="http://schemas.microsoft.com/office/drawing/2014/main" id="{F507D803-210C-C746-B382-C601A80D9FDC}"/>
                </a:ext>
              </a:extLst>
            </p:cNvPr>
            <p:cNvSpPr/>
            <p:nvPr/>
          </p:nvSpPr>
          <p:spPr>
            <a:xfrm>
              <a:off x="3102909" y="5159489"/>
              <a:ext cx="1019511" cy="32918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  <a:effectLst>
              <a:innerShdw blurRad="254000" dist="190500" dir="13500000">
                <a:schemeClr val="accent3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/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C6E3D389-59B1-42DF-B204-72001CD6485E}"/>
                </a:ext>
              </a:extLst>
            </p:cNvPr>
            <p:cNvSpPr txBox="1"/>
            <p:nvPr/>
          </p:nvSpPr>
          <p:spPr>
            <a:xfrm>
              <a:off x="1623008" y="5139415"/>
              <a:ext cx="1324079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>
                  <a:solidFill>
                    <a:schemeClr val="bg1">
                      <a:lumMod val="8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4" name="TextBox 17">
              <a:extLst>
                <a:ext uri="{FF2B5EF4-FFF2-40B4-BE49-F238E27FC236}">
                  <a16:creationId xmlns:a16="http://schemas.microsoft.com/office/drawing/2014/main" id="{E26894F6-F0F9-F12C-5099-4FFA4FCD1C21}"/>
                </a:ext>
              </a:extLst>
            </p:cNvPr>
            <p:cNvSpPr txBox="1"/>
            <p:nvPr/>
          </p:nvSpPr>
          <p:spPr>
            <a:xfrm>
              <a:off x="7094168" y="5162499"/>
              <a:ext cx="499265" cy="3231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500" b="1" noProof="1">
                  <a:solidFill>
                    <a:schemeClr val="bg1"/>
                  </a:solidFill>
                </a:rPr>
                <a:t>25</a:t>
              </a:r>
              <a:r>
                <a:rPr lang="en-US" sz="1500" noProof="1">
                  <a:solidFill>
                    <a:schemeClr val="bg1"/>
                  </a:solidFill>
                </a:rPr>
                <a:t>%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0E7EF39-BCD7-B405-1359-2E1A9FB3DA21}"/>
              </a:ext>
            </a:extLst>
          </p:cNvPr>
          <p:cNvGraphicFramePr>
            <a:graphicFrameLocks noGrp="1"/>
          </p:cNvGraphicFramePr>
          <p:nvPr/>
        </p:nvGraphicFramePr>
        <p:xfrm>
          <a:off x="3102908" y="7157611"/>
          <a:ext cx="3893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24">
                  <a:extLst>
                    <a:ext uri="{9D8B030D-6E8A-4147-A177-3AD203B41FA5}">
                      <a16:colId xmlns:a16="http://schemas.microsoft.com/office/drawing/2014/main" val="2775142973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168598101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143120606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2765902276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3411712586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1949897814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3283094464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3622456270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2894691539"/>
                    </a:ext>
                  </a:extLst>
                </a:gridCol>
                <a:gridCol w="389324">
                  <a:extLst>
                    <a:ext uri="{9D8B030D-6E8A-4147-A177-3AD203B41FA5}">
                      <a16:colId xmlns:a16="http://schemas.microsoft.com/office/drawing/2014/main" val="313408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6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88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10279</TotalTime>
  <Words>89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Neumorphic Progress Bars – Slide Template</vt:lpstr>
      <vt:lpstr>Neumorphic Progress Bars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Neumorphic Progress Bars</dc:title>
  <dc:creator>PresentationGO.com</dc:creator>
  <dc:description>© Copyright PresentationGO.com - Do not distribute or sale without written permission.</dc:description>
  <cp:lastModifiedBy>Christophe Barroche</cp:lastModifiedBy>
  <cp:revision>16</cp:revision>
  <dcterms:created xsi:type="dcterms:W3CDTF">2014-11-26T05:14:11Z</dcterms:created>
  <dcterms:modified xsi:type="dcterms:W3CDTF">2024-01-09T16:41:29Z</dcterms:modified>
  <cp:category>Charts &amp; Diagrams</cp:category>
</cp:coreProperties>
</file>