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952500" y="9245600"/>
            <a:ext cx="224989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Line"/>
          <p:cNvSpPr/>
          <p:nvPr/>
        </p:nvSpPr>
        <p:spPr>
          <a:xfrm>
            <a:off x="952500" y="5765800"/>
            <a:ext cx="22500035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Line"/>
          <p:cNvSpPr/>
          <p:nvPr/>
        </p:nvSpPr>
        <p:spPr>
          <a:xfrm flipV="1">
            <a:off x="14989317" y="6339647"/>
            <a:ext cx="1" cy="231012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Lorem Ipsum Dolor"/>
          <p:cNvSpPr txBox="1"/>
          <p:nvPr>
            <p:ph type="body" sz="quarter" idx="21"/>
          </p:nvPr>
        </p:nvSpPr>
        <p:spPr>
          <a:xfrm>
            <a:off x="952500" y="4965700"/>
            <a:ext cx="13500100" cy="635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32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952500" y="5829300"/>
            <a:ext cx="13500100" cy="33401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15532100" y="5829300"/>
            <a:ext cx="7950200" cy="3340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–Johnny Appleseed"/>
          <p:cNvSpPr txBox="1"/>
          <p:nvPr>
            <p:ph type="body" sz="quarter" idx="21"/>
          </p:nvPr>
        </p:nvSpPr>
        <p:spPr>
          <a:xfrm>
            <a:off x="990600" y="8420100"/>
            <a:ext cx="22390100" cy="812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700"/>
              </a:spcBef>
              <a:buClrTx/>
              <a:buSzTx/>
              <a:buFontTx/>
              <a:buNone/>
              <a:defRPr i="1" sz="4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12" name="“Type a quote here.”"/>
          <p:cNvSpPr txBox="1"/>
          <p:nvPr>
            <p:ph type="body" sz="quarter" idx="22"/>
          </p:nvPr>
        </p:nvSpPr>
        <p:spPr>
          <a:xfrm>
            <a:off x="2374900" y="6000750"/>
            <a:ext cx="19621500" cy="939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Image"/>
          <p:cNvSpPr/>
          <p:nvPr>
            <p:ph type="pic" idx="21"/>
          </p:nvPr>
        </p:nvSpPr>
        <p:spPr>
          <a:xfrm>
            <a:off x="0" y="-2654300"/>
            <a:ext cx="24384000" cy="17153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14989317" y="9919062"/>
            <a:ext cx="1" cy="231013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Line"/>
          <p:cNvSpPr/>
          <p:nvPr/>
        </p:nvSpPr>
        <p:spPr>
          <a:xfrm>
            <a:off x="952500" y="12801600"/>
            <a:ext cx="224989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Line"/>
          <p:cNvSpPr/>
          <p:nvPr/>
        </p:nvSpPr>
        <p:spPr>
          <a:xfrm>
            <a:off x="952500" y="9321800"/>
            <a:ext cx="22500035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Line"/>
          <p:cNvSpPr/>
          <p:nvPr/>
        </p:nvSpPr>
        <p:spPr>
          <a:xfrm flipV="1">
            <a:off x="14989317" y="9919062"/>
            <a:ext cx="1" cy="231013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Lorem Ipsum Dolor"/>
          <p:cNvSpPr txBox="1"/>
          <p:nvPr>
            <p:ph type="body" sz="quarter" idx="21"/>
          </p:nvPr>
        </p:nvSpPr>
        <p:spPr>
          <a:xfrm>
            <a:off x="952500" y="8610600"/>
            <a:ext cx="13500100" cy="635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32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Image"/>
          <p:cNvSpPr/>
          <p:nvPr>
            <p:ph type="pic" idx="22"/>
          </p:nvPr>
        </p:nvSpPr>
        <p:spPr>
          <a:xfrm>
            <a:off x="952500" y="-1460500"/>
            <a:ext cx="22479000" cy="13893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952500" y="9398000"/>
            <a:ext cx="13500100" cy="33401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quarter" idx="1"/>
          </p:nvPr>
        </p:nvSpPr>
        <p:spPr>
          <a:xfrm>
            <a:off x="15532100" y="9398000"/>
            <a:ext cx="7950200" cy="3340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952500" y="5194300"/>
            <a:ext cx="22479000" cy="33401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952500" y="6858000"/>
            <a:ext cx="106432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Line"/>
          <p:cNvSpPr/>
          <p:nvPr/>
        </p:nvSpPr>
        <p:spPr>
          <a:xfrm>
            <a:off x="952500" y="3898900"/>
            <a:ext cx="1064309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Lorem Ipsum Dolor"/>
          <p:cNvSpPr txBox="1"/>
          <p:nvPr>
            <p:ph type="body" sz="quarter" idx="21"/>
          </p:nvPr>
        </p:nvSpPr>
        <p:spPr>
          <a:xfrm>
            <a:off x="952500" y="3124200"/>
            <a:ext cx="106426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32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Image"/>
          <p:cNvSpPr/>
          <p:nvPr>
            <p:ph type="pic" idx="22"/>
          </p:nvPr>
        </p:nvSpPr>
        <p:spPr>
          <a:xfrm>
            <a:off x="12534900" y="-1651000"/>
            <a:ext cx="10799069" cy="15824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952500" y="3975100"/>
            <a:ext cx="10642600" cy="2806700"/>
          </a:xfrm>
          <a:prstGeom prst="rect">
            <a:avLst/>
          </a:prstGeom>
        </p:spPr>
        <p:txBody>
          <a:bodyPr/>
          <a:lstStyle>
            <a:lvl1pPr algn="l">
              <a:defRPr sz="78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952500" y="7086600"/>
            <a:ext cx="10642600" cy="5638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Line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1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Line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2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3" name="Image"/>
          <p:cNvSpPr/>
          <p:nvPr>
            <p:ph type="pic" idx="21"/>
          </p:nvPr>
        </p:nvSpPr>
        <p:spPr>
          <a:xfrm>
            <a:off x="12636500" y="-2413000"/>
            <a:ext cx="11024412" cy="16154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half" idx="1"/>
          </p:nvPr>
        </p:nvSpPr>
        <p:spPr>
          <a:xfrm>
            <a:off x="952500" y="3797300"/>
            <a:ext cx="10909300" cy="8928100"/>
          </a:xfrm>
          <a:prstGeom prst="rect">
            <a:avLst/>
          </a:prstGeom>
        </p:spPr>
        <p:txBody>
          <a:bodyPr/>
          <a:lstStyle>
            <a:lvl1pPr marL="508000" indent="-508000">
              <a:spcBef>
                <a:spcPts val="2500"/>
              </a:spcBef>
              <a:buSzPct val="65000"/>
              <a:defRPr sz="4200"/>
            </a:lvl1pPr>
            <a:lvl2pPr marL="1016000" indent="-508000">
              <a:spcBef>
                <a:spcPts val="2500"/>
              </a:spcBef>
              <a:buSzPct val="65000"/>
              <a:defRPr sz="4200"/>
            </a:lvl2pPr>
            <a:lvl3pPr marL="1524000" indent="-508000">
              <a:spcBef>
                <a:spcPts val="2500"/>
              </a:spcBef>
              <a:buSzPct val="65000"/>
              <a:defRPr sz="4200"/>
            </a:lvl3pPr>
            <a:lvl4pPr marL="2032000" indent="-508000">
              <a:spcBef>
                <a:spcPts val="2500"/>
              </a:spcBef>
              <a:buSzPct val="65000"/>
              <a:defRPr sz="4200"/>
            </a:lvl4pPr>
            <a:lvl5pPr marL="2540000" indent="-508000">
              <a:spcBef>
                <a:spcPts val="2500"/>
              </a:spcBef>
              <a:buSzPct val="65000"/>
              <a:defRPr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idx="1"/>
          </p:nvPr>
        </p:nvSpPr>
        <p:spPr>
          <a:xfrm>
            <a:off x="952500" y="1778000"/>
            <a:ext cx="224790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Image"/>
          <p:cNvSpPr/>
          <p:nvPr>
            <p:ph type="pic" sz="half" idx="21"/>
          </p:nvPr>
        </p:nvSpPr>
        <p:spPr>
          <a:xfrm>
            <a:off x="12232231" y="6024722"/>
            <a:ext cx="11497993" cy="8088517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Image"/>
          <p:cNvSpPr/>
          <p:nvPr>
            <p:ph type="pic" sz="half" idx="22"/>
          </p:nvPr>
        </p:nvSpPr>
        <p:spPr>
          <a:xfrm>
            <a:off x="12349986" y="635000"/>
            <a:ext cx="11226801" cy="6807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Image"/>
          <p:cNvSpPr/>
          <p:nvPr>
            <p:ph type="pic" idx="23"/>
          </p:nvPr>
        </p:nvSpPr>
        <p:spPr>
          <a:xfrm>
            <a:off x="730989" y="-2438400"/>
            <a:ext cx="11050413" cy="16192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952500" y="30607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952500" y="1143000"/>
            <a:ext cx="22479000" cy="166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952500" y="3695700"/>
            <a:ext cx="22479000" cy="857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1976100" y="13017500"/>
            <a:ext cx="419100" cy="508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12192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8288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24384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30480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36576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42672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48768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54864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isk Analysis in Banking and Financial services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Risk Analysis in Banking and Financial services</a:t>
            </a:r>
          </a:p>
        </p:txBody>
      </p:sp>
      <p:pic>
        <p:nvPicPr>
          <p:cNvPr id="138" name="Image" descr="Image"/>
          <p:cNvPicPr>
            <a:picLocks noChangeAspect="0"/>
          </p:cNvPicPr>
          <p:nvPr>
            <p:ph type="pic" idx="22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835486" y="793750"/>
            <a:ext cx="22733001" cy="7658100"/>
          </a:xfrm>
          <a:prstGeom prst="rect">
            <a:avLst/>
          </a:prstGeom>
        </p:spPr>
      </p:pic>
      <p:sp>
        <p:nvSpPr>
          <p:cNvPr id="139" name="EDA Case Stud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EDA Case Study</a:t>
            </a:r>
          </a:p>
        </p:txBody>
      </p:sp>
      <p:sp>
        <p:nvSpPr>
          <p:cNvPr id="140" name="By: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By:</a:t>
            </a:r>
          </a:p>
          <a:p>
            <a:pPr/>
            <a:r>
              <a:t>Simranjeet Singh</a:t>
            </a:r>
          </a:p>
          <a:p>
            <a:pPr/>
            <a:r>
              <a:t>Kartik Mehra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IS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RISKS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" name="Interest Loss"/>
          <p:cNvSpPr txBox="1"/>
          <p:nvPr>
            <p:ph type="ctrTitle"/>
          </p:nvPr>
        </p:nvSpPr>
        <p:spPr>
          <a:xfrm>
            <a:off x="952500" y="5829300"/>
            <a:ext cx="11978934" cy="3340100"/>
          </a:xfrm>
          <a:prstGeom prst="rect">
            <a:avLst/>
          </a:prstGeom>
        </p:spPr>
        <p:txBody>
          <a:bodyPr/>
          <a:lstStyle/>
          <a:p>
            <a:pPr/>
            <a:r>
              <a:t>Interest Loss</a:t>
            </a:r>
          </a:p>
        </p:txBody>
      </p:sp>
      <p:sp>
        <p:nvSpPr>
          <p:cNvPr id="146" name="If the applicant is likely to repay the loan, then not approving the loan results in a loss of business to the company.…"/>
          <p:cNvSpPr txBox="1"/>
          <p:nvPr>
            <p:ph type="subTitle" sz="quarter" idx="1"/>
          </p:nvPr>
        </p:nvSpPr>
        <p:spPr>
          <a:xfrm>
            <a:off x="15532100" y="5502667"/>
            <a:ext cx="7950200" cy="3984089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If the applicant is likely to repay the loan, then not approving the loan results in a loss of business to the company.</a:t>
            </a:r>
          </a:p>
          <a:p>
            <a:pPr/>
          </a:p>
          <a:p>
            <a:pPr marL="390143" indent="-390143">
              <a:buSzPct val="75000"/>
              <a:buChar char="•"/>
            </a:pPr>
            <a:r>
              <a:t>Rejecting the application.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Credit Loss"/>
          <p:cNvSpPr txBox="1"/>
          <p:nvPr>
            <p:ph type="ctrTitle"/>
          </p:nvPr>
        </p:nvSpPr>
        <p:spPr>
          <a:xfrm>
            <a:off x="952500" y="5829300"/>
            <a:ext cx="11978934" cy="3340100"/>
          </a:xfrm>
          <a:prstGeom prst="rect">
            <a:avLst/>
          </a:prstGeom>
        </p:spPr>
        <p:txBody>
          <a:bodyPr/>
          <a:lstStyle/>
          <a:p>
            <a:pPr/>
            <a:r>
              <a:t>Credit Loss</a:t>
            </a:r>
          </a:p>
        </p:txBody>
      </p:sp>
      <p:sp>
        <p:nvSpPr>
          <p:cNvPr id="150" name="If the applicant is not likely to repay the loan, i.e. he/she is likely to default, then approving the loan may lead to a financial loss for the company.…"/>
          <p:cNvSpPr txBox="1"/>
          <p:nvPr>
            <p:ph type="subTitle" sz="quarter" idx="1"/>
          </p:nvPr>
        </p:nvSpPr>
        <p:spPr>
          <a:xfrm>
            <a:off x="15532100" y="5377639"/>
            <a:ext cx="7950200" cy="4243422"/>
          </a:xfrm>
          <a:prstGeom prst="rect">
            <a:avLst/>
          </a:prstGeom>
        </p:spPr>
        <p:txBody>
          <a:bodyPr/>
          <a:lstStyle/>
          <a:p>
            <a:pPr defTabSz="784225">
              <a:defRPr sz="3040"/>
            </a:pPr>
          </a:p>
          <a:p>
            <a:pPr defTabSz="784225">
              <a:defRPr sz="3040"/>
            </a:pPr>
            <a:r>
              <a:t>If the applicant is not likely to repay the loan, i.e. he/she is likely to default, then approving the loan may lead to a financial loss for the company.</a:t>
            </a:r>
          </a:p>
          <a:p>
            <a:pPr defTabSz="784225">
              <a:defRPr sz="3040"/>
            </a:pPr>
          </a:p>
          <a:p>
            <a:pPr marL="370636" indent="-370636" defTabSz="784225">
              <a:buSzPct val="75000"/>
              <a:buChar char="•"/>
              <a:defRPr sz="3040"/>
            </a:pPr>
            <a:r>
              <a:t>Approve the loan.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DATA  SET"/>
          <p:cNvSpPr txBox="1"/>
          <p:nvPr>
            <p:ph type="title"/>
          </p:nvPr>
        </p:nvSpPr>
        <p:spPr>
          <a:xfrm>
            <a:off x="952500" y="5187950"/>
            <a:ext cx="22479000" cy="3340100"/>
          </a:xfrm>
          <a:prstGeom prst="rect">
            <a:avLst/>
          </a:prstGeom>
        </p:spPr>
        <p:txBody>
          <a:bodyPr/>
          <a:lstStyle/>
          <a:p>
            <a:pPr/>
            <a:r>
              <a:t>DATA  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APPLICATION  DATA  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APPLICATION  DATA  SET</a:t>
            </a:r>
          </a:p>
        </p:txBody>
      </p:sp>
      <p:sp>
        <p:nvSpPr>
          <p:cNvPr id="155" name="Data Set contains 307511 records for analysi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Set contains 307511 records for analysis. </a:t>
            </a:r>
          </a:p>
          <a:p>
            <a:pPr/>
            <a:r>
              <a:t>Data Set contains 122 different columns to compare different records.</a:t>
            </a:r>
          </a:p>
          <a:p>
            <a:pPr/>
            <a:r>
              <a:t>It is a private data set. So we only used the data to get the insides about the business.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