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06/Nov/2014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06/Nov/2014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06/Nov/2014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06/Nov/2014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06/Nov/2014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06/Nov/2014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06/Nov/2014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06/Nov/2014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06/Nov/2014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06/Nov/2014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06/Nov/2014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06/Nov/2014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u="sng" dirty="0" smtClean="0"/>
              <a:t>Automatic Test Packet Generation</a:t>
            </a:r>
            <a:r>
              <a:rPr lang="en-US" dirty="0" smtClean="0"/>
              <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IN" dirty="0" smtClean="0"/>
              <a:t>Test Packet Generation</a:t>
            </a:r>
            <a:endParaRPr lang="en-US" dirty="0" smtClean="0"/>
          </a:p>
          <a:p>
            <a:pPr lvl="0"/>
            <a:r>
              <a:rPr lang="en-IN" dirty="0" smtClean="0"/>
              <a:t>Generate All-Pairs </a:t>
            </a:r>
            <a:r>
              <a:rPr lang="en-IN" dirty="0" err="1" smtClean="0"/>
              <a:t>Reachability</a:t>
            </a:r>
            <a:r>
              <a:rPr lang="en-IN" dirty="0" smtClean="0"/>
              <a:t> Table</a:t>
            </a:r>
            <a:endParaRPr lang="en-US" dirty="0" smtClean="0"/>
          </a:p>
          <a:p>
            <a:pPr lvl="0"/>
            <a:r>
              <a:rPr lang="en-IN" dirty="0" smtClean="0"/>
              <a:t>ATPG Tool</a:t>
            </a:r>
            <a:endParaRPr lang="en-US" dirty="0" smtClean="0"/>
          </a:p>
          <a:p>
            <a:pPr lvl="0"/>
            <a:r>
              <a:rPr lang="en-IN" dirty="0" smtClean="0"/>
              <a:t>Fault Localization</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Test Packet Generation: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lgn="just"/>
            <a:r>
              <a:rPr lang="en-IN" dirty="0" smtClean="0"/>
              <a:t>We assume a set of test terminals in the network can send and receive test packets. Our goal is to generate a set of test packets to exercise every rule in every switch function, so that any fault will be observed by at least one test packet. This is analogous to software test suites that try to test every possible branch in a program. </a:t>
            </a:r>
            <a:endParaRPr lang="en-US" dirty="0" smtClean="0"/>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Generate All-Pairs </a:t>
            </a:r>
            <a:r>
              <a:rPr lang="en-US" b="1" dirty="0" err="1" smtClean="0"/>
              <a:t>Reachability</a:t>
            </a:r>
            <a:r>
              <a:rPr lang="en-US" b="1" dirty="0" smtClean="0"/>
              <a:t> Table:</a:t>
            </a:r>
            <a:endParaRPr lang="en-US" dirty="0"/>
          </a:p>
        </p:txBody>
      </p:sp>
      <p:sp>
        <p:nvSpPr>
          <p:cNvPr id="3" name="Content Placeholder 2"/>
          <p:cNvSpPr>
            <a:spLocks noGrp="1"/>
          </p:cNvSpPr>
          <p:nvPr>
            <p:ph sz="quarter" idx="1"/>
          </p:nvPr>
        </p:nvSpPr>
        <p:spPr/>
        <p:txBody>
          <a:bodyPr/>
          <a:lstStyle/>
          <a:p>
            <a:pPr algn="just"/>
            <a:r>
              <a:rPr lang="en-US" dirty="0" smtClean="0"/>
              <a:t>ATPG starts by computing the complete set of packet headers that can be sent from each test terminal to every other test terminal. For each such header, ATPG finds the complete set of rules it exercises along the path. To do so, ATPG applies the all-pairs </a:t>
            </a:r>
            <a:r>
              <a:rPr lang="en-US" dirty="0" err="1" smtClean="0"/>
              <a:t>reachability</a:t>
            </a:r>
            <a:r>
              <a:rPr lang="en-US" dirty="0" smtClean="0"/>
              <a:t> algorithm described.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ATPG Tool:</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ATPG generates the minimal number of test packets so that every forwarding rule in the network is exercised and covered by at least one test packet. When an error is detected, ATPG uses a fault localization algorithm to determine the failing rules or links.</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Fault Localization: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algn="just"/>
            <a:r>
              <a:rPr lang="en-IN" dirty="0" smtClean="0"/>
              <a:t>ATPG periodically sends a set of test packets. If test packets fail, ATPG pinpoints the fault(s) that caused the problem. A rule fails if its observed </a:t>
            </a:r>
            <a:r>
              <a:rPr lang="en-IN" dirty="0" err="1" smtClean="0"/>
              <a:t>behavior</a:t>
            </a:r>
            <a:r>
              <a:rPr lang="en-IN" dirty="0" smtClean="0"/>
              <a:t> differs from its expected </a:t>
            </a:r>
            <a:r>
              <a:rPr lang="en-IN" dirty="0" err="1" smtClean="0"/>
              <a:t>behavior</a:t>
            </a:r>
            <a:r>
              <a:rPr lang="en-IN" dirty="0" smtClean="0"/>
              <a:t>. ATPG keeps track of where rules fail using a result function “Success” and “failure” depend on the nature of the rule: A forwarding rule fails if a test packet is not delivered to the intended output port, whereas a drop rule behaves correctly when packets are dropped.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5613" y="365125"/>
            <a:ext cx="8232775" cy="498475"/>
          </a:xfrm>
        </p:spPr>
        <p:txBody>
          <a:bodyPr>
            <a:normAutofit fontScale="90000"/>
          </a:bodyPr>
          <a:lstStyle/>
          <a:p>
            <a:pPr algn="ctr" eaLnBrk="1" hangingPunct="1"/>
            <a:r>
              <a:rPr lang="en-US" sz="3600" dirty="0" smtClean="0">
                <a:solidFill>
                  <a:schemeClr val="tx1"/>
                </a:solidFill>
              </a:rPr>
              <a:t>REFERENCE</a:t>
            </a:r>
          </a:p>
        </p:txBody>
      </p:sp>
      <p:sp>
        <p:nvSpPr>
          <p:cNvPr id="13315" name="Content Placeholder 2"/>
          <p:cNvSpPr>
            <a:spLocks noGrp="1"/>
          </p:cNvSpPr>
          <p:nvPr>
            <p:ph sz="quarter" idx="1"/>
          </p:nvPr>
        </p:nvSpPr>
        <p:spPr>
          <a:xfrm>
            <a:off x="441325" y="2433638"/>
            <a:ext cx="8232775" cy="1671637"/>
          </a:xfrm>
        </p:spPr>
        <p:txBody>
          <a:bodyPr/>
          <a:lstStyle/>
          <a:p>
            <a:pPr marL="0" indent="0" algn="just" eaLnBrk="1" hangingPunct="1">
              <a:lnSpc>
                <a:spcPct val="100000"/>
              </a:lnSpc>
              <a:buFont typeface="Wingdings" pitchFamily="2" charset="2"/>
              <a:buChar char="v"/>
              <a:defRPr/>
            </a:pPr>
            <a:r>
              <a:rPr lang="en-IN" sz="2800" dirty="0" err="1" smtClean="0">
                <a:latin typeface="+mj-lt"/>
              </a:rPr>
              <a:t>Hongyi</a:t>
            </a:r>
            <a:r>
              <a:rPr lang="en-IN" sz="2800" dirty="0" smtClean="0">
                <a:latin typeface="+mj-lt"/>
              </a:rPr>
              <a:t> </a:t>
            </a:r>
            <a:r>
              <a:rPr lang="en-IN" sz="2800" dirty="0" err="1" smtClean="0">
                <a:latin typeface="+mj-lt"/>
              </a:rPr>
              <a:t>Zeng</a:t>
            </a:r>
            <a:r>
              <a:rPr lang="en-IN" sz="2800" dirty="0" smtClean="0">
                <a:latin typeface="+mj-lt"/>
              </a:rPr>
              <a:t>, </a:t>
            </a:r>
            <a:r>
              <a:rPr lang="en-IN" sz="2800" dirty="0" err="1" smtClean="0">
                <a:latin typeface="+mj-lt"/>
              </a:rPr>
              <a:t>Peyman</a:t>
            </a:r>
            <a:r>
              <a:rPr lang="en-IN" sz="2800" dirty="0" smtClean="0">
                <a:latin typeface="+mj-lt"/>
              </a:rPr>
              <a:t> </a:t>
            </a:r>
            <a:r>
              <a:rPr lang="en-IN" sz="2800" dirty="0" err="1" smtClean="0">
                <a:latin typeface="+mj-lt"/>
              </a:rPr>
              <a:t>Kazemian,George</a:t>
            </a:r>
            <a:r>
              <a:rPr lang="en-IN" sz="2800" dirty="0" smtClean="0">
                <a:latin typeface="+mj-lt"/>
              </a:rPr>
              <a:t> </a:t>
            </a:r>
            <a:r>
              <a:rPr lang="en-IN" sz="2800" dirty="0" err="1" smtClean="0">
                <a:latin typeface="+mj-lt"/>
              </a:rPr>
              <a:t>Varghese,and</a:t>
            </a:r>
            <a:r>
              <a:rPr lang="en-IN" sz="2800" dirty="0" smtClean="0">
                <a:latin typeface="+mj-lt"/>
              </a:rPr>
              <a:t> Nick </a:t>
            </a:r>
            <a:r>
              <a:rPr lang="en-IN" sz="2800" dirty="0" err="1" smtClean="0">
                <a:latin typeface="+mj-lt"/>
              </a:rPr>
              <a:t>McKeown,“</a:t>
            </a:r>
            <a:r>
              <a:rPr lang="en-IN" sz="2800" b="1" dirty="0" err="1" smtClean="0">
                <a:latin typeface="+mj-lt"/>
              </a:rPr>
              <a:t>Automatic</a:t>
            </a:r>
            <a:r>
              <a:rPr lang="en-IN" sz="2800" b="1" dirty="0" smtClean="0">
                <a:latin typeface="+mj-lt"/>
              </a:rPr>
              <a:t> Test Packet </a:t>
            </a:r>
            <a:r>
              <a:rPr lang="en-IN" sz="2800" b="1" dirty="0" err="1" smtClean="0">
                <a:latin typeface="+mj-lt"/>
              </a:rPr>
              <a:t>Generation</a:t>
            </a:r>
            <a:r>
              <a:rPr lang="en-IN" sz="2800" dirty="0" err="1" smtClean="0">
                <a:latin typeface="+mj-lt"/>
              </a:rPr>
              <a:t>”,VOL</a:t>
            </a:r>
            <a:r>
              <a:rPr lang="en-IN" sz="2800" dirty="0" smtClean="0">
                <a:latin typeface="+mj-lt"/>
              </a:rPr>
              <a:t>. 22, NO. 2, APRIL 2014.</a:t>
            </a:r>
            <a:endParaRPr lang="en-US" sz="2800" dirty="0" smtClean="0">
              <a:latin typeface="+mj-lt"/>
            </a:endParaRPr>
          </a:p>
          <a:p>
            <a:pPr marL="0" indent="0" eaLnBrk="1" hangingPunct="1">
              <a:buFontTx/>
              <a:buNone/>
              <a:defRPr/>
            </a:pPr>
            <a:endParaRPr lang="en-US" sz="2800" dirty="0"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5613" y="365125"/>
            <a:ext cx="8232775" cy="498475"/>
          </a:xfrm>
        </p:spPr>
        <p:txBody>
          <a:bodyPr>
            <a:normAutofit fontScale="90000"/>
          </a:bodyPr>
          <a:lstStyle/>
          <a:p>
            <a:pPr algn="ctr" eaLnBrk="1" hangingPunct="1"/>
            <a:r>
              <a:rPr lang="en-US" sz="3600" dirty="0" smtClean="0">
                <a:solidFill>
                  <a:schemeClr val="tx1"/>
                </a:solidFill>
              </a:rPr>
              <a:t>ABSTRACT</a:t>
            </a:r>
          </a:p>
        </p:txBody>
      </p:sp>
      <p:sp>
        <p:nvSpPr>
          <p:cNvPr id="4099" name="Content Placeholder 2"/>
          <p:cNvSpPr>
            <a:spLocks noGrp="1"/>
          </p:cNvSpPr>
          <p:nvPr>
            <p:ph sz="quarter" idx="1"/>
          </p:nvPr>
        </p:nvSpPr>
        <p:spPr>
          <a:xfrm>
            <a:off x="407988" y="1676400"/>
            <a:ext cx="8736012" cy="4492625"/>
          </a:xfrm>
        </p:spPr>
        <p:txBody>
          <a:bodyPr/>
          <a:lstStyle/>
          <a:p>
            <a:pPr marL="0" indent="0" algn="just" eaLnBrk="1" hangingPunct="1">
              <a:lnSpc>
                <a:spcPct val="100000"/>
              </a:lnSpc>
              <a:buFont typeface="Wingdings" pitchFamily="2" charset="2"/>
              <a:buChar char="v"/>
              <a:defRPr/>
            </a:pPr>
            <a:r>
              <a:rPr lang="en-IN" sz="2400" dirty="0" smtClean="0"/>
              <a:t>Test packets are sent periodically, and detected failures   trigger a  separate mechanism to localize the fault. </a:t>
            </a:r>
          </a:p>
          <a:p>
            <a:pPr marL="0" indent="0" algn="just" eaLnBrk="1" hangingPunct="1">
              <a:lnSpc>
                <a:spcPct val="100000"/>
              </a:lnSpc>
              <a:buFontTx/>
              <a:buNone/>
              <a:defRPr/>
            </a:pPr>
            <a:endParaRPr lang="en-IN" sz="2400" dirty="0" smtClean="0"/>
          </a:p>
          <a:p>
            <a:pPr marL="0" indent="0" algn="just" eaLnBrk="1" hangingPunct="1">
              <a:lnSpc>
                <a:spcPct val="100000"/>
              </a:lnSpc>
              <a:buFont typeface="Wingdings" pitchFamily="2" charset="2"/>
              <a:buChar char="v"/>
              <a:defRPr/>
            </a:pPr>
            <a:r>
              <a:rPr lang="en-IN" sz="2400" dirty="0" smtClean="0"/>
              <a:t>ATPG    can detect both    functional   and   performance    problems . </a:t>
            </a:r>
          </a:p>
          <a:p>
            <a:pPr marL="0" indent="0" algn="just" eaLnBrk="1" hangingPunct="1">
              <a:lnSpc>
                <a:spcPct val="100000"/>
              </a:lnSpc>
              <a:buFontTx/>
              <a:buNone/>
              <a:defRPr/>
            </a:pPr>
            <a:endParaRPr lang="en-IN" sz="2400" dirty="0" smtClean="0"/>
          </a:p>
          <a:p>
            <a:pPr marL="0" indent="0" algn="just" eaLnBrk="1" hangingPunct="1">
              <a:lnSpc>
                <a:spcPct val="100000"/>
              </a:lnSpc>
              <a:buFont typeface="Wingdings" pitchFamily="2" charset="2"/>
              <a:buChar char="v"/>
              <a:defRPr/>
            </a:pPr>
            <a:r>
              <a:rPr lang="en-IN" sz="2400" dirty="0" smtClean="0"/>
              <a:t>ATPG complements but   goes   beyond   earlier   work in    static    checking   ( which   cannot   detect     </a:t>
            </a:r>
            <a:r>
              <a:rPr lang="en-IN" sz="2400" dirty="0" err="1" smtClean="0"/>
              <a:t>liveness</a:t>
            </a:r>
            <a:r>
              <a:rPr lang="en-IN" sz="2400" dirty="0" smtClean="0"/>
              <a:t>   or     performance faults)   or   fault    localization   (which only    localize faults given </a:t>
            </a:r>
            <a:r>
              <a:rPr lang="en-IN" sz="2400" dirty="0" err="1" smtClean="0"/>
              <a:t>liveness</a:t>
            </a:r>
            <a:r>
              <a:rPr lang="en-IN" sz="2400" dirty="0" smtClean="0"/>
              <a:t> results). </a:t>
            </a:r>
            <a:endParaRPr lang="en-US" sz="2400" dirty="0" smtClean="0"/>
          </a:p>
          <a:p>
            <a:pPr algn="just">
              <a:defRPr/>
            </a:pPr>
            <a:endParaRPr lang="en-US" sz="24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5613" y="365125"/>
            <a:ext cx="8232775" cy="498475"/>
          </a:xfrm>
        </p:spPr>
        <p:txBody>
          <a:bodyPr>
            <a:normAutofit fontScale="90000"/>
          </a:bodyPr>
          <a:lstStyle/>
          <a:p>
            <a:pPr algn="ctr" eaLnBrk="1" hangingPunct="1"/>
            <a:r>
              <a:rPr lang="en-US" sz="3600" dirty="0" smtClean="0">
                <a:solidFill>
                  <a:schemeClr val="tx1"/>
                </a:solidFill>
              </a:rPr>
              <a:t>EXISTING SYSTEM</a:t>
            </a:r>
          </a:p>
        </p:txBody>
      </p:sp>
      <p:sp>
        <p:nvSpPr>
          <p:cNvPr id="5123" name="Content Placeholder 2"/>
          <p:cNvSpPr>
            <a:spLocks noGrp="1"/>
          </p:cNvSpPr>
          <p:nvPr>
            <p:ph sz="quarter" idx="1"/>
          </p:nvPr>
        </p:nvSpPr>
        <p:spPr>
          <a:xfrm>
            <a:off x="549275" y="2025650"/>
            <a:ext cx="8059738" cy="4602163"/>
          </a:xfrm>
        </p:spPr>
        <p:txBody>
          <a:bodyPr/>
          <a:lstStyle/>
          <a:p>
            <a:pPr algn="just">
              <a:lnSpc>
                <a:spcPct val="100000"/>
              </a:lnSpc>
              <a:buFont typeface="Wingdings" pitchFamily="2" charset="2"/>
              <a:buChar char="v"/>
              <a:defRPr/>
            </a:pPr>
            <a:r>
              <a:rPr lang="en-IN" sz="2800" dirty="0" smtClean="0">
                <a:latin typeface="+mj-lt"/>
              </a:rPr>
              <a:t>Testing </a:t>
            </a:r>
            <a:r>
              <a:rPr lang="en-IN" sz="2800" dirty="0" err="1" smtClean="0">
                <a:latin typeface="+mj-lt"/>
              </a:rPr>
              <a:t>liveness</a:t>
            </a:r>
            <a:r>
              <a:rPr lang="en-IN" sz="2800" dirty="0" smtClean="0">
                <a:latin typeface="+mj-lt"/>
              </a:rPr>
              <a:t> of a network is a fundamental problem for ISPs and large data </a:t>
            </a:r>
            <a:r>
              <a:rPr lang="en-IN" sz="2800" dirty="0" err="1" smtClean="0">
                <a:latin typeface="+mj-lt"/>
              </a:rPr>
              <a:t>center</a:t>
            </a:r>
            <a:r>
              <a:rPr lang="en-IN" sz="2800" dirty="0" smtClean="0">
                <a:latin typeface="+mj-lt"/>
              </a:rPr>
              <a:t> operators. </a:t>
            </a:r>
          </a:p>
          <a:p>
            <a:pPr algn="just">
              <a:lnSpc>
                <a:spcPct val="100000"/>
              </a:lnSpc>
              <a:buFont typeface="Wingdings" pitchFamily="2" charset="2"/>
              <a:buChar char="v"/>
              <a:defRPr/>
            </a:pPr>
            <a:endParaRPr lang="en-IN" sz="2800" dirty="0" smtClean="0">
              <a:latin typeface="+mj-lt"/>
            </a:endParaRPr>
          </a:p>
          <a:p>
            <a:pPr algn="just">
              <a:lnSpc>
                <a:spcPct val="100000"/>
              </a:lnSpc>
              <a:buFont typeface="Wingdings" pitchFamily="2" charset="2"/>
              <a:buChar char="v"/>
              <a:defRPr/>
            </a:pPr>
            <a:r>
              <a:rPr lang="en-IN" sz="2800" dirty="0" smtClean="0">
                <a:latin typeface="+mj-lt"/>
              </a:rPr>
              <a:t>Sending probes between every pair of edge ports is neither exhaustive nor scalable . </a:t>
            </a:r>
          </a:p>
          <a:p>
            <a:pPr algn="just">
              <a:lnSpc>
                <a:spcPct val="100000"/>
              </a:lnSpc>
              <a:buFont typeface="Wingdings" pitchFamily="2" charset="2"/>
              <a:buChar char="v"/>
              <a:defRPr/>
            </a:pPr>
            <a:endParaRPr lang="en-IN" sz="2800" dirty="0" smtClean="0">
              <a:latin typeface="+mj-lt"/>
            </a:endParaRPr>
          </a:p>
          <a:p>
            <a:pPr algn="just">
              <a:lnSpc>
                <a:spcPct val="100000"/>
              </a:lnSpc>
              <a:buFont typeface="Wingdings" pitchFamily="2" charset="2"/>
              <a:buChar char="v"/>
              <a:defRPr/>
            </a:pPr>
            <a:r>
              <a:rPr lang="en-IN" sz="2800" dirty="0" smtClean="0">
                <a:latin typeface="+mj-lt"/>
              </a:rPr>
              <a:t>It suffices to find a minimal set of end-to-end packets that traverse each link. </a:t>
            </a:r>
          </a:p>
          <a:p>
            <a:pPr marL="0" indent="0" eaLnBrk="1" hangingPunct="1">
              <a:buFontTx/>
              <a:buNone/>
              <a:defRPr/>
            </a:pPr>
            <a:endParaRPr lang="en-US" sz="2800" dirty="0"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5613" y="365125"/>
            <a:ext cx="8232775" cy="498475"/>
          </a:xfrm>
        </p:spPr>
        <p:txBody>
          <a:bodyPr>
            <a:normAutofit fontScale="90000"/>
          </a:bodyPr>
          <a:lstStyle/>
          <a:p>
            <a:pPr algn="ctr" eaLnBrk="1" hangingPunct="1"/>
            <a:r>
              <a:rPr lang="en-US" sz="3600" dirty="0" smtClean="0">
                <a:solidFill>
                  <a:schemeClr val="tx1"/>
                </a:solidFill>
              </a:rPr>
              <a:t>DISADVANTAGES OF EXISTING SYSTEM</a:t>
            </a:r>
          </a:p>
        </p:txBody>
      </p:sp>
      <p:sp>
        <p:nvSpPr>
          <p:cNvPr id="6147" name="Content Placeholder 2"/>
          <p:cNvSpPr>
            <a:spLocks noGrp="1"/>
          </p:cNvSpPr>
          <p:nvPr>
            <p:ph sz="quarter" idx="1"/>
          </p:nvPr>
        </p:nvSpPr>
        <p:spPr>
          <a:xfrm>
            <a:off x="455613" y="2138363"/>
            <a:ext cx="8232775" cy="4429125"/>
          </a:xfrm>
        </p:spPr>
        <p:txBody>
          <a:bodyPr/>
          <a:lstStyle/>
          <a:p>
            <a:pPr algn="just">
              <a:lnSpc>
                <a:spcPct val="100000"/>
              </a:lnSpc>
              <a:buFont typeface="Wingdings" pitchFamily="2" charset="2"/>
              <a:buChar char="v"/>
              <a:defRPr/>
            </a:pPr>
            <a:r>
              <a:rPr lang="en-IN" sz="2800" dirty="0" smtClean="0">
                <a:latin typeface="+mj-lt"/>
              </a:rPr>
              <a:t>Not designed to identify </a:t>
            </a:r>
            <a:r>
              <a:rPr lang="en-IN" sz="2800" dirty="0" err="1" smtClean="0">
                <a:latin typeface="+mj-lt"/>
              </a:rPr>
              <a:t>liveness</a:t>
            </a:r>
            <a:r>
              <a:rPr lang="en-IN" sz="2800" dirty="0" smtClean="0">
                <a:latin typeface="+mj-lt"/>
              </a:rPr>
              <a:t> failures, bugs router hardware or software, or performance problems.</a:t>
            </a:r>
          </a:p>
          <a:p>
            <a:pPr algn="just">
              <a:lnSpc>
                <a:spcPct val="100000"/>
              </a:lnSpc>
              <a:buFont typeface="Wingdings" pitchFamily="2" charset="2"/>
              <a:buChar char="v"/>
              <a:defRPr/>
            </a:pPr>
            <a:endParaRPr lang="en-US" sz="2800" dirty="0" smtClean="0">
              <a:latin typeface="+mj-lt"/>
            </a:endParaRPr>
          </a:p>
          <a:p>
            <a:pPr algn="just">
              <a:lnSpc>
                <a:spcPct val="100000"/>
              </a:lnSpc>
              <a:buFont typeface="Wingdings" pitchFamily="2" charset="2"/>
              <a:buChar char="v"/>
              <a:defRPr/>
            </a:pPr>
            <a:r>
              <a:rPr lang="en-IN" sz="2800" dirty="0" smtClean="0">
                <a:latin typeface="+mj-lt"/>
              </a:rPr>
              <a:t>The two most common causes of network failure are hardware failures and software bugs, and that problems manifest themselves both as </a:t>
            </a:r>
            <a:r>
              <a:rPr lang="en-IN" sz="2800" dirty="0" err="1" smtClean="0">
                <a:latin typeface="+mj-lt"/>
              </a:rPr>
              <a:t>reachability</a:t>
            </a:r>
            <a:r>
              <a:rPr lang="en-IN" sz="2800" dirty="0" smtClean="0">
                <a:latin typeface="+mj-lt"/>
              </a:rPr>
              <a:t> failures and throughput/latency degradation.</a:t>
            </a:r>
            <a:endParaRPr lang="en-US" sz="2800" dirty="0" smtClean="0">
              <a:latin typeface="+mj-lt"/>
            </a:endParaRPr>
          </a:p>
          <a:p>
            <a:pPr marL="0" indent="0" eaLnBrk="1" hangingPunct="1">
              <a:buFontTx/>
              <a:buNone/>
              <a:defRPr/>
            </a:pPr>
            <a:endParaRPr lang="en-US" sz="2800" dirty="0"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5613" y="365125"/>
            <a:ext cx="8232775" cy="498475"/>
          </a:xfrm>
        </p:spPr>
        <p:txBody>
          <a:bodyPr>
            <a:normAutofit fontScale="90000"/>
          </a:bodyPr>
          <a:lstStyle/>
          <a:p>
            <a:pPr algn="ctr" eaLnBrk="1" hangingPunct="1"/>
            <a:r>
              <a:rPr lang="en-US" sz="3600" dirty="0" smtClean="0">
                <a:solidFill>
                  <a:schemeClr val="tx1"/>
                </a:solidFill>
              </a:rPr>
              <a:t>PROPOSED SYSTEM</a:t>
            </a:r>
          </a:p>
        </p:txBody>
      </p:sp>
      <p:sp>
        <p:nvSpPr>
          <p:cNvPr id="7171" name="Content Placeholder 2"/>
          <p:cNvSpPr>
            <a:spLocks noGrp="1"/>
          </p:cNvSpPr>
          <p:nvPr>
            <p:ph sz="quarter" idx="1"/>
          </p:nvPr>
        </p:nvSpPr>
        <p:spPr>
          <a:xfrm>
            <a:off x="455613" y="1463675"/>
            <a:ext cx="8232775" cy="4851400"/>
          </a:xfrm>
        </p:spPr>
        <p:txBody>
          <a:bodyPr/>
          <a:lstStyle/>
          <a:p>
            <a:pPr algn="just">
              <a:lnSpc>
                <a:spcPct val="100000"/>
              </a:lnSpc>
              <a:buFont typeface="Wingdings" pitchFamily="2" charset="2"/>
              <a:buChar char="v"/>
              <a:defRPr/>
            </a:pPr>
            <a:r>
              <a:rPr lang="en-IN" sz="2400" dirty="0" smtClean="0">
                <a:latin typeface="+mj-lt"/>
              </a:rPr>
              <a:t>Automatic Test Packet Generation (ATPG) framework that automatically generates a minimal set of packets to test the </a:t>
            </a:r>
            <a:r>
              <a:rPr lang="en-IN" sz="2400" dirty="0" err="1" smtClean="0">
                <a:latin typeface="+mj-lt"/>
              </a:rPr>
              <a:t>liveness</a:t>
            </a:r>
            <a:r>
              <a:rPr lang="en-IN" sz="2400" dirty="0" smtClean="0">
                <a:latin typeface="+mj-lt"/>
              </a:rPr>
              <a:t> of the underlying topology and the congruence between data plane state and configuration specifications. </a:t>
            </a:r>
          </a:p>
          <a:p>
            <a:pPr algn="just">
              <a:lnSpc>
                <a:spcPct val="100000"/>
              </a:lnSpc>
              <a:buFont typeface="Wingdings" pitchFamily="2" charset="2"/>
              <a:buChar char="v"/>
              <a:defRPr/>
            </a:pPr>
            <a:endParaRPr lang="en-IN" sz="2400" dirty="0" smtClean="0">
              <a:latin typeface="+mj-lt"/>
            </a:endParaRPr>
          </a:p>
          <a:p>
            <a:pPr algn="just">
              <a:lnSpc>
                <a:spcPct val="100000"/>
              </a:lnSpc>
              <a:buFont typeface="Wingdings" pitchFamily="2" charset="2"/>
              <a:buChar char="v"/>
              <a:defRPr/>
            </a:pPr>
            <a:r>
              <a:rPr lang="en-IN" sz="2400" dirty="0" smtClean="0">
                <a:latin typeface="+mj-lt"/>
              </a:rPr>
              <a:t>The tool can also automatically generate packets to test performance assertions such as packet latency.</a:t>
            </a:r>
          </a:p>
          <a:p>
            <a:pPr algn="just">
              <a:lnSpc>
                <a:spcPct val="100000"/>
              </a:lnSpc>
              <a:buFont typeface="Wingdings" pitchFamily="2" charset="2"/>
              <a:buChar char="v"/>
              <a:defRPr/>
            </a:pPr>
            <a:endParaRPr lang="en-US" sz="2400" dirty="0" smtClean="0">
              <a:latin typeface="+mj-lt"/>
            </a:endParaRPr>
          </a:p>
          <a:p>
            <a:pPr algn="just">
              <a:lnSpc>
                <a:spcPct val="100000"/>
              </a:lnSpc>
              <a:buFont typeface="Wingdings" pitchFamily="2" charset="2"/>
              <a:buChar char="v"/>
              <a:defRPr/>
            </a:pPr>
            <a:r>
              <a:rPr lang="en-IN" sz="2400" dirty="0" smtClean="0">
                <a:latin typeface="+mj-lt"/>
              </a:rPr>
              <a:t>It can also be specialized to generate a minimal set of packets that merely test every link for network </a:t>
            </a:r>
            <a:r>
              <a:rPr lang="en-IN" sz="2400" dirty="0" err="1" smtClean="0">
                <a:latin typeface="+mj-lt"/>
              </a:rPr>
              <a:t>liveness</a:t>
            </a:r>
            <a:r>
              <a:rPr lang="en-IN" sz="2400" dirty="0" smtClean="0">
                <a:latin typeface="+mj-lt"/>
              </a:rPr>
              <a:t>.</a:t>
            </a:r>
            <a:endParaRPr lang="en-US" sz="2400" dirty="0" smtClean="0">
              <a:latin typeface="+mj-lt"/>
            </a:endParaRPr>
          </a:p>
          <a:p>
            <a:pPr marL="0" indent="0" eaLnBrk="1" hangingPunct="1">
              <a:buFontTx/>
              <a:buNone/>
              <a:defRPr/>
            </a:pPr>
            <a:endParaRPr lang="en-US" sz="2400" dirty="0"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5613" y="365125"/>
            <a:ext cx="8232775" cy="498475"/>
          </a:xfrm>
        </p:spPr>
        <p:txBody>
          <a:bodyPr>
            <a:normAutofit fontScale="90000"/>
          </a:bodyPr>
          <a:lstStyle/>
          <a:p>
            <a:pPr algn="ctr" eaLnBrk="1" hangingPunct="1"/>
            <a:r>
              <a:rPr lang="en-US" sz="3600" dirty="0" smtClean="0">
                <a:solidFill>
                  <a:schemeClr val="tx1"/>
                </a:solidFill>
              </a:rPr>
              <a:t>ADVANTAGES OF PROPOSED SYSTEM</a:t>
            </a:r>
          </a:p>
        </p:txBody>
      </p:sp>
      <p:sp>
        <p:nvSpPr>
          <p:cNvPr id="8195" name="Content Placeholder 2"/>
          <p:cNvSpPr>
            <a:spLocks noGrp="1"/>
          </p:cNvSpPr>
          <p:nvPr>
            <p:ph sz="quarter" idx="1"/>
          </p:nvPr>
        </p:nvSpPr>
        <p:spPr>
          <a:xfrm>
            <a:off x="484188" y="1614488"/>
            <a:ext cx="8232775" cy="4614862"/>
          </a:xfrm>
        </p:spPr>
        <p:txBody>
          <a:bodyPr/>
          <a:lstStyle/>
          <a:p>
            <a:pPr algn="just">
              <a:lnSpc>
                <a:spcPct val="100000"/>
              </a:lnSpc>
              <a:buFont typeface="Wingdings" pitchFamily="2" charset="2"/>
              <a:buChar char="v"/>
              <a:defRPr/>
            </a:pPr>
            <a:r>
              <a:rPr lang="en-IN" sz="2200" dirty="0" smtClean="0">
                <a:latin typeface="+mj-lt"/>
              </a:rPr>
              <a:t>A survey of network operators revealing common failures and root causes.</a:t>
            </a:r>
          </a:p>
          <a:p>
            <a:pPr algn="just">
              <a:lnSpc>
                <a:spcPct val="100000"/>
              </a:lnSpc>
              <a:buFont typeface="Wingdings" pitchFamily="2" charset="2"/>
              <a:buChar char="v"/>
              <a:defRPr/>
            </a:pPr>
            <a:endParaRPr lang="en-US" sz="2200" dirty="0" smtClean="0">
              <a:latin typeface="+mj-lt"/>
            </a:endParaRPr>
          </a:p>
          <a:p>
            <a:pPr algn="just">
              <a:lnSpc>
                <a:spcPct val="100000"/>
              </a:lnSpc>
              <a:buFont typeface="Wingdings" pitchFamily="2" charset="2"/>
              <a:buChar char="v"/>
              <a:defRPr/>
            </a:pPr>
            <a:r>
              <a:rPr lang="en-IN" sz="2200" dirty="0" smtClean="0">
                <a:latin typeface="+mj-lt"/>
              </a:rPr>
              <a:t>A test packet generation algorithm .</a:t>
            </a:r>
          </a:p>
          <a:p>
            <a:pPr algn="just">
              <a:lnSpc>
                <a:spcPct val="100000"/>
              </a:lnSpc>
              <a:buFont typeface="Wingdings" pitchFamily="2" charset="2"/>
              <a:buChar char="v"/>
              <a:defRPr/>
            </a:pPr>
            <a:endParaRPr lang="en-US" sz="2200" dirty="0" smtClean="0">
              <a:latin typeface="+mj-lt"/>
            </a:endParaRPr>
          </a:p>
          <a:p>
            <a:pPr algn="just">
              <a:lnSpc>
                <a:spcPct val="100000"/>
              </a:lnSpc>
              <a:buFont typeface="Wingdings" pitchFamily="2" charset="2"/>
              <a:buChar char="v"/>
              <a:defRPr/>
            </a:pPr>
            <a:r>
              <a:rPr lang="en-IN" sz="2200" dirty="0" smtClean="0">
                <a:latin typeface="+mj-lt"/>
              </a:rPr>
              <a:t>A fault localization algorithm to isolate faulty devices and rules.</a:t>
            </a:r>
          </a:p>
          <a:p>
            <a:pPr algn="just">
              <a:lnSpc>
                <a:spcPct val="100000"/>
              </a:lnSpc>
              <a:buFont typeface="Wingdings" pitchFamily="2" charset="2"/>
              <a:buChar char="v"/>
              <a:defRPr/>
            </a:pPr>
            <a:endParaRPr lang="en-US" sz="2200" dirty="0" smtClean="0">
              <a:latin typeface="+mj-lt"/>
            </a:endParaRPr>
          </a:p>
          <a:p>
            <a:pPr algn="just">
              <a:lnSpc>
                <a:spcPct val="100000"/>
              </a:lnSpc>
              <a:buFont typeface="Wingdings" pitchFamily="2" charset="2"/>
              <a:buChar char="v"/>
              <a:defRPr/>
            </a:pPr>
            <a:r>
              <a:rPr lang="en-IN" sz="2200" dirty="0" smtClean="0">
                <a:latin typeface="+mj-lt"/>
              </a:rPr>
              <a:t>ATPG use cases for functional and performance testing.</a:t>
            </a:r>
          </a:p>
          <a:p>
            <a:pPr algn="just">
              <a:lnSpc>
                <a:spcPct val="100000"/>
              </a:lnSpc>
              <a:buFont typeface="Wingdings" pitchFamily="2" charset="2"/>
              <a:buChar char="v"/>
              <a:defRPr/>
            </a:pPr>
            <a:endParaRPr lang="en-US" sz="2200" dirty="0" smtClean="0">
              <a:latin typeface="+mj-lt"/>
            </a:endParaRPr>
          </a:p>
          <a:p>
            <a:pPr algn="just">
              <a:lnSpc>
                <a:spcPct val="100000"/>
              </a:lnSpc>
              <a:buFont typeface="Wingdings" pitchFamily="2" charset="2"/>
              <a:buChar char="v"/>
              <a:defRPr/>
            </a:pPr>
            <a:r>
              <a:rPr lang="en-IN" sz="2200" dirty="0" smtClean="0">
                <a:latin typeface="+mj-lt"/>
              </a:rPr>
              <a:t>Evaluation of a prototype ATPG system using rule sets collected from the Stanford and Internet2 backbones.</a:t>
            </a:r>
            <a:endParaRPr lang="en-US" sz="2200" dirty="0" smtClean="0">
              <a:latin typeface="+mj-lt"/>
            </a:endParaRPr>
          </a:p>
          <a:p>
            <a:pPr marL="0" indent="0" eaLnBrk="1" hangingPunct="1">
              <a:buFontTx/>
              <a:buNone/>
              <a:defRPr/>
            </a:pPr>
            <a:endParaRPr lang="en-US" sz="2200" dirty="0"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5613" y="412750"/>
            <a:ext cx="8232775" cy="442913"/>
          </a:xfrm>
        </p:spPr>
        <p:txBody>
          <a:bodyPr>
            <a:normAutofit fontScale="90000"/>
          </a:bodyPr>
          <a:lstStyle/>
          <a:p>
            <a:r>
              <a:rPr lang="en-US" sz="3200" dirty="0" smtClean="0">
                <a:solidFill>
                  <a:schemeClr val="tx1"/>
                </a:solidFill>
                <a:latin typeface="Arial Narrow" pitchFamily="34" charset="0"/>
              </a:rPr>
              <a:t>SYSTEM ARCHITECTURE</a:t>
            </a:r>
          </a:p>
        </p:txBody>
      </p:sp>
      <p:pic>
        <p:nvPicPr>
          <p:cNvPr id="8195" name="Content Placeholder 3"/>
          <p:cNvPicPr>
            <a:picLocks noGrp="1"/>
          </p:cNvPicPr>
          <p:nvPr>
            <p:ph sz="quarter" idx="1"/>
          </p:nvPr>
        </p:nvPicPr>
        <p:blipFill>
          <a:blip r:embed="rId2"/>
          <a:srcRect/>
          <a:stretch>
            <a:fillRect/>
          </a:stretch>
        </p:blipFill>
        <p:spPr>
          <a:xfrm>
            <a:off x="0" y="1116013"/>
            <a:ext cx="8936038" cy="4586287"/>
          </a:xfr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5613" y="365125"/>
            <a:ext cx="8232775" cy="498475"/>
          </a:xfrm>
        </p:spPr>
        <p:txBody>
          <a:bodyPr>
            <a:normAutofit fontScale="90000"/>
          </a:bodyPr>
          <a:lstStyle/>
          <a:p>
            <a:pPr algn="ctr" eaLnBrk="1" hangingPunct="1"/>
            <a:r>
              <a:rPr lang="en-US" sz="3600" dirty="0" smtClean="0">
                <a:solidFill>
                  <a:schemeClr val="tx1"/>
                </a:solidFill>
              </a:rPr>
              <a:t>HARDWARE REQUIREMENTS</a:t>
            </a:r>
          </a:p>
        </p:txBody>
      </p:sp>
      <p:sp>
        <p:nvSpPr>
          <p:cNvPr id="11267" name="Content Placeholder 2"/>
          <p:cNvSpPr>
            <a:spLocks noGrp="1"/>
          </p:cNvSpPr>
          <p:nvPr>
            <p:ph sz="quarter" idx="1"/>
          </p:nvPr>
        </p:nvSpPr>
        <p:spPr>
          <a:xfrm>
            <a:off x="1420813" y="1898650"/>
            <a:ext cx="7267575" cy="3348038"/>
          </a:xfrm>
        </p:spPr>
        <p:txBody>
          <a:bodyPr/>
          <a:lstStyle/>
          <a:p>
            <a:pPr algn="just">
              <a:lnSpc>
                <a:spcPct val="100000"/>
              </a:lnSpc>
              <a:buFont typeface="Wingdings" pitchFamily="2" charset="2"/>
              <a:buChar char="v"/>
              <a:defRPr/>
            </a:pPr>
            <a:endParaRPr lang="en-US" sz="2400" dirty="0" smtClean="0">
              <a:latin typeface="+mj-lt"/>
            </a:endParaRPr>
          </a:p>
          <a:p>
            <a:pPr algn="just">
              <a:lnSpc>
                <a:spcPct val="100000"/>
              </a:lnSpc>
              <a:buFont typeface="Wingdings" pitchFamily="2" charset="2"/>
              <a:buChar char="v"/>
              <a:defRPr/>
            </a:pPr>
            <a:r>
              <a:rPr lang="en-GB" sz="2400" dirty="0" smtClean="0">
                <a:latin typeface="+mj-lt"/>
              </a:rPr>
              <a:t>System		: 	Pentium IV 2.4 GHz.</a:t>
            </a:r>
            <a:endParaRPr lang="en-US" sz="2400" dirty="0" smtClean="0">
              <a:latin typeface="+mj-lt"/>
            </a:endParaRPr>
          </a:p>
          <a:p>
            <a:pPr algn="just">
              <a:lnSpc>
                <a:spcPct val="100000"/>
              </a:lnSpc>
              <a:buFont typeface="Wingdings" pitchFamily="2" charset="2"/>
              <a:buChar char="v"/>
              <a:defRPr/>
            </a:pPr>
            <a:r>
              <a:rPr lang="en-GB" sz="2400" dirty="0" smtClean="0">
                <a:latin typeface="+mj-lt"/>
              </a:rPr>
              <a:t>Hard Disk           	: 	40 GB.</a:t>
            </a:r>
            <a:endParaRPr lang="en-US" sz="2400" dirty="0" smtClean="0">
              <a:latin typeface="+mj-lt"/>
            </a:endParaRPr>
          </a:p>
          <a:p>
            <a:pPr algn="just">
              <a:lnSpc>
                <a:spcPct val="100000"/>
              </a:lnSpc>
              <a:buFont typeface="Wingdings" pitchFamily="2" charset="2"/>
              <a:buChar char="v"/>
              <a:defRPr/>
            </a:pPr>
            <a:r>
              <a:rPr lang="en-GB" sz="2400" dirty="0" smtClean="0">
                <a:latin typeface="+mj-lt"/>
              </a:rPr>
              <a:t>Floppy Drive	: 	1.44 Mb.</a:t>
            </a:r>
            <a:endParaRPr lang="en-US" sz="2400" dirty="0" smtClean="0">
              <a:latin typeface="+mj-lt"/>
            </a:endParaRPr>
          </a:p>
          <a:p>
            <a:pPr algn="just">
              <a:lnSpc>
                <a:spcPct val="100000"/>
              </a:lnSpc>
              <a:buFont typeface="Wingdings" pitchFamily="2" charset="2"/>
              <a:buChar char="v"/>
              <a:defRPr/>
            </a:pPr>
            <a:r>
              <a:rPr lang="en-GB" sz="2400" dirty="0" smtClean="0">
                <a:latin typeface="+mj-lt"/>
              </a:rPr>
              <a:t>Monitor		: 	15 VGA Colour.</a:t>
            </a:r>
            <a:endParaRPr lang="en-US" sz="2400" dirty="0" smtClean="0">
              <a:latin typeface="+mj-lt"/>
            </a:endParaRPr>
          </a:p>
          <a:p>
            <a:pPr algn="just">
              <a:lnSpc>
                <a:spcPct val="100000"/>
              </a:lnSpc>
              <a:buFont typeface="Wingdings" pitchFamily="2" charset="2"/>
              <a:buChar char="v"/>
              <a:defRPr/>
            </a:pPr>
            <a:r>
              <a:rPr lang="en-GB" sz="2400" dirty="0" smtClean="0">
                <a:latin typeface="+mj-lt"/>
              </a:rPr>
              <a:t>Mouse		: 	Logitech.</a:t>
            </a:r>
            <a:endParaRPr lang="en-US" sz="2400" dirty="0" smtClean="0">
              <a:latin typeface="+mj-lt"/>
            </a:endParaRPr>
          </a:p>
          <a:p>
            <a:pPr algn="just">
              <a:lnSpc>
                <a:spcPct val="100000"/>
              </a:lnSpc>
              <a:buFont typeface="Wingdings" pitchFamily="2" charset="2"/>
              <a:buChar char="v"/>
              <a:defRPr/>
            </a:pPr>
            <a:r>
              <a:rPr lang="en-GB" sz="2400" dirty="0" smtClean="0">
                <a:latin typeface="+mj-lt"/>
              </a:rPr>
              <a:t>Ram		: 	512 Mb.</a:t>
            </a:r>
            <a:endParaRPr lang="en-US" sz="2400" dirty="0" smtClean="0">
              <a:latin typeface="+mj-lt"/>
            </a:endParaRPr>
          </a:p>
          <a:p>
            <a:pPr marL="0" indent="0" eaLnBrk="1" hangingPunct="1">
              <a:buFontTx/>
              <a:buNone/>
              <a:defRPr/>
            </a:pPr>
            <a:endParaRPr lang="en-US" sz="2000" dirty="0" smtClean="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5613" y="365125"/>
            <a:ext cx="8232775" cy="498475"/>
          </a:xfrm>
        </p:spPr>
        <p:txBody>
          <a:bodyPr>
            <a:normAutofit fontScale="90000"/>
          </a:bodyPr>
          <a:lstStyle/>
          <a:p>
            <a:pPr algn="ctr" eaLnBrk="1" hangingPunct="1"/>
            <a:r>
              <a:rPr lang="en-US" sz="3600" dirty="0" smtClean="0">
                <a:solidFill>
                  <a:schemeClr val="tx1"/>
                </a:solidFill>
              </a:rPr>
              <a:t>SOFTWARE REQUIREMENTS</a:t>
            </a:r>
          </a:p>
        </p:txBody>
      </p:sp>
      <p:sp>
        <p:nvSpPr>
          <p:cNvPr id="12291" name="Content Placeholder 2"/>
          <p:cNvSpPr>
            <a:spLocks noGrp="1"/>
          </p:cNvSpPr>
          <p:nvPr>
            <p:ph sz="quarter" idx="1"/>
          </p:nvPr>
        </p:nvSpPr>
        <p:spPr>
          <a:xfrm>
            <a:off x="1490663" y="2630488"/>
            <a:ext cx="7197725" cy="2043112"/>
          </a:xfrm>
        </p:spPr>
        <p:txBody>
          <a:bodyPr/>
          <a:lstStyle/>
          <a:p>
            <a:pPr algn="just">
              <a:lnSpc>
                <a:spcPct val="100000"/>
              </a:lnSpc>
              <a:buFont typeface="Wingdings" pitchFamily="2" charset="2"/>
              <a:buChar char="v"/>
              <a:defRPr/>
            </a:pPr>
            <a:r>
              <a:rPr lang="en-US" sz="2400" dirty="0" smtClean="0">
                <a:latin typeface="+mj-lt"/>
              </a:rPr>
              <a:t>Operating system : 	Windows XP/7.</a:t>
            </a:r>
          </a:p>
          <a:p>
            <a:pPr algn="just">
              <a:lnSpc>
                <a:spcPct val="100000"/>
              </a:lnSpc>
              <a:buFont typeface="Wingdings" pitchFamily="2" charset="2"/>
              <a:buChar char="v"/>
              <a:defRPr/>
            </a:pPr>
            <a:r>
              <a:rPr lang="en-US" sz="2400" dirty="0" smtClean="0">
                <a:latin typeface="+mj-lt"/>
              </a:rPr>
              <a:t>Coding Language	: 	JAVA/J2EE</a:t>
            </a:r>
          </a:p>
          <a:p>
            <a:pPr algn="just">
              <a:lnSpc>
                <a:spcPct val="100000"/>
              </a:lnSpc>
              <a:buFont typeface="Wingdings" pitchFamily="2" charset="2"/>
              <a:buChar char="v"/>
              <a:defRPr/>
            </a:pPr>
            <a:r>
              <a:rPr lang="en-US" sz="2400" dirty="0" smtClean="0">
                <a:latin typeface="+mj-lt"/>
              </a:rPr>
              <a:t>IDE			:	</a:t>
            </a:r>
            <a:r>
              <a:rPr lang="en-US" sz="2400" dirty="0" err="1" smtClean="0">
                <a:latin typeface="+mj-lt"/>
              </a:rPr>
              <a:t>Netbeans</a:t>
            </a:r>
            <a:r>
              <a:rPr lang="en-US" sz="2400" dirty="0" smtClean="0">
                <a:latin typeface="+mj-lt"/>
              </a:rPr>
              <a:t> 7.4</a:t>
            </a:r>
          </a:p>
          <a:p>
            <a:pPr algn="just">
              <a:lnSpc>
                <a:spcPct val="100000"/>
              </a:lnSpc>
              <a:buFont typeface="Wingdings" pitchFamily="2" charset="2"/>
              <a:buChar char="v"/>
              <a:defRPr/>
            </a:pPr>
            <a:r>
              <a:rPr lang="en-US" sz="2400" dirty="0" smtClean="0">
                <a:latin typeface="+mj-lt"/>
              </a:rPr>
              <a:t>Database		:	MYSQL</a:t>
            </a:r>
          </a:p>
          <a:p>
            <a:pPr marL="0" indent="0" eaLnBrk="1" hangingPunct="1">
              <a:buFontTx/>
              <a:buNone/>
              <a:defRPr/>
            </a:pPr>
            <a:endParaRPr lang="en-US" sz="2000" dirty="0" smtClean="0"/>
          </a:p>
        </p:txBody>
      </p:sp>
    </p:spTree>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TotalTime>
  <Words>617</Words>
  <Application>Microsoft Office PowerPoint</Application>
  <PresentationFormat>On-screen Show (4:3)</PresentationFormat>
  <Paragraphs>62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Median</vt:lpstr>
      <vt:lpstr>Automatic Test Packet Generation </vt:lpstr>
      <vt:lpstr>ABSTRACT</vt:lpstr>
      <vt:lpstr>EXISTING SYSTEM</vt:lpstr>
      <vt:lpstr>DISADVANTAGES OF EXISTING SYSTEM</vt:lpstr>
      <vt:lpstr>PROPOSED SYSTEM</vt:lpstr>
      <vt:lpstr>ADVANTAGES OF PROPOSED SYSTEM</vt:lpstr>
      <vt:lpstr>SYSTEM ARCHITECTURE</vt:lpstr>
      <vt:lpstr>HARDWARE REQUIREMENTS</vt:lpstr>
      <vt:lpstr>SOFTWARE REQUIREMENTS</vt:lpstr>
      <vt:lpstr>MODULES: </vt:lpstr>
      <vt:lpstr>Test Packet Generation: </vt:lpstr>
      <vt:lpstr>Generate All-Pairs Reachability Table:</vt:lpstr>
      <vt:lpstr>ATPG Tool: </vt:lpstr>
      <vt:lpstr>Fault Localization: </vt:lpstr>
      <vt:lpstr>Slide 15</vt:lpstr>
      <vt:lpstr>Slide 16</vt:lpstr>
      <vt:lpstr>Slide 17</vt:lpstr>
      <vt:lpstr>REFERENCE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Test Packet Generation </dc:title>
  <dc:creator/>
  <cp:lastModifiedBy>JP INFOTECH</cp:lastModifiedBy>
  <cp:revision>8</cp:revision>
  <dcterms:created xsi:type="dcterms:W3CDTF">2006-08-16T00:00:00Z</dcterms:created>
  <dcterms:modified xsi:type="dcterms:W3CDTF">2014-11-06T14:50:45Z</dcterms:modified>
</cp:coreProperties>
</file>