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9" r:id="rId4"/>
    <p:sldId id="260" r:id="rId5"/>
    <p:sldId id="261" r:id="rId6"/>
    <p:sldId id="262" r:id="rId7"/>
    <p:sldId id="263" r:id="rId8"/>
    <p:sldId id="264"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Playfair Display" panose="000005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B66285-FBE5-40B1-AEC7-075EDCCA1CF9}">
  <a:tblStyle styleId="{7BB66285-FBE5-40B1-AEC7-075EDCCA1CF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83aa91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83aa9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b936435c1f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b936435c1f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b922be00b9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b922be00b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b936435c1f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b936435c1f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c6f83aa91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c6f83aa91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b936435c1f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b936435c1f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b936435c1f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b936435c1f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71100" y="1076850"/>
            <a:ext cx="3001800" cy="286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Kitchen Review Summary</a:t>
            </a:r>
            <a:endParaRPr/>
          </a:p>
        </p:txBody>
      </p:sp>
      <p:sp>
        <p:nvSpPr>
          <p:cNvPr id="60" name="Google Shape;60;p13"/>
          <p:cNvSpPr txBox="1">
            <a:spLocks noGrp="1"/>
          </p:cNvSpPr>
          <p:nvPr>
            <p:ph type="subTitle" idx="1"/>
          </p:nvPr>
        </p:nvSpPr>
        <p:spPr>
          <a:xfrm>
            <a:off x="6271950" y="4357025"/>
            <a:ext cx="2951400" cy="70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1"/>
                </a:solidFill>
              </a:rPr>
              <a:t>By GOKULAKANNAN</a:t>
            </a:r>
            <a:endParaRPr>
              <a:solidFill>
                <a:schemeClr val="accent1"/>
              </a:solidFill>
            </a:endParaRPr>
          </a:p>
          <a:p>
            <a:pPr marL="0" lvl="0" indent="0" algn="ctr" rtl="0">
              <a:spcBef>
                <a:spcPts val="0"/>
              </a:spcBef>
              <a:spcAft>
                <a:spcPts val="0"/>
              </a:spcAft>
              <a:buNone/>
            </a:pPr>
            <a:r>
              <a:rPr lang="en">
                <a:solidFill>
                  <a:schemeClr val="accent1"/>
                </a:solidFill>
              </a:rPr>
              <a:t>&amp;</a:t>
            </a:r>
            <a:endParaRPr>
              <a:solidFill>
                <a:schemeClr val="accent1"/>
              </a:solidFill>
            </a:endParaRPr>
          </a:p>
          <a:p>
            <a:pPr marL="0" lvl="0" indent="0" algn="ctr" rtl="0">
              <a:spcBef>
                <a:spcPts val="0"/>
              </a:spcBef>
              <a:spcAft>
                <a:spcPts val="0"/>
              </a:spcAft>
              <a:buNone/>
            </a:pPr>
            <a:r>
              <a:rPr lang="en">
                <a:solidFill>
                  <a:schemeClr val="accent1"/>
                </a:solidFill>
              </a:rPr>
              <a:t>BARATH</a:t>
            </a:r>
            <a:endParaRPr>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About the Problem statement</a:t>
            </a:r>
            <a:endParaRPr dirty="0"/>
          </a:p>
        </p:txBody>
      </p:sp>
      <p:sp>
        <p:nvSpPr>
          <p:cNvPr id="66" name="Google Shape;66;p14"/>
          <p:cNvSpPr txBox="1">
            <a:spLocks noGrp="1"/>
          </p:cNvSpPr>
          <p:nvPr>
            <p:ph type="body" idx="1"/>
          </p:nvPr>
        </p:nvSpPr>
        <p:spPr>
          <a:xfrm>
            <a:off x="1304400" y="1416925"/>
            <a:ext cx="7693500" cy="3455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dirty="0"/>
              <a:t>Build algorithms to automate the generation of summaries for customer reviews. We receive numerous reviews from different customers for various orders, and we need to generate summaries from the hundreds of reviews collected.</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body" idx="1"/>
          </p:nvPr>
        </p:nvSpPr>
        <p:spPr>
          <a:xfrm>
            <a:off x="311700" y="7290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b="1" dirty="0"/>
              <a:t>        GATHERING CUSTOMER FEEDBACK:</a:t>
            </a:r>
            <a:endParaRPr b="1" dirty="0"/>
          </a:p>
          <a:p>
            <a:pPr marL="457200" lvl="0" indent="457200" algn="l" rtl="0">
              <a:spcBef>
                <a:spcPts val="1600"/>
              </a:spcBef>
              <a:spcAft>
                <a:spcPts val="0"/>
              </a:spcAft>
              <a:buNone/>
            </a:pPr>
            <a:r>
              <a:rPr lang="en" dirty="0"/>
              <a:t>Collecting feedback based on quality,timeline,and quantity.</a:t>
            </a:r>
            <a:endParaRPr dirty="0"/>
          </a:p>
          <a:p>
            <a:pPr marL="0" lvl="0" indent="0" algn="l" rtl="0">
              <a:spcBef>
                <a:spcPts val="1600"/>
              </a:spcBef>
              <a:spcAft>
                <a:spcPts val="0"/>
              </a:spcAft>
              <a:buNone/>
            </a:pPr>
            <a:r>
              <a:rPr lang="en" b="1" dirty="0"/>
              <a:t>  2.	COMPILING FEEDBACK:</a:t>
            </a:r>
            <a:endParaRPr b="1" dirty="0"/>
          </a:p>
          <a:p>
            <a:pPr marL="457200" lvl="0" indent="457200" algn="l" rtl="0">
              <a:spcBef>
                <a:spcPts val="1600"/>
              </a:spcBef>
              <a:spcAft>
                <a:spcPts val="0"/>
              </a:spcAft>
              <a:buNone/>
            </a:pPr>
            <a:r>
              <a:rPr lang="en" dirty="0"/>
              <a:t>Organizing and summarizing the collected feedback.</a:t>
            </a:r>
            <a:endParaRPr dirty="0"/>
          </a:p>
          <a:p>
            <a:pPr marL="0" lvl="0" indent="0" algn="l" rtl="0">
              <a:spcBef>
                <a:spcPts val="1600"/>
              </a:spcBef>
              <a:spcAft>
                <a:spcPts val="0"/>
              </a:spcAft>
              <a:buNone/>
            </a:pPr>
            <a:r>
              <a:rPr lang="en" b="1" dirty="0"/>
              <a:t>  3.	OVERALL SUMMARY:</a:t>
            </a:r>
            <a:endParaRPr b="1" dirty="0"/>
          </a:p>
          <a:p>
            <a:pPr marL="0" lvl="0" indent="0" algn="l" rtl="0">
              <a:spcBef>
                <a:spcPts val="1600"/>
              </a:spcBef>
              <a:spcAft>
                <a:spcPts val="0"/>
              </a:spcAft>
              <a:buNone/>
            </a:pPr>
            <a:r>
              <a:rPr lang="en" dirty="0"/>
              <a:t>	Presenting the aggregated feedback every 12 hours.</a:t>
            </a:r>
            <a:endParaRPr dirty="0"/>
          </a:p>
          <a:p>
            <a:pPr marL="0" lvl="0" indent="457200" algn="l" rtl="0">
              <a:spcBef>
                <a:spcPts val="1600"/>
              </a:spcBef>
              <a:spcAft>
                <a:spcPts val="1600"/>
              </a:spcAft>
              <a:buNone/>
            </a:pPr>
            <a:r>
              <a:rPr lang="en" dirty="0"/>
              <a:t>	</a:t>
            </a:r>
            <a:endParaRPr dirty="0"/>
          </a:p>
        </p:txBody>
      </p:sp>
      <p:sp>
        <p:nvSpPr>
          <p:cNvPr id="2" name="TextBox 1">
            <a:extLst>
              <a:ext uri="{FF2B5EF4-FFF2-40B4-BE49-F238E27FC236}">
                <a16:creationId xmlns:a16="http://schemas.microsoft.com/office/drawing/2014/main" id="{3BD040C8-3595-8116-C196-695038423E40}"/>
              </a:ext>
            </a:extLst>
          </p:cNvPr>
          <p:cNvSpPr txBox="1"/>
          <p:nvPr/>
        </p:nvSpPr>
        <p:spPr>
          <a:xfrm>
            <a:off x="602166" y="185853"/>
            <a:ext cx="3256156" cy="461665"/>
          </a:xfrm>
          <a:prstGeom prst="rect">
            <a:avLst/>
          </a:prstGeom>
          <a:noFill/>
        </p:spPr>
        <p:txBody>
          <a:bodyPr wrap="square" rtlCol="0">
            <a:spAutoFit/>
          </a:bodyPr>
          <a:lstStyle/>
          <a:p>
            <a:r>
              <a:rPr lang="en-US" sz="2400" b="1" dirty="0"/>
              <a:t>OUR APPROACH :</a:t>
            </a:r>
            <a:endParaRPr lang="en-IN"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CUSTOMER REVIEW</a:t>
            </a:r>
            <a:endParaRPr/>
          </a:p>
        </p:txBody>
      </p:sp>
      <p:sp>
        <p:nvSpPr>
          <p:cNvPr id="82" name="Google Shape;82;p17"/>
          <p:cNvSpPr txBox="1">
            <a:spLocks noGrp="1"/>
          </p:cNvSpPr>
          <p:nvPr>
            <p:ph type="body" idx="2"/>
          </p:nvPr>
        </p:nvSpPr>
        <p:spPr>
          <a:xfrm>
            <a:off x="494425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t>Quality of the food           </a:t>
            </a:r>
            <a:endParaRPr sz="1600"/>
          </a:p>
          <a:p>
            <a:pPr marL="0" lvl="0" indent="0" algn="l" rtl="0">
              <a:spcBef>
                <a:spcPts val="1600"/>
              </a:spcBef>
              <a:spcAft>
                <a:spcPts val="0"/>
              </a:spcAft>
              <a:buNone/>
            </a:pPr>
            <a:r>
              <a:rPr lang="en" sz="1600"/>
              <a:t>Time taken      </a:t>
            </a:r>
            <a:endParaRPr sz="1600"/>
          </a:p>
          <a:p>
            <a:pPr marL="0" lvl="0" indent="0" algn="l" rtl="0">
              <a:spcBef>
                <a:spcPts val="1600"/>
              </a:spcBef>
              <a:spcAft>
                <a:spcPts val="1600"/>
              </a:spcAft>
              <a:buNone/>
            </a:pPr>
            <a:r>
              <a:rPr lang="en" sz="1600"/>
              <a:t>Quantity of the food       </a:t>
            </a:r>
            <a:endParaRPr sz="1900"/>
          </a:p>
        </p:txBody>
      </p:sp>
      <p:sp>
        <p:nvSpPr>
          <p:cNvPr id="83" name="Google Shape;83;p17"/>
          <p:cNvSpPr/>
          <p:nvPr/>
        </p:nvSpPr>
        <p:spPr>
          <a:xfrm>
            <a:off x="7579525" y="1886025"/>
            <a:ext cx="265200" cy="2334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latin typeface="Lato"/>
              <a:ea typeface="Lato"/>
              <a:cs typeface="Lato"/>
              <a:sym typeface="Lato"/>
            </a:endParaRPr>
          </a:p>
        </p:txBody>
      </p:sp>
      <p:sp>
        <p:nvSpPr>
          <p:cNvPr id="84" name="Google Shape;84;p17"/>
          <p:cNvSpPr/>
          <p:nvPr/>
        </p:nvSpPr>
        <p:spPr>
          <a:xfrm>
            <a:off x="7851875" y="1886025"/>
            <a:ext cx="265200" cy="2334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latin typeface="Lato"/>
              <a:ea typeface="Lato"/>
              <a:cs typeface="Lato"/>
              <a:sym typeface="Lato"/>
            </a:endParaRPr>
          </a:p>
        </p:txBody>
      </p:sp>
      <p:sp>
        <p:nvSpPr>
          <p:cNvPr id="85" name="Google Shape;85;p17"/>
          <p:cNvSpPr/>
          <p:nvPr/>
        </p:nvSpPr>
        <p:spPr>
          <a:xfrm>
            <a:off x="8138538" y="1886025"/>
            <a:ext cx="265200" cy="2334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latin typeface="Lato"/>
              <a:ea typeface="Lato"/>
              <a:cs typeface="Lato"/>
              <a:sym typeface="Lato"/>
            </a:endParaRPr>
          </a:p>
        </p:txBody>
      </p:sp>
      <p:sp>
        <p:nvSpPr>
          <p:cNvPr id="86" name="Google Shape;86;p17"/>
          <p:cNvSpPr/>
          <p:nvPr/>
        </p:nvSpPr>
        <p:spPr>
          <a:xfrm>
            <a:off x="8425200" y="1886025"/>
            <a:ext cx="265200" cy="2334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latin typeface="Lato"/>
              <a:ea typeface="Lato"/>
              <a:cs typeface="Lato"/>
              <a:sym typeface="Lato"/>
            </a:endParaRPr>
          </a:p>
        </p:txBody>
      </p:sp>
      <p:sp>
        <p:nvSpPr>
          <p:cNvPr id="87" name="Google Shape;87;p17"/>
          <p:cNvSpPr/>
          <p:nvPr/>
        </p:nvSpPr>
        <p:spPr>
          <a:xfrm>
            <a:off x="8711875" y="1886025"/>
            <a:ext cx="265200" cy="2334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latin typeface="Lato"/>
              <a:ea typeface="Lato"/>
              <a:cs typeface="Lato"/>
              <a:sym typeface="Lato"/>
            </a:endParaRPr>
          </a:p>
        </p:txBody>
      </p:sp>
      <p:sp>
        <p:nvSpPr>
          <p:cNvPr id="88" name="Google Shape;88;p17"/>
          <p:cNvSpPr/>
          <p:nvPr/>
        </p:nvSpPr>
        <p:spPr>
          <a:xfrm>
            <a:off x="7579525" y="2338350"/>
            <a:ext cx="265200" cy="2334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latin typeface="Lato"/>
              <a:ea typeface="Lato"/>
              <a:cs typeface="Lato"/>
              <a:sym typeface="Lato"/>
            </a:endParaRPr>
          </a:p>
        </p:txBody>
      </p:sp>
      <p:sp>
        <p:nvSpPr>
          <p:cNvPr id="89" name="Google Shape;89;p17"/>
          <p:cNvSpPr/>
          <p:nvPr/>
        </p:nvSpPr>
        <p:spPr>
          <a:xfrm>
            <a:off x="7851875" y="2338350"/>
            <a:ext cx="265200" cy="2334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latin typeface="Lato"/>
              <a:ea typeface="Lato"/>
              <a:cs typeface="Lato"/>
              <a:sym typeface="Lato"/>
            </a:endParaRPr>
          </a:p>
        </p:txBody>
      </p:sp>
      <p:sp>
        <p:nvSpPr>
          <p:cNvPr id="90" name="Google Shape;90;p17"/>
          <p:cNvSpPr/>
          <p:nvPr/>
        </p:nvSpPr>
        <p:spPr>
          <a:xfrm>
            <a:off x="8138538" y="2338350"/>
            <a:ext cx="265200" cy="2334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latin typeface="Lato"/>
              <a:ea typeface="Lato"/>
              <a:cs typeface="Lato"/>
              <a:sym typeface="Lato"/>
            </a:endParaRPr>
          </a:p>
        </p:txBody>
      </p:sp>
      <p:sp>
        <p:nvSpPr>
          <p:cNvPr id="91" name="Google Shape;91;p17"/>
          <p:cNvSpPr/>
          <p:nvPr/>
        </p:nvSpPr>
        <p:spPr>
          <a:xfrm>
            <a:off x="8425200" y="2338350"/>
            <a:ext cx="265200" cy="2334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latin typeface="Lato"/>
              <a:ea typeface="Lato"/>
              <a:cs typeface="Lato"/>
              <a:sym typeface="Lato"/>
            </a:endParaRPr>
          </a:p>
        </p:txBody>
      </p:sp>
      <p:sp>
        <p:nvSpPr>
          <p:cNvPr id="92" name="Google Shape;92;p17"/>
          <p:cNvSpPr/>
          <p:nvPr/>
        </p:nvSpPr>
        <p:spPr>
          <a:xfrm>
            <a:off x="8711875" y="2338350"/>
            <a:ext cx="265200" cy="2334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latin typeface="Lato"/>
              <a:ea typeface="Lato"/>
              <a:cs typeface="Lato"/>
              <a:sym typeface="Lato"/>
            </a:endParaRPr>
          </a:p>
        </p:txBody>
      </p:sp>
      <p:sp>
        <p:nvSpPr>
          <p:cNvPr id="93" name="Google Shape;93;p17"/>
          <p:cNvSpPr/>
          <p:nvPr/>
        </p:nvSpPr>
        <p:spPr>
          <a:xfrm>
            <a:off x="7579525" y="2790675"/>
            <a:ext cx="265200" cy="2334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latin typeface="Lato"/>
              <a:ea typeface="Lato"/>
              <a:cs typeface="Lato"/>
              <a:sym typeface="Lato"/>
            </a:endParaRPr>
          </a:p>
        </p:txBody>
      </p:sp>
      <p:sp>
        <p:nvSpPr>
          <p:cNvPr id="94" name="Google Shape;94;p17"/>
          <p:cNvSpPr/>
          <p:nvPr/>
        </p:nvSpPr>
        <p:spPr>
          <a:xfrm>
            <a:off x="7851875" y="2790675"/>
            <a:ext cx="265200" cy="2334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latin typeface="Lato"/>
              <a:ea typeface="Lato"/>
              <a:cs typeface="Lato"/>
              <a:sym typeface="Lato"/>
            </a:endParaRPr>
          </a:p>
        </p:txBody>
      </p:sp>
      <p:sp>
        <p:nvSpPr>
          <p:cNvPr id="95" name="Google Shape;95;p17"/>
          <p:cNvSpPr/>
          <p:nvPr/>
        </p:nvSpPr>
        <p:spPr>
          <a:xfrm>
            <a:off x="8138538" y="2790675"/>
            <a:ext cx="265200" cy="2334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latin typeface="Lato"/>
              <a:ea typeface="Lato"/>
              <a:cs typeface="Lato"/>
              <a:sym typeface="Lato"/>
            </a:endParaRPr>
          </a:p>
        </p:txBody>
      </p:sp>
      <p:sp>
        <p:nvSpPr>
          <p:cNvPr id="96" name="Google Shape;96;p17"/>
          <p:cNvSpPr/>
          <p:nvPr/>
        </p:nvSpPr>
        <p:spPr>
          <a:xfrm>
            <a:off x="8425200" y="2790675"/>
            <a:ext cx="265200" cy="2334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latin typeface="Lato"/>
              <a:ea typeface="Lato"/>
              <a:cs typeface="Lato"/>
              <a:sym typeface="Lato"/>
            </a:endParaRPr>
          </a:p>
        </p:txBody>
      </p:sp>
      <p:sp>
        <p:nvSpPr>
          <p:cNvPr id="97" name="Google Shape;97;p17"/>
          <p:cNvSpPr/>
          <p:nvPr/>
        </p:nvSpPr>
        <p:spPr>
          <a:xfrm>
            <a:off x="8711875" y="2790675"/>
            <a:ext cx="265200" cy="2334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latin typeface="Lato"/>
              <a:ea typeface="Lato"/>
              <a:cs typeface="Lato"/>
              <a:sym typeface="Lato"/>
            </a:endParaRPr>
          </a:p>
        </p:txBody>
      </p:sp>
      <p:sp>
        <p:nvSpPr>
          <p:cNvPr id="98" name="Google Shape;98;p17"/>
          <p:cNvSpPr txBox="1"/>
          <p:nvPr/>
        </p:nvSpPr>
        <p:spPr>
          <a:xfrm>
            <a:off x="4869675" y="866375"/>
            <a:ext cx="2121000" cy="49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chemeClr val="lt1"/>
                </a:solidFill>
                <a:latin typeface="Lato"/>
                <a:ea typeface="Lato"/>
                <a:cs typeface="Lato"/>
                <a:sym typeface="Lato"/>
              </a:rPr>
              <a:t>RATINGS:</a:t>
            </a:r>
            <a:endParaRPr sz="2800" b="1">
              <a:solidFill>
                <a:schemeClr val="lt1"/>
              </a:solidFill>
              <a:latin typeface="Lato"/>
              <a:ea typeface="Lato"/>
              <a:cs typeface="Lato"/>
              <a:sym typeface="Lato"/>
            </a:endParaRPr>
          </a:p>
        </p:txBody>
      </p:sp>
      <p:sp>
        <p:nvSpPr>
          <p:cNvPr id="99" name="Google Shape;99;p17"/>
          <p:cNvSpPr txBox="1"/>
          <p:nvPr/>
        </p:nvSpPr>
        <p:spPr>
          <a:xfrm>
            <a:off x="7184613" y="3575775"/>
            <a:ext cx="1705500" cy="5514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100" b="1">
                <a:solidFill>
                  <a:schemeClr val="dk2"/>
                </a:solidFill>
                <a:latin typeface="Lato"/>
                <a:ea typeface="Lato"/>
                <a:cs typeface="Lato"/>
                <a:sym typeface="Lato"/>
              </a:rPr>
              <a:t>SUBMIT</a:t>
            </a:r>
            <a:endParaRPr sz="3100" b="1">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p:nvPr/>
        </p:nvSpPr>
        <p:spPr>
          <a:xfrm>
            <a:off x="234950" y="370425"/>
            <a:ext cx="2899800" cy="78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Lato"/>
                <a:ea typeface="Lato"/>
                <a:cs typeface="Lato"/>
                <a:sym typeface="Lato"/>
              </a:rPr>
              <a:t>REVIEW 1</a:t>
            </a:r>
            <a:endParaRPr sz="1800" b="1">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p:txBody>
      </p:sp>
      <p:graphicFrame>
        <p:nvGraphicFramePr>
          <p:cNvPr id="105" name="Google Shape;105;p18"/>
          <p:cNvGraphicFramePr/>
          <p:nvPr/>
        </p:nvGraphicFramePr>
        <p:xfrm>
          <a:off x="234950" y="1486950"/>
          <a:ext cx="3708375" cy="1670375"/>
        </p:xfrm>
        <a:graphic>
          <a:graphicData uri="http://schemas.openxmlformats.org/drawingml/2006/table">
            <a:tbl>
              <a:tblPr>
                <a:noFill/>
                <a:tableStyleId>{7BB66285-FBE5-40B1-AEC7-075EDCCA1CF9}</a:tableStyleId>
              </a:tblPr>
              <a:tblGrid>
                <a:gridCol w="1865825">
                  <a:extLst>
                    <a:ext uri="{9D8B030D-6E8A-4147-A177-3AD203B41FA5}">
                      <a16:colId xmlns:a16="http://schemas.microsoft.com/office/drawing/2014/main" val="20000"/>
                    </a:ext>
                  </a:extLst>
                </a:gridCol>
                <a:gridCol w="1842550">
                  <a:extLst>
                    <a:ext uri="{9D8B030D-6E8A-4147-A177-3AD203B41FA5}">
                      <a16:colId xmlns:a16="http://schemas.microsoft.com/office/drawing/2014/main" val="20001"/>
                    </a:ext>
                  </a:extLst>
                </a:gridCol>
              </a:tblGrid>
              <a:tr h="532700">
                <a:tc>
                  <a:txBody>
                    <a:bodyPr/>
                    <a:lstStyle/>
                    <a:p>
                      <a:pPr marL="457200" lvl="0" indent="0" algn="l" rtl="0">
                        <a:spcBef>
                          <a:spcPts val="0"/>
                        </a:spcBef>
                        <a:spcAft>
                          <a:spcPts val="0"/>
                        </a:spcAft>
                        <a:buNone/>
                      </a:pPr>
                      <a:r>
                        <a:rPr lang="en" sz="1700" b="1"/>
                        <a:t>QUALITY</a:t>
                      </a:r>
                      <a:endParaRPr sz="1700" b="1"/>
                    </a:p>
                  </a:txBody>
                  <a:tcPr marL="91425" marR="91425" marT="91425" marB="91425"/>
                </a:tc>
                <a:tc>
                  <a:txBody>
                    <a:bodyPr/>
                    <a:lstStyle/>
                    <a:p>
                      <a:pPr marL="1905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552100">
                <a:tc>
                  <a:txBody>
                    <a:bodyPr/>
                    <a:lstStyle/>
                    <a:p>
                      <a:pPr marL="457200" lvl="0" indent="0" algn="l" rtl="0">
                        <a:spcBef>
                          <a:spcPts val="0"/>
                        </a:spcBef>
                        <a:spcAft>
                          <a:spcPts val="0"/>
                        </a:spcAft>
                        <a:buNone/>
                      </a:pPr>
                      <a:r>
                        <a:rPr lang="en" sz="1700" b="1"/>
                        <a:t>TIMELINE</a:t>
                      </a:r>
                      <a:endParaRPr sz="1700" b="1"/>
                    </a:p>
                  </a:txBody>
                  <a:tcPr marL="91425" marR="91425" marT="91425" marB="91425"/>
                </a:tc>
                <a:tc>
                  <a:txBody>
                    <a:bodyPr/>
                    <a:lstStyle/>
                    <a:p>
                      <a:pPr marL="1905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585575">
                <a:tc>
                  <a:txBody>
                    <a:bodyPr/>
                    <a:lstStyle/>
                    <a:p>
                      <a:pPr marL="457200" lvl="0" indent="0" algn="l" rtl="0">
                        <a:spcBef>
                          <a:spcPts val="0"/>
                        </a:spcBef>
                        <a:spcAft>
                          <a:spcPts val="0"/>
                        </a:spcAft>
                        <a:buNone/>
                      </a:pPr>
                      <a:r>
                        <a:rPr lang="en" sz="1700" b="1"/>
                        <a:t>QUANTITY</a:t>
                      </a:r>
                      <a:endParaRPr sz="1700" b="1"/>
                    </a:p>
                  </a:txBody>
                  <a:tcPr marL="91425" marR="91425" marT="91425" marB="91425"/>
                </a:tc>
                <a:tc>
                  <a:txBody>
                    <a:bodyPr/>
                    <a:lstStyle/>
                    <a:p>
                      <a:pPr marL="1905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sp>
        <p:nvSpPr>
          <p:cNvPr id="106" name="Google Shape;106;p18"/>
          <p:cNvSpPr/>
          <p:nvPr/>
        </p:nvSpPr>
        <p:spPr>
          <a:xfrm>
            <a:off x="2196013" y="2247325"/>
            <a:ext cx="265200" cy="233400"/>
          </a:xfrm>
          <a:prstGeom prst="star5">
            <a:avLst>
              <a:gd name="adj" fmla="val 19098"/>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latin typeface="Lato"/>
              <a:ea typeface="Lato"/>
              <a:cs typeface="Lato"/>
              <a:sym typeface="Lato"/>
            </a:endParaRPr>
          </a:p>
        </p:txBody>
      </p:sp>
      <p:sp>
        <p:nvSpPr>
          <p:cNvPr id="107" name="Google Shape;107;p18"/>
          <p:cNvSpPr/>
          <p:nvPr/>
        </p:nvSpPr>
        <p:spPr>
          <a:xfrm>
            <a:off x="2468363" y="2247325"/>
            <a:ext cx="265200" cy="233400"/>
          </a:xfrm>
          <a:prstGeom prst="star5">
            <a:avLst>
              <a:gd name="adj" fmla="val 19098"/>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latin typeface="Lato"/>
              <a:ea typeface="Lato"/>
              <a:cs typeface="Lato"/>
              <a:sym typeface="Lato"/>
            </a:endParaRPr>
          </a:p>
        </p:txBody>
      </p:sp>
      <p:sp>
        <p:nvSpPr>
          <p:cNvPr id="108" name="Google Shape;108;p18"/>
          <p:cNvSpPr/>
          <p:nvPr/>
        </p:nvSpPr>
        <p:spPr>
          <a:xfrm>
            <a:off x="2755025" y="2247325"/>
            <a:ext cx="265200" cy="233400"/>
          </a:xfrm>
          <a:prstGeom prst="star5">
            <a:avLst>
              <a:gd name="adj" fmla="val 19098"/>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latin typeface="Lato"/>
              <a:ea typeface="Lato"/>
              <a:cs typeface="Lato"/>
              <a:sym typeface="Lato"/>
            </a:endParaRPr>
          </a:p>
        </p:txBody>
      </p:sp>
      <p:sp>
        <p:nvSpPr>
          <p:cNvPr id="109" name="Google Shape;109;p18"/>
          <p:cNvSpPr/>
          <p:nvPr/>
        </p:nvSpPr>
        <p:spPr>
          <a:xfrm>
            <a:off x="3041688" y="2247325"/>
            <a:ext cx="265200" cy="2334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latin typeface="Lato"/>
              <a:ea typeface="Lato"/>
              <a:cs typeface="Lato"/>
              <a:sym typeface="Lato"/>
            </a:endParaRPr>
          </a:p>
        </p:txBody>
      </p:sp>
      <p:sp>
        <p:nvSpPr>
          <p:cNvPr id="110" name="Google Shape;110;p18"/>
          <p:cNvSpPr/>
          <p:nvPr/>
        </p:nvSpPr>
        <p:spPr>
          <a:xfrm>
            <a:off x="3328363" y="2247325"/>
            <a:ext cx="265200" cy="2334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latin typeface="Lato"/>
              <a:ea typeface="Lato"/>
              <a:cs typeface="Lato"/>
              <a:sym typeface="Lato"/>
            </a:endParaRPr>
          </a:p>
        </p:txBody>
      </p:sp>
      <p:sp>
        <p:nvSpPr>
          <p:cNvPr id="111" name="Google Shape;111;p18"/>
          <p:cNvSpPr/>
          <p:nvPr/>
        </p:nvSpPr>
        <p:spPr>
          <a:xfrm>
            <a:off x="2259513" y="2700475"/>
            <a:ext cx="265200" cy="233400"/>
          </a:xfrm>
          <a:prstGeom prst="star5">
            <a:avLst>
              <a:gd name="adj" fmla="val 19098"/>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ctr" rtl="0">
              <a:spcBef>
                <a:spcPts val="0"/>
              </a:spcBef>
              <a:spcAft>
                <a:spcPts val="0"/>
              </a:spcAft>
              <a:buNone/>
            </a:pPr>
            <a:endParaRPr sz="1500">
              <a:latin typeface="Lato"/>
              <a:ea typeface="Lato"/>
              <a:cs typeface="Lato"/>
              <a:sym typeface="Lato"/>
            </a:endParaRPr>
          </a:p>
        </p:txBody>
      </p:sp>
      <p:sp>
        <p:nvSpPr>
          <p:cNvPr id="112" name="Google Shape;112;p18"/>
          <p:cNvSpPr/>
          <p:nvPr/>
        </p:nvSpPr>
        <p:spPr>
          <a:xfrm>
            <a:off x="2531863" y="2700475"/>
            <a:ext cx="265200" cy="233400"/>
          </a:xfrm>
          <a:prstGeom prst="star5">
            <a:avLst>
              <a:gd name="adj" fmla="val 19098"/>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ctr" rtl="0">
              <a:spcBef>
                <a:spcPts val="0"/>
              </a:spcBef>
              <a:spcAft>
                <a:spcPts val="0"/>
              </a:spcAft>
              <a:buNone/>
            </a:pPr>
            <a:endParaRPr sz="1500">
              <a:latin typeface="Lato"/>
              <a:ea typeface="Lato"/>
              <a:cs typeface="Lato"/>
              <a:sym typeface="Lato"/>
            </a:endParaRPr>
          </a:p>
        </p:txBody>
      </p:sp>
      <p:sp>
        <p:nvSpPr>
          <p:cNvPr id="113" name="Google Shape;113;p18"/>
          <p:cNvSpPr/>
          <p:nvPr/>
        </p:nvSpPr>
        <p:spPr>
          <a:xfrm>
            <a:off x="2818525" y="2700475"/>
            <a:ext cx="265200" cy="233400"/>
          </a:xfrm>
          <a:prstGeom prst="star5">
            <a:avLst>
              <a:gd name="adj" fmla="val 19098"/>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ctr" rtl="0">
              <a:spcBef>
                <a:spcPts val="0"/>
              </a:spcBef>
              <a:spcAft>
                <a:spcPts val="0"/>
              </a:spcAft>
              <a:buNone/>
            </a:pPr>
            <a:endParaRPr sz="1500">
              <a:latin typeface="Lato"/>
              <a:ea typeface="Lato"/>
              <a:cs typeface="Lato"/>
              <a:sym typeface="Lato"/>
            </a:endParaRPr>
          </a:p>
        </p:txBody>
      </p:sp>
      <p:sp>
        <p:nvSpPr>
          <p:cNvPr id="114" name="Google Shape;114;p18"/>
          <p:cNvSpPr/>
          <p:nvPr/>
        </p:nvSpPr>
        <p:spPr>
          <a:xfrm>
            <a:off x="3105188" y="2700475"/>
            <a:ext cx="265200" cy="233400"/>
          </a:xfrm>
          <a:prstGeom prst="star5">
            <a:avLst>
              <a:gd name="adj" fmla="val 19098"/>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ctr" rtl="0">
              <a:spcBef>
                <a:spcPts val="0"/>
              </a:spcBef>
              <a:spcAft>
                <a:spcPts val="0"/>
              </a:spcAft>
              <a:buNone/>
            </a:pPr>
            <a:endParaRPr sz="1500">
              <a:latin typeface="Lato"/>
              <a:ea typeface="Lato"/>
              <a:cs typeface="Lato"/>
              <a:sym typeface="Lato"/>
            </a:endParaRPr>
          </a:p>
        </p:txBody>
      </p:sp>
      <p:sp>
        <p:nvSpPr>
          <p:cNvPr id="115" name="Google Shape;115;p18"/>
          <p:cNvSpPr/>
          <p:nvPr/>
        </p:nvSpPr>
        <p:spPr>
          <a:xfrm>
            <a:off x="3391863" y="2700475"/>
            <a:ext cx="265200" cy="233400"/>
          </a:xfrm>
          <a:prstGeom prst="star5">
            <a:avLst>
              <a:gd name="adj" fmla="val 19098"/>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ctr" rtl="0">
              <a:spcBef>
                <a:spcPts val="0"/>
              </a:spcBef>
              <a:spcAft>
                <a:spcPts val="0"/>
              </a:spcAft>
              <a:buNone/>
            </a:pPr>
            <a:endParaRPr sz="1500">
              <a:latin typeface="Lato"/>
              <a:ea typeface="Lato"/>
              <a:cs typeface="Lato"/>
              <a:sym typeface="Lato"/>
            </a:endParaRPr>
          </a:p>
        </p:txBody>
      </p:sp>
      <p:sp>
        <p:nvSpPr>
          <p:cNvPr id="116" name="Google Shape;116;p18"/>
          <p:cNvSpPr/>
          <p:nvPr/>
        </p:nvSpPr>
        <p:spPr>
          <a:xfrm>
            <a:off x="2188850" y="1636738"/>
            <a:ext cx="265200" cy="233400"/>
          </a:xfrm>
          <a:prstGeom prst="star5">
            <a:avLst>
              <a:gd name="adj" fmla="val 19098"/>
              <a:gd name="hf" fmla="val 105146"/>
              <a:gd name="vf" fmla="val 11055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solidFill>
                <a:schemeClr val="accent1"/>
              </a:solidFill>
              <a:latin typeface="Lato"/>
              <a:ea typeface="Lato"/>
              <a:cs typeface="Lato"/>
              <a:sym typeface="Lato"/>
            </a:endParaRPr>
          </a:p>
        </p:txBody>
      </p:sp>
      <p:sp>
        <p:nvSpPr>
          <p:cNvPr id="117" name="Google Shape;117;p18"/>
          <p:cNvSpPr/>
          <p:nvPr/>
        </p:nvSpPr>
        <p:spPr>
          <a:xfrm>
            <a:off x="2461200" y="1636738"/>
            <a:ext cx="265200" cy="233400"/>
          </a:xfrm>
          <a:prstGeom prst="star5">
            <a:avLst>
              <a:gd name="adj" fmla="val 19098"/>
              <a:gd name="hf" fmla="val 105146"/>
              <a:gd name="vf" fmla="val 11055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solidFill>
                <a:schemeClr val="accent1"/>
              </a:solidFill>
              <a:latin typeface="Lato"/>
              <a:ea typeface="Lato"/>
              <a:cs typeface="Lato"/>
              <a:sym typeface="Lato"/>
            </a:endParaRPr>
          </a:p>
        </p:txBody>
      </p:sp>
      <p:sp>
        <p:nvSpPr>
          <p:cNvPr id="118" name="Google Shape;118;p18"/>
          <p:cNvSpPr/>
          <p:nvPr/>
        </p:nvSpPr>
        <p:spPr>
          <a:xfrm>
            <a:off x="2747863" y="1636738"/>
            <a:ext cx="265200" cy="233400"/>
          </a:xfrm>
          <a:prstGeom prst="star5">
            <a:avLst>
              <a:gd name="adj" fmla="val 19098"/>
              <a:gd name="hf" fmla="val 105146"/>
              <a:gd name="vf" fmla="val 11055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solidFill>
                <a:schemeClr val="accent1"/>
              </a:solidFill>
              <a:latin typeface="Lato"/>
              <a:ea typeface="Lato"/>
              <a:cs typeface="Lato"/>
              <a:sym typeface="Lato"/>
            </a:endParaRPr>
          </a:p>
        </p:txBody>
      </p:sp>
      <p:sp>
        <p:nvSpPr>
          <p:cNvPr id="119" name="Google Shape;119;p18"/>
          <p:cNvSpPr/>
          <p:nvPr/>
        </p:nvSpPr>
        <p:spPr>
          <a:xfrm>
            <a:off x="3034525" y="1636738"/>
            <a:ext cx="265200" cy="233400"/>
          </a:xfrm>
          <a:prstGeom prst="star5">
            <a:avLst>
              <a:gd name="adj" fmla="val 19098"/>
              <a:gd name="hf" fmla="val 105146"/>
              <a:gd name="vf" fmla="val 11055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solidFill>
                <a:schemeClr val="accent1"/>
              </a:solidFill>
              <a:latin typeface="Lato"/>
              <a:ea typeface="Lato"/>
              <a:cs typeface="Lato"/>
              <a:sym typeface="Lato"/>
            </a:endParaRPr>
          </a:p>
        </p:txBody>
      </p:sp>
      <p:sp>
        <p:nvSpPr>
          <p:cNvPr id="120" name="Google Shape;120;p18"/>
          <p:cNvSpPr/>
          <p:nvPr/>
        </p:nvSpPr>
        <p:spPr>
          <a:xfrm>
            <a:off x="3321200" y="1636738"/>
            <a:ext cx="265200" cy="2334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latin typeface="Lato"/>
              <a:ea typeface="Lato"/>
              <a:cs typeface="Lato"/>
              <a:sym typeface="Lato"/>
            </a:endParaRPr>
          </a:p>
        </p:txBody>
      </p:sp>
      <p:sp>
        <p:nvSpPr>
          <p:cNvPr id="121" name="Google Shape;121;p18"/>
          <p:cNvSpPr txBox="1"/>
          <p:nvPr/>
        </p:nvSpPr>
        <p:spPr>
          <a:xfrm>
            <a:off x="4955125" y="370425"/>
            <a:ext cx="3640800" cy="35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Lato"/>
              <a:ea typeface="Lato"/>
              <a:cs typeface="Lato"/>
              <a:sym typeface="Lato"/>
            </a:endParaRPr>
          </a:p>
        </p:txBody>
      </p:sp>
      <p:sp>
        <p:nvSpPr>
          <p:cNvPr id="122" name="Google Shape;122;p18"/>
          <p:cNvSpPr txBox="1"/>
          <p:nvPr/>
        </p:nvSpPr>
        <p:spPr>
          <a:xfrm>
            <a:off x="4726525" y="370425"/>
            <a:ext cx="2899800" cy="78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Lato"/>
                <a:ea typeface="Lato"/>
                <a:cs typeface="Lato"/>
                <a:sym typeface="Lato"/>
              </a:rPr>
              <a:t>REVIEW 2</a:t>
            </a:r>
            <a:endParaRPr sz="1800" b="1">
              <a:solidFill>
                <a:schemeClr val="dk2"/>
              </a:solidFill>
              <a:latin typeface="Lato"/>
              <a:ea typeface="Lato"/>
              <a:cs typeface="Lato"/>
              <a:sym typeface="Lato"/>
            </a:endParaRPr>
          </a:p>
          <a:p>
            <a:pPr marL="0" lvl="0" indent="0" algn="l" rtl="0">
              <a:spcBef>
                <a:spcPts val="0"/>
              </a:spcBef>
              <a:spcAft>
                <a:spcPts val="0"/>
              </a:spcAft>
              <a:buNone/>
            </a:pPr>
            <a:endParaRPr sz="1800" b="1">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p:txBody>
      </p:sp>
      <p:graphicFrame>
        <p:nvGraphicFramePr>
          <p:cNvPr id="123" name="Google Shape;123;p18"/>
          <p:cNvGraphicFramePr/>
          <p:nvPr/>
        </p:nvGraphicFramePr>
        <p:xfrm>
          <a:off x="4726525" y="1402300"/>
          <a:ext cx="3708375" cy="1883750"/>
        </p:xfrm>
        <a:graphic>
          <a:graphicData uri="http://schemas.openxmlformats.org/drawingml/2006/table">
            <a:tbl>
              <a:tblPr>
                <a:noFill/>
                <a:tableStyleId>{7BB66285-FBE5-40B1-AEC7-075EDCCA1CF9}</a:tableStyleId>
              </a:tblPr>
              <a:tblGrid>
                <a:gridCol w="1865825">
                  <a:extLst>
                    <a:ext uri="{9D8B030D-6E8A-4147-A177-3AD203B41FA5}">
                      <a16:colId xmlns:a16="http://schemas.microsoft.com/office/drawing/2014/main" val="20000"/>
                    </a:ext>
                  </a:extLst>
                </a:gridCol>
                <a:gridCol w="1842550">
                  <a:extLst>
                    <a:ext uri="{9D8B030D-6E8A-4147-A177-3AD203B41FA5}">
                      <a16:colId xmlns:a16="http://schemas.microsoft.com/office/drawing/2014/main" val="20001"/>
                    </a:ext>
                  </a:extLst>
                </a:gridCol>
              </a:tblGrid>
              <a:tr h="691425">
                <a:tc>
                  <a:txBody>
                    <a:bodyPr/>
                    <a:lstStyle/>
                    <a:p>
                      <a:pPr marL="457200" lvl="0" indent="0" algn="l" rtl="0">
                        <a:spcBef>
                          <a:spcPts val="0"/>
                        </a:spcBef>
                        <a:spcAft>
                          <a:spcPts val="0"/>
                        </a:spcAft>
                        <a:buNone/>
                      </a:pPr>
                      <a:r>
                        <a:rPr lang="en" sz="1700" b="1"/>
                        <a:t>QUALITY</a:t>
                      </a:r>
                      <a:endParaRPr sz="1700" b="1"/>
                    </a:p>
                  </a:txBody>
                  <a:tcPr marL="91425" marR="91425" marT="91425" marB="91425"/>
                </a:tc>
                <a:tc>
                  <a:txBody>
                    <a:bodyPr/>
                    <a:lstStyle/>
                    <a:p>
                      <a:pPr marL="1905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606750">
                <a:tc>
                  <a:txBody>
                    <a:bodyPr/>
                    <a:lstStyle/>
                    <a:p>
                      <a:pPr marL="457200" lvl="0" indent="0" algn="l" rtl="0">
                        <a:spcBef>
                          <a:spcPts val="0"/>
                        </a:spcBef>
                        <a:spcAft>
                          <a:spcPts val="0"/>
                        </a:spcAft>
                        <a:buNone/>
                      </a:pPr>
                      <a:r>
                        <a:rPr lang="en" sz="1700" b="1"/>
                        <a:t>TIMELINE</a:t>
                      </a:r>
                      <a:endParaRPr sz="1700" b="1"/>
                    </a:p>
                  </a:txBody>
                  <a:tcPr marL="91425" marR="91425" marT="91425" marB="91425"/>
                </a:tc>
                <a:tc>
                  <a:txBody>
                    <a:bodyPr/>
                    <a:lstStyle/>
                    <a:p>
                      <a:pPr marL="1905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585575">
                <a:tc>
                  <a:txBody>
                    <a:bodyPr/>
                    <a:lstStyle/>
                    <a:p>
                      <a:pPr marL="457200" lvl="0" indent="0" algn="l" rtl="0">
                        <a:spcBef>
                          <a:spcPts val="0"/>
                        </a:spcBef>
                        <a:spcAft>
                          <a:spcPts val="0"/>
                        </a:spcAft>
                        <a:buNone/>
                      </a:pPr>
                      <a:r>
                        <a:rPr lang="en" sz="1700" b="1"/>
                        <a:t>QUANTITY</a:t>
                      </a:r>
                      <a:endParaRPr sz="1700" b="1"/>
                    </a:p>
                  </a:txBody>
                  <a:tcPr marL="91425" marR="91425" marT="91425" marB="91425"/>
                </a:tc>
                <a:tc>
                  <a:txBody>
                    <a:bodyPr/>
                    <a:lstStyle/>
                    <a:p>
                      <a:pPr marL="1905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sp>
        <p:nvSpPr>
          <p:cNvPr id="124" name="Google Shape;124;p18"/>
          <p:cNvSpPr/>
          <p:nvPr/>
        </p:nvSpPr>
        <p:spPr>
          <a:xfrm>
            <a:off x="6687588" y="2247325"/>
            <a:ext cx="265200" cy="233400"/>
          </a:xfrm>
          <a:prstGeom prst="star5">
            <a:avLst>
              <a:gd name="adj" fmla="val 19098"/>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latin typeface="Lato"/>
              <a:ea typeface="Lato"/>
              <a:cs typeface="Lato"/>
              <a:sym typeface="Lato"/>
            </a:endParaRPr>
          </a:p>
        </p:txBody>
      </p:sp>
      <p:sp>
        <p:nvSpPr>
          <p:cNvPr id="125" name="Google Shape;125;p18"/>
          <p:cNvSpPr/>
          <p:nvPr/>
        </p:nvSpPr>
        <p:spPr>
          <a:xfrm>
            <a:off x="6959938" y="2247325"/>
            <a:ext cx="265200" cy="233400"/>
          </a:xfrm>
          <a:prstGeom prst="star5">
            <a:avLst>
              <a:gd name="adj" fmla="val 19098"/>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latin typeface="Lato"/>
              <a:ea typeface="Lato"/>
              <a:cs typeface="Lato"/>
              <a:sym typeface="Lato"/>
            </a:endParaRPr>
          </a:p>
        </p:txBody>
      </p:sp>
      <p:sp>
        <p:nvSpPr>
          <p:cNvPr id="126" name="Google Shape;126;p18"/>
          <p:cNvSpPr/>
          <p:nvPr/>
        </p:nvSpPr>
        <p:spPr>
          <a:xfrm>
            <a:off x="7246600" y="2247325"/>
            <a:ext cx="265200" cy="2334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latin typeface="Lato"/>
              <a:ea typeface="Lato"/>
              <a:cs typeface="Lato"/>
              <a:sym typeface="Lato"/>
            </a:endParaRPr>
          </a:p>
        </p:txBody>
      </p:sp>
      <p:sp>
        <p:nvSpPr>
          <p:cNvPr id="127" name="Google Shape;127;p18"/>
          <p:cNvSpPr/>
          <p:nvPr/>
        </p:nvSpPr>
        <p:spPr>
          <a:xfrm>
            <a:off x="7533263" y="2247325"/>
            <a:ext cx="265200" cy="2334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latin typeface="Lato"/>
              <a:ea typeface="Lato"/>
              <a:cs typeface="Lato"/>
              <a:sym typeface="Lato"/>
            </a:endParaRPr>
          </a:p>
        </p:txBody>
      </p:sp>
      <p:sp>
        <p:nvSpPr>
          <p:cNvPr id="128" name="Google Shape;128;p18"/>
          <p:cNvSpPr/>
          <p:nvPr/>
        </p:nvSpPr>
        <p:spPr>
          <a:xfrm>
            <a:off x="7819938" y="2247325"/>
            <a:ext cx="265200" cy="2334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latin typeface="Lato"/>
              <a:ea typeface="Lato"/>
              <a:cs typeface="Lato"/>
              <a:sym typeface="Lato"/>
            </a:endParaRPr>
          </a:p>
        </p:txBody>
      </p:sp>
      <p:sp>
        <p:nvSpPr>
          <p:cNvPr id="129" name="Google Shape;129;p18"/>
          <p:cNvSpPr/>
          <p:nvPr/>
        </p:nvSpPr>
        <p:spPr>
          <a:xfrm>
            <a:off x="6751088" y="2857925"/>
            <a:ext cx="265200" cy="233400"/>
          </a:xfrm>
          <a:prstGeom prst="star5">
            <a:avLst>
              <a:gd name="adj" fmla="val 19098"/>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ctr" rtl="0">
              <a:spcBef>
                <a:spcPts val="0"/>
              </a:spcBef>
              <a:spcAft>
                <a:spcPts val="0"/>
              </a:spcAft>
              <a:buNone/>
            </a:pPr>
            <a:endParaRPr sz="1500">
              <a:latin typeface="Lato"/>
              <a:ea typeface="Lato"/>
              <a:cs typeface="Lato"/>
              <a:sym typeface="Lato"/>
            </a:endParaRPr>
          </a:p>
        </p:txBody>
      </p:sp>
      <p:sp>
        <p:nvSpPr>
          <p:cNvPr id="130" name="Google Shape;130;p18"/>
          <p:cNvSpPr/>
          <p:nvPr/>
        </p:nvSpPr>
        <p:spPr>
          <a:xfrm>
            <a:off x="7023438" y="2857925"/>
            <a:ext cx="265200" cy="233400"/>
          </a:xfrm>
          <a:prstGeom prst="star5">
            <a:avLst>
              <a:gd name="adj" fmla="val 19098"/>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ctr" rtl="0">
              <a:spcBef>
                <a:spcPts val="0"/>
              </a:spcBef>
              <a:spcAft>
                <a:spcPts val="0"/>
              </a:spcAft>
              <a:buNone/>
            </a:pPr>
            <a:endParaRPr sz="1500">
              <a:latin typeface="Lato"/>
              <a:ea typeface="Lato"/>
              <a:cs typeface="Lato"/>
              <a:sym typeface="Lato"/>
            </a:endParaRPr>
          </a:p>
        </p:txBody>
      </p:sp>
      <p:sp>
        <p:nvSpPr>
          <p:cNvPr id="131" name="Google Shape;131;p18"/>
          <p:cNvSpPr/>
          <p:nvPr/>
        </p:nvSpPr>
        <p:spPr>
          <a:xfrm>
            <a:off x="7310100" y="2857925"/>
            <a:ext cx="265200" cy="233400"/>
          </a:xfrm>
          <a:prstGeom prst="star5">
            <a:avLst>
              <a:gd name="adj" fmla="val 19098"/>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ctr" rtl="0">
              <a:spcBef>
                <a:spcPts val="0"/>
              </a:spcBef>
              <a:spcAft>
                <a:spcPts val="0"/>
              </a:spcAft>
              <a:buNone/>
            </a:pPr>
            <a:endParaRPr sz="1500">
              <a:latin typeface="Lato"/>
              <a:ea typeface="Lato"/>
              <a:cs typeface="Lato"/>
              <a:sym typeface="Lato"/>
            </a:endParaRPr>
          </a:p>
        </p:txBody>
      </p:sp>
      <p:sp>
        <p:nvSpPr>
          <p:cNvPr id="132" name="Google Shape;132;p18"/>
          <p:cNvSpPr/>
          <p:nvPr/>
        </p:nvSpPr>
        <p:spPr>
          <a:xfrm>
            <a:off x="7596763" y="2857925"/>
            <a:ext cx="265200" cy="233400"/>
          </a:xfrm>
          <a:prstGeom prst="star5">
            <a:avLst>
              <a:gd name="adj" fmla="val 19098"/>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ctr" rtl="0">
              <a:spcBef>
                <a:spcPts val="0"/>
              </a:spcBef>
              <a:spcAft>
                <a:spcPts val="0"/>
              </a:spcAft>
              <a:buNone/>
            </a:pPr>
            <a:endParaRPr sz="1500">
              <a:latin typeface="Lato"/>
              <a:ea typeface="Lato"/>
              <a:cs typeface="Lato"/>
              <a:sym typeface="Lato"/>
            </a:endParaRPr>
          </a:p>
        </p:txBody>
      </p:sp>
      <p:sp>
        <p:nvSpPr>
          <p:cNvPr id="133" name="Google Shape;133;p18"/>
          <p:cNvSpPr/>
          <p:nvPr/>
        </p:nvSpPr>
        <p:spPr>
          <a:xfrm>
            <a:off x="7883438" y="2857925"/>
            <a:ext cx="265200" cy="2334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ctr" rtl="0">
              <a:spcBef>
                <a:spcPts val="0"/>
              </a:spcBef>
              <a:spcAft>
                <a:spcPts val="0"/>
              </a:spcAft>
              <a:buNone/>
            </a:pPr>
            <a:endParaRPr sz="1500">
              <a:latin typeface="Lato"/>
              <a:ea typeface="Lato"/>
              <a:cs typeface="Lato"/>
              <a:sym typeface="Lato"/>
            </a:endParaRPr>
          </a:p>
        </p:txBody>
      </p:sp>
      <p:sp>
        <p:nvSpPr>
          <p:cNvPr id="134" name="Google Shape;134;p18"/>
          <p:cNvSpPr/>
          <p:nvPr/>
        </p:nvSpPr>
        <p:spPr>
          <a:xfrm>
            <a:off x="6680425" y="1636738"/>
            <a:ext cx="265200" cy="233400"/>
          </a:xfrm>
          <a:prstGeom prst="star5">
            <a:avLst>
              <a:gd name="adj" fmla="val 19098"/>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latin typeface="Lato"/>
              <a:ea typeface="Lato"/>
              <a:cs typeface="Lato"/>
              <a:sym typeface="Lato"/>
            </a:endParaRPr>
          </a:p>
        </p:txBody>
      </p:sp>
      <p:sp>
        <p:nvSpPr>
          <p:cNvPr id="135" name="Google Shape;135;p18"/>
          <p:cNvSpPr/>
          <p:nvPr/>
        </p:nvSpPr>
        <p:spPr>
          <a:xfrm>
            <a:off x="6952775" y="1636738"/>
            <a:ext cx="265200" cy="233400"/>
          </a:xfrm>
          <a:prstGeom prst="star5">
            <a:avLst>
              <a:gd name="adj" fmla="val 19098"/>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latin typeface="Lato"/>
              <a:ea typeface="Lato"/>
              <a:cs typeface="Lato"/>
              <a:sym typeface="Lato"/>
            </a:endParaRPr>
          </a:p>
        </p:txBody>
      </p:sp>
      <p:sp>
        <p:nvSpPr>
          <p:cNvPr id="136" name="Google Shape;136;p18"/>
          <p:cNvSpPr/>
          <p:nvPr/>
        </p:nvSpPr>
        <p:spPr>
          <a:xfrm>
            <a:off x="7239438" y="1636738"/>
            <a:ext cx="265200" cy="233400"/>
          </a:xfrm>
          <a:prstGeom prst="star5">
            <a:avLst>
              <a:gd name="adj" fmla="val 19098"/>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latin typeface="Lato"/>
              <a:ea typeface="Lato"/>
              <a:cs typeface="Lato"/>
              <a:sym typeface="Lato"/>
            </a:endParaRPr>
          </a:p>
        </p:txBody>
      </p:sp>
      <p:sp>
        <p:nvSpPr>
          <p:cNvPr id="137" name="Google Shape;137;p18"/>
          <p:cNvSpPr/>
          <p:nvPr/>
        </p:nvSpPr>
        <p:spPr>
          <a:xfrm>
            <a:off x="7526100" y="1636738"/>
            <a:ext cx="265200" cy="2334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latin typeface="Lato"/>
              <a:ea typeface="Lato"/>
              <a:cs typeface="Lato"/>
              <a:sym typeface="Lato"/>
            </a:endParaRPr>
          </a:p>
        </p:txBody>
      </p:sp>
      <p:sp>
        <p:nvSpPr>
          <p:cNvPr id="138" name="Google Shape;138;p18"/>
          <p:cNvSpPr/>
          <p:nvPr/>
        </p:nvSpPr>
        <p:spPr>
          <a:xfrm>
            <a:off x="7812775" y="1636738"/>
            <a:ext cx="265200" cy="2334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5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sp>
        <p:nvSpPr>
          <p:cNvPr id="143" name="Google Shape;143;p19"/>
          <p:cNvSpPr txBox="1">
            <a:spLocks noGrp="1"/>
          </p:cNvSpPr>
          <p:nvPr>
            <p:ph type="body" idx="4294967295"/>
          </p:nvPr>
        </p:nvSpPr>
        <p:spPr>
          <a:xfrm>
            <a:off x="151325" y="1276850"/>
            <a:ext cx="2491800" cy="3139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b="1"/>
              <a:t>Review 1</a:t>
            </a:r>
            <a:endParaRPr b="1"/>
          </a:p>
          <a:p>
            <a:pPr marL="457200" lvl="0" indent="-368300" algn="l" rtl="0">
              <a:spcBef>
                <a:spcPts val="0"/>
              </a:spcBef>
              <a:spcAft>
                <a:spcPts val="0"/>
              </a:spcAft>
              <a:buSzPts val="2200"/>
              <a:buChar char="●"/>
            </a:pPr>
            <a:r>
              <a:rPr lang="en" b="1"/>
              <a:t>Review 2</a:t>
            </a:r>
            <a:endParaRPr b="1"/>
          </a:p>
          <a:p>
            <a:pPr marL="457200" lvl="0" indent="-368300" algn="l" rtl="0">
              <a:spcBef>
                <a:spcPts val="0"/>
              </a:spcBef>
              <a:spcAft>
                <a:spcPts val="0"/>
              </a:spcAft>
              <a:buSzPts val="2200"/>
              <a:buChar char="●"/>
            </a:pPr>
            <a:r>
              <a:rPr lang="en" b="1"/>
              <a:t>Review 3</a:t>
            </a:r>
            <a:endParaRPr b="1"/>
          </a:p>
          <a:p>
            <a:pPr marL="457200" lvl="0" indent="-368300" algn="l" rtl="0">
              <a:spcBef>
                <a:spcPts val="0"/>
              </a:spcBef>
              <a:spcAft>
                <a:spcPts val="0"/>
              </a:spcAft>
              <a:buSzPts val="2200"/>
              <a:buChar char="●"/>
            </a:pPr>
            <a:r>
              <a:rPr lang="en" b="1"/>
              <a:t>Review 4</a:t>
            </a:r>
            <a:endParaRPr b="1"/>
          </a:p>
          <a:p>
            <a:pPr marL="457200" lvl="0" indent="-368300" algn="l" rtl="0">
              <a:spcBef>
                <a:spcPts val="0"/>
              </a:spcBef>
              <a:spcAft>
                <a:spcPts val="0"/>
              </a:spcAft>
              <a:buSzPts val="2200"/>
              <a:buChar char="●"/>
            </a:pPr>
            <a:r>
              <a:rPr lang="en" b="1"/>
              <a:t>Review n</a:t>
            </a:r>
            <a:endParaRPr b="1"/>
          </a:p>
        </p:txBody>
      </p:sp>
      <p:sp>
        <p:nvSpPr>
          <p:cNvPr id="144" name="Google Shape;144;p19"/>
          <p:cNvSpPr/>
          <p:nvPr/>
        </p:nvSpPr>
        <p:spPr>
          <a:xfrm>
            <a:off x="3493378" y="2257047"/>
            <a:ext cx="362400" cy="297900"/>
          </a:xfrm>
          <a:prstGeom prst="star5">
            <a:avLst>
              <a:gd name="adj" fmla="val 19098"/>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5" name="Google Shape;145;p19"/>
          <p:cNvSpPr/>
          <p:nvPr/>
        </p:nvSpPr>
        <p:spPr>
          <a:xfrm>
            <a:off x="3836043" y="2257047"/>
            <a:ext cx="362400" cy="297900"/>
          </a:xfrm>
          <a:prstGeom prst="star5">
            <a:avLst>
              <a:gd name="adj" fmla="val 19098"/>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6" name="Google Shape;146;p19"/>
          <p:cNvSpPr/>
          <p:nvPr/>
        </p:nvSpPr>
        <p:spPr>
          <a:xfrm>
            <a:off x="4198276" y="2257047"/>
            <a:ext cx="362400" cy="2979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7" name="Google Shape;147;p19"/>
          <p:cNvSpPr/>
          <p:nvPr/>
        </p:nvSpPr>
        <p:spPr>
          <a:xfrm>
            <a:off x="4540915" y="2257047"/>
            <a:ext cx="362400" cy="2979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8" name="Google Shape;148;p19"/>
          <p:cNvSpPr/>
          <p:nvPr/>
        </p:nvSpPr>
        <p:spPr>
          <a:xfrm>
            <a:off x="4903174" y="2257047"/>
            <a:ext cx="362400" cy="2979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9" name="Google Shape;149;p19"/>
          <p:cNvSpPr/>
          <p:nvPr/>
        </p:nvSpPr>
        <p:spPr>
          <a:xfrm>
            <a:off x="3493378" y="2797704"/>
            <a:ext cx="362400" cy="297900"/>
          </a:xfrm>
          <a:prstGeom prst="star5">
            <a:avLst>
              <a:gd name="adj" fmla="val 19098"/>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0" name="Google Shape;150;p19"/>
          <p:cNvSpPr/>
          <p:nvPr/>
        </p:nvSpPr>
        <p:spPr>
          <a:xfrm>
            <a:off x="3836043" y="2797704"/>
            <a:ext cx="362400" cy="297900"/>
          </a:xfrm>
          <a:prstGeom prst="star5">
            <a:avLst>
              <a:gd name="adj" fmla="val 19098"/>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1" name="Google Shape;151;p19"/>
          <p:cNvSpPr/>
          <p:nvPr/>
        </p:nvSpPr>
        <p:spPr>
          <a:xfrm>
            <a:off x="4198276" y="2797704"/>
            <a:ext cx="362400" cy="297900"/>
          </a:xfrm>
          <a:prstGeom prst="star5">
            <a:avLst>
              <a:gd name="adj" fmla="val 19098"/>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2" name="Google Shape;152;p19"/>
          <p:cNvSpPr/>
          <p:nvPr/>
        </p:nvSpPr>
        <p:spPr>
          <a:xfrm>
            <a:off x="4540915" y="2797704"/>
            <a:ext cx="362400" cy="297900"/>
          </a:xfrm>
          <a:prstGeom prst="star5">
            <a:avLst>
              <a:gd name="adj" fmla="val 19098"/>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3" name="Google Shape;153;p19"/>
          <p:cNvSpPr/>
          <p:nvPr/>
        </p:nvSpPr>
        <p:spPr>
          <a:xfrm>
            <a:off x="4903174" y="2797704"/>
            <a:ext cx="362400" cy="2979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4" name="Google Shape;154;p19"/>
          <p:cNvSpPr/>
          <p:nvPr/>
        </p:nvSpPr>
        <p:spPr>
          <a:xfrm>
            <a:off x="3493378" y="1724010"/>
            <a:ext cx="362400" cy="297900"/>
          </a:xfrm>
          <a:prstGeom prst="star5">
            <a:avLst>
              <a:gd name="adj" fmla="val 19098"/>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ato"/>
              <a:ea typeface="Lato"/>
              <a:cs typeface="Lato"/>
              <a:sym typeface="Lato"/>
            </a:endParaRPr>
          </a:p>
        </p:txBody>
      </p:sp>
      <p:sp>
        <p:nvSpPr>
          <p:cNvPr id="155" name="Google Shape;155;p19"/>
          <p:cNvSpPr/>
          <p:nvPr/>
        </p:nvSpPr>
        <p:spPr>
          <a:xfrm>
            <a:off x="3836043" y="1724010"/>
            <a:ext cx="362400" cy="297900"/>
          </a:xfrm>
          <a:prstGeom prst="star5">
            <a:avLst>
              <a:gd name="adj" fmla="val 19098"/>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ato"/>
              <a:ea typeface="Lato"/>
              <a:cs typeface="Lato"/>
              <a:sym typeface="Lato"/>
            </a:endParaRPr>
          </a:p>
        </p:txBody>
      </p:sp>
      <p:sp>
        <p:nvSpPr>
          <p:cNvPr id="156" name="Google Shape;156;p19"/>
          <p:cNvSpPr/>
          <p:nvPr/>
        </p:nvSpPr>
        <p:spPr>
          <a:xfrm>
            <a:off x="4198276" y="1724010"/>
            <a:ext cx="362400" cy="297900"/>
          </a:xfrm>
          <a:prstGeom prst="star5">
            <a:avLst>
              <a:gd name="adj" fmla="val 19098"/>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ato"/>
              <a:ea typeface="Lato"/>
              <a:cs typeface="Lato"/>
              <a:sym typeface="Lato"/>
            </a:endParaRPr>
          </a:p>
        </p:txBody>
      </p:sp>
      <p:sp>
        <p:nvSpPr>
          <p:cNvPr id="157" name="Google Shape;157;p19"/>
          <p:cNvSpPr/>
          <p:nvPr/>
        </p:nvSpPr>
        <p:spPr>
          <a:xfrm>
            <a:off x="4540915" y="1716403"/>
            <a:ext cx="362400" cy="297900"/>
          </a:xfrm>
          <a:prstGeom prst="star5">
            <a:avLst>
              <a:gd name="adj" fmla="val 19098"/>
              <a:gd name="hf" fmla="val 105146"/>
              <a:gd name="vf" fmla="val 11055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ato"/>
              <a:ea typeface="Lato"/>
              <a:cs typeface="Lato"/>
              <a:sym typeface="Lato"/>
            </a:endParaRPr>
          </a:p>
        </p:txBody>
      </p:sp>
      <p:sp>
        <p:nvSpPr>
          <p:cNvPr id="158" name="Google Shape;158;p19"/>
          <p:cNvSpPr/>
          <p:nvPr/>
        </p:nvSpPr>
        <p:spPr>
          <a:xfrm>
            <a:off x="4903174" y="1724010"/>
            <a:ext cx="362400" cy="2979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ato"/>
              <a:ea typeface="Lato"/>
              <a:cs typeface="Lato"/>
              <a:sym typeface="Lato"/>
            </a:endParaRPr>
          </a:p>
        </p:txBody>
      </p:sp>
      <p:sp>
        <p:nvSpPr>
          <p:cNvPr id="159" name="Google Shape;159;p19"/>
          <p:cNvSpPr txBox="1"/>
          <p:nvPr/>
        </p:nvSpPr>
        <p:spPr>
          <a:xfrm>
            <a:off x="2332953" y="1657953"/>
            <a:ext cx="998700" cy="36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2"/>
                </a:solidFill>
                <a:latin typeface="Lato"/>
                <a:ea typeface="Lato"/>
                <a:cs typeface="Lato"/>
                <a:sym typeface="Lato"/>
              </a:rPr>
              <a:t>QUALITY</a:t>
            </a:r>
            <a:endParaRPr sz="1300" b="1">
              <a:solidFill>
                <a:schemeClr val="dk2"/>
              </a:solidFill>
              <a:latin typeface="Lato"/>
              <a:ea typeface="Lato"/>
              <a:cs typeface="Lato"/>
              <a:sym typeface="Lato"/>
            </a:endParaRPr>
          </a:p>
        </p:txBody>
      </p:sp>
      <p:sp>
        <p:nvSpPr>
          <p:cNvPr id="160" name="Google Shape;160;p19"/>
          <p:cNvSpPr txBox="1"/>
          <p:nvPr/>
        </p:nvSpPr>
        <p:spPr>
          <a:xfrm>
            <a:off x="2294461" y="2257034"/>
            <a:ext cx="1075500" cy="2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2"/>
                </a:solidFill>
                <a:latin typeface="Lato"/>
                <a:ea typeface="Lato"/>
                <a:cs typeface="Lato"/>
                <a:sym typeface="Lato"/>
              </a:rPr>
              <a:t>TIMELINE</a:t>
            </a:r>
            <a:endParaRPr sz="1300" b="1">
              <a:solidFill>
                <a:schemeClr val="dk2"/>
              </a:solidFill>
              <a:latin typeface="Lato"/>
              <a:ea typeface="Lato"/>
              <a:cs typeface="Lato"/>
              <a:sym typeface="Lato"/>
            </a:endParaRPr>
          </a:p>
        </p:txBody>
      </p:sp>
      <p:sp>
        <p:nvSpPr>
          <p:cNvPr id="161" name="Google Shape;161;p19"/>
          <p:cNvSpPr txBox="1"/>
          <p:nvPr/>
        </p:nvSpPr>
        <p:spPr>
          <a:xfrm>
            <a:off x="2294461" y="2797704"/>
            <a:ext cx="1075500" cy="29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2"/>
                </a:solidFill>
                <a:latin typeface="Lato"/>
                <a:ea typeface="Lato"/>
                <a:cs typeface="Lato"/>
                <a:sym typeface="Lato"/>
              </a:rPr>
              <a:t>QUANTITY</a:t>
            </a:r>
            <a:endParaRPr sz="1300" b="1">
              <a:solidFill>
                <a:schemeClr val="dk2"/>
              </a:solidFill>
              <a:latin typeface="Lato"/>
              <a:ea typeface="Lato"/>
              <a:cs typeface="Lato"/>
              <a:sym typeface="Lato"/>
            </a:endParaRPr>
          </a:p>
        </p:txBody>
      </p:sp>
      <p:sp>
        <p:nvSpPr>
          <p:cNvPr id="162" name="Google Shape;162;p19"/>
          <p:cNvSpPr txBox="1"/>
          <p:nvPr/>
        </p:nvSpPr>
        <p:spPr>
          <a:xfrm>
            <a:off x="5692925" y="1603050"/>
            <a:ext cx="2995800" cy="146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chemeClr val="dk2"/>
                </a:solidFill>
                <a:latin typeface="Lato"/>
                <a:ea typeface="Lato"/>
                <a:cs typeface="Lato"/>
                <a:sym typeface="Lato"/>
              </a:rPr>
              <a:t>PEOPLE THINK THAT FOOD PROVIDED BY THE KITCHEN IS OF EXCELLENT QUALITY,DELAYED DELIVERY AND SUFFICIENT QUANTITY OF FOOD.</a:t>
            </a:r>
            <a:endParaRPr sz="1500" b="1">
              <a:solidFill>
                <a:schemeClr val="dk2"/>
              </a:solidFill>
              <a:latin typeface="Lato"/>
              <a:ea typeface="Lato"/>
              <a:cs typeface="Lato"/>
              <a:sym typeface="Lato"/>
            </a:endParaRPr>
          </a:p>
        </p:txBody>
      </p:sp>
      <p:sp>
        <p:nvSpPr>
          <p:cNvPr id="163" name="Google Shape;163;p19"/>
          <p:cNvSpPr txBox="1"/>
          <p:nvPr/>
        </p:nvSpPr>
        <p:spPr>
          <a:xfrm>
            <a:off x="5996870" y="2532787"/>
            <a:ext cx="2995800" cy="29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solidFill>
                <a:schemeClr val="dk2"/>
              </a:solidFill>
              <a:latin typeface="Lato"/>
              <a:ea typeface="Lato"/>
              <a:cs typeface="Lato"/>
              <a:sym typeface="Lato"/>
            </a:endParaRPr>
          </a:p>
        </p:txBody>
      </p:sp>
      <p:graphicFrame>
        <p:nvGraphicFramePr>
          <p:cNvPr id="164" name="Google Shape;164;p19"/>
          <p:cNvGraphicFramePr/>
          <p:nvPr>
            <p:extLst>
              <p:ext uri="{D42A27DB-BD31-4B8C-83A1-F6EECF244321}">
                <p14:modId xmlns:p14="http://schemas.microsoft.com/office/powerpoint/2010/main" val="26935634"/>
              </p:ext>
            </p:extLst>
          </p:nvPr>
        </p:nvGraphicFramePr>
        <p:xfrm>
          <a:off x="0" y="706150"/>
          <a:ext cx="9144000" cy="3035925"/>
        </p:xfrm>
        <a:graphic>
          <a:graphicData uri="http://schemas.openxmlformats.org/drawingml/2006/table">
            <a:tbl>
              <a:tblPr>
                <a:noFill/>
                <a:tableStyleId>{7BB66285-FBE5-40B1-AEC7-075EDCCA1CF9}</a:tableStyleId>
              </a:tblPr>
              <a:tblGrid>
                <a:gridCol w="1941475">
                  <a:extLst>
                    <a:ext uri="{9D8B030D-6E8A-4147-A177-3AD203B41FA5}">
                      <a16:colId xmlns:a16="http://schemas.microsoft.com/office/drawing/2014/main" val="20000"/>
                    </a:ext>
                  </a:extLst>
                </a:gridCol>
                <a:gridCol w="1443050">
                  <a:extLst>
                    <a:ext uri="{9D8B030D-6E8A-4147-A177-3AD203B41FA5}">
                      <a16:colId xmlns:a16="http://schemas.microsoft.com/office/drawing/2014/main" val="20001"/>
                    </a:ext>
                  </a:extLst>
                </a:gridCol>
                <a:gridCol w="2118350">
                  <a:extLst>
                    <a:ext uri="{9D8B030D-6E8A-4147-A177-3AD203B41FA5}">
                      <a16:colId xmlns:a16="http://schemas.microsoft.com/office/drawing/2014/main" val="20002"/>
                    </a:ext>
                  </a:extLst>
                </a:gridCol>
                <a:gridCol w="3641125">
                  <a:extLst>
                    <a:ext uri="{9D8B030D-6E8A-4147-A177-3AD203B41FA5}">
                      <a16:colId xmlns:a16="http://schemas.microsoft.com/office/drawing/2014/main" val="20003"/>
                    </a:ext>
                  </a:extLst>
                </a:gridCol>
              </a:tblGrid>
              <a:tr h="661050">
                <a:tc>
                  <a:txBody>
                    <a:bodyPr/>
                    <a:lstStyle/>
                    <a:p>
                      <a:pPr marL="457200" lvl="0" indent="0" algn="l" rtl="0">
                        <a:spcBef>
                          <a:spcPts val="0"/>
                        </a:spcBef>
                        <a:spcAft>
                          <a:spcPts val="0"/>
                        </a:spcAft>
                        <a:buNone/>
                      </a:pPr>
                      <a:r>
                        <a:rPr lang="en" sz="1500" b="1">
                          <a:solidFill>
                            <a:schemeClr val="dk2"/>
                          </a:solidFill>
                        </a:rPr>
                        <a:t>REVIEWS</a:t>
                      </a:r>
                      <a:endParaRPr sz="1500" b="1">
                        <a:solidFill>
                          <a:schemeClr val="dk2"/>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sz="1500" b="1">
                          <a:solidFill>
                            <a:schemeClr val="dk2"/>
                          </a:solidFill>
                          <a:latin typeface="Lato"/>
                          <a:ea typeface="Lato"/>
                          <a:cs typeface="Lato"/>
                          <a:sym typeface="Lato"/>
                        </a:rPr>
                        <a:t>AVERAGE RATING FOR LAST 12-HRS</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 sz="1500" b="1" dirty="0">
                          <a:solidFill>
                            <a:schemeClr val="dk2"/>
                          </a:solidFill>
                        </a:rPr>
                        <a:t>OVERALL CUSTOMERS SUMMARY (AS PER THE REVIEWS)</a:t>
                      </a:r>
                      <a:endParaRPr sz="1500" b="1" dirty="0">
                        <a:solidFill>
                          <a:schemeClr val="dk2"/>
                        </a:solidFill>
                      </a:endParaRPr>
                    </a:p>
                  </a:txBody>
                  <a:tcPr marL="91425" marR="91425" marT="91425" marB="91425"/>
                </a:tc>
                <a:extLst>
                  <a:ext uri="{0D108BD9-81ED-4DB2-BD59-A6C34878D82A}">
                    <a16:rowId xmlns:a16="http://schemas.microsoft.com/office/drawing/2014/main" val="10000"/>
                  </a:ext>
                </a:extLst>
              </a:tr>
              <a:tr h="23748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graphicFrame>
        <p:nvGraphicFramePr>
          <p:cNvPr id="169" name="Google Shape;169;p20"/>
          <p:cNvGraphicFramePr/>
          <p:nvPr/>
        </p:nvGraphicFramePr>
        <p:xfrm>
          <a:off x="441300" y="1417100"/>
          <a:ext cx="8191500" cy="1980535"/>
        </p:xfrm>
        <a:graphic>
          <a:graphicData uri="http://schemas.openxmlformats.org/drawingml/2006/table">
            <a:tbl>
              <a:tblPr>
                <a:noFill/>
                <a:tableStyleId>{7BB66285-FBE5-40B1-AEC7-075EDCCA1CF9}</a:tableStyleId>
              </a:tblPr>
              <a:tblGrid>
                <a:gridCol w="2730500">
                  <a:extLst>
                    <a:ext uri="{9D8B030D-6E8A-4147-A177-3AD203B41FA5}">
                      <a16:colId xmlns:a16="http://schemas.microsoft.com/office/drawing/2014/main" val="20000"/>
                    </a:ext>
                  </a:extLst>
                </a:gridCol>
                <a:gridCol w="2730500">
                  <a:extLst>
                    <a:ext uri="{9D8B030D-6E8A-4147-A177-3AD203B41FA5}">
                      <a16:colId xmlns:a16="http://schemas.microsoft.com/office/drawing/2014/main" val="20001"/>
                    </a:ext>
                  </a:extLst>
                </a:gridCol>
                <a:gridCol w="2730500">
                  <a:extLst>
                    <a:ext uri="{9D8B030D-6E8A-4147-A177-3AD203B41FA5}">
                      <a16:colId xmlns:a16="http://schemas.microsoft.com/office/drawing/2014/main" val="20002"/>
                    </a:ext>
                  </a:extLst>
                </a:gridCol>
              </a:tblGrid>
              <a:tr h="682625">
                <a:tc>
                  <a:txBody>
                    <a:bodyPr/>
                    <a:lstStyle/>
                    <a:p>
                      <a:pPr marL="457200" lvl="0" indent="0" algn="l" rtl="0">
                        <a:spcBef>
                          <a:spcPts val="0"/>
                        </a:spcBef>
                        <a:spcAft>
                          <a:spcPts val="0"/>
                        </a:spcAft>
                        <a:buNone/>
                      </a:pPr>
                      <a:r>
                        <a:rPr lang="en" sz="2200" b="1">
                          <a:solidFill>
                            <a:schemeClr val="dk2"/>
                          </a:solidFill>
                        </a:rPr>
                        <a:t>QUALITY</a:t>
                      </a:r>
                      <a:endParaRPr sz="2200" b="1">
                        <a:solidFill>
                          <a:schemeClr val="dk2"/>
                        </a:solidFill>
                      </a:endParaRPr>
                    </a:p>
                    <a:p>
                      <a:pPr marL="457200" lvl="0" indent="0" algn="l" rtl="0">
                        <a:spcBef>
                          <a:spcPts val="0"/>
                        </a:spcBef>
                        <a:spcAft>
                          <a:spcPts val="0"/>
                        </a:spcAft>
                        <a:buNone/>
                      </a:pPr>
                      <a:endParaRPr sz="2200" b="1">
                        <a:solidFill>
                          <a:schemeClr val="dk2"/>
                        </a:solidFill>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457200" lvl="0" indent="0" algn="l" rtl="0">
                        <a:spcBef>
                          <a:spcPts val="0"/>
                        </a:spcBef>
                        <a:spcAft>
                          <a:spcPts val="0"/>
                        </a:spcAft>
                        <a:buNone/>
                      </a:pPr>
                      <a:r>
                        <a:rPr lang="en" sz="2200" b="1">
                          <a:solidFill>
                            <a:schemeClr val="dk2"/>
                          </a:solidFill>
                        </a:rPr>
                        <a:t>TIMELINE</a:t>
                      </a:r>
                      <a:endParaRPr sz="2200" b="1">
                        <a:solidFill>
                          <a:schemeClr val="dk2"/>
                        </a:solidFill>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457200" lvl="0" indent="0" algn="l" rtl="0">
                        <a:spcBef>
                          <a:spcPts val="0"/>
                        </a:spcBef>
                        <a:spcAft>
                          <a:spcPts val="0"/>
                        </a:spcAft>
                        <a:buNone/>
                      </a:pPr>
                      <a:r>
                        <a:rPr lang="en" sz="2200" b="1">
                          <a:solidFill>
                            <a:schemeClr val="dk2"/>
                          </a:solidFill>
                        </a:rPr>
                        <a:t>QUANTITY</a:t>
                      </a:r>
                      <a:endParaRPr sz="2200" b="1">
                        <a:solidFill>
                          <a:schemeClr val="dk2"/>
                        </a:solidFill>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1127125">
                <a:tc>
                  <a:txBody>
                    <a:bodyPr/>
                    <a:lstStyle/>
                    <a:p>
                      <a:pPr marL="457200" lvl="0" indent="0" algn="l" rtl="0">
                        <a:spcBef>
                          <a:spcPts val="0"/>
                        </a:spcBef>
                        <a:spcAft>
                          <a:spcPts val="0"/>
                        </a:spcAft>
                        <a:buNone/>
                      </a:pPr>
                      <a:r>
                        <a:rPr lang="en" sz="1600"/>
                        <a:t>KEEP IT UP</a:t>
                      </a:r>
                      <a:endParaRPr sz="16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rgbClr val="6AA84F"/>
                    </a:solidFill>
                  </a:tcPr>
                </a:tc>
                <a:tc>
                  <a:txBody>
                    <a:bodyPr/>
                    <a:lstStyle/>
                    <a:p>
                      <a:pPr marL="457200" lvl="0" indent="0" algn="l" rtl="0">
                        <a:spcBef>
                          <a:spcPts val="0"/>
                        </a:spcBef>
                        <a:spcAft>
                          <a:spcPts val="0"/>
                        </a:spcAft>
                        <a:buNone/>
                      </a:pPr>
                      <a:r>
                        <a:rPr lang="en" sz="1600"/>
                        <a:t>NEED TO IMPROVE</a:t>
                      </a:r>
                      <a:endParaRPr sz="16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rgbClr val="E06666"/>
                    </a:solidFill>
                  </a:tcPr>
                </a:tc>
                <a:tc>
                  <a:txBody>
                    <a:bodyPr/>
                    <a:lstStyle/>
                    <a:p>
                      <a:pPr marL="457200" lvl="0" indent="0" algn="l" rtl="0">
                        <a:spcBef>
                          <a:spcPts val="0"/>
                        </a:spcBef>
                        <a:spcAft>
                          <a:spcPts val="0"/>
                        </a:spcAft>
                        <a:buNone/>
                      </a:pPr>
                      <a:r>
                        <a:rPr lang="en" sz="1600"/>
                        <a:t>KEEP IT UP</a:t>
                      </a:r>
                      <a:endParaRPr sz="16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rgbClr val="6AA84F"/>
                    </a:solidFill>
                  </a:tcPr>
                </a:tc>
                <a:extLst>
                  <a:ext uri="{0D108BD9-81ED-4DB2-BD59-A6C34878D82A}">
                    <a16:rowId xmlns:a16="http://schemas.microsoft.com/office/drawing/2014/main" val="10001"/>
                  </a:ext>
                </a:extLst>
              </a:tr>
            </a:tbl>
          </a:graphicData>
        </a:graphic>
      </p:graphicFrame>
      <p:sp>
        <p:nvSpPr>
          <p:cNvPr id="170" name="Google Shape;170;p20"/>
          <p:cNvSpPr txBox="1"/>
          <p:nvPr/>
        </p:nvSpPr>
        <p:spPr>
          <a:xfrm>
            <a:off x="441300" y="385225"/>
            <a:ext cx="3111600" cy="63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dk2"/>
                </a:solidFill>
                <a:latin typeface="Lato"/>
                <a:ea typeface="Lato"/>
                <a:cs typeface="Lato"/>
                <a:sym typeface="Lato"/>
              </a:rPr>
              <a:t>CONCLUSION</a:t>
            </a:r>
            <a:endParaRPr sz="2700" b="1">
              <a:solidFill>
                <a:schemeClr val="dk2"/>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1"/>
          <p:cNvSpPr txBox="1">
            <a:spLocks noGrp="1"/>
          </p:cNvSpPr>
          <p:nvPr>
            <p:ph type="title"/>
          </p:nvPr>
        </p:nvSpPr>
        <p:spPr>
          <a:xfrm>
            <a:off x="2329875" y="1656750"/>
            <a:ext cx="4741800" cy="91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187</Words>
  <Application>Microsoft Office PowerPoint</Application>
  <PresentationFormat>On-screen Show (16:9)</PresentationFormat>
  <Paragraphs>48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Lato</vt:lpstr>
      <vt:lpstr>Playfair Display</vt:lpstr>
      <vt:lpstr>Arial</vt:lpstr>
      <vt:lpstr>Coral</vt:lpstr>
      <vt:lpstr>Kitchen Review Summary</vt:lpstr>
      <vt:lpstr>About the Problem statement</vt:lpstr>
      <vt:lpstr>PowerPoint Presentation</vt:lpstr>
      <vt:lpstr>CUSTOMER REVIEW</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Kitchen Review Summary</dc:title>
  <cp:lastModifiedBy>Gokulakannan M</cp:lastModifiedBy>
  <cp:revision>4</cp:revision>
  <dcterms:modified xsi:type="dcterms:W3CDTF">2024-02-15T07:13:36Z</dcterms:modified>
</cp:coreProperties>
</file>