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03cdad5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03cdad5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03cdad52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03cdad52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03cdad52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03cdad52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03cdad52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03cdad52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03cdad5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03cdad5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03cdad52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03cdad52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03cdad5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03cdad5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03cdad52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03cdad52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03cdad5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03cdad5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03cdad52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03cdad52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3cdad5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3cdad5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03cdad52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03cdad52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03cdad52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03cdad52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03cdad52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03cdad52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03cdad5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03cdad5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dbed49e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dbed49e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55614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5561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bed49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dbed49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03cdad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03cdad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03cdad52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03cdad52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03cdad52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03cdad52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03cdad52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03cdad52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</a:t>
            </a:r>
            <a:r>
              <a:rPr lang="ko"/>
              <a:t>스터디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Path </a:t>
            </a:r>
            <a:r>
              <a:rPr lang="ko"/>
              <a:t>디자인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API Path </a:t>
            </a:r>
            <a:r>
              <a:rPr lang="ko"/>
              <a:t>만 보고 뭘 하려는지 알 수 있도록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Method : 액션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Path : </a:t>
            </a:r>
            <a:r>
              <a:rPr lang="ko"/>
              <a:t>대상</a:t>
            </a:r>
            <a:endParaRPr>
              <a:highlight>
                <a:srgbClr val="FCE5C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CFE2F3"/>
                </a:highlight>
              </a:rPr>
              <a:t>Get</a:t>
            </a:r>
            <a:r>
              <a:rPr lang="ko"/>
              <a:t> </a:t>
            </a:r>
            <a:r>
              <a:rPr lang="ko">
                <a:highlight>
                  <a:srgbClr val="FCE5CD"/>
                </a:highlight>
              </a:rPr>
              <a:t>/users/1</a:t>
            </a:r>
            <a:r>
              <a:rPr lang="ko"/>
              <a:t> : </a:t>
            </a:r>
            <a:r>
              <a:rPr lang="ko">
                <a:highlight>
                  <a:srgbClr val="FCE5CD"/>
                </a:highlight>
              </a:rPr>
              <a:t>1번 유저</a:t>
            </a:r>
            <a:r>
              <a:rPr lang="ko"/>
              <a:t> </a:t>
            </a:r>
            <a:r>
              <a:rPr lang="ko">
                <a:highlight>
                  <a:srgbClr val="CFE2F3"/>
                </a:highlight>
              </a:rPr>
              <a:t>조회</a:t>
            </a:r>
            <a:endParaRPr>
              <a:highlight>
                <a:srgbClr val="CFE2F3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CFE2F3"/>
                </a:highlight>
              </a:rPr>
              <a:t>Post</a:t>
            </a:r>
            <a:r>
              <a:rPr lang="ko"/>
              <a:t> </a:t>
            </a:r>
            <a:r>
              <a:rPr lang="ko">
                <a:highlight>
                  <a:srgbClr val="FCE5CD"/>
                </a:highlight>
              </a:rPr>
              <a:t>/users</a:t>
            </a:r>
            <a:r>
              <a:rPr lang="ko"/>
              <a:t> : </a:t>
            </a:r>
            <a:r>
              <a:rPr lang="ko">
                <a:highlight>
                  <a:srgbClr val="FCE5CD"/>
                </a:highlight>
              </a:rPr>
              <a:t>유저</a:t>
            </a:r>
            <a:r>
              <a:rPr lang="ko"/>
              <a:t> </a:t>
            </a:r>
            <a:r>
              <a:rPr lang="ko">
                <a:highlight>
                  <a:srgbClr val="CFE2F3"/>
                </a:highlight>
              </a:rPr>
              <a:t>생성</a:t>
            </a:r>
            <a:endParaRPr>
              <a:highlight>
                <a:srgbClr val="CFE2F3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highlight>
                  <a:srgbClr val="CFE2F3"/>
                </a:highlight>
              </a:rPr>
              <a:t>Get</a:t>
            </a:r>
            <a:r>
              <a:rPr lang="ko"/>
              <a:t> </a:t>
            </a:r>
            <a:r>
              <a:rPr lang="ko">
                <a:highlight>
                  <a:srgbClr val="FCE5CD"/>
                </a:highlight>
              </a:rPr>
              <a:t>/users/1/poketmons</a:t>
            </a:r>
            <a:r>
              <a:rPr lang="ko"/>
              <a:t> : </a:t>
            </a:r>
            <a:r>
              <a:rPr lang="ko">
                <a:highlight>
                  <a:srgbClr val="FCE5CD"/>
                </a:highlight>
              </a:rPr>
              <a:t>1번 유저의 포켓몬들</a:t>
            </a:r>
            <a:r>
              <a:rPr lang="ko"/>
              <a:t> </a:t>
            </a:r>
            <a:r>
              <a:rPr lang="ko">
                <a:highlight>
                  <a:srgbClr val="CFE2F3"/>
                </a:highlight>
              </a:rPr>
              <a:t>조회</a:t>
            </a:r>
            <a:endParaRPr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 디자인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835400" y="1348750"/>
            <a:ext cx="1187700" cy="90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719200" y="1348750"/>
            <a:ext cx="3729300" cy="329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865650" y="3402150"/>
            <a:ext cx="1212900" cy="1097100"/>
          </a:xfrm>
          <a:prstGeom prst="can">
            <a:avLst>
              <a:gd fmla="val 25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5" name="Google Shape;145;p23"/>
          <p:cNvCxnSpPr/>
          <p:nvPr/>
        </p:nvCxnSpPr>
        <p:spPr>
          <a:xfrm>
            <a:off x="2234550" y="1821825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p23"/>
          <p:cNvSpPr/>
          <p:nvPr/>
        </p:nvSpPr>
        <p:spPr>
          <a:xfrm>
            <a:off x="3978150" y="1821825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Controller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3978150" y="2893813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3978150" y="3965800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Dao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23"/>
          <p:cNvCxnSpPr>
            <a:stCxn id="146" idx="2"/>
            <a:endCxn id="147" idx="0"/>
          </p:cNvCxnSpPr>
          <p:nvPr/>
        </p:nvCxnSpPr>
        <p:spPr>
          <a:xfrm>
            <a:off x="5590050" y="2249625"/>
            <a:ext cx="0" cy="64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23"/>
          <p:cNvCxnSpPr>
            <a:stCxn id="147" idx="2"/>
            <a:endCxn id="148" idx="0"/>
          </p:cNvCxnSpPr>
          <p:nvPr/>
        </p:nvCxnSpPr>
        <p:spPr>
          <a:xfrm>
            <a:off x="5590050" y="3321613"/>
            <a:ext cx="0" cy="64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" name="Google Shape;151;p23"/>
          <p:cNvCxnSpPr/>
          <p:nvPr/>
        </p:nvCxnSpPr>
        <p:spPr>
          <a:xfrm rot="10800000">
            <a:off x="2234550" y="395070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" name="Google Shape;152;p23"/>
          <p:cNvSpPr/>
          <p:nvPr/>
        </p:nvSpPr>
        <p:spPr>
          <a:xfrm>
            <a:off x="6994900" y="539150"/>
            <a:ext cx="1340100" cy="738300"/>
          </a:xfrm>
          <a:prstGeom prst="wedgeRoundRectCallout">
            <a:avLst>
              <a:gd fmla="val -47023" name="adj1"/>
              <a:gd fmla="val 75400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nestjs/cli 가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다 만들어 줬음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계층은 왜?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835400" y="1348750"/>
            <a:ext cx="1187700" cy="90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3719200" y="1348750"/>
            <a:ext cx="3729300" cy="329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865650" y="3402150"/>
            <a:ext cx="1212900" cy="1097100"/>
          </a:xfrm>
          <a:prstGeom prst="can">
            <a:avLst>
              <a:gd fmla="val 25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trike="sngStrike">
                <a:latin typeface="Proxima Nova"/>
                <a:ea typeface="Proxima Nova"/>
                <a:cs typeface="Proxima Nova"/>
                <a:sym typeface="Proxima Nova"/>
              </a:rPr>
              <a:t>MySql</a:t>
            </a:r>
            <a:endParaRPr b="1" strike="sngStrike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Proxima Nova"/>
                <a:ea typeface="Proxima Nova"/>
                <a:cs typeface="Proxima Nova"/>
                <a:sym typeface="Proxima Nova"/>
              </a:rPr>
              <a:t>Mongo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>
            <a:off x="2234550" y="1821825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24"/>
          <p:cNvSpPr/>
          <p:nvPr/>
        </p:nvSpPr>
        <p:spPr>
          <a:xfrm>
            <a:off x="3978150" y="1821825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Controller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978150" y="2893813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3978150" y="3965800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Dao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" name="Google Shape;165;p24"/>
          <p:cNvCxnSpPr>
            <a:stCxn id="162" idx="2"/>
            <a:endCxn id="163" idx="0"/>
          </p:cNvCxnSpPr>
          <p:nvPr/>
        </p:nvCxnSpPr>
        <p:spPr>
          <a:xfrm>
            <a:off x="5590050" y="2249625"/>
            <a:ext cx="0" cy="64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p24"/>
          <p:cNvCxnSpPr>
            <a:stCxn id="163" idx="2"/>
            <a:endCxn id="164" idx="0"/>
          </p:cNvCxnSpPr>
          <p:nvPr/>
        </p:nvCxnSpPr>
        <p:spPr>
          <a:xfrm>
            <a:off x="5590050" y="3321613"/>
            <a:ext cx="0" cy="64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2234550" y="395070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8" name="Google Shape;168;p24"/>
          <p:cNvSpPr/>
          <p:nvPr/>
        </p:nvSpPr>
        <p:spPr>
          <a:xfrm>
            <a:off x="1867125" y="2694200"/>
            <a:ext cx="1701000" cy="900900"/>
          </a:xfrm>
          <a:prstGeom prst="wedgeRoundRectCallout">
            <a:avLst>
              <a:gd fmla="val -45625" name="adj1"/>
              <a:gd fmla="val 77375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어느날 DB를 바꿔야 된다면!!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Dao만 바꿔주면 됨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계층간 데이터 전달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835400" y="1348750"/>
            <a:ext cx="1187700" cy="90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3719200" y="1348750"/>
            <a:ext cx="3729300" cy="3296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865650" y="3402150"/>
            <a:ext cx="1212900" cy="1097100"/>
          </a:xfrm>
          <a:prstGeom prst="can">
            <a:avLst>
              <a:gd fmla="val 25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>
            <a:off x="2234550" y="1821825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8" name="Google Shape;178;p25"/>
          <p:cNvSpPr txBox="1"/>
          <p:nvPr/>
        </p:nvSpPr>
        <p:spPr>
          <a:xfrm>
            <a:off x="2581825" y="1389025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DTO</a:t>
            </a:r>
            <a:endParaRPr b="1"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3978150" y="1821825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Controller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978150" y="2893813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978150" y="3965800"/>
            <a:ext cx="3223800" cy="427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Dao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2" name="Google Shape;182;p25"/>
          <p:cNvCxnSpPr>
            <a:stCxn id="179" idx="2"/>
            <a:endCxn id="180" idx="0"/>
          </p:cNvCxnSpPr>
          <p:nvPr/>
        </p:nvCxnSpPr>
        <p:spPr>
          <a:xfrm>
            <a:off x="5590050" y="2249625"/>
            <a:ext cx="0" cy="64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3" name="Google Shape;183;p25"/>
          <p:cNvCxnSpPr>
            <a:stCxn id="180" idx="2"/>
            <a:endCxn id="181" idx="0"/>
          </p:cNvCxnSpPr>
          <p:nvPr/>
        </p:nvCxnSpPr>
        <p:spPr>
          <a:xfrm>
            <a:off x="5590050" y="3321613"/>
            <a:ext cx="0" cy="644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4" name="Google Shape;184;p25"/>
          <p:cNvSpPr txBox="1"/>
          <p:nvPr/>
        </p:nvSpPr>
        <p:spPr>
          <a:xfrm>
            <a:off x="5682000" y="2350300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Domain</a:t>
            </a:r>
            <a:endParaRPr b="1"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5682000" y="3422300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Domain</a:t>
            </a:r>
            <a:endParaRPr b="1"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 rot="10800000">
            <a:off x="2234550" y="395070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" name="Google Shape;187;p25"/>
          <p:cNvSpPr txBox="1"/>
          <p:nvPr/>
        </p:nvSpPr>
        <p:spPr>
          <a:xfrm>
            <a:off x="2581825" y="3482675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endParaRPr b="1"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078550" y="2625925"/>
            <a:ext cx="1340100" cy="738300"/>
          </a:xfrm>
          <a:prstGeom prst="wedgeRoundRectCallout">
            <a:avLst>
              <a:gd fmla="val -3433" name="adj1"/>
              <a:gd fmla="val 72860" name="adj2"/>
              <a:gd fmla="val 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테이블과 매칭되는 객체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266300" y="1586625"/>
            <a:ext cx="1340100" cy="738300"/>
          </a:xfrm>
          <a:prstGeom prst="wedgeRoundRectCallout">
            <a:avLst>
              <a:gd fmla="val -33787" name="adj1"/>
              <a:gd fmla="val 75423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서비스 로직이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들어가는 객체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280725" y="690150"/>
            <a:ext cx="1340100" cy="738300"/>
          </a:xfrm>
          <a:prstGeom prst="wedgeRoundRectCallout">
            <a:avLst>
              <a:gd fmla="val -47023" name="adj1"/>
              <a:gd fmla="val 75400" name="adj2"/>
              <a:gd fmla="val 0" name="adj3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데이터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전달용 객체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2613225" y="4494300"/>
            <a:ext cx="3452400" cy="38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같은 이유로 데이터 전달 객체도 계층별로 다름</a:t>
            </a:r>
            <a:endParaRPr b="1"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Layer 간 데이터 객체 디자인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DTO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가입 요청 DTO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가입 응답 DTO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 요청 DTO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 응답 DTO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Domain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우린 초미니 프로젝트라 안씀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Entity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왜?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계층간 의존성을 줄이기 위함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예시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테이블에 성과 이름을 따로 저장하고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테이블 컬럼 그대로 API로 제공하고 있는데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어느날 응답 줄때 붙여 달라고 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DTO 에서만 붙여주면 끝!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seq : </a:t>
            </a:r>
            <a:r>
              <a:rPr lang="ko"/>
              <a:t>유저 구분값으로 쓸거 하나 있어야지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자동 증가값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id</a:t>
            </a:r>
            <a:r>
              <a:rPr lang="ko"/>
              <a:t> : 이름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빈 값이면 안됨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중복 안됨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password : 비번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빈 값이면 안됨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create_at : 생성시점은 멋으로 하나 가지고 있어야 함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insert 시점에 자동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DEFAULT CURRENT_TIMESTAMP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 #1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도커 컴포즈로 DB 서버 실행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MySql</a:t>
            </a:r>
            <a:r>
              <a:rPr lang="ko"/>
              <a:t>과 Redis를 도커 컨테이너로 실행하려고 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도커 컴포즈는 여러개의 도커 컨테이너를 한번에 실행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docker-compose.yml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docker-compose up -d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6265850" y="1017725"/>
            <a:ext cx="2601900" cy="387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version: '3.8'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services: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mysql: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image: mysql:8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container_name: 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environment: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MYSQL_ROOT_PASSWORD: root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MYSQL_DATABASE: pokeraid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MYSQL_USER: user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MYSQL_PASSWORD: secret123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ports: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- "3306:3306"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volumes: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- mysql-data:/var/lib/mysql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redis: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image: redis:latest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container_name: redis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ports: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- "6379:6379"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volumes: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mysql-data: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 </a:t>
            </a:r>
            <a:r>
              <a:rPr lang="ko"/>
              <a:t>기반 </a:t>
            </a:r>
            <a:r>
              <a:rPr lang="ko"/>
              <a:t>DB </a:t>
            </a:r>
            <a:r>
              <a:rPr lang="ko"/>
              <a:t>툴</a:t>
            </a:r>
            <a:endParaRPr/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Workbench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command </a:t>
            </a:r>
            <a:r>
              <a:rPr lang="ko"/>
              <a:t>기반으로도 가능하지만 러닝커브 있음, UI 기반 툴 필요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도커로 띄운 mysql에 접속 해보세요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mysql</a:t>
            </a:r>
            <a:r>
              <a:rPr lang="ko"/>
              <a:t>의 </a:t>
            </a:r>
            <a:r>
              <a:rPr lang="ko"/>
              <a:t>user / pw / port </a:t>
            </a:r>
            <a:r>
              <a:rPr lang="ko"/>
              <a:t>는 어딨었을까요?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another redis desktop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redis의 port 는 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yarn?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docker?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nodejs?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찾아보셨나요?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 #2</a:t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311700" y="1152475"/>
            <a:ext cx="36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ioredis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@nestjs/typeorm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typeorm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mysql2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Redis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간단한 프로젝트라서 쓰지 않음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dao 로직은 service에 넣을것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4212450" y="821125"/>
            <a:ext cx="4735800" cy="424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@Global()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@Module({})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export class </a:t>
            </a:r>
            <a:r>
              <a:rPr b="1" lang="ko" sz="1100"/>
              <a:t>RedisModule </a:t>
            </a:r>
            <a:r>
              <a:rPr lang="ko" sz="1100"/>
              <a:t>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static forRootAsync(): DynamicModule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return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module: RedisModule,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providers: [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provide: 'REDIS_CLIENT',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  useFactory: async () =&gt; new Redis(</a:t>
            </a:r>
            <a:endParaRPr sz="11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{ host: 'localhost', port: 6379 }),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},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  RedisService,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],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  exports: ['REDIS_CLIENT', RedisService],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 };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@Injectable()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export class </a:t>
            </a:r>
            <a:r>
              <a:rPr b="1" lang="ko" sz="1100"/>
              <a:t>RedisService </a:t>
            </a:r>
            <a:r>
              <a:rPr lang="ko" sz="1100"/>
              <a:t>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constructor(@Inject('REDIS_CLIENT') private readonly client: Redis) {}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 #3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Service </a:t>
            </a:r>
            <a:r>
              <a:rPr lang="ko"/>
              <a:t>레이어에 Mysql 연결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Hash!!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yarn add bcrypt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bcrypt.hash(plainText, 10);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Service 레이어에 Redis 연결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세션 관리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좋은 품질의 서비스를 개발 하셨나요?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포스트맨 설치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API 를 호출해 볼수 있는 툴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WebSocket 테스트도 포스트맨으로 함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Layer</a:t>
            </a:r>
            <a:r>
              <a:rPr lang="ko"/>
              <a:t>를 나누는건 유지보수 말고 다른 이유는 뭐가 있을까?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도커 컴포즈에 써있는것들은 뭔뜻일까?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특히 volumes 는 mysql 에만 있는데 왜 redis엔 없을까?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hash </a:t>
            </a:r>
            <a:r>
              <a:rPr lang="ko"/>
              <a:t>생성할때</a:t>
            </a:r>
            <a:r>
              <a:rPr lang="ko"/>
              <a:t> 10은 뭘까?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암호화의 IV와도 비교해보자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클라이언트를 다른 사람이 만든다면 API 를 어떻게 알려주는게 좋을까?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21611"/>
          <a:stretch/>
        </p:blipFill>
        <p:spPr>
          <a:xfrm>
            <a:off x="1602575" y="1276550"/>
            <a:ext cx="5731476" cy="29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602575" y="1431625"/>
            <a:ext cx="1345500" cy="207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회원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등록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보안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세션 관리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세션ID 발급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세션 만료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보안 강화를 고려할 구간 (강의 </a:t>
            </a:r>
            <a:r>
              <a:rPr lang="ko"/>
              <a:t>#1 </a:t>
            </a:r>
            <a:r>
              <a:rPr lang="ko"/>
              <a:t>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통신 구간 암호화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비대칭키 암호화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스토리지 암호화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대칭키 암호화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해시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분석 (회원 등록)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35400" y="1348750"/>
            <a:ext cx="1187700" cy="90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719200" y="1348750"/>
            <a:ext cx="1187700" cy="90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603000" y="1273275"/>
            <a:ext cx="1212900" cy="1097100"/>
          </a:xfrm>
          <a:prstGeom prst="can">
            <a:avLst>
              <a:gd fmla="val 25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4" name="Google Shape;94;p18"/>
          <p:cNvCxnSpPr/>
          <p:nvPr/>
        </p:nvCxnSpPr>
        <p:spPr>
          <a:xfrm>
            <a:off x="2234550" y="166585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8"/>
          <p:cNvCxnSpPr/>
          <p:nvPr/>
        </p:nvCxnSpPr>
        <p:spPr>
          <a:xfrm>
            <a:off x="5118350" y="179920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8"/>
          <p:cNvCxnSpPr/>
          <p:nvPr/>
        </p:nvCxnSpPr>
        <p:spPr>
          <a:xfrm rot="10800000">
            <a:off x="2234550" y="198795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7" name="Google Shape;97;p18"/>
          <p:cNvSpPr txBox="1"/>
          <p:nvPr/>
        </p:nvSpPr>
        <p:spPr>
          <a:xfrm>
            <a:off x="2400650" y="1212875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 / PW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400650" y="2093600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등록 결과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289475" y="1394050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 / PW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252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Client </a:t>
            </a:r>
            <a:r>
              <a:rPr lang="ko"/>
              <a:t>로부터 ID, PW를 받음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ID / PW를 저장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ID 중복 불가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PW는 알수 없어야 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Client에 등록 결과를 돌려줌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 분석 (</a:t>
            </a:r>
            <a:r>
              <a:rPr lang="ko"/>
              <a:t>로그인</a:t>
            </a:r>
            <a:r>
              <a:rPr lang="ko"/>
              <a:t>)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835400" y="1348750"/>
            <a:ext cx="1187700" cy="90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719200" y="1348750"/>
            <a:ext cx="1187700" cy="900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6603000" y="1987950"/>
            <a:ext cx="1212900" cy="1097100"/>
          </a:xfrm>
          <a:prstGeom prst="can">
            <a:avLst>
              <a:gd fmla="val 25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DB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2234550" y="166585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5118350" y="1929500"/>
            <a:ext cx="1235100" cy="71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9"/>
          <p:cNvCxnSpPr/>
          <p:nvPr/>
        </p:nvCxnSpPr>
        <p:spPr>
          <a:xfrm rot="10800000">
            <a:off x="2234550" y="198795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" name="Google Shape;112;p19"/>
          <p:cNvSpPr txBox="1"/>
          <p:nvPr/>
        </p:nvSpPr>
        <p:spPr>
          <a:xfrm>
            <a:off x="2400650" y="1212875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 / PW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400650" y="2093600"/>
            <a:ext cx="116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로그인 결과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541125" y="1901163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ID / PW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2521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Client 로부터 ID, PW를 받음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등록된 유저 확인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Redis에 session 생성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1시간 후 만료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기존 session이 있다면 만료 연장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Client에 </a:t>
            </a:r>
            <a:r>
              <a:rPr lang="ko"/>
              <a:t>로그인 </a:t>
            </a:r>
            <a:r>
              <a:rPr lang="ko"/>
              <a:t>결과를 돌려줌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6603000" y="528450"/>
            <a:ext cx="1212900" cy="1097100"/>
          </a:xfrm>
          <a:prstGeom prst="can">
            <a:avLst>
              <a:gd fmla="val 25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Redis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 flipH="1" rot="10800000">
            <a:off x="5118350" y="1036750"/>
            <a:ext cx="1167600" cy="629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9"/>
          <p:cNvSpPr txBox="1"/>
          <p:nvPr/>
        </p:nvSpPr>
        <p:spPr>
          <a:xfrm>
            <a:off x="5541125" y="1348750"/>
            <a:ext cx="100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session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기대 산출물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가입 </a:t>
            </a:r>
            <a:r>
              <a:rPr lang="ko"/>
              <a:t>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로그인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시작!!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API Path 디자인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Layer 간 데이터 객체 디자인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모델링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Redis / Mysql 연동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Hash!!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테스트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