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8" r:id="rId2"/>
    <p:sldId id="257" r:id="rId3"/>
    <p:sldId id="266" r:id="rId4"/>
    <p:sldId id="267" r:id="rId5"/>
    <p:sldId id="268" r:id="rId6"/>
    <p:sldId id="313" r:id="rId7"/>
    <p:sldId id="314" r:id="rId8"/>
    <p:sldId id="285" r:id="rId9"/>
    <p:sldId id="287" r:id="rId10"/>
    <p:sldId id="300" r:id="rId11"/>
    <p:sldId id="315" r:id="rId12"/>
    <p:sldId id="316" r:id="rId13"/>
    <p:sldId id="317" r:id="rId14"/>
    <p:sldId id="318" r:id="rId15"/>
    <p:sldId id="321" r:id="rId16"/>
    <p:sldId id="322" r:id="rId17"/>
    <p:sldId id="327" r:id="rId18"/>
    <p:sldId id="328" r:id="rId19"/>
    <p:sldId id="329" r:id="rId20"/>
    <p:sldId id="330" r:id="rId21"/>
    <p:sldId id="333" r:id="rId22"/>
    <p:sldId id="334" r:id="rId23"/>
    <p:sldId id="335" r:id="rId24"/>
    <p:sldId id="336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89"/>
    <p:restoredTop sz="81373"/>
  </p:normalViewPr>
  <p:slideViewPr>
    <p:cSldViewPr snapToGrid="0" snapToObjects="1">
      <p:cViewPr varScale="1">
        <p:scale>
          <a:sx n="84" d="100"/>
          <a:sy n="84" d="100"/>
        </p:scale>
        <p:origin x="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139DA-20F7-114A-8B80-0EFE902F055E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9AA12-CD21-4B4A-ABC3-153B0AD75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90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datainpoint/python-essentials-data-structures-4ba25f2deaf5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ailtojacklai/python-python%E8%B3%87%E6%96%99%E7%B5%90%E6%A7%8B%E7%9A%84%E6%AF%94%E8%BC%83-f38a126ec226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zh-tw/3/tutorial/datastructures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</a:t>
            </a:r>
            <a:r>
              <a:rPr lang="en-US" dirty="0">
                <a:hlinkClick r:id="rId3"/>
              </a:rPr>
              <a:t>https://medium.com/datainpoint/python-essentials-data-structures-4ba25f2deaf5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9AA12-CD21-4B4A-ABC3-153B0AD759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83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</a:t>
            </a:r>
            <a:r>
              <a:rPr lang="en-US" dirty="0">
                <a:hlinkClick r:id="rId3"/>
              </a:rPr>
              <a:t>https://medium.com/@mailtojacklai/python-python%E8%B3%87%E6%96%99%E7%B5%90%E6%A7%8B%E7%9A%84%E6%AF%94%E8%BC%83-f38a126ec226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9AA12-CD21-4B4A-ABC3-153B0AD759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4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</a:t>
            </a:r>
            <a:r>
              <a:rPr lang="en-US" dirty="0">
                <a:hlinkClick r:id="rId3"/>
              </a:rPr>
              <a:t>https://docs.python.org/zh-tw/3/tutorial/datastructures.html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9AA12-CD21-4B4A-ABC3-153B0AD759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11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6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5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7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9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2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0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9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5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4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3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51814-8612-8848-BF35-9C656E495B3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6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JChang/leetcode/blob/master/code_linked-list/2.%20Add%20Two%20Numbers.p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JChang/leetcode/blob/master/code_linked-list/19.%20Remove%20Nth%20Node%20From%20End%20of%20List.p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JChang/leetcode/blob/master/code_linked-list/21.%20Merge%20Two%20Sorted%20Lists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JChang/leetcode/blob/master/code_linked-list/24.%20Swap%20Nodes%20in%20Pairs.py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JChang/leetcode/blob/master/code_linked-list/83.%20Remove%20Duplicates%20from%20Sorted%20List.py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JChang/leetcode/blob/master/code_linked-list/82.%20Remove%20Duplicates%20from%20Sorted%20List%20II.py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JChang/leetcode/blob/master/code_linked-list/141.%20Linked%20List%20Cycle.py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JChang/leetcode/blob/master/code_linked-list/142.%20Linked%20List%20Cycle%20II.p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3002" y="1999615"/>
            <a:ext cx="6858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/>
            <a:r>
              <a:rPr lang="en-US" sz="6600" dirty="0" err="1"/>
              <a:t>Leetcode</a:t>
            </a:r>
            <a:br>
              <a:rPr lang="en-US" sz="6600" dirty="0"/>
            </a:br>
            <a:r>
              <a:rPr lang="en-US" sz="6600" dirty="0"/>
              <a:t>Linked List</a:t>
            </a:r>
            <a:endParaRPr lang="en-US" sz="6300" kern="1200" spc="-1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53570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324A-1681-A941-8D52-3770E1EA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B9E14-4356-3341-8B90-1CEFE89B0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主要要注意進位的問題。其他就按部就班把值跟進位的東西加上去即可。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Link</a:t>
            </a:r>
            <a:r>
              <a:rPr lang="zh-CN" altLang="en-US" dirty="0"/>
              <a:t>：</a:t>
            </a:r>
            <a:r>
              <a:rPr lang="en-US" dirty="0">
                <a:hlinkClick r:id="rId2"/>
              </a:rPr>
              <a:t>https://github.com/SJChang/leetcode/blob/master/code_linked-list/2.%20Add%20Two%20Numbers.py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8788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71B15-F479-604E-929B-8350C2831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B03195-FAD6-6C4F-ADB1-FA580FE5E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linked list, remove the </a:t>
            </a:r>
            <a:r>
              <a:rPr lang="en-US" i="1" dirty="0"/>
              <a:t>n</a:t>
            </a:r>
            <a:r>
              <a:rPr lang="en-US" dirty="0"/>
              <a:t>-</a:t>
            </a:r>
            <a:r>
              <a:rPr lang="en-US" dirty="0" err="1"/>
              <a:t>th</a:t>
            </a:r>
            <a:r>
              <a:rPr lang="en-US" dirty="0"/>
              <a:t> node from the end of list and return its head.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79EED43-BCF2-614E-B618-5E71DBC13549}"/>
              </a:ext>
            </a:extLst>
          </p:cNvPr>
          <p:cNvSpPr txBox="1">
            <a:spLocks/>
          </p:cNvSpPr>
          <p:nvPr/>
        </p:nvSpPr>
        <p:spPr>
          <a:xfrm>
            <a:off x="628650" y="34937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19 Remove Nth Node From End of List</a:t>
            </a: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9BD850-63B1-274C-8C93-B3E313B87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510" y="4794250"/>
            <a:ext cx="57785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16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324A-1681-A941-8D52-3770E1EA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B9E14-4356-3341-8B90-1CEFE89B0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用兩個</a:t>
            </a:r>
            <a:r>
              <a:rPr lang="en-US" altLang="zh-CN" dirty="0"/>
              <a:t>list</a:t>
            </a:r>
            <a:r>
              <a:rPr lang="zh-CN" altLang="en-US" dirty="0"/>
              <a:t>來做</a:t>
            </a:r>
            <a:endParaRPr lang="en-US" altLang="zh-CN" dirty="0"/>
          </a:p>
          <a:p>
            <a:pPr lvl="1"/>
            <a:r>
              <a:rPr lang="zh-CN" altLang="en-US" dirty="0"/>
              <a:t>第一個</a:t>
            </a:r>
            <a:r>
              <a:rPr lang="en-US" altLang="zh-CN" dirty="0"/>
              <a:t>list</a:t>
            </a:r>
            <a:r>
              <a:rPr lang="zh-CN" altLang="en-US" dirty="0"/>
              <a:t>，在</a:t>
            </a:r>
            <a:r>
              <a:rPr lang="en-US" altLang="zh-CN" dirty="0"/>
              <a:t>n</a:t>
            </a:r>
            <a:r>
              <a:rPr lang="zh-CN" altLang="en-US" dirty="0"/>
              <a:t>之前，都有順序排著</a:t>
            </a:r>
            <a:endParaRPr lang="en-US" altLang="zh-CN" dirty="0"/>
          </a:p>
          <a:p>
            <a:pPr lvl="1"/>
            <a:r>
              <a:rPr lang="zh-CN" altLang="en-US" dirty="0"/>
              <a:t>遇到</a:t>
            </a:r>
            <a:r>
              <a:rPr lang="en-US" altLang="zh-CN" dirty="0"/>
              <a:t>n</a:t>
            </a:r>
            <a:r>
              <a:rPr lang="zh-CN" altLang="en-US" dirty="0"/>
              <a:t>的時候，第二個</a:t>
            </a:r>
            <a:r>
              <a:rPr lang="en-US" altLang="zh-CN" dirty="0"/>
              <a:t>list</a:t>
            </a:r>
            <a:r>
              <a:rPr lang="zh-CN" altLang="en-US" dirty="0"/>
              <a:t>就跳過</a:t>
            </a:r>
            <a:endParaRPr lang="en-US" altLang="zh-CN" dirty="0"/>
          </a:p>
          <a:p>
            <a:r>
              <a:rPr lang="zh-CN" altLang="en-US" dirty="0"/>
              <a:t>最後返回</a:t>
            </a:r>
            <a:r>
              <a:rPr lang="en-US" altLang="zh-CN" dirty="0"/>
              <a:t>list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Link</a:t>
            </a:r>
            <a:r>
              <a:rPr lang="zh-CN" altLang="en-US" dirty="0"/>
              <a:t>：</a:t>
            </a:r>
            <a:r>
              <a:rPr lang="en-US" dirty="0">
                <a:hlinkClick r:id="rId2"/>
              </a:rPr>
              <a:t> https://github.com/SJChang/leetcode/blob/master/code_linked</a:t>
            </a:r>
            <a:r>
              <a:rPr lang="en-US">
                <a:hlinkClick r:id="rId2"/>
              </a:rPr>
              <a:t>-list/19.%20Remove%20Nth%20Node%20From%20End%20of%20List.py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9879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71B15-F479-604E-929B-8350C2831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B03195-FAD6-6C4F-ADB1-FA580FE5E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two sorted linked lists and return it as a new </a:t>
            </a:r>
            <a:r>
              <a:rPr lang="en-US" b="1" dirty="0"/>
              <a:t>sorted</a:t>
            </a:r>
            <a:r>
              <a:rPr lang="en-US" dirty="0"/>
              <a:t> list. The new list should be made by splicing together the nodes of the first two lists.</a:t>
            </a:r>
          </a:p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79EED43-BCF2-614E-B618-5E71DBC13549}"/>
              </a:ext>
            </a:extLst>
          </p:cNvPr>
          <p:cNvSpPr txBox="1">
            <a:spLocks/>
          </p:cNvSpPr>
          <p:nvPr/>
        </p:nvSpPr>
        <p:spPr>
          <a:xfrm>
            <a:off x="628650" y="34937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21 Merge Two Sorted Lists</a:t>
            </a:r>
            <a:endParaRPr lang="en-US" dirty="0"/>
          </a:p>
        </p:txBody>
      </p:sp>
      <p:pic>
        <p:nvPicPr>
          <p:cNvPr id="4" name="Picture 3" descr="A picture containing object&#10;&#10;Description automatically generated">
            <a:extLst>
              <a:ext uri="{FF2B5EF4-FFF2-40B4-BE49-F238E27FC236}">
                <a16:creationId xmlns:a16="http://schemas.microsoft.com/office/drawing/2014/main" id="{1D680428-C9BC-014A-9D44-C947BFD7B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013" y="4937760"/>
            <a:ext cx="3880307" cy="86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60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324A-1681-A941-8D52-3770E1EA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B9E14-4356-3341-8B90-1CEFE89B0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簡單題型，單純比大小，小的放進去暫存列中。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Link</a:t>
            </a:r>
            <a:r>
              <a:rPr lang="zh-CN" altLang="en-US" dirty="0"/>
              <a:t>：</a:t>
            </a:r>
            <a:r>
              <a:rPr lang="en-US" dirty="0">
                <a:hlinkClick r:id="rId2"/>
              </a:rPr>
              <a:t>https://github.com/SJChang/leetcode/blob/master/code_linked-list/21.%20Merge%20Two%20Sorted%20Lists.py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5001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71B15-F479-604E-929B-8350C2831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B03195-FAD6-6C4F-ADB1-FA580FE5E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 linked list, swap every two adjacent nodes and return its head.</a:t>
            </a:r>
          </a:p>
          <a:p>
            <a:r>
              <a:rPr lang="en-US" dirty="0"/>
              <a:t>You may </a:t>
            </a:r>
            <a:r>
              <a:rPr lang="en-US" b="1" dirty="0"/>
              <a:t>not</a:t>
            </a:r>
            <a:r>
              <a:rPr lang="en-US" dirty="0"/>
              <a:t> modify the values in the list's nodes, only nodes itself may be changed.</a:t>
            </a:r>
          </a:p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79EED43-BCF2-614E-B618-5E71DBC13549}"/>
              </a:ext>
            </a:extLst>
          </p:cNvPr>
          <p:cNvSpPr txBox="1">
            <a:spLocks/>
          </p:cNvSpPr>
          <p:nvPr/>
        </p:nvSpPr>
        <p:spPr>
          <a:xfrm>
            <a:off x="628650" y="34937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24 Swap Nodes in Pairs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C2E50-E089-F147-B9F5-5C65480B5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680" y="5188938"/>
            <a:ext cx="6644640" cy="58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86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324A-1681-A941-8D52-3770E1EA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B9E14-4356-3341-8B90-1CEFE89B0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我會多用一個暫存的</a:t>
            </a:r>
            <a:r>
              <a:rPr lang="en-US" altLang="zh-CN" dirty="0"/>
              <a:t>list</a:t>
            </a:r>
            <a:r>
              <a:rPr lang="zh-CN" altLang="en-US" dirty="0"/>
              <a:t>，暫存更換過後的</a:t>
            </a:r>
            <a:r>
              <a:rPr lang="en-US" altLang="zh-CN" dirty="0"/>
              <a:t>head</a:t>
            </a:r>
            <a:r>
              <a:rPr lang="zh-CN" altLang="en-US" dirty="0"/>
              <a:t>跟</a:t>
            </a:r>
            <a:r>
              <a:rPr lang="en-US" altLang="zh-CN" dirty="0" err="1"/>
              <a:t>head.next</a:t>
            </a:r>
            <a:r>
              <a:rPr lang="zh-CN" altLang="en-US" dirty="0"/>
              <a:t>。另外透過一個</a:t>
            </a:r>
            <a:r>
              <a:rPr lang="en-US" altLang="zh-CN" dirty="0"/>
              <a:t>pre</a:t>
            </a:r>
            <a:r>
              <a:rPr lang="zh-CN" altLang="en-US" dirty="0"/>
              <a:t>和</a:t>
            </a:r>
            <a:r>
              <a:rPr lang="en-US" altLang="zh-CN" dirty="0" err="1"/>
              <a:t>pre.next</a:t>
            </a:r>
            <a:r>
              <a:rPr lang="zh-CN" altLang="en-US" dirty="0"/>
              <a:t>來記錄狀況。最後返回。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Link</a:t>
            </a:r>
            <a:r>
              <a:rPr lang="zh-CN" altLang="en-US" dirty="0"/>
              <a:t>：</a:t>
            </a:r>
            <a:r>
              <a:rPr lang="en-US" dirty="0">
                <a:hlinkClick r:id="rId2"/>
              </a:rPr>
              <a:t>https://github.com/SJChang/leetcode/blob/master/code_linked-list/24.%20Swap%20Nodes%20in%20Pairs.py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8029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71B15-F479-604E-929B-8350C2831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B03195-FAD6-6C4F-ADB1-FA580FE5E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sorted linked list, delete all duplicates such that each element appear only</a:t>
            </a:r>
            <a:r>
              <a:rPr lang="zh-TW" altLang="en-US" dirty="0"/>
              <a:t> </a:t>
            </a:r>
            <a:r>
              <a:rPr lang="en-US" altLang="zh-TW" dirty="0"/>
              <a:t>once.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79EED43-BCF2-614E-B618-5E71DBC13549}"/>
              </a:ext>
            </a:extLst>
          </p:cNvPr>
          <p:cNvSpPr txBox="1">
            <a:spLocks/>
          </p:cNvSpPr>
          <p:nvPr/>
        </p:nvSpPr>
        <p:spPr>
          <a:xfrm>
            <a:off x="628650" y="34937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83 Remove Duplicates from Sorted List</a:t>
            </a: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D2B780-92D5-1A4E-A463-6D40950D6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480" y="3473815"/>
            <a:ext cx="2950210" cy="270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05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324A-1681-A941-8D52-3770E1EA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B9E14-4356-3341-8B90-1CEFE89B0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如果值一樣，就把指標指向下一個串起來。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Link</a:t>
            </a:r>
            <a:r>
              <a:rPr lang="zh-CN" altLang="en-US" dirty="0"/>
              <a:t>：</a:t>
            </a:r>
            <a:r>
              <a:rPr lang="en-US" dirty="0">
                <a:hlinkClick r:id="rId2"/>
              </a:rPr>
              <a:t>https://github.com/SJChang/leetcode/blob/master/code_linked-list/83.%20Remove%20Duplicates%20from%20Sorted%20List.py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1677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71B15-F479-604E-929B-8350C2831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B03195-FAD6-6C4F-ADB1-FA580FE5E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sorted linked list, delete all nodes that have duplicate numbers, leaving only </a:t>
            </a:r>
            <a:r>
              <a:rPr lang="en-US" i="1" dirty="0"/>
              <a:t>distinct</a:t>
            </a:r>
            <a:r>
              <a:rPr lang="en-US" dirty="0"/>
              <a:t> numbers from the original list.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79EED43-BCF2-614E-B618-5E71DBC13549}"/>
              </a:ext>
            </a:extLst>
          </p:cNvPr>
          <p:cNvSpPr txBox="1">
            <a:spLocks/>
          </p:cNvSpPr>
          <p:nvPr/>
        </p:nvSpPr>
        <p:spPr>
          <a:xfrm>
            <a:off x="628650" y="34937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82 Remove Duplicates from Sorted List II</a:t>
            </a:r>
            <a:endParaRPr lang="en-US" dirty="0"/>
          </a:p>
        </p:txBody>
      </p:sp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47649E9D-2226-9847-ABA8-B646ADCAE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711" y="3611880"/>
            <a:ext cx="3027639" cy="256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0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/>
              <a:t>大綱</a:t>
            </a:r>
            <a:endParaRPr sz="40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9F45E-31D3-2045-8A60-3624136B5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2260" indent="-289560">
              <a:lnSpc>
                <a:spcPct val="100000"/>
              </a:lnSpc>
              <a:spcBef>
                <a:spcPts val="1060"/>
              </a:spcBef>
              <a:buFont typeface="Times New Roman"/>
              <a:buChar char="●"/>
              <a:tabLst>
                <a:tab pos="302260" algn="l"/>
              </a:tabLst>
            </a:pPr>
            <a:r>
              <a:rPr lang="zh-TW" altLang="en-US" spc="5" dirty="0">
                <a:latin typeface="Microsoft JhengHei"/>
                <a:cs typeface="Microsoft JhengHei"/>
              </a:rPr>
              <a:t>資料結構簡介</a:t>
            </a:r>
            <a:endParaRPr lang="en-US" altLang="zh-TW" spc="5" dirty="0">
              <a:latin typeface="Microsoft JhengHei"/>
              <a:cs typeface="Microsoft JhengHei"/>
            </a:endParaRPr>
          </a:p>
          <a:p>
            <a:pPr marL="302260" indent="-289560">
              <a:lnSpc>
                <a:spcPct val="100000"/>
              </a:lnSpc>
              <a:spcBef>
                <a:spcPts val="1060"/>
              </a:spcBef>
              <a:buFont typeface="Times New Roman"/>
              <a:buChar char="●"/>
              <a:tabLst>
                <a:tab pos="302260" algn="l"/>
              </a:tabLst>
            </a:pPr>
            <a:r>
              <a:rPr lang="zh-TW" altLang="en-US" dirty="0"/>
              <a:t>連結串列</a:t>
            </a:r>
            <a:r>
              <a:rPr lang="zh-TW" altLang="en-US" spc="5" dirty="0">
                <a:latin typeface="Microsoft JhengHei"/>
                <a:cs typeface="Microsoft JhengHei"/>
              </a:rPr>
              <a:t>簡介</a:t>
            </a:r>
            <a:endParaRPr lang="zh-TW" altLang="en-US" dirty="0">
              <a:latin typeface="Microsoft JhengHei"/>
              <a:cs typeface="Microsoft JhengHei"/>
            </a:endParaRPr>
          </a:p>
          <a:p>
            <a:pPr marL="302260" indent="-289560">
              <a:lnSpc>
                <a:spcPct val="100000"/>
              </a:lnSpc>
              <a:spcBef>
                <a:spcPts val="1080"/>
              </a:spcBef>
              <a:buFont typeface="Times New Roman"/>
              <a:buChar char="●"/>
              <a:tabLst>
                <a:tab pos="302260" algn="l"/>
              </a:tabLst>
            </a:pPr>
            <a:r>
              <a:rPr lang="zh-TW" altLang="en-US" spc="5" dirty="0">
                <a:latin typeface="Microsoft JhengHei"/>
                <a:cs typeface="Microsoft JhengHei"/>
              </a:rPr>
              <a:t>題目示例</a:t>
            </a:r>
            <a:endParaRPr lang="zh-TW" altLang="en-US" dirty="0">
              <a:latin typeface="Microsoft JhengHei"/>
              <a:cs typeface="Microsoft JhengHei"/>
            </a:endParaRPr>
          </a:p>
          <a:p>
            <a:pPr marL="302260" indent="-289560">
              <a:lnSpc>
                <a:spcPct val="100000"/>
              </a:lnSpc>
              <a:spcBef>
                <a:spcPts val="1085"/>
              </a:spcBef>
              <a:buFont typeface="Times New Roman"/>
              <a:buChar char="●"/>
              <a:tabLst>
                <a:tab pos="302260" algn="l"/>
              </a:tabLst>
            </a:pPr>
            <a:r>
              <a:rPr lang="zh-TW" altLang="en-US" spc="5" dirty="0">
                <a:latin typeface="Microsoft JhengHei"/>
                <a:cs typeface="Microsoft JhengHei"/>
              </a:rPr>
              <a:t>結論</a:t>
            </a:r>
            <a:endParaRPr lang="zh-TW" altLang="en-US" dirty="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85"/>
              </a:spcBef>
            </a:pPr>
            <a:r>
              <a:rPr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53669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324A-1681-A941-8D52-3770E1EA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B9E14-4356-3341-8B90-1CEFE89B0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同</a:t>
            </a:r>
            <a:r>
              <a:rPr lang="en-US" altLang="zh-CN" dirty="0"/>
              <a:t>83</a:t>
            </a:r>
            <a:r>
              <a:rPr lang="zh-CN" altLang="en-US" dirty="0"/>
              <a:t>是，</a:t>
            </a:r>
            <a:r>
              <a:rPr lang="en-US" altLang="zh-CN" dirty="0"/>
              <a:t>82</a:t>
            </a:r>
            <a:r>
              <a:rPr lang="zh-CN" altLang="en-US" dirty="0"/>
              <a:t>是進階版的。差異在於，要把有重複出現過的值從</a:t>
            </a:r>
            <a:r>
              <a:rPr lang="en-US" altLang="zh-CN" dirty="0"/>
              <a:t>list</a:t>
            </a:r>
            <a:r>
              <a:rPr lang="zh-CN" altLang="en-US" dirty="0"/>
              <a:t>中移除。</a:t>
            </a:r>
            <a:endParaRPr lang="en-US" altLang="zh-CN" dirty="0"/>
          </a:p>
          <a:p>
            <a:r>
              <a:rPr lang="zh-CN" altLang="en-US" dirty="0"/>
              <a:t>這邊多一個暫存的，用來比較下一個值是否一樣。</a:t>
            </a:r>
            <a:endParaRPr lang="en-US" altLang="zh-CN" dirty="0"/>
          </a:p>
          <a:p>
            <a:pPr lvl="1"/>
            <a:r>
              <a:rPr lang="zh-CN" altLang="en-US" dirty="0"/>
              <a:t>如果一樣，指針繼續往下</a:t>
            </a:r>
            <a:endParaRPr lang="en-US" altLang="zh-CN" dirty="0"/>
          </a:p>
          <a:p>
            <a:pPr lvl="1"/>
            <a:r>
              <a:rPr lang="zh-CN" altLang="en-US" dirty="0"/>
              <a:t>如果不一樣，指針下一個的指標就會是重組</a:t>
            </a:r>
            <a:r>
              <a:rPr lang="en-US" altLang="zh-TW" dirty="0"/>
              <a:t>list</a:t>
            </a:r>
            <a:r>
              <a:rPr lang="zh-CN" altLang="en-US"/>
              <a:t>的下一個。</a:t>
            </a:r>
            <a:endParaRPr lang="en-US" altLang="zh-CN" dirty="0"/>
          </a:p>
          <a:p>
            <a:r>
              <a:rPr lang="en-US" altLang="zh-CN" dirty="0"/>
              <a:t>Link</a:t>
            </a:r>
            <a:r>
              <a:rPr lang="zh-CN" altLang="en-US" dirty="0"/>
              <a:t>：</a:t>
            </a:r>
            <a:r>
              <a:rPr lang="en-US" dirty="0">
                <a:hlinkClick r:id="rId2"/>
              </a:rPr>
              <a:t>https://github.com/SJChang/leetcode/blob/master/code_linked-list/82.%20Remove%20Duplicates%20from%20Sorted%20List%20II.py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7415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71B15-F479-604E-929B-8350C2831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B03195-FAD6-6C4F-ADB1-FA580FE5E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30911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a linked list, determine if it has a cycle in it.</a:t>
            </a:r>
          </a:p>
          <a:p>
            <a:r>
              <a:rPr lang="en-US" dirty="0"/>
              <a:t>To represent a cycle in the given linked list, we use an integer pos which represents the position (0-indexed) in the linked list where tail connects to. If pos is -1, then there is no cycle in the linked list.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79EED43-BCF2-614E-B618-5E71DBC13549}"/>
              </a:ext>
            </a:extLst>
          </p:cNvPr>
          <p:cNvSpPr txBox="1">
            <a:spLocks/>
          </p:cNvSpPr>
          <p:nvPr/>
        </p:nvSpPr>
        <p:spPr>
          <a:xfrm>
            <a:off x="628650" y="34937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141 Linked List Cycle</a:t>
            </a: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7F405B-DD19-1C43-99D3-99E58CEE5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734" y="1432560"/>
            <a:ext cx="4170224" cy="542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32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324A-1681-A941-8D52-3770E1EA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B9E14-4356-3341-8B90-1CEFE89B0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用兩個指針，一個走正常速度，一個走兩倍速度。</a:t>
            </a:r>
            <a:endParaRPr lang="en-US" altLang="zh-CN" dirty="0"/>
          </a:p>
          <a:p>
            <a:r>
              <a:rPr lang="zh-CN" altLang="en-US" dirty="0"/>
              <a:t>如果他們可以相遇的話，表示有迴圈。反之亦然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Link</a:t>
            </a:r>
            <a:r>
              <a:rPr lang="zh-CN" altLang="en-US" dirty="0"/>
              <a:t>：</a:t>
            </a:r>
            <a:r>
              <a:rPr lang="en-US" dirty="0">
                <a:hlinkClick r:id="rId2"/>
              </a:rPr>
              <a:t>https://github.com/SJChang/leetcode/blob/master/code_linked-list/141.%20Linked%20List%20Cycle.py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8897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71B15-F479-604E-929B-8350C2831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B03195-FAD6-6C4F-ADB1-FA580FE5E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3303270" cy="466724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Given a linked list, return the node where the cycle begins. If there is no cycle, return null.</a:t>
            </a:r>
          </a:p>
          <a:p>
            <a:r>
              <a:rPr lang="en-US" dirty="0"/>
              <a:t>To represent a cycle in the given linked list, we use an integer pos which represents the position (0-indexed) in the linked list where tail connects to. If pos is -1, then there is no cycle in the linked list.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79EED43-BCF2-614E-B618-5E71DBC13549}"/>
              </a:ext>
            </a:extLst>
          </p:cNvPr>
          <p:cNvSpPr txBox="1">
            <a:spLocks/>
          </p:cNvSpPr>
          <p:nvPr/>
        </p:nvSpPr>
        <p:spPr>
          <a:xfrm>
            <a:off x="628650" y="34937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142 Linked List Cycle II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217174-DE22-2649-88CC-608FBAC9E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134" y="1816098"/>
            <a:ext cx="5275866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07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324A-1681-A941-8D52-3770E1EA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B9E14-4356-3341-8B90-1CEFE89B0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延伸至</a:t>
            </a:r>
            <a:r>
              <a:rPr lang="en-US" altLang="zh-CN" dirty="0"/>
              <a:t>141</a:t>
            </a:r>
            <a:r>
              <a:rPr lang="zh-CN" altLang="en-US" dirty="0"/>
              <a:t>題，除判斷是否有迴圈外，另需回傳回圈的產生的地方。</a:t>
            </a:r>
            <a:endParaRPr lang="en-US" altLang="zh-CN" dirty="0"/>
          </a:p>
          <a:p>
            <a:r>
              <a:rPr lang="zh-CN" altLang="en-US" dirty="0"/>
              <a:t>可以用上一題的兩個指針來做，亦可用</a:t>
            </a:r>
            <a:r>
              <a:rPr lang="en-US" altLang="zh-CN" dirty="0"/>
              <a:t>set()</a:t>
            </a:r>
            <a:r>
              <a:rPr lang="zh-CN" altLang="en-US" dirty="0"/>
              <a:t>來做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Link</a:t>
            </a:r>
            <a:r>
              <a:rPr lang="zh-CN" altLang="en-US" dirty="0"/>
              <a:t>：</a:t>
            </a:r>
            <a:r>
              <a:rPr lang="en-US" dirty="0">
                <a:hlinkClick r:id="rId2"/>
              </a:rPr>
              <a:t> https://github.com/SJChang/leetcode/blob/master/code_linked-list/142.%20Linked%20List%20Cycle%20II.py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874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94459-D8B3-4C4D-B26C-33A40DC4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5" dirty="0">
                <a:latin typeface="Microsoft JhengHei"/>
                <a:cs typeface="Microsoft JhengHei"/>
              </a:rPr>
              <a:t>資料結構簡介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B5B64-C1E1-254C-AA22-A2A39A966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在電腦科學中，資料結構（</a:t>
            </a:r>
            <a:r>
              <a:rPr lang="en-US" dirty="0"/>
              <a:t>data structure）</a:t>
            </a:r>
            <a:r>
              <a:rPr lang="zh-TW" altLang="en-US" dirty="0"/>
              <a:t>是電腦中儲存、組織資料的方式。大多數資料結構都由數列、記錄、可辨識聯合、參照等基本類型構成。</a:t>
            </a:r>
            <a:endParaRPr lang="en-US" altLang="zh-TW" dirty="0"/>
          </a:p>
          <a:p>
            <a:r>
              <a:rPr lang="zh-TW" altLang="en-US" dirty="0"/>
              <a:t>常見的資料結構</a:t>
            </a:r>
          </a:p>
          <a:p>
            <a:pPr lvl="1"/>
            <a:r>
              <a:rPr lang="zh-TW" altLang="en-US" dirty="0"/>
              <a:t>堆疊（</a:t>
            </a:r>
            <a:r>
              <a:rPr lang="en-US" dirty="0"/>
              <a:t>Stack）</a:t>
            </a:r>
          </a:p>
          <a:p>
            <a:pPr lvl="1"/>
            <a:r>
              <a:rPr lang="zh-TW" altLang="en-US" dirty="0"/>
              <a:t>佇列（</a:t>
            </a:r>
            <a:r>
              <a:rPr lang="en-US" dirty="0"/>
              <a:t>Queue）</a:t>
            </a:r>
          </a:p>
          <a:p>
            <a:pPr lvl="1"/>
            <a:r>
              <a:rPr lang="zh-TW" altLang="en-US" dirty="0"/>
              <a:t>陣列（</a:t>
            </a:r>
            <a:r>
              <a:rPr lang="en-US" dirty="0"/>
              <a:t>Array）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連結串列（</a:t>
            </a:r>
            <a:r>
              <a:rPr lang="en-US" dirty="0">
                <a:solidFill>
                  <a:srgbClr val="FF0000"/>
                </a:solidFill>
              </a:rPr>
              <a:t>Linked List）</a:t>
            </a:r>
          </a:p>
          <a:p>
            <a:pPr lvl="1"/>
            <a:r>
              <a:rPr lang="zh-TW" altLang="en-US" dirty="0"/>
              <a:t>樹（</a:t>
            </a:r>
            <a:r>
              <a:rPr lang="en-US" dirty="0"/>
              <a:t>Tree）</a:t>
            </a:r>
          </a:p>
          <a:p>
            <a:pPr lvl="1"/>
            <a:r>
              <a:rPr lang="zh-TW" altLang="en-US" dirty="0"/>
              <a:t>圖（</a:t>
            </a:r>
            <a:r>
              <a:rPr lang="en-US" dirty="0"/>
              <a:t>Graph）</a:t>
            </a:r>
          </a:p>
          <a:p>
            <a:pPr lvl="1"/>
            <a:r>
              <a:rPr lang="zh-TW" altLang="en-US" dirty="0"/>
              <a:t>堆積（</a:t>
            </a:r>
            <a:r>
              <a:rPr lang="en-US" dirty="0"/>
              <a:t>Heap）</a:t>
            </a:r>
          </a:p>
          <a:p>
            <a:pPr lvl="1"/>
            <a:r>
              <a:rPr lang="zh-TW" altLang="en-US" dirty="0"/>
              <a:t>雜湊表（</a:t>
            </a:r>
            <a:r>
              <a:rPr lang="en-US" dirty="0"/>
              <a:t>Hash table）</a:t>
            </a:r>
          </a:p>
        </p:txBody>
      </p:sp>
    </p:spTree>
    <p:extLst>
      <p:ext uri="{BB962C8B-B14F-4D97-AF65-F5344CB8AC3E}">
        <p14:creationId xmlns:p14="http://schemas.microsoft.com/office/powerpoint/2010/main" val="237994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175A-B5F9-F844-907F-F2D0011E6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連結串列</a:t>
            </a:r>
            <a:r>
              <a:rPr lang="zh-TW" altLang="en-US" spc="5" dirty="0">
                <a:latin typeface="Microsoft JhengHei"/>
                <a:cs typeface="Microsoft JhengHei"/>
              </a:rPr>
              <a:t>簡介</a:t>
            </a:r>
            <a:r>
              <a:rPr lang="en-US" altLang="zh-TW" spc="5" dirty="0">
                <a:latin typeface="Microsoft JhengHei"/>
                <a:cs typeface="Microsoft JhengHei"/>
              </a:rPr>
              <a:t>(1/4)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995D2-44A2-1041-B27F-C34F146D0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zh-TW" altLang="en-US" dirty="0"/>
              <a:t>是 </a:t>
            </a:r>
            <a:r>
              <a:rPr lang="en-US" dirty="0"/>
              <a:t>Python </a:t>
            </a:r>
            <a:r>
              <a:rPr lang="zh-TW" altLang="en-US" dirty="0"/>
              <a:t>常用的資料結構，可以容納不同類型的純量與不同長度的資料結構，在建立的時候使用中括號 </a:t>
            </a:r>
            <a:r>
              <a:rPr lang="en-US" altLang="zh-TW" dirty="0"/>
              <a:t>[] </a:t>
            </a:r>
            <a:r>
              <a:rPr lang="zh-TW" altLang="en-US" dirty="0"/>
              <a:t>將希望儲存的資訊包括起來。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Python</a:t>
            </a:r>
            <a:r>
              <a:rPr lang="zh-CN" altLang="en-US" dirty="0"/>
              <a:t>中，</a:t>
            </a:r>
            <a:r>
              <a:rPr lang="zh-TW" altLang="en-US" dirty="0"/>
              <a:t>跟</a:t>
            </a:r>
            <a:r>
              <a:rPr lang="en-US" altLang="zh-TW" dirty="0"/>
              <a:t>List </a:t>
            </a:r>
            <a:r>
              <a:rPr lang="zh-CN" altLang="en-US" dirty="0"/>
              <a:t>類似的資料結構是</a:t>
            </a:r>
            <a:r>
              <a:rPr lang="en-US" altLang="zh-CN" dirty="0" err="1"/>
              <a:t>Truple</a:t>
            </a:r>
            <a:r>
              <a:rPr lang="zh-CN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57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CC4FB-BD7E-E04C-B5BF-73539D22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連結串列</a:t>
            </a:r>
            <a:r>
              <a:rPr lang="zh-TW" altLang="en-US" spc="5" dirty="0">
                <a:latin typeface="Microsoft JhengHei"/>
                <a:cs typeface="Microsoft JhengHei"/>
              </a:rPr>
              <a:t>簡介</a:t>
            </a:r>
            <a:r>
              <a:rPr lang="en-US" altLang="zh-TW" spc="5" dirty="0">
                <a:latin typeface="Microsoft JhengHei"/>
                <a:cs typeface="Microsoft JhengHei"/>
              </a:rPr>
              <a:t>(2/4)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7AF6EA-5241-3D42-9EAF-80BDC21EE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190190"/>
              </p:ext>
            </p:extLst>
          </p:nvPr>
        </p:nvGraphicFramePr>
        <p:xfrm>
          <a:off x="419100" y="1827849"/>
          <a:ext cx="8305800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8140">
                  <a:extLst>
                    <a:ext uri="{9D8B030D-6E8A-4147-A177-3AD203B41FA5}">
                      <a16:colId xmlns:a16="http://schemas.microsoft.com/office/drawing/2014/main" val="248358552"/>
                    </a:ext>
                  </a:extLst>
                </a:gridCol>
                <a:gridCol w="4137660">
                  <a:extLst>
                    <a:ext uri="{9D8B030D-6E8A-4147-A177-3AD203B41FA5}">
                      <a16:colId xmlns:a16="http://schemas.microsoft.com/office/drawing/2014/main" val="2284074189"/>
                    </a:ext>
                  </a:extLst>
                </a:gridCol>
              </a:tblGrid>
              <a:tr h="3819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Truple</a:t>
                      </a:r>
                      <a:endParaRPr lang="en-US" sz="2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469708"/>
                  </a:ext>
                </a:extLst>
              </a:tr>
              <a:tr h="3376454"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Lists</a:t>
                      </a:r>
                      <a:r>
                        <a:rPr lang="zh-TW" alt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</a:t>
                      </a:r>
                      <a:r>
                        <a:rPr lang="en-US" altLang="zh-TW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</a:p>
                    <a:p>
                      <a:pPr marL="342900" indent="-3429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內容可以更改</a:t>
                      </a:r>
                      <a:r>
                        <a:rPr lang="en-US" altLang="zh-TW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Mutable)</a:t>
                      </a:r>
                    </a:p>
                    <a:p>
                      <a:pPr marL="342900" indent="-3429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Sequence type，</a:t>
                      </a:r>
                      <a:r>
                        <a:rPr lang="zh-TW" alt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有序</a:t>
                      </a:r>
                      <a:r>
                        <a:rPr lang="en-US" altLang="zh-TW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Ordered)，</a:t>
                      </a:r>
                      <a:r>
                        <a:rPr lang="zh-TW" alt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所以可以用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r>
                        <a:rPr lang="zh-TW" alt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來存取</a:t>
                      </a:r>
                      <a:endParaRPr lang="en-US" altLang="zh-TW" sz="2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可以用來實作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Stack(</a:t>
                      </a:r>
                      <a:r>
                        <a:rPr lang="zh-TW" alt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堆疊</a:t>
                      </a:r>
                      <a:r>
                        <a:rPr lang="en-US" altLang="zh-TW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TW" alt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或是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Queue(</a:t>
                      </a:r>
                      <a:r>
                        <a:rPr lang="zh-TW" alt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佇列</a:t>
                      </a:r>
                      <a:r>
                        <a:rPr lang="en-US" altLang="zh-TW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TW" alt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，不過通常使用</a:t>
                      </a:r>
                      <a:r>
                        <a:rPr lang="en-US" sz="2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collections.deque</a:t>
                      </a:r>
                      <a:r>
                        <a:rPr lang="zh-TW" alt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來實作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Queue</a:t>
                      </a:r>
                      <a:r>
                        <a:rPr lang="zh-TW" alt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會比較方便</a:t>
                      </a:r>
                      <a:endParaRPr lang="en-US" altLang="zh-TW" sz="2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通常用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iterating</a:t>
                      </a:r>
                      <a:r>
                        <a:rPr lang="zh-TW" alt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的方式來存取</a:t>
                      </a:r>
                      <a:endParaRPr lang="en-US" altLang="zh-TW" sz="2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可以有重複元素</a:t>
                      </a:r>
                      <a:r>
                        <a:rPr lang="en-US" altLang="zh-TW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跟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zh-TW" alt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的最大不同</a:t>
                      </a:r>
                      <a:r>
                        <a:rPr lang="en-US" altLang="zh-TW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Truples</a:t>
                      </a:r>
                      <a:r>
                        <a:rPr lang="zh-TW" alt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</a:t>
                      </a:r>
                      <a:r>
                        <a:rPr lang="en-US" altLang="zh-TW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內容不可更改</a:t>
                      </a:r>
                      <a:r>
                        <a:rPr lang="en-US" altLang="zh-TW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Immutable)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類似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List，</a:t>
                      </a:r>
                      <a:r>
                        <a:rPr lang="zh-TW" alt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因為不能更改內容，所以在實作上會比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zh-TW" alt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快</a:t>
                      </a:r>
                      <a:endParaRPr lang="en-US" altLang="zh-TW" sz="2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Sequence type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跟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zh-TW" alt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的差別是：通常包含異質</a:t>
                      </a:r>
                      <a:r>
                        <a:rPr lang="en-US" altLang="zh-TW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heterogeneous)</a:t>
                      </a:r>
                      <a:r>
                        <a:rPr lang="zh-TW" alt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的元素，也就是說，</a:t>
                      </a:r>
                      <a:r>
                        <a:rPr lang="en-US" sz="2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Truple</a:t>
                      </a:r>
                      <a:r>
                        <a:rPr lang="zh-TW" alt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的元素可以是不同資料型態</a:t>
                      </a:r>
                      <a:endParaRPr lang="en-US" altLang="zh-TW" sz="2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通常用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indexing</a:t>
                      </a:r>
                      <a:r>
                        <a:rPr lang="zh-TW" alt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或是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unpacking</a:t>
                      </a:r>
                      <a:r>
                        <a:rPr lang="zh-TW" alt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的方式來取得元素</a:t>
                      </a:r>
                      <a:endParaRPr lang="en-US" sz="2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05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10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ECA33-6CEF-C245-9DF6-92C12BD4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連結串列</a:t>
            </a:r>
            <a:r>
              <a:rPr lang="zh-TW" altLang="en-US" spc="5" dirty="0">
                <a:latin typeface="Microsoft JhengHei"/>
                <a:cs typeface="Microsoft JhengHei"/>
              </a:rPr>
              <a:t>簡介</a:t>
            </a:r>
            <a:r>
              <a:rPr lang="en-US" altLang="zh-TW" spc="5" dirty="0">
                <a:latin typeface="Microsoft JhengHei"/>
                <a:cs typeface="Microsoft JhengHei"/>
              </a:rPr>
              <a:t>(3/4)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37AB96-4895-4742-ABE4-65CBC5D3A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955711"/>
            <a:ext cx="7886700" cy="4091166"/>
          </a:xfrm>
        </p:spPr>
      </p:pic>
    </p:spTree>
    <p:extLst>
      <p:ext uri="{BB962C8B-B14F-4D97-AF65-F5344CB8AC3E}">
        <p14:creationId xmlns:p14="http://schemas.microsoft.com/office/powerpoint/2010/main" val="2679703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3A3A-1464-7C4D-8144-B46314EC3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連結串列</a:t>
            </a:r>
            <a:r>
              <a:rPr lang="zh-TW" altLang="en-US" spc="5" dirty="0">
                <a:latin typeface="Microsoft JhengHei"/>
                <a:cs typeface="Microsoft JhengHei"/>
              </a:rPr>
              <a:t>簡介</a:t>
            </a:r>
            <a:r>
              <a:rPr lang="en-US" altLang="zh-TW" spc="5" dirty="0">
                <a:latin typeface="Microsoft JhengHei"/>
                <a:cs typeface="Microsoft JhengHei"/>
              </a:rPr>
              <a:t>(4/4)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DD8225-9888-464E-A33D-DBC1EC43D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77920"/>
            <a:ext cx="7886700" cy="3646747"/>
          </a:xfrm>
        </p:spPr>
      </p:pic>
    </p:spTree>
    <p:extLst>
      <p:ext uri="{BB962C8B-B14F-4D97-AF65-F5344CB8AC3E}">
        <p14:creationId xmlns:p14="http://schemas.microsoft.com/office/powerpoint/2010/main" val="126790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79CE-9359-1D42-A5FD-71D47FBB2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相關題目與示例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2E0DBD9-CFF7-AE4A-B1F8-F27ACABEB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636" y="1426235"/>
            <a:ext cx="6056728" cy="5066639"/>
          </a:xfrm>
        </p:spPr>
      </p:pic>
    </p:spTree>
    <p:extLst>
      <p:ext uri="{BB962C8B-B14F-4D97-AF65-F5344CB8AC3E}">
        <p14:creationId xmlns:p14="http://schemas.microsoft.com/office/powerpoint/2010/main" val="95721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71B15-F479-604E-929B-8350C2831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B03195-FAD6-6C4F-ADB1-FA580FE5E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given two non-empty linked lists representing two non-negative integers. The digits are stored in reverse order and each of their nodes contain a single digit. Add the two numbers and return it as a linked list.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79EED43-BCF2-614E-B618-5E71DBC13549}"/>
              </a:ext>
            </a:extLst>
          </p:cNvPr>
          <p:cNvSpPr txBox="1">
            <a:spLocks/>
          </p:cNvSpPr>
          <p:nvPr/>
        </p:nvSpPr>
        <p:spPr>
          <a:xfrm>
            <a:off x="628650" y="34937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2 Add Two Numbers</a:t>
            </a:r>
            <a:endParaRPr lang="en-US" dirty="0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AE0A06A6-AF6D-0A43-9A78-9B9767DCB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240" y="4928870"/>
            <a:ext cx="34544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3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1255</Words>
  <Application>Microsoft Macintosh PowerPoint</Application>
  <PresentationFormat>On-screen Show (4:3)</PresentationFormat>
  <Paragraphs>111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Microsoft JhengHei</vt:lpstr>
      <vt:lpstr>Arial</vt:lpstr>
      <vt:lpstr>Calibri</vt:lpstr>
      <vt:lpstr>Calibri Light</vt:lpstr>
      <vt:lpstr>Times New Roman</vt:lpstr>
      <vt:lpstr>Office Theme</vt:lpstr>
      <vt:lpstr>Leetcode Linked List</vt:lpstr>
      <vt:lpstr>大綱</vt:lpstr>
      <vt:lpstr>資料結構簡介</vt:lpstr>
      <vt:lpstr>連結串列簡介(1/4)</vt:lpstr>
      <vt:lpstr>連結串列簡介(2/4)</vt:lpstr>
      <vt:lpstr>連結串列簡介(3/4)</vt:lpstr>
      <vt:lpstr>連結串列簡介(4/4)</vt:lpstr>
      <vt:lpstr>相關題目與示例</vt:lpstr>
      <vt:lpstr> </vt:lpstr>
      <vt:lpstr>Idea </vt:lpstr>
      <vt:lpstr> </vt:lpstr>
      <vt:lpstr>Idea </vt:lpstr>
      <vt:lpstr> </vt:lpstr>
      <vt:lpstr>Idea </vt:lpstr>
      <vt:lpstr> </vt:lpstr>
      <vt:lpstr>Idea </vt:lpstr>
      <vt:lpstr> </vt:lpstr>
      <vt:lpstr>Idea </vt:lpstr>
      <vt:lpstr> </vt:lpstr>
      <vt:lpstr>Idea </vt:lpstr>
      <vt:lpstr> </vt:lpstr>
      <vt:lpstr>Idea </vt:lpstr>
      <vt:lpstr> </vt:lpstr>
      <vt:lpstr>Idea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 tree</dc:title>
  <dc:creator>Shu Jui Chang</dc:creator>
  <cp:lastModifiedBy>Shu Jui Chang</cp:lastModifiedBy>
  <cp:revision>53</cp:revision>
  <dcterms:created xsi:type="dcterms:W3CDTF">2020-07-03T21:19:39Z</dcterms:created>
  <dcterms:modified xsi:type="dcterms:W3CDTF">2020-07-09T20:18:09Z</dcterms:modified>
</cp:coreProperties>
</file>