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8" r:id="rId2"/>
    <p:sldId id="257" r:id="rId3"/>
    <p:sldId id="266" r:id="rId4"/>
    <p:sldId id="267" r:id="rId5"/>
    <p:sldId id="268" r:id="rId6"/>
    <p:sldId id="285" r:id="rId7"/>
    <p:sldId id="287" r:id="rId8"/>
    <p:sldId id="300" r:id="rId9"/>
    <p:sldId id="301" r:id="rId10"/>
    <p:sldId id="302" r:id="rId11"/>
    <p:sldId id="303" r:id="rId12"/>
    <p:sldId id="304" r:id="rId13"/>
    <p:sldId id="305" r:id="rId14"/>
    <p:sldId id="306" r:id="rId15"/>
    <p:sldId id="309" r:id="rId16"/>
    <p:sldId id="310" r:id="rId17"/>
    <p:sldId id="311" r:id="rId18"/>
    <p:sldId id="312"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74"/>
    <p:restoredTop sz="81373"/>
  </p:normalViewPr>
  <p:slideViewPr>
    <p:cSldViewPr snapToGrid="0" snapToObjects="1">
      <p:cViewPr varScale="1">
        <p:scale>
          <a:sx n="84" d="100"/>
          <a:sy n="84" d="100"/>
        </p:scale>
        <p:origin x="3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6139DA-20F7-114A-8B80-0EFE902F055E}" type="datetimeFigureOut">
              <a:rPr lang="en-US" smtClean="0"/>
              <a:t>7/4/20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9AA12-CD21-4B4A-ABC3-153B0AD75959}" type="slidenum">
              <a:rPr lang="en-US" smtClean="0"/>
              <a:t>‹#›</a:t>
            </a:fld>
            <a:endParaRPr lang="en-US"/>
          </a:p>
        </p:txBody>
      </p:sp>
    </p:spTree>
    <p:extLst>
      <p:ext uri="{BB962C8B-B14F-4D97-AF65-F5344CB8AC3E}">
        <p14:creationId xmlns:p14="http://schemas.microsoft.com/office/powerpoint/2010/main" val="2899090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49AA12-CD21-4B4A-ABC3-153B0AD75959}" type="slidenum">
              <a:rPr lang="en-US" smtClean="0"/>
              <a:t>4</a:t>
            </a:fld>
            <a:endParaRPr lang="en-US"/>
          </a:p>
        </p:txBody>
      </p:sp>
    </p:spTree>
    <p:extLst>
      <p:ext uri="{BB962C8B-B14F-4D97-AF65-F5344CB8AC3E}">
        <p14:creationId xmlns:p14="http://schemas.microsoft.com/office/powerpoint/2010/main" val="2066383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49AA12-CD21-4B4A-ABC3-153B0AD75959}" type="slidenum">
              <a:rPr lang="en-US" smtClean="0"/>
              <a:t>5</a:t>
            </a:fld>
            <a:endParaRPr lang="en-US"/>
          </a:p>
        </p:txBody>
      </p:sp>
    </p:spTree>
    <p:extLst>
      <p:ext uri="{BB962C8B-B14F-4D97-AF65-F5344CB8AC3E}">
        <p14:creationId xmlns:p14="http://schemas.microsoft.com/office/powerpoint/2010/main" val="4077649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951814-8612-8848-BF35-9C656E495B3F}" type="datetimeFigureOut">
              <a:rPr lang="en-US" smtClean="0"/>
              <a:t>7/4/20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16078-F2DE-E144-88DA-3B170CE306B3}" type="slidenum">
              <a:rPr lang="en-US" smtClean="0"/>
              <a:t>‹#›</a:t>
            </a:fld>
            <a:endParaRPr lang="en-US"/>
          </a:p>
        </p:txBody>
      </p:sp>
    </p:spTree>
    <p:extLst>
      <p:ext uri="{BB962C8B-B14F-4D97-AF65-F5344CB8AC3E}">
        <p14:creationId xmlns:p14="http://schemas.microsoft.com/office/powerpoint/2010/main" val="3541967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51814-8612-8848-BF35-9C656E495B3F}" type="datetimeFigureOut">
              <a:rPr lang="en-US" smtClean="0"/>
              <a:t>7/4/20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16078-F2DE-E144-88DA-3B170CE306B3}" type="slidenum">
              <a:rPr lang="en-US" smtClean="0"/>
              <a:t>‹#›</a:t>
            </a:fld>
            <a:endParaRPr lang="en-US"/>
          </a:p>
        </p:txBody>
      </p:sp>
    </p:spTree>
    <p:extLst>
      <p:ext uri="{BB962C8B-B14F-4D97-AF65-F5344CB8AC3E}">
        <p14:creationId xmlns:p14="http://schemas.microsoft.com/office/powerpoint/2010/main" val="3115852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51814-8612-8848-BF35-9C656E495B3F}" type="datetimeFigureOut">
              <a:rPr lang="en-US" smtClean="0"/>
              <a:t>7/4/20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16078-F2DE-E144-88DA-3B170CE306B3}" type="slidenum">
              <a:rPr lang="en-US" smtClean="0"/>
              <a:t>‹#›</a:t>
            </a:fld>
            <a:endParaRPr lang="en-US"/>
          </a:p>
        </p:txBody>
      </p:sp>
    </p:spTree>
    <p:extLst>
      <p:ext uri="{BB962C8B-B14F-4D97-AF65-F5344CB8AC3E}">
        <p14:creationId xmlns:p14="http://schemas.microsoft.com/office/powerpoint/2010/main" val="363512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51814-8612-8848-BF35-9C656E495B3F}" type="datetimeFigureOut">
              <a:rPr lang="en-US" smtClean="0"/>
              <a:t>7/4/20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16078-F2DE-E144-88DA-3B170CE306B3}" type="slidenum">
              <a:rPr lang="en-US" smtClean="0"/>
              <a:t>‹#›</a:t>
            </a:fld>
            <a:endParaRPr lang="en-US"/>
          </a:p>
        </p:txBody>
      </p:sp>
    </p:spTree>
    <p:extLst>
      <p:ext uri="{BB962C8B-B14F-4D97-AF65-F5344CB8AC3E}">
        <p14:creationId xmlns:p14="http://schemas.microsoft.com/office/powerpoint/2010/main" val="352487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951814-8612-8848-BF35-9C656E495B3F}" type="datetimeFigureOut">
              <a:rPr lang="en-US" smtClean="0"/>
              <a:t>7/4/20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16078-F2DE-E144-88DA-3B170CE306B3}" type="slidenum">
              <a:rPr lang="en-US" smtClean="0"/>
              <a:t>‹#›</a:t>
            </a:fld>
            <a:endParaRPr lang="en-US"/>
          </a:p>
        </p:txBody>
      </p:sp>
    </p:spTree>
    <p:extLst>
      <p:ext uri="{BB962C8B-B14F-4D97-AF65-F5344CB8AC3E}">
        <p14:creationId xmlns:p14="http://schemas.microsoft.com/office/powerpoint/2010/main" val="77589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951814-8612-8848-BF35-9C656E495B3F}" type="datetimeFigureOut">
              <a:rPr lang="en-US" smtClean="0"/>
              <a:t>7/4/20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16078-F2DE-E144-88DA-3B170CE306B3}" type="slidenum">
              <a:rPr lang="en-US" smtClean="0"/>
              <a:t>‹#›</a:t>
            </a:fld>
            <a:endParaRPr lang="en-US"/>
          </a:p>
        </p:txBody>
      </p:sp>
    </p:spTree>
    <p:extLst>
      <p:ext uri="{BB962C8B-B14F-4D97-AF65-F5344CB8AC3E}">
        <p14:creationId xmlns:p14="http://schemas.microsoft.com/office/powerpoint/2010/main" val="58962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951814-8612-8848-BF35-9C656E495B3F}" type="datetimeFigureOut">
              <a:rPr lang="en-US" smtClean="0"/>
              <a:t>7/4/20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B16078-F2DE-E144-88DA-3B170CE306B3}" type="slidenum">
              <a:rPr lang="en-US" smtClean="0"/>
              <a:t>‹#›</a:t>
            </a:fld>
            <a:endParaRPr lang="en-US"/>
          </a:p>
        </p:txBody>
      </p:sp>
    </p:spTree>
    <p:extLst>
      <p:ext uri="{BB962C8B-B14F-4D97-AF65-F5344CB8AC3E}">
        <p14:creationId xmlns:p14="http://schemas.microsoft.com/office/powerpoint/2010/main" val="260430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951814-8612-8848-BF35-9C656E495B3F}" type="datetimeFigureOut">
              <a:rPr lang="en-US" smtClean="0"/>
              <a:t>7/4/20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B16078-F2DE-E144-88DA-3B170CE306B3}" type="slidenum">
              <a:rPr lang="en-US" smtClean="0"/>
              <a:t>‹#›</a:t>
            </a:fld>
            <a:endParaRPr lang="en-US"/>
          </a:p>
        </p:txBody>
      </p:sp>
    </p:spTree>
    <p:extLst>
      <p:ext uri="{BB962C8B-B14F-4D97-AF65-F5344CB8AC3E}">
        <p14:creationId xmlns:p14="http://schemas.microsoft.com/office/powerpoint/2010/main" val="2723392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51814-8612-8848-BF35-9C656E495B3F}" type="datetimeFigureOut">
              <a:rPr lang="en-US" smtClean="0"/>
              <a:t>7/4/20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B16078-F2DE-E144-88DA-3B170CE306B3}" type="slidenum">
              <a:rPr lang="en-US" smtClean="0"/>
              <a:t>‹#›</a:t>
            </a:fld>
            <a:endParaRPr lang="en-US"/>
          </a:p>
        </p:txBody>
      </p:sp>
    </p:spTree>
    <p:extLst>
      <p:ext uri="{BB962C8B-B14F-4D97-AF65-F5344CB8AC3E}">
        <p14:creationId xmlns:p14="http://schemas.microsoft.com/office/powerpoint/2010/main" val="422965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951814-8612-8848-BF35-9C656E495B3F}" type="datetimeFigureOut">
              <a:rPr lang="en-US" smtClean="0"/>
              <a:t>7/4/20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16078-F2DE-E144-88DA-3B170CE306B3}" type="slidenum">
              <a:rPr lang="en-US" smtClean="0"/>
              <a:t>‹#›</a:t>
            </a:fld>
            <a:endParaRPr lang="en-US"/>
          </a:p>
        </p:txBody>
      </p:sp>
    </p:spTree>
    <p:extLst>
      <p:ext uri="{BB962C8B-B14F-4D97-AF65-F5344CB8AC3E}">
        <p14:creationId xmlns:p14="http://schemas.microsoft.com/office/powerpoint/2010/main" val="1481045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951814-8612-8848-BF35-9C656E495B3F}" type="datetimeFigureOut">
              <a:rPr lang="en-US" smtClean="0"/>
              <a:t>7/4/20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16078-F2DE-E144-88DA-3B170CE306B3}" type="slidenum">
              <a:rPr lang="en-US" smtClean="0"/>
              <a:t>‹#›</a:t>
            </a:fld>
            <a:endParaRPr lang="en-US"/>
          </a:p>
        </p:txBody>
      </p:sp>
    </p:spTree>
    <p:extLst>
      <p:ext uri="{BB962C8B-B14F-4D97-AF65-F5344CB8AC3E}">
        <p14:creationId xmlns:p14="http://schemas.microsoft.com/office/powerpoint/2010/main" val="2249233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51814-8612-8848-BF35-9C656E495B3F}" type="datetimeFigureOut">
              <a:rPr lang="en-US" smtClean="0"/>
              <a:t>7/4/20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B16078-F2DE-E144-88DA-3B170CE306B3}" type="slidenum">
              <a:rPr lang="en-US" smtClean="0"/>
              <a:t>‹#›</a:t>
            </a:fld>
            <a:endParaRPr lang="en-US"/>
          </a:p>
        </p:txBody>
      </p:sp>
    </p:spTree>
    <p:extLst>
      <p:ext uri="{BB962C8B-B14F-4D97-AF65-F5344CB8AC3E}">
        <p14:creationId xmlns:p14="http://schemas.microsoft.com/office/powerpoint/2010/main" val="2916065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JChang/leetcode/blob/master/code_stack/225.%20Implement%20Stack%20using%20Queues.p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JChang/leetcode/blob/master/code_stack/232.%20Implement%20Queue%20using%20Stacks.p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JChang/leetcode/blob/master/code_stack/1381.%20Design%20a%20Stack%20With%20Increment%20Operation.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SJChang/leetcode/blob/master/code_stack/70.%20Climbing%20Stairs.p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SJChang/leetcode/blob/master/code_stack/746.%20Min%20Cost%20Climbing%20Stairs.p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JChang/leetcode/blob/master/code_stack/155.%20Min%20Stack.p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143002" y="1999615"/>
            <a:ext cx="6858000" cy="2764028"/>
          </a:xfrm>
          <a:prstGeom prst="rect">
            <a:avLst/>
          </a:prstGeom>
        </p:spPr>
        <p:txBody>
          <a:bodyPr vert="horz" lIns="91440" tIns="45720" rIns="91440" bIns="45720" rtlCol="0" anchor="ctr">
            <a:normAutofit/>
          </a:bodyPr>
          <a:lstStyle/>
          <a:p>
            <a:pPr marL="12700" algn="ctr"/>
            <a:r>
              <a:rPr lang="en-US" sz="6600" dirty="0" err="1"/>
              <a:t>Leetcode</a:t>
            </a:r>
            <a:br>
              <a:rPr lang="en-US" sz="6600" dirty="0"/>
            </a:br>
            <a:r>
              <a:rPr lang="en-US" sz="6600" dirty="0"/>
              <a:t>stack</a:t>
            </a:r>
            <a:endParaRPr lang="en-US" sz="6300" kern="1200" spc="-10" dirty="0">
              <a:solidFill>
                <a:schemeClr val="tx1"/>
              </a:solidFill>
              <a:latin typeface="+mj-lt"/>
              <a:ea typeface="+mj-ea"/>
              <a:cs typeface="+mj-cs"/>
            </a:endParaRPr>
          </a:p>
        </p:txBody>
      </p:sp>
    </p:spTree>
    <p:extLst>
      <p:ext uri="{BB962C8B-B14F-4D97-AF65-F5344CB8AC3E}">
        <p14:creationId xmlns:p14="http://schemas.microsoft.com/office/powerpoint/2010/main" val="1153570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24A-1681-A941-8D52-3770E1EA3FFD}"/>
              </a:ext>
            </a:extLst>
          </p:cNvPr>
          <p:cNvSpPr>
            <a:spLocks noGrp="1"/>
          </p:cNvSpPr>
          <p:nvPr>
            <p:ph type="title"/>
          </p:nvPr>
        </p:nvSpPr>
        <p:spPr/>
        <p:txBody>
          <a:bodyPr/>
          <a:lstStyle/>
          <a:p>
            <a:r>
              <a:rPr lang="en-US" dirty="0"/>
              <a:t>Idea </a:t>
            </a:r>
          </a:p>
        </p:txBody>
      </p:sp>
      <p:sp>
        <p:nvSpPr>
          <p:cNvPr id="3" name="Content Placeholder 2">
            <a:extLst>
              <a:ext uri="{FF2B5EF4-FFF2-40B4-BE49-F238E27FC236}">
                <a16:creationId xmlns:a16="http://schemas.microsoft.com/office/drawing/2014/main" id="{83FB9E14-4356-3341-8B90-1CEFE89B0CFD}"/>
              </a:ext>
            </a:extLst>
          </p:cNvPr>
          <p:cNvSpPr>
            <a:spLocks noGrp="1"/>
          </p:cNvSpPr>
          <p:nvPr>
            <p:ph idx="1"/>
          </p:nvPr>
        </p:nvSpPr>
        <p:spPr/>
        <p:txBody>
          <a:bodyPr/>
          <a:lstStyle/>
          <a:p>
            <a:r>
              <a:rPr lang="zh-CN" altLang="en-US" dirty="0"/>
              <a:t>如同上題，但這次不需要第二個</a:t>
            </a:r>
            <a:r>
              <a:rPr lang="en-US" altLang="zh-CN" dirty="0"/>
              <a:t>stack</a:t>
            </a:r>
            <a:r>
              <a:rPr lang="zh-CN" altLang="en-US" dirty="0"/>
              <a:t>來存最小值。</a:t>
            </a:r>
            <a:endParaRPr lang="en-US" altLang="zh-CN" dirty="0"/>
          </a:p>
          <a:p>
            <a:r>
              <a:rPr lang="zh-CN" altLang="en-US" dirty="0"/>
              <a:t>需注意</a:t>
            </a:r>
            <a:r>
              <a:rPr lang="en-US" altLang="zh-CN" dirty="0"/>
              <a:t>stack</a:t>
            </a:r>
            <a:r>
              <a:rPr lang="zh-CN" altLang="en-US" dirty="0"/>
              <a:t>裡面的值是否為空，若為空，則無法</a:t>
            </a:r>
            <a:r>
              <a:rPr lang="en-US" altLang="zh-CN" dirty="0"/>
              <a:t>pop</a:t>
            </a:r>
            <a:r>
              <a:rPr lang="zh-CN" altLang="en-US" dirty="0"/>
              <a:t>或</a:t>
            </a:r>
            <a:r>
              <a:rPr lang="en-US" altLang="zh-CN" dirty="0"/>
              <a:t>top</a:t>
            </a:r>
            <a:r>
              <a:rPr lang="zh-CN" altLang="en-US" dirty="0"/>
              <a:t>。</a:t>
            </a:r>
            <a:endParaRPr lang="en-US" altLang="zh-CN" dirty="0"/>
          </a:p>
          <a:p>
            <a:endParaRPr lang="en-US" altLang="zh-CN" dirty="0"/>
          </a:p>
          <a:p>
            <a:r>
              <a:rPr lang="en-US" altLang="zh-CN" dirty="0"/>
              <a:t>Link</a:t>
            </a:r>
            <a:r>
              <a:rPr lang="zh-CN" altLang="en-US" dirty="0"/>
              <a:t>：</a:t>
            </a:r>
            <a:r>
              <a:rPr lang="en-US" dirty="0">
                <a:hlinkClick r:id="rId2"/>
              </a:rPr>
              <a:t>https://github.com/SJChang/leetcode/blob/master/code_stack/225.%20Implement%20Stack%20using%20Queues.py</a:t>
            </a:r>
            <a:endParaRPr lang="en-US" altLang="zh-CN" dirty="0"/>
          </a:p>
          <a:p>
            <a:endParaRPr lang="en-US" dirty="0"/>
          </a:p>
        </p:txBody>
      </p:sp>
    </p:spTree>
    <p:extLst>
      <p:ext uri="{BB962C8B-B14F-4D97-AF65-F5344CB8AC3E}">
        <p14:creationId xmlns:p14="http://schemas.microsoft.com/office/powerpoint/2010/main" val="2531897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1B15-F479-604E-929B-8350C2831956}"/>
              </a:ext>
            </a:extLst>
          </p:cNvPr>
          <p:cNvSpPr>
            <a:spLocks noGrp="1"/>
          </p:cNvSpPr>
          <p:nvPr>
            <p:ph type="title"/>
          </p:nvPr>
        </p:nvSpPr>
        <p:spPr/>
        <p:txBody>
          <a:bodyPr/>
          <a:lstStyle/>
          <a:p>
            <a:r>
              <a:rPr lang="en-US" dirty="0"/>
              <a:t>232	Implement Queue using Stacks </a:t>
            </a:r>
          </a:p>
        </p:txBody>
      </p:sp>
      <p:sp>
        <p:nvSpPr>
          <p:cNvPr id="3" name="Content Placeholder 2">
            <a:extLst>
              <a:ext uri="{FF2B5EF4-FFF2-40B4-BE49-F238E27FC236}">
                <a16:creationId xmlns:a16="http://schemas.microsoft.com/office/drawing/2014/main" id="{1C68CB5D-0028-624A-8147-C304C414F2B3}"/>
              </a:ext>
            </a:extLst>
          </p:cNvPr>
          <p:cNvSpPr>
            <a:spLocks noGrp="1"/>
          </p:cNvSpPr>
          <p:nvPr>
            <p:ph idx="1"/>
          </p:nvPr>
        </p:nvSpPr>
        <p:spPr/>
        <p:txBody>
          <a:bodyPr/>
          <a:lstStyle/>
          <a:p>
            <a:r>
              <a:rPr lang="en-US" dirty="0"/>
              <a:t>Implement the following operations of a queue using stacks.</a:t>
            </a:r>
          </a:p>
          <a:p>
            <a:endParaRPr lang="en-US" dirty="0"/>
          </a:p>
          <a:p>
            <a:r>
              <a:rPr lang="en-US" dirty="0"/>
              <a:t>push(x) -- Push element x to the back of queue.</a:t>
            </a:r>
          </a:p>
          <a:p>
            <a:r>
              <a:rPr lang="en-US" dirty="0"/>
              <a:t>pop() -- Removes the element from in front of queue.</a:t>
            </a:r>
          </a:p>
          <a:p>
            <a:r>
              <a:rPr lang="en-US" dirty="0"/>
              <a:t>peek() -- Get the front element.</a:t>
            </a:r>
          </a:p>
          <a:p>
            <a:r>
              <a:rPr lang="en-US" dirty="0"/>
              <a:t>empty() -- Return whether the queue is empty.</a:t>
            </a:r>
          </a:p>
        </p:txBody>
      </p:sp>
    </p:spTree>
    <p:extLst>
      <p:ext uri="{BB962C8B-B14F-4D97-AF65-F5344CB8AC3E}">
        <p14:creationId xmlns:p14="http://schemas.microsoft.com/office/powerpoint/2010/main" val="1394865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24A-1681-A941-8D52-3770E1EA3FFD}"/>
              </a:ext>
            </a:extLst>
          </p:cNvPr>
          <p:cNvSpPr>
            <a:spLocks noGrp="1"/>
          </p:cNvSpPr>
          <p:nvPr>
            <p:ph type="title"/>
          </p:nvPr>
        </p:nvSpPr>
        <p:spPr/>
        <p:txBody>
          <a:bodyPr/>
          <a:lstStyle/>
          <a:p>
            <a:r>
              <a:rPr lang="en-US" dirty="0"/>
              <a:t>Idea </a:t>
            </a:r>
          </a:p>
        </p:txBody>
      </p:sp>
      <p:sp>
        <p:nvSpPr>
          <p:cNvPr id="3" name="Content Placeholder 2">
            <a:extLst>
              <a:ext uri="{FF2B5EF4-FFF2-40B4-BE49-F238E27FC236}">
                <a16:creationId xmlns:a16="http://schemas.microsoft.com/office/drawing/2014/main" id="{83FB9E14-4356-3341-8B90-1CEFE89B0CFD}"/>
              </a:ext>
            </a:extLst>
          </p:cNvPr>
          <p:cNvSpPr>
            <a:spLocks noGrp="1"/>
          </p:cNvSpPr>
          <p:nvPr>
            <p:ph idx="1"/>
          </p:nvPr>
        </p:nvSpPr>
        <p:spPr/>
        <p:txBody>
          <a:bodyPr>
            <a:normAutofit lnSpcReduction="10000"/>
          </a:bodyPr>
          <a:lstStyle/>
          <a:p>
            <a:r>
              <a:rPr lang="zh-CN" altLang="en-US" dirty="0"/>
              <a:t>和</a:t>
            </a:r>
            <a:r>
              <a:rPr lang="en-US" altLang="zh-CN" dirty="0"/>
              <a:t>stack</a:t>
            </a:r>
            <a:r>
              <a:rPr lang="zh-CN" altLang="en-US" dirty="0"/>
              <a:t>的特性相反，</a:t>
            </a:r>
            <a:r>
              <a:rPr lang="en-US" altLang="zh-CN" dirty="0"/>
              <a:t>queue</a:t>
            </a:r>
            <a:r>
              <a:rPr lang="zh-CN" altLang="en-US" dirty="0"/>
              <a:t>是先進先出。</a:t>
            </a:r>
            <a:endParaRPr lang="en-US" altLang="zh-CN" dirty="0"/>
          </a:p>
          <a:p>
            <a:r>
              <a:rPr lang="zh-CN" altLang="en-US" dirty="0"/>
              <a:t>綜合前面兩題，</a:t>
            </a:r>
            <a:r>
              <a:rPr lang="en-US" altLang="zh-CN" dirty="0"/>
              <a:t>225</a:t>
            </a:r>
            <a:r>
              <a:rPr lang="zh-CN" altLang="en-US" dirty="0"/>
              <a:t>和</a:t>
            </a:r>
            <a:r>
              <a:rPr lang="en-US" altLang="zh-CN" dirty="0"/>
              <a:t>232</a:t>
            </a:r>
            <a:r>
              <a:rPr lang="zh-CN" altLang="en-US" dirty="0"/>
              <a:t>的做法，可以使用一個</a:t>
            </a:r>
            <a:r>
              <a:rPr lang="en-US" altLang="zh-CN" dirty="0"/>
              <a:t>stack</a:t>
            </a:r>
            <a:r>
              <a:rPr lang="zh-CN" altLang="en-US" dirty="0"/>
              <a:t>或兩個</a:t>
            </a:r>
            <a:r>
              <a:rPr lang="en-US" altLang="zh-CN" dirty="0"/>
              <a:t>stack</a:t>
            </a:r>
            <a:r>
              <a:rPr lang="zh-CN" altLang="en-US" dirty="0"/>
              <a:t>來解。</a:t>
            </a:r>
            <a:endParaRPr lang="en-US" altLang="zh-CN" dirty="0"/>
          </a:p>
          <a:p>
            <a:pPr lvl="1"/>
            <a:r>
              <a:rPr lang="zh-CN" altLang="en-US" dirty="0"/>
              <a:t>一個</a:t>
            </a:r>
            <a:r>
              <a:rPr lang="en-US" altLang="zh-CN" dirty="0"/>
              <a:t>stack</a:t>
            </a:r>
            <a:r>
              <a:rPr lang="zh-CN" altLang="en-US" dirty="0"/>
              <a:t>：</a:t>
            </a:r>
            <a:r>
              <a:rPr lang="en-US" altLang="zh-CN" dirty="0"/>
              <a:t>pop(0)</a:t>
            </a:r>
          </a:p>
          <a:p>
            <a:pPr lvl="1"/>
            <a:r>
              <a:rPr lang="zh-CN" altLang="en-US" dirty="0"/>
              <a:t>兩個</a:t>
            </a:r>
            <a:r>
              <a:rPr lang="en-US" altLang="zh-CN" dirty="0"/>
              <a:t>stack</a:t>
            </a:r>
            <a:r>
              <a:rPr lang="zh-CN" altLang="en-US" dirty="0"/>
              <a:t>：把第一個</a:t>
            </a:r>
            <a:r>
              <a:rPr lang="en-US" altLang="zh-CN" dirty="0"/>
              <a:t>stack</a:t>
            </a:r>
            <a:r>
              <a:rPr lang="zh-CN" altLang="en-US" dirty="0"/>
              <a:t>的東西依序</a:t>
            </a:r>
            <a:r>
              <a:rPr lang="en-US" altLang="zh-CN" dirty="0"/>
              <a:t>pop</a:t>
            </a:r>
            <a:r>
              <a:rPr lang="zh-CN" altLang="en-US" dirty="0"/>
              <a:t>到第二個</a:t>
            </a:r>
            <a:r>
              <a:rPr lang="en-US" altLang="zh-CN" dirty="0"/>
              <a:t>stack</a:t>
            </a:r>
            <a:r>
              <a:rPr lang="zh-CN" altLang="en-US" dirty="0"/>
              <a:t>，所以這樣</a:t>
            </a:r>
            <a:r>
              <a:rPr lang="en-US" altLang="zh-CN" dirty="0"/>
              <a:t>pop</a:t>
            </a:r>
            <a:r>
              <a:rPr lang="zh-CN" altLang="en-US" dirty="0"/>
              <a:t>第二個</a:t>
            </a:r>
            <a:r>
              <a:rPr lang="en-US" altLang="zh-CN" dirty="0"/>
              <a:t>stack</a:t>
            </a:r>
            <a:r>
              <a:rPr lang="zh-CN" altLang="en-US" dirty="0"/>
              <a:t>就是頭了。</a:t>
            </a:r>
            <a:endParaRPr lang="en-US" altLang="zh-CN" dirty="0"/>
          </a:p>
          <a:p>
            <a:endParaRPr lang="en-US" altLang="zh-CN" dirty="0"/>
          </a:p>
          <a:p>
            <a:r>
              <a:rPr lang="en-US" altLang="zh-CN" dirty="0"/>
              <a:t>Link</a:t>
            </a:r>
            <a:r>
              <a:rPr lang="zh-CN" altLang="en-US" dirty="0"/>
              <a:t>：</a:t>
            </a:r>
            <a:r>
              <a:rPr lang="en-US" dirty="0">
                <a:hlinkClick r:id="rId2"/>
              </a:rPr>
              <a:t>https://github.com/SJChang/leetcode/blob/master/code_stack/232.%20Implement%20Queue%20using%20Stacks.py</a:t>
            </a:r>
            <a:endParaRPr lang="en-US" altLang="zh-CN" dirty="0"/>
          </a:p>
          <a:p>
            <a:endParaRPr lang="en-US" dirty="0"/>
          </a:p>
        </p:txBody>
      </p:sp>
    </p:spTree>
    <p:extLst>
      <p:ext uri="{BB962C8B-B14F-4D97-AF65-F5344CB8AC3E}">
        <p14:creationId xmlns:p14="http://schemas.microsoft.com/office/powerpoint/2010/main" val="1521581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1B15-F479-604E-929B-8350C2831956}"/>
              </a:ext>
            </a:extLst>
          </p:cNvPr>
          <p:cNvSpPr>
            <a:spLocks noGrp="1"/>
          </p:cNvSpPr>
          <p:nvPr>
            <p:ph type="title"/>
          </p:nvPr>
        </p:nvSpPr>
        <p:spPr/>
        <p:txBody>
          <a:bodyPr>
            <a:normAutofit/>
          </a:bodyPr>
          <a:lstStyle/>
          <a:p>
            <a:r>
              <a:rPr lang="en-US" dirty="0"/>
              <a:t>1381 Design a Stack With Increment Operation </a:t>
            </a:r>
          </a:p>
        </p:txBody>
      </p:sp>
      <p:sp>
        <p:nvSpPr>
          <p:cNvPr id="3" name="Content Placeholder 2">
            <a:extLst>
              <a:ext uri="{FF2B5EF4-FFF2-40B4-BE49-F238E27FC236}">
                <a16:creationId xmlns:a16="http://schemas.microsoft.com/office/drawing/2014/main" id="{1C68CB5D-0028-624A-8147-C304C414F2B3}"/>
              </a:ext>
            </a:extLst>
          </p:cNvPr>
          <p:cNvSpPr>
            <a:spLocks noGrp="1"/>
          </p:cNvSpPr>
          <p:nvPr>
            <p:ph idx="1"/>
          </p:nvPr>
        </p:nvSpPr>
        <p:spPr/>
        <p:txBody>
          <a:bodyPr>
            <a:normAutofit fontScale="92500" lnSpcReduction="10000"/>
          </a:bodyPr>
          <a:lstStyle/>
          <a:p>
            <a:r>
              <a:rPr lang="en-US" dirty="0"/>
              <a:t>Design a stack which supports the following operations.</a:t>
            </a:r>
          </a:p>
          <a:p>
            <a:endParaRPr lang="en-US" dirty="0"/>
          </a:p>
          <a:p>
            <a:r>
              <a:rPr lang="en-US" dirty="0"/>
              <a:t>Implement the </a:t>
            </a:r>
            <a:r>
              <a:rPr lang="en-US" dirty="0" err="1"/>
              <a:t>CustomStack</a:t>
            </a:r>
            <a:r>
              <a:rPr lang="en-US" dirty="0"/>
              <a:t> class:</a:t>
            </a:r>
          </a:p>
          <a:p>
            <a:pPr lvl="1"/>
            <a:r>
              <a:rPr lang="en-US" dirty="0" err="1"/>
              <a:t>CustomStack</a:t>
            </a:r>
            <a:r>
              <a:rPr lang="en-US" dirty="0"/>
              <a:t>(int </a:t>
            </a:r>
            <a:r>
              <a:rPr lang="en-US" dirty="0" err="1"/>
              <a:t>maxSize</a:t>
            </a:r>
            <a:r>
              <a:rPr lang="en-US" dirty="0"/>
              <a:t>) Initializes the object with </a:t>
            </a:r>
            <a:r>
              <a:rPr lang="en-US" dirty="0" err="1"/>
              <a:t>maxSize</a:t>
            </a:r>
            <a:r>
              <a:rPr lang="en-US" dirty="0"/>
              <a:t> which is the maximum number of elements in the stack or do nothing if the stack reached the </a:t>
            </a:r>
            <a:r>
              <a:rPr lang="en-US" dirty="0" err="1"/>
              <a:t>maxSize</a:t>
            </a:r>
            <a:r>
              <a:rPr lang="en-US" dirty="0"/>
              <a:t>.</a:t>
            </a:r>
          </a:p>
          <a:p>
            <a:pPr lvl="1"/>
            <a:r>
              <a:rPr lang="en-US" dirty="0"/>
              <a:t>void push(int x) Adds x to the top of the stack if the stack hasn't reached the </a:t>
            </a:r>
            <a:r>
              <a:rPr lang="en-US" dirty="0" err="1"/>
              <a:t>maxSize</a:t>
            </a:r>
            <a:r>
              <a:rPr lang="en-US" dirty="0"/>
              <a:t>.</a:t>
            </a:r>
          </a:p>
          <a:p>
            <a:pPr lvl="1"/>
            <a:r>
              <a:rPr lang="en-US" dirty="0"/>
              <a:t>int pop() Pops and returns the top of stack or -1 if the stack is empty.</a:t>
            </a:r>
          </a:p>
          <a:p>
            <a:pPr lvl="1"/>
            <a:r>
              <a:rPr lang="en-US" dirty="0"/>
              <a:t>void </a:t>
            </a:r>
            <a:r>
              <a:rPr lang="en-US" dirty="0" err="1"/>
              <a:t>inc</a:t>
            </a:r>
            <a:r>
              <a:rPr lang="en-US" dirty="0"/>
              <a:t>(int k, int </a:t>
            </a:r>
            <a:r>
              <a:rPr lang="en-US" dirty="0" err="1"/>
              <a:t>val</a:t>
            </a:r>
            <a:r>
              <a:rPr lang="en-US" dirty="0"/>
              <a:t>) Increments the bottom k elements of the stack by val. If there are less than k elements in the stack, just increment all the elements in the stack.</a:t>
            </a:r>
          </a:p>
        </p:txBody>
      </p:sp>
    </p:spTree>
    <p:extLst>
      <p:ext uri="{BB962C8B-B14F-4D97-AF65-F5344CB8AC3E}">
        <p14:creationId xmlns:p14="http://schemas.microsoft.com/office/powerpoint/2010/main" val="3710798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24A-1681-A941-8D52-3770E1EA3FFD}"/>
              </a:ext>
            </a:extLst>
          </p:cNvPr>
          <p:cNvSpPr>
            <a:spLocks noGrp="1"/>
          </p:cNvSpPr>
          <p:nvPr>
            <p:ph type="title"/>
          </p:nvPr>
        </p:nvSpPr>
        <p:spPr/>
        <p:txBody>
          <a:bodyPr/>
          <a:lstStyle/>
          <a:p>
            <a:r>
              <a:rPr lang="en-US" dirty="0"/>
              <a:t>Idea </a:t>
            </a:r>
          </a:p>
        </p:txBody>
      </p:sp>
      <p:sp>
        <p:nvSpPr>
          <p:cNvPr id="3" name="Content Placeholder 2">
            <a:extLst>
              <a:ext uri="{FF2B5EF4-FFF2-40B4-BE49-F238E27FC236}">
                <a16:creationId xmlns:a16="http://schemas.microsoft.com/office/drawing/2014/main" id="{83FB9E14-4356-3341-8B90-1CEFE89B0CFD}"/>
              </a:ext>
            </a:extLst>
          </p:cNvPr>
          <p:cNvSpPr>
            <a:spLocks noGrp="1"/>
          </p:cNvSpPr>
          <p:nvPr>
            <p:ph idx="1"/>
          </p:nvPr>
        </p:nvSpPr>
        <p:spPr/>
        <p:txBody>
          <a:bodyPr/>
          <a:lstStyle/>
          <a:p>
            <a:r>
              <a:rPr lang="zh-CN" altLang="en-US" dirty="0"/>
              <a:t>同前述題目，只是多了一個</a:t>
            </a:r>
            <a:r>
              <a:rPr lang="en-US" altLang="zh-CN" dirty="0" err="1"/>
              <a:t>maxSize</a:t>
            </a:r>
            <a:r>
              <a:rPr lang="zh-CN" altLang="en-US" dirty="0"/>
              <a:t>，最大的限制。如果</a:t>
            </a:r>
            <a:r>
              <a:rPr lang="en-US" altLang="zh-CN" dirty="0"/>
              <a:t>stack</a:t>
            </a:r>
            <a:r>
              <a:rPr lang="zh-CN" altLang="en-US" dirty="0"/>
              <a:t>超過這個值，就不予以寫入。其他都一樣</a:t>
            </a:r>
            <a:endParaRPr lang="en-US" altLang="zh-CN" dirty="0"/>
          </a:p>
          <a:p>
            <a:endParaRPr lang="en-US" altLang="zh-CN" dirty="0"/>
          </a:p>
          <a:p>
            <a:r>
              <a:rPr lang="en-US" altLang="zh-CN" dirty="0"/>
              <a:t>Link</a:t>
            </a:r>
            <a:r>
              <a:rPr lang="zh-CN" altLang="en-US" dirty="0"/>
              <a:t>：</a:t>
            </a:r>
            <a:r>
              <a:rPr lang="en-US" dirty="0">
                <a:hlinkClick r:id="rId2"/>
              </a:rPr>
              <a:t>https://github.com/SJChang/leetcode/blob/master/code_stack/1381.%20Design%20a%20Stack%20With%20Increment%20Operation.py</a:t>
            </a:r>
            <a:endParaRPr lang="en-US" altLang="zh-CN" dirty="0"/>
          </a:p>
          <a:p>
            <a:endParaRPr lang="en-US" dirty="0"/>
          </a:p>
        </p:txBody>
      </p:sp>
    </p:spTree>
    <p:extLst>
      <p:ext uri="{BB962C8B-B14F-4D97-AF65-F5344CB8AC3E}">
        <p14:creationId xmlns:p14="http://schemas.microsoft.com/office/powerpoint/2010/main" val="736422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1B15-F479-604E-929B-8350C2831956}"/>
              </a:ext>
            </a:extLst>
          </p:cNvPr>
          <p:cNvSpPr>
            <a:spLocks noGrp="1"/>
          </p:cNvSpPr>
          <p:nvPr>
            <p:ph type="title"/>
          </p:nvPr>
        </p:nvSpPr>
        <p:spPr/>
        <p:txBody>
          <a:bodyPr/>
          <a:lstStyle/>
          <a:p>
            <a:r>
              <a:rPr lang="en-US" dirty="0"/>
              <a:t>70 Climbing Stairs </a:t>
            </a:r>
          </a:p>
        </p:txBody>
      </p:sp>
      <p:sp>
        <p:nvSpPr>
          <p:cNvPr id="3" name="Content Placeholder 2">
            <a:extLst>
              <a:ext uri="{FF2B5EF4-FFF2-40B4-BE49-F238E27FC236}">
                <a16:creationId xmlns:a16="http://schemas.microsoft.com/office/drawing/2014/main" id="{1C68CB5D-0028-624A-8147-C304C414F2B3}"/>
              </a:ext>
            </a:extLst>
          </p:cNvPr>
          <p:cNvSpPr>
            <a:spLocks noGrp="1"/>
          </p:cNvSpPr>
          <p:nvPr>
            <p:ph idx="1"/>
          </p:nvPr>
        </p:nvSpPr>
        <p:spPr/>
        <p:txBody>
          <a:bodyPr/>
          <a:lstStyle/>
          <a:p>
            <a:r>
              <a:rPr lang="en-US" dirty="0"/>
              <a:t>You are climbing a stair case. It takes n steps to reach to the top.</a:t>
            </a:r>
          </a:p>
          <a:p>
            <a:endParaRPr lang="en-US" dirty="0"/>
          </a:p>
          <a:p>
            <a:r>
              <a:rPr lang="en-US" dirty="0"/>
              <a:t>Each time you can either climb 1 or 2 steps. In how many distinct ways can you climb to the top?</a:t>
            </a:r>
          </a:p>
        </p:txBody>
      </p:sp>
      <p:pic>
        <p:nvPicPr>
          <p:cNvPr id="6" name="Picture 5" descr="A screenshot of a social media post&#10;&#10;Description automatically generated">
            <a:extLst>
              <a:ext uri="{FF2B5EF4-FFF2-40B4-BE49-F238E27FC236}">
                <a16:creationId xmlns:a16="http://schemas.microsoft.com/office/drawing/2014/main" id="{1B6A3D05-648C-C04C-A3F7-46E9C01AF6AB}"/>
              </a:ext>
            </a:extLst>
          </p:cNvPr>
          <p:cNvPicPr>
            <a:picLocks noChangeAspect="1"/>
          </p:cNvPicPr>
          <p:nvPr/>
        </p:nvPicPr>
        <p:blipFill rotWithShape="1">
          <a:blip r:embed="rId2"/>
          <a:srcRect t="54422" b="6550"/>
          <a:stretch/>
        </p:blipFill>
        <p:spPr>
          <a:xfrm>
            <a:off x="2792730" y="4343399"/>
            <a:ext cx="5372100" cy="1630681"/>
          </a:xfrm>
          <a:prstGeom prst="rect">
            <a:avLst/>
          </a:prstGeom>
        </p:spPr>
      </p:pic>
    </p:spTree>
    <p:extLst>
      <p:ext uri="{BB962C8B-B14F-4D97-AF65-F5344CB8AC3E}">
        <p14:creationId xmlns:p14="http://schemas.microsoft.com/office/powerpoint/2010/main" val="434076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24A-1681-A941-8D52-3770E1EA3FFD}"/>
              </a:ext>
            </a:extLst>
          </p:cNvPr>
          <p:cNvSpPr>
            <a:spLocks noGrp="1"/>
          </p:cNvSpPr>
          <p:nvPr>
            <p:ph type="title"/>
          </p:nvPr>
        </p:nvSpPr>
        <p:spPr/>
        <p:txBody>
          <a:bodyPr/>
          <a:lstStyle/>
          <a:p>
            <a:r>
              <a:rPr lang="en-US" dirty="0"/>
              <a:t>Idea </a:t>
            </a:r>
          </a:p>
        </p:txBody>
      </p:sp>
      <p:sp>
        <p:nvSpPr>
          <p:cNvPr id="3" name="Content Placeholder 2">
            <a:extLst>
              <a:ext uri="{FF2B5EF4-FFF2-40B4-BE49-F238E27FC236}">
                <a16:creationId xmlns:a16="http://schemas.microsoft.com/office/drawing/2014/main" id="{83FB9E14-4356-3341-8B90-1CEFE89B0CFD}"/>
              </a:ext>
            </a:extLst>
          </p:cNvPr>
          <p:cNvSpPr>
            <a:spLocks noGrp="1"/>
          </p:cNvSpPr>
          <p:nvPr>
            <p:ph idx="1"/>
          </p:nvPr>
        </p:nvSpPr>
        <p:spPr/>
        <p:txBody>
          <a:bodyPr/>
          <a:lstStyle/>
          <a:p>
            <a:r>
              <a:rPr lang="zh-CN" altLang="en-US" dirty="0"/>
              <a:t>這題要用動態規劃，或是用費伯納西數（</a:t>
            </a:r>
            <a:r>
              <a:rPr lang="en-US" altLang="zh-CN" dirty="0"/>
              <a:t>Fibonacci Numbers</a:t>
            </a:r>
            <a:r>
              <a:rPr lang="zh-CN" altLang="en-US" dirty="0"/>
              <a:t>）來解。</a:t>
            </a:r>
            <a:endParaRPr lang="en-US" altLang="zh-CN" dirty="0"/>
          </a:p>
          <a:p>
            <a:r>
              <a:rPr lang="zh-CN" altLang="en-US" dirty="0"/>
              <a:t>簡單說，如果要求</a:t>
            </a:r>
            <a:r>
              <a:rPr lang="en-US" altLang="zh-CN" dirty="0"/>
              <a:t>n</a:t>
            </a:r>
            <a:r>
              <a:rPr lang="zh-CN" altLang="en-US" dirty="0"/>
              <a:t>的方法，因為他只可以用兩種方法走台階：一次一階，或一次兩階。</a:t>
            </a:r>
            <a:endParaRPr lang="en-US" altLang="zh-CN" dirty="0"/>
          </a:p>
          <a:p>
            <a:r>
              <a:rPr lang="zh-CN" altLang="en-US" dirty="0"/>
              <a:t>所以，公式可以寫成這樣：</a:t>
            </a:r>
            <a:endParaRPr lang="en-US" altLang="zh-CN" dirty="0"/>
          </a:p>
          <a:p>
            <a:pPr lvl="1"/>
            <a:r>
              <a:rPr lang="en-US" altLang="zh-CN" dirty="0"/>
              <a:t>f(n) = f(n-1) + f(n-2)</a:t>
            </a:r>
          </a:p>
          <a:p>
            <a:pPr marL="457200" lvl="1" indent="0">
              <a:buNone/>
            </a:pPr>
            <a:endParaRPr lang="en-US" altLang="zh-CN" dirty="0"/>
          </a:p>
          <a:p>
            <a:r>
              <a:rPr lang="en-US" altLang="zh-CN" dirty="0"/>
              <a:t>Link</a:t>
            </a:r>
            <a:r>
              <a:rPr lang="zh-CN" altLang="en-US" dirty="0"/>
              <a:t>：</a:t>
            </a:r>
            <a:r>
              <a:rPr lang="en-US" dirty="0">
                <a:hlinkClick r:id="rId2"/>
              </a:rPr>
              <a:t>https://github.com/SJChang/leetcode/blob/master/code_stack/70.%20Climbing%20Stairs.py</a:t>
            </a:r>
            <a:endParaRPr lang="en-US" altLang="zh-CN" dirty="0"/>
          </a:p>
          <a:p>
            <a:endParaRPr lang="en-US" dirty="0"/>
          </a:p>
        </p:txBody>
      </p:sp>
    </p:spTree>
    <p:extLst>
      <p:ext uri="{BB962C8B-B14F-4D97-AF65-F5344CB8AC3E}">
        <p14:creationId xmlns:p14="http://schemas.microsoft.com/office/powerpoint/2010/main" val="4038603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1B15-F479-604E-929B-8350C2831956}"/>
              </a:ext>
            </a:extLst>
          </p:cNvPr>
          <p:cNvSpPr>
            <a:spLocks noGrp="1"/>
          </p:cNvSpPr>
          <p:nvPr>
            <p:ph type="title"/>
          </p:nvPr>
        </p:nvSpPr>
        <p:spPr/>
        <p:txBody>
          <a:bodyPr/>
          <a:lstStyle/>
          <a:p>
            <a:r>
              <a:rPr lang="en-US" dirty="0"/>
              <a:t>746 Min Cost Climbing Stairs </a:t>
            </a:r>
          </a:p>
        </p:txBody>
      </p:sp>
      <p:sp>
        <p:nvSpPr>
          <p:cNvPr id="3" name="Content Placeholder 2">
            <a:extLst>
              <a:ext uri="{FF2B5EF4-FFF2-40B4-BE49-F238E27FC236}">
                <a16:creationId xmlns:a16="http://schemas.microsoft.com/office/drawing/2014/main" id="{1C68CB5D-0028-624A-8147-C304C414F2B3}"/>
              </a:ext>
            </a:extLst>
          </p:cNvPr>
          <p:cNvSpPr>
            <a:spLocks noGrp="1"/>
          </p:cNvSpPr>
          <p:nvPr>
            <p:ph idx="1"/>
          </p:nvPr>
        </p:nvSpPr>
        <p:spPr/>
        <p:txBody>
          <a:bodyPr/>
          <a:lstStyle/>
          <a:p>
            <a:r>
              <a:rPr lang="en-US" dirty="0"/>
              <a:t>On a staircase, the </a:t>
            </a:r>
            <a:r>
              <a:rPr lang="en-US" dirty="0" err="1"/>
              <a:t>i-th</a:t>
            </a:r>
            <a:r>
              <a:rPr lang="en-US" dirty="0"/>
              <a:t> step has some non-negative cost cost[</a:t>
            </a:r>
            <a:r>
              <a:rPr lang="en-US" dirty="0" err="1"/>
              <a:t>i</a:t>
            </a:r>
            <a:r>
              <a:rPr lang="en-US" dirty="0"/>
              <a:t>] assigned (0 indexed).</a:t>
            </a:r>
          </a:p>
          <a:p>
            <a:r>
              <a:rPr lang="en-US" dirty="0"/>
              <a:t>Once you pay the cost, you can either climb one or two steps. You need to find minimum cost to reach the top of the floor, and you can either start from the step with index 0, or the step with index 1.</a:t>
            </a:r>
          </a:p>
        </p:txBody>
      </p:sp>
      <p:pic>
        <p:nvPicPr>
          <p:cNvPr id="7" name="Picture 6" descr="A screenshot of a cell phone&#10;&#10;Description automatically generated">
            <a:extLst>
              <a:ext uri="{FF2B5EF4-FFF2-40B4-BE49-F238E27FC236}">
                <a16:creationId xmlns:a16="http://schemas.microsoft.com/office/drawing/2014/main" id="{19F98A68-95C9-9942-885C-EBA32D307A04}"/>
              </a:ext>
            </a:extLst>
          </p:cNvPr>
          <p:cNvPicPr>
            <a:picLocks noChangeAspect="1"/>
          </p:cNvPicPr>
          <p:nvPr/>
        </p:nvPicPr>
        <p:blipFill>
          <a:blip r:embed="rId2"/>
          <a:stretch>
            <a:fillRect/>
          </a:stretch>
        </p:blipFill>
        <p:spPr>
          <a:xfrm>
            <a:off x="918811" y="4618037"/>
            <a:ext cx="7306377" cy="1325563"/>
          </a:xfrm>
          <a:prstGeom prst="rect">
            <a:avLst/>
          </a:prstGeom>
        </p:spPr>
      </p:pic>
    </p:spTree>
    <p:extLst>
      <p:ext uri="{BB962C8B-B14F-4D97-AF65-F5344CB8AC3E}">
        <p14:creationId xmlns:p14="http://schemas.microsoft.com/office/powerpoint/2010/main" val="4186237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24A-1681-A941-8D52-3770E1EA3FFD}"/>
              </a:ext>
            </a:extLst>
          </p:cNvPr>
          <p:cNvSpPr>
            <a:spLocks noGrp="1"/>
          </p:cNvSpPr>
          <p:nvPr>
            <p:ph type="title"/>
          </p:nvPr>
        </p:nvSpPr>
        <p:spPr/>
        <p:txBody>
          <a:bodyPr/>
          <a:lstStyle/>
          <a:p>
            <a:r>
              <a:rPr lang="en-US" dirty="0"/>
              <a:t>Idea </a:t>
            </a:r>
          </a:p>
        </p:txBody>
      </p:sp>
      <p:sp>
        <p:nvSpPr>
          <p:cNvPr id="3" name="Content Placeholder 2">
            <a:extLst>
              <a:ext uri="{FF2B5EF4-FFF2-40B4-BE49-F238E27FC236}">
                <a16:creationId xmlns:a16="http://schemas.microsoft.com/office/drawing/2014/main" id="{83FB9E14-4356-3341-8B90-1CEFE89B0CFD}"/>
              </a:ext>
            </a:extLst>
          </p:cNvPr>
          <p:cNvSpPr>
            <a:spLocks noGrp="1"/>
          </p:cNvSpPr>
          <p:nvPr>
            <p:ph idx="1"/>
          </p:nvPr>
        </p:nvSpPr>
        <p:spPr/>
        <p:txBody>
          <a:bodyPr/>
          <a:lstStyle/>
          <a:p>
            <a:r>
              <a:rPr lang="zh-CN" altLang="en-US" dirty="0"/>
              <a:t>同</a:t>
            </a:r>
            <a:r>
              <a:rPr lang="en-US" altLang="zh-CN" dirty="0"/>
              <a:t>70</a:t>
            </a:r>
            <a:r>
              <a:rPr lang="zh-CN" altLang="en-US" dirty="0"/>
              <a:t>題，動態規劃。並記錄下最小值。</a:t>
            </a:r>
            <a:endParaRPr lang="en-US" altLang="zh-CN" dirty="0"/>
          </a:p>
          <a:p>
            <a:pPr marL="0" indent="0">
              <a:buNone/>
            </a:pPr>
            <a:endParaRPr lang="en-US" altLang="zh-CN" dirty="0"/>
          </a:p>
          <a:p>
            <a:r>
              <a:rPr lang="en-US" altLang="zh-CN" dirty="0"/>
              <a:t>Link</a:t>
            </a:r>
            <a:r>
              <a:rPr lang="zh-CN" altLang="en-US" dirty="0"/>
              <a:t>：</a:t>
            </a:r>
            <a:r>
              <a:rPr lang="en-US" dirty="0">
                <a:hlinkClick r:id="rId2"/>
              </a:rPr>
              <a:t>https://github.com/SJChang/leetcode/blob/master/code_stack/746.%20Min%20Cost%20Climbing%20Stairs.py</a:t>
            </a:r>
            <a:endParaRPr lang="en-US" altLang="zh-CN" dirty="0"/>
          </a:p>
          <a:p>
            <a:endParaRPr lang="en-US" dirty="0"/>
          </a:p>
        </p:txBody>
      </p:sp>
    </p:spTree>
    <p:extLst>
      <p:ext uri="{BB962C8B-B14F-4D97-AF65-F5344CB8AC3E}">
        <p14:creationId xmlns:p14="http://schemas.microsoft.com/office/powerpoint/2010/main" val="117604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z="4000" spc="5" dirty="0"/>
              <a:t>大綱</a:t>
            </a:r>
            <a:endParaRPr sz="4000"/>
          </a:p>
        </p:txBody>
      </p:sp>
      <p:sp>
        <p:nvSpPr>
          <p:cNvPr id="6" name="Content Placeholder 5">
            <a:extLst>
              <a:ext uri="{FF2B5EF4-FFF2-40B4-BE49-F238E27FC236}">
                <a16:creationId xmlns:a16="http://schemas.microsoft.com/office/drawing/2014/main" id="{9589F45E-31D3-2045-8A60-3624136B5CAF}"/>
              </a:ext>
            </a:extLst>
          </p:cNvPr>
          <p:cNvSpPr>
            <a:spLocks noGrp="1"/>
          </p:cNvSpPr>
          <p:nvPr>
            <p:ph idx="1"/>
          </p:nvPr>
        </p:nvSpPr>
        <p:spPr/>
        <p:txBody>
          <a:bodyPr/>
          <a:lstStyle/>
          <a:p>
            <a:pPr marL="302260" indent="-289560">
              <a:lnSpc>
                <a:spcPct val="100000"/>
              </a:lnSpc>
              <a:spcBef>
                <a:spcPts val="1060"/>
              </a:spcBef>
              <a:buFont typeface="Times New Roman"/>
              <a:buChar char="●"/>
              <a:tabLst>
                <a:tab pos="302260" algn="l"/>
              </a:tabLst>
            </a:pPr>
            <a:r>
              <a:rPr lang="zh-TW" altLang="en-US" spc="5" dirty="0">
                <a:latin typeface="Microsoft JhengHei"/>
                <a:cs typeface="Microsoft JhengHei"/>
              </a:rPr>
              <a:t>資料結構簡介</a:t>
            </a:r>
            <a:endParaRPr lang="en-US" altLang="zh-TW" spc="5" dirty="0">
              <a:latin typeface="Microsoft JhengHei"/>
              <a:cs typeface="Microsoft JhengHei"/>
            </a:endParaRPr>
          </a:p>
          <a:p>
            <a:pPr marL="302260" indent="-289560">
              <a:lnSpc>
                <a:spcPct val="100000"/>
              </a:lnSpc>
              <a:spcBef>
                <a:spcPts val="1060"/>
              </a:spcBef>
              <a:buFont typeface="Times New Roman"/>
              <a:buChar char="●"/>
              <a:tabLst>
                <a:tab pos="302260" algn="l"/>
              </a:tabLst>
            </a:pPr>
            <a:r>
              <a:rPr lang="zh-TW" altLang="en-US" spc="5" dirty="0">
                <a:latin typeface="Microsoft JhengHei"/>
                <a:cs typeface="Microsoft JhengHei"/>
              </a:rPr>
              <a:t>堆疊簡介</a:t>
            </a:r>
            <a:endParaRPr lang="zh-TW" altLang="en-US" dirty="0">
              <a:latin typeface="Microsoft JhengHei"/>
              <a:cs typeface="Microsoft JhengHei"/>
            </a:endParaRPr>
          </a:p>
          <a:p>
            <a:pPr marL="302260" indent="-289560">
              <a:lnSpc>
                <a:spcPct val="100000"/>
              </a:lnSpc>
              <a:spcBef>
                <a:spcPts val="1080"/>
              </a:spcBef>
              <a:buFont typeface="Times New Roman"/>
              <a:buChar char="●"/>
              <a:tabLst>
                <a:tab pos="302260" algn="l"/>
              </a:tabLst>
            </a:pPr>
            <a:r>
              <a:rPr lang="zh-TW" altLang="en-US" spc="5" dirty="0">
                <a:latin typeface="Microsoft JhengHei"/>
                <a:cs typeface="Microsoft JhengHei"/>
              </a:rPr>
              <a:t>題目示例</a:t>
            </a:r>
            <a:endParaRPr lang="zh-TW" altLang="en-US" dirty="0">
              <a:latin typeface="Microsoft JhengHei"/>
              <a:cs typeface="Microsoft JhengHei"/>
            </a:endParaRPr>
          </a:p>
          <a:p>
            <a:pPr marL="302260" indent="-289560">
              <a:lnSpc>
                <a:spcPct val="100000"/>
              </a:lnSpc>
              <a:spcBef>
                <a:spcPts val="1085"/>
              </a:spcBef>
              <a:buFont typeface="Times New Roman"/>
              <a:buChar char="●"/>
              <a:tabLst>
                <a:tab pos="302260" algn="l"/>
              </a:tabLst>
            </a:pPr>
            <a:r>
              <a:rPr lang="zh-TW" altLang="en-US" spc="5" dirty="0">
                <a:latin typeface="Microsoft JhengHei"/>
                <a:cs typeface="Microsoft JhengHei"/>
              </a:rPr>
              <a:t>結論</a:t>
            </a:r>
            <a:endParaRPr lang="zh-TW" altLang="en-US" dirty="0">
              <a:latin typeface="Microsoft JhengHei"/>
              <a:cs typeface="Microsoft JhengHei"/>
            </a:endParaRPr>
          </a:p>
        </p:txBody>
      </p:sp>
      <p:sp>
        <p:nvSpPr>
          <p:cNvPr id="5" name="object 5"/>
          <p:cNvSpPr txBox="1">
            <a:spLocks noGrp="1"/>
          </p:cNvSpPr>
          <p:nvPr>
            <p:ph type="sldNum" sz="quarter" idx="12"/>
          </p:nvPr>
        </p:nvSpPr>
        <p:spPr>
          <a:prstGeom prst="rect">
            <a:avLst/>
          </a:prstGeom>
        </p:spPr>
        <p:txBody>
          <a:bodyPr vert="horz" wrap="square" lIns="0" tIns="23495" rIns="0" bIns="0" rtlCol="0">
            <a:spAutoFit/>
          </a:bodyPr>
          <a:lstStyle/>
          <a:p>
            <a:pPr marL="25400">
              <a:lnSpc>
                <a:spcPct val="100000"/>
              </a:lnSpc>
              <a:spcBef>
                <a:spcPts val="185"/>
              </a:spcBef>
            </a:pPr>
            <a:r>
              <a:rPr dirty="0"/>
              <a:t>1</a:t>
            </a:r>
          </a:p>
        </p:txBody>
      </p:sp>
    </p:spTree>
    <p:extLst>
      <p:ext uri="{BB962C8B-B14F-4D97-AF65-F5344CB8AC3E}">
        <p14:creationId xmlns:p14="http://schemas.microsoft.com/office/powerpoint/2010/main" val="385366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94459-D8B3-4C4D-B26C-33A40DC412D7}"/>
              </a:ext>
            </a:extLst>
          </p:cNvPr>
          <p:cNvSpPr>
            <a:spLocks noGrp="1"/>
          </p:cNvSpPr>
          <p:nvPr>
            <p:ph type="title"/>
          </p:nvPr>
        </p:nvSpPr>
        <p:spPr/>
        <p:txBody>
          <a:bodyPr/>
          <a:lstStyle/>
          <a:p>
            <a:r>
              <a:rPr lang="zh-TW" altLang="en-US" spc="5" dirty="0">
                <a:latin typeface="Microsoft JhengHei"/>
                <a:cs typeface="Microsoft JhengHei"/>
              </a:rPr>
              <a:t>資料結構簡介</a:t>
            </a:r>
            <a:endParaRPr lang="en-US" dirty="0"/>
          </a:p>
        </p:txBody>
      </p:sp>
      <p:sp>
        <p:nvSpPr>
          <p:cNvPr id="4" name="Content Placeholder 3">
            <a:extLst>
              <a:ext uri="{FF2B5EF4-FFF2-40B4-BE49-F238E27FC236}">
                <a16:creationId xmlns:a16="http://schemas.microsoft.com/office/drawing/2014/main" id="{C10B5B64-C1E1-254C-AA22-A2A39A966D81}"/>
              </a:ext>
            </a:extLst>
          </p:cNvPr>
          <p:cNvSpPr>
            <a:spLocks noGrp="1"/>
          </p:cNvSpPr>
          <p:nvPr>
            <p:ph idx="1"/>
          </p:nvPr>
        </p:nvSpPr>
        <p:spPr/>
        <p:txBody>
          <a:bodyPr>
            <a:normAutofit fontScale="92500" lnSpcReduction="10000"/>
          </a:bodyPr>
          <a:lstStyle/>
          <a:p>
            <a:r>
              <a:rPr lang="zh-TW" altLang="en-US" dirty="0"/>
              <a:t>在電腦科學中，資料結構（</a:t>
            </a:r>
            <a:r>
              <a:rPr lang="en-US" dirty="0"/>
              <a:t>data structure）</a:t>
            </a:r>
            <a:r>
              <a:rPr lang="zh-TW" altLang="en-US" dirty="0"/>
              <a:t>是電腦中儲存、組織資料的方式。大多數資料結構都由數列、記錄、可辨識聯合、參照等基本類型構成。</a:t>
            </a:r>
            <a:endParaRPr lang="en-US" altLang="zh-TW" dirty="0"/>
          </a:p>
          <a:p>
            <a:r>
              <a:rPr lang="zh-TW" altLang="en-US" dirty="0"/>
              <a:t>常見的資料結構</a:t>
            </a:r>
          </a:p>
          <a:p>
            <a:pPr lvl="1"/>
            <a:r>
              <a:rPr lang="zh-TW" altLang="en-US" dirty="0">
                <a:solidFill>
                  <a:srgbClr val="FF0000"/>
                </a:solidFill>
              </a:rPr>
              <a:t>堆疊（</a:t>
            </a:r>
            <a:r>
              <a:rPr lang="en-US" dirty="0">
                <a:solidFill>
                  <a:srgbClr val="FF0000"/>
                </a:solidFill>
              </a:rPr>
              <a:t>Stack）</a:t>
            </a:r>
          </a:p>
          <a:p>
            <a:pPr lvl="1"/>
            <a:r>
              <a:rPr lang="zh-TW" altLang="en-US" dirty="0"/>
              <a:t>佇列（</a:t>
            </a:r>
            <a:r>
              <a:rPr lang="en-US" dirty="0"/>
              <a:t>Queue）</a:t>
            </a:r>
          </a:p>
          <a:p>
            <a:pPr lvl="1"/>
            <a:r>
              <a:rPr lang="zh-TW" altLang="en-US" dirty="0"/>
              <a:t>陣列（</a:t>
            </a:r>
            <a:r>
              <a:rPr lang="en-US" dirty="0"/>
              <a:t>Array）</a:t>
            </a:r>
          </a:p>
          <a:p>
            <a:pPr lvl="1"/>
            <a:r>
              <a:rPr lang="zh-TW" altLang="en-US" dirty="0"/>
              <a:t>連結串列（</a:t>
            </a:r>
            <a:r>
              <a:rPr lang="en-US" dirty="0"/>
              <a:t>Linked List）</a:t>
            </a:r>
          </a:p>
          <a:p>
            <a:pPr lvl="1"/>
            <a:r>
              <a:rPr lang="zh-TW" altLang="en-US" dirty="0"/>
              <a:t>樹（</a:t>
            </a:r>
            <a:r>
              <a:rPr lang="en-US" dirty="0"/>
              <a:t>Tree）</a:t>
            </a:r>
          </a:p>
          <a:p>
            <a:pPr lvl="1"/>
            <a:r>
              <a:rPr lang="zh-TW" altLang="en-US" dirty="0"/>
              <a:t>圖（</a:t>
            </a:r>
            <a:r>
              <a:rPr lang="en-US" dirty="0"/>
              <a:t>Graph）</a:t>
            </a:r>
          </a:p>
          <a:p>
            <a:pPr lvl="1"/>
            <a:r>
              <a:rPr lang="zh-TW" altLang="en-US" dirty="0"/>
              <a:t>堆積（</a:t>
            </a:r>
            <a:r>
              <a:rPr lang="en-US" dirty="0"/>
              <a:t>Heap）</a:t>
            </a:r>
          </a:p>
          <a:p>
            <a:pPr lvl="1"/>
            <a:r>
              <a:rPr lang="zh-TW" altLang="en-US" dirty="0"/>
              <a:t>雜湊表（</a:t>
            </a:r>
            <a:r>
              <a:rPr lang="en-US" dirty="0"/>
              <a:t>Hash table）</a:t>
            </a:r>
          </a:p>
        </p:txBody>
      </p:sp>
    </p:spTree>
    <p:extLst>
      <p:ext uri="{BB962C8B-B14F-4D97-AF65-F5344CB8AC3E}">
        <p14:creationId xmlns:p14="http://schemas.microsoft.com/office/powerpoint/2010/main" val="2379946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175A-B5F9-F844-907F-F2D0011E6397}"/>
              </a:ext>
            </a:extLst>
          </p:cNvPr>
          <p:cNvSpPr>
            <a:spLocks noGrp="1"/>
          </p:cNvSpPr>
          <p:nvPr>
            <p:ph type="title"/>
          </p:nvPr>
        </p:nvSpPr>
        <p:spPr/>
        <p:txBody>
          <a:bodyPr/>
          <a:lstStyle/>
          <a:p>
            <a:r>
              <a:rPr lang="zh-TW" altLang="en-US" spc="5" dirty="0">
                <a:latin typeface="Microsoft JhengHei"/>
                <a:cs typeface="Microsoft JhengHei"/>
              </a:rPr>
              <a:t>堆疊簡介</a:t>
            </a:r>
            <a:r>
              <a:rPr lang="en-US" altLang="zh-TW" spc="5" dirty="0">
                <a:latin typeface="Microsoft JhengHei"/>
                <a:cs typeface="Microsoft JhengHei"/>
              </a:rPr>
              <a:t>(1/)</a:t>
            </a:r>
            <a:endParaRPr lang="en-US" dirty="0"/>
          </a:p>
        </p:txBody>
      </p:sp>
      <p:sp>
        <p:nvSpPr>
          <p:cNvPr id="3" name="Content Placeholder 2">
            <a:extLst>
              <a:ext uri="{FF2B5EF4-FFF2-40B4-BE49-F238E27FC236}">
                <a16:creationId xmlns:a16="http://schemas.microsoft.com/office/drawing/2014/main" id="{112995D2-44A2-1041-B27F-C34F146D00EF}"/>
              </a:ext>
            </a:extLst>
          </p:cNvPr>
          <p:cNvSpPr>
            <a:spLocks noGrp="1"/>
          </p:cNvSpPr>
          <p:nvPr>
            <p:ph idx="1"/>
          </p:nvPr>
        </p:nvSpPr>
        <p:spPr/>
        <p:txBody>
          <a:bodyPr/>
          <a:lstStyle/>
          <a:p>
            <a:r>
              <a:rPr lang="zh-TW" altLang="en-US" dirty="0"/>
              <a:t>「堆疊」屬於一種擁有特定進出規則的線性串列結構，具有先進後出的特性，如下圖所示：</a:t>
            </a:r>
            <a:endParaRPr lang="en-US" dirty="0"/>
          </a:p>
        </p:txBody>
      </p:sp>
      <p:pic>
        <p:nvPicPr>
          <p:cNvPr id="6" name="Picture 5" descr="A picture containing clock&#10;&#10;Description automatically generated">
            <a:extLst>
              <a:ext uri="{FF2B5EF4-FFF2-40B4-BE49-F238E27FC236}">
                <a16:creationId xmlns:a16="http://schemas.microsoft.com/office/drawing/2014/main" id="{1D4335E5-19F2-1E4F-BBCD-25786646B71B}"/>
              </a:ext>
            </a:extLst>
          </p:cNvPr>
          <p:cNvPicPr>
            <a:picLocks noChangeAspect="1"/>
          </p:cNvPicPr>
          <p:nvPr/>
        </p:nvPicPr>
        <p:blipFill>
          <a:blip r:embed="rId3"/>
          <a:stretch>
            <a:fillRect/>
          </a:stretch>
        </p:blipFill>
        <p:spPr>
          <a:xfrm>
            <a:off x="1936750" y="3660140"/>
            <a:ext cx="5270500" cy="2311400"/>
          </a:xfrm>
          <a:prstGeom prst="rect">
            <a:avLst/>
          </a:prstGeom>
        </p:spPr>
      </p:pic>
    </p:spTree>
    <p:extLst>
      <p:ext uri="{BB962C8B-B14F-4D97-AF65-F5344CB8AC3E}">
        <p14:creationId xmlns:p14="http://schemas.microsoft.com/office/powerpoint/2010/main" val="1855657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C4FB-BD7E-E04C-B5BF-73539D22996A}"/>
              </a:ext>
            </a:extLst>
          </p:cNvPr>
          <p:cNvSpPr>
            <a:spLocks noGrp="1"/>
          </p:cNvSpPr>
          <p:nvPr>
            <p:ph type="title"/>
          </p:nvPr>
        </p:nvSpPr>
        <p:spPr/>
        <p:txBody>
          <a:bodyPr/>
          <a:lstStyle/>
          <a:p>
            <a:r>
              <a:rPr lang="zh-TW" altLang="en-US" spc="5" dirty="0">
                <a:latin typeface="Microsoft JhengHei"/>
                <a:cs typeface="Microsoft JhengHei"/>
              </a:rPr>
              <a:t>堆疊簡介</a:t>
            </a:r>
            <a:r>
              <a:rPr lang="en-US" altLang="zh-TW" spc="5" dirty="0">
                <a:latin typeface="Microsoft JhengHei"/>
                <a:cs typeface="Microsoft JhengHei"/>
              </a:rPr>
              <a:t>(1/)</a:t>
            </a:r>
            <a:endParaRPr lang="en-US" dirty="0"/>
          </a:p>
        </p:txBody>
      </p:sp>
      <p:sp>
        <p:nvSpPr>
          <p:cNvPr id="3" name="Content Placeholder 2">
            <a:extLst>
              <a:ext uri="{FF2B5EF4-FFF2-40B4-BE49-F238E27FC236}">
                <a16:creationId xmlns:a16="http://schemas.microsoft.com/office/drawing/2014/main" id="{F50EF383-4BBE-3B48-98D4-F9835BF61A5A}"/>
              </a:ext>
            </a:extLst>
          </p:cNvPr>
          <p:cNvSpPr>
            <a:spLocks noGrp="1"/>
          </p:cNvSpPr>
          <p:nvPr>
            <p:ph idx="1"/>
          </p:nvPr>
        </p:nvSpPr>
        <p:spPr/>
        <p:txBody>
          <a:bodyPr/>
          <a:lstStyle/>
          <a:p>
            <a:r>
              <a:rPr lang="zh-CN" altLang="en-US" dirty="0"/>
              <a:t>在</a:t>
            </a:r>
            <a:r>
              <a:rPr lang="en-US" altLang="zh-CN" dirty="0"/>
              <a:t>Python</a:t>
            </a:r>
            <a:r>
              <a:rPr lang="zh-CN" altLang="en-US" dirty="0"/>
              <a:t>中，常以</a:t>
            </a:r>
            <a:r>
              <a:rPr lang="en-US" altLang="zh-CN" dirty="0"/>
              <a:t>list</a:t>
            </a:r>
            <a:r>
              <a:rPr lang="zh-CN" altLang="en-US" dirty="0"/>
              <a:t>的方法實作。</a:t>
            </a:r>
            <a:endParaRPr lang="en-US" altLang="zh-CN" dirty="0"/>
          </a:p>
          <a:p>
            <a:r>
              <a:rPr lang="zh-CN" altLang="en-US" dirty="0"/>
              <a:t>譬如說：</a:t>
            </a:r>
            <a:endParaRPr lang="en-US" altLang="zh-CN" dirty="0"/>
          </a:p>
          <a:p>
            <a:pPr marL="0" indent="0">
              <a:buNone/>
            </a:pPr>
            <a:endParaRPr lang="en-US" altLang="zh-CN" dirty="0"/>
          </a:p>
        </p:txBody>
      </p:sp>
      <p:graphicFrame>
        <p:nvGraphicFramePr>
          <p:cNvPr id="4" name="Table 3">
            <a:extLst>
              <a:ext uri="{FF2B5EF4-FFF2-40B4-BE49-F238E27FC236}">
                <a16:creationId xmlns:a16="http://schemas.microsoft.com/office/drawing/2014/main" id="{1C7AF6EA-5241-3D42-9EAF-80BDC21EE75F}"/>
              </a:ext>
            </a:extLst>
          </p:cNvPr>
          <p:cNvGraphicFramePr>
            <a:graphicFrameLocks noGrp="1"/>
          </p:cNvGraphicFramePr>
          <p:nvPr>
            <p:extLst>
              <p:ext uri="{D42A27DB-BD31-4B8C-83A1-F6EECF244321}">
                <p14:modId xmlns:p14="http://schemas.microsoft.com/office/powerpoint/2010/main" val="3594574967"/>
              </p:ext>
            </p:extLst>
          </p:nvPr>
        </p:nvGraphicFramePr>
        <p:xfrm>
          <a:off x="1005840" y="3002280"/>
          <a:ext cx="7284720" cy="3444240"/>
        </p:xfrm>
        <a:graphic>
          <a:graphicData uri="http://schemas.openxmlformats.org/drawingml/2006/table">
            <a:tbl>
              <a:tblPr firstRow="1" bandRow="1">
                <a:tableStyleId>{5940675A-B579-460E-94D1-54222C63F5DA}</a:tableStyleId>
              </a:tblPr>
              <a:tblGrid>
                <a:gridCol w="3642360">
                  <a:extLst>
                    <a:ext uri="{9D8B030D-6E8A-4147-A177-3AD203B41FA5}">
                      <a16:colId xmlns:a16="http://schemas.microsoft.com/office/drawing/2014/main" val="248358552"/>
                    </a:ext>
                  </a:extLst>
                </a:gridCol>
                <a:gridCol w="3642360">
                  <a:extLst>
                    <a:ext uri="{9D8B030D-6E8A-4147-A177-3AD203B41FA5}">
                      <a16:colId xmlns:a16="http://schemas.microsoft.com/office/drawing/2014/main" val="2284074189"/>
                    </a:ext>
                  </a:extLst>
                </a:gridCol>
              </a:tblGrid>
              <a:tr h="33764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i="1" dirty="0"/>
                        <a:t>&gt;&gt; stack = [3, 4, 5]</a:t>
                      </a:r>
                      <a:br>
                        <a:rPr lang="en-US" sz="2200" dirty="0"/>
                      </a:br>
                      <a:r>
                        <a:rPr lang="en-US" sz="2200" dirty="0"/>
                        <a:t>&gt;&gt; </a:t>
                      </a:r>
                      <a:r>
                        <a:rPr lang="en-US" sz="2200" i="1" dirty="0" err="1"/>
                        <a:t>stack.append</a:t>
                      </a:r>
                      <a:r>
                        <a:rPr lang="en-US" sz="2200" i="1" dirty="0"/>
                        <a:t>(6)</a:t>
                      </a:r>
                      <a:br>
                        <a:rPr lang="en-US" sz="2200" dirty="0"/>
                      </a:br>
                      <a:r>
                        <a:rPr lang="en-US" sz="2200" dirty="0"/>
                        <a:t>&gt;&gt; </a:t>
                      </a:r>
                      <a:r>
                        <a:rPr lang="en-US" sz="2200" i="1" dirty="0" err="1"/>
                        <a:t>stack.append</a:t>
                      </a:r>
                      <a:r>
                        <a:rPr lang="en-US" sz="2200" i="1" dirty="0"/>
                        <a:t>(7)</a:t>
                      </a:r>
                      <a:br>
                        <a:rPr lang="en-US" sz="2200" dirty="0"/>
                      </a:br>
                      <a:r>
                        <a:rPr lang="en-US" sz="2200" dirty="0"/>
                        <a:t>&gt;&gt; </a:t>
                      </a:r>
                      <a:r>
                        <a:rPr lang="en-US" sz="2200" i="1" dirty="0"/>
                        <a:t>stack</a:t>
                      </a:r>
                      <a:br>
                        <a:rPr lang="en-US" sz="2200" dirty="0"/>
                      </a:br>
                      <a:r>
                        <a:rPr lang="en-US" sz="2200" i="1" dirty="0"/>
                        <a:t>[3, 4, 5, 6, 7]</a:t>
                      </a:r>
                      <a:endParaRPr lang="en-US" sz="2200" dirty="0"/>
                    </a:p>
                  </a:txBody>
                  <a:tcPr/>
                </a:tc>
                <a:tc>
                  <a:txBody>
                    <a:bodyPr/>
                    <a:lstStyle/>
                    <a:p>
                      <a:r>
                        <a:rPr lang="en-US" sz="2200" b="0" i="1" kern="1200" dirty="0">
                          <a:solidFill>
                            <a:schemeClr val="tx1"/>
                          </a:solidFill>
                          <a:effectLst/>
                          <a:latin typeface="+mn-lt"/>
                          <a:ea typeface="+mn-ea"/>
                          <a:cs typeface="+mn-cs"/>
                        </a:rPr>
                        <a:t>&gt;&gt; </a:t>
                      </a:r>
                      <a:r>
                        <a:rPr lang="en-US" sz="2200" b="0" i="1" kern="1200" dirty="0" err="1">
                          <a:solidFill>
                            <a:schemeClr val="tx1"/>
                          </a:solidFill>
                          <a:effectLst/>
                          <a:latin typeface="+mn-lt"/>
                          <a:ea typeface="+mn-ea"/>
                          <a:cs typeface="+mn-cs"/>
                        </a:rPr>
                        <a:t>stack.pop</a:t>
                      </a:r>
                      <a:r>
                        <a:rPr lang="en-US" sz="2200" b="0" i="1" kern="1200" dirty="0">
                          <a:solidFill>
                            <a:schemeClr val="tx1"/>
                          </a:solidFill>
                          <a:effectLst/>
                          <a:latin typeface="+mn-lt"/>
                          <a:ea typeface="+mn-ea"/>
                          <a:cs typeface="+mn-cs"/>
                        </a:rPr>
                        <a:t>()</a:t>
                      </a:r>
                      <a:br>
                        <a:rPr lang="en-US" sz="2200" dirty="0"/>
                      </a:br>
                      <a:r>
                        <a:rPr lang="en-US" sz="2200" b="0" i="1" kern="1200" dirty="0">
                          <a:solidFill>
                            <a:schemeClr val="tx1"/>
                          </a:solidFill>
                          <a:effectLst/>
                          <a:latin typeface="+mn-lt"/>
                          <a:ea typeface="+mn-ea"/>
                          <a:cs typeface="+mn-cs"/>
                        </a:rPr>
                        <a:t>7</a:t>
                      </a:r>
                    </a:p>
                    <a:p>
                      <a:r>
                        <a:rPr lang="en-US" sz="2200" b="0" i="1" kern="1200" dirty="0">
                          <a:solidFill>
                            <a:schemeClr val="tx1"/>
                          </a:solidFill>
                          <a:effectLst/>
                          <a:latin typeface="+mn-lt"/>
                          <a:ea typeface="+mn-ea"/>
                          <a:cs typeface="+mn-cs"/>
                        </a:rPr>
                        <a:t>&gt;&gt; stack</a:t>
                      </a:r>
                    </a:p>
                    <a:p>
                      <a:r>
                        <a:rPr lang="en-US" sz="2200" b="0" i="1" kern="1200" dirty="0">
                          <a:solidFill>
                            <a:schemeClr val="tx1"/>
                          </a:solidFill>
                          <a:effectLst/>
                          <a:latin typeface="+mn-lt"/>
                          <a:ea typeface="+mn-ea"/>
                          <a:cs typeface="+mn-cs"/>
                        </a:rPr>
                        <a:t>[3, 4, 5, 6]</a:t>
                      </a:r>
                    </a:p>
                    <a:p>
                      <a:r>
                        <a:rPr lang="en-US" sz="2200" b="0" i="1" kern="1200" dirty="0">
                          <a:solidFill>
                            <a:schemeClr val="tx1"/>
                          </a:solidFill>
                          <a:effectLst/>
                          <a:latin typeface="+mn-lt"/>
                          <a:ea typeface="+mn-ea"/>
                          <a:cs typeface="+mn-cs"/>
                        </a:rPr>
                        <a:t>&gt;&gt; </a:t>
                      </a:r>
                      <a:r>
                        <a:rPr lang="en-US" sz="2200" b="0" i="1" kern="1200" dirty="0" err="1">
                          <a:solidFill>
                            <a:schemeClr val="tx1"/>
                          </a:solidFill>
                          <a:effectLst/>
                          <a:latin typeface="+mn-lt"/>
                          <a:ea typeface="+mn-ea"/>
                          <a:cs typeface="+mn-cs"/>
                        </a:rPr>
                        <a:t>stack.pop</a:t>
                      </a:r>
                      <a:r>
                        <a:rPr lang="en-US" sz="2200" b="0" i="1" kern="1200" dirty="0">
                          <a:solidFill>
                            <a:schemeClr val="tx1"/>
                          </a:solidFill>
                          <a:effectLst/>
                          <a:latin typeface="+mn-lt"/>
                          <a:ea typeface="+mn-ea"/>
                          <a:cs typeface="+mn-cs"/>
                        </a:rPr>
                        <a:t>()</a:t>
                      </a:r>
                    </a:p>
                    <a:p>
                      <a:r>
                        <a:rPr lang="en-US" sz="2200" b="0" i="1" kern="1200" dirty="0">
                          <a:solidFill>
                            <a:schemeClr val="tx1"/>
                          </a:solidFill>
                          <a:effectLst/>
                          <a:latin typeface="+mn-lt"/>
                          <a:ea typeface="+mn-ea"/>
                          <a:cs typeface="+mn-cs"/>
                        </a:rPr>
                        <a:t>6</a:t>
                      </a:r>
                    </a:p>
                    <a:p>
                      <a:r>
                        <a:rPr lang="en-US" sz="2200" b="0" i="1" kern="1200" dirty="0">
                          <a:solidFill>
                            <a:schemeClr val="tx1"/>
                          </a:solidFill>
                          <a:effectLst/>
                          <a:latin typeface="+mn-lt"/>
                          <a:ea typeface="+mn-ea"/>
                          <a:cs typeface="+mn-cs"/>
                        </a:rPr>
                        <a:t>&gt;&gt; </a:t>
                      </a:r>
                      <a:r>
                        <a:rPr lang="en-US" sz="2200" b="0" i="1" kern="1200" dirty="0" err="1">
                          <a:solidFill>
                            <a:schemeClr val="tx1"/>
                          </a:solidFill>
                          <a:effectLst/>
                          <a:latin typeface="+mn-lt"/>
                          <a:ea typeface="+mn-ea"/>
                          <a:cs typeface="+mn-cs"/>
                        </a:rPr>
                        <a:t>stack.pop</a:t>
                      </a:r>
                      <a:r>
                        <a:rPr lang="en-US" sz="2200" b="0" i="1" kern="1200" dirty="0">
                          <a:solidFill>
                            <a:schemeClr val="tx1"/>
                          </a:solidFill>
                          <a:effectLst/>
                          <a:latin typeface="+mn-lt"/>
                          <a:ea typeface="+mn-ea"/>
                          <a:cs typeface="+mn-cs"/>
                        </a:rPr>
                        <a:t>()</a:t>
                      </a:r>
                    </a:p>
                    <a:p>
                      <a:r>
                        <a:rPr lang="en-US" sz="2200" b="0" i="1" kern="1200" dirty="0">
                          <a:solidFill>
                            <a:schemeClr val="tx1"/>
                          </a:solidFill>
                          <a:effectLst/>
                          <a:latin typeface="+mn-lt"/>
                          <a:ea typeface="+mn-ea"/>
                          <a:cs typeface="+mn-cs"/>
                        </a:rPr>
                        <a:t>5</a:t>
                      </a:r>
                    </a:p>
                    <a:p>
                      <a:r>
                        <a:rPr lang="en-US" sz="2200" b="0" i="1" kern="1200" dirty="0">
                          <a:solidFill>
                            <a:schemeClr val="tx1"/>
                          </a:solidFill>
                          <a:effectLst/>
                          <a:latin typeface="+mn-lt"/>
                          <a:ea typeface="+mn-ea"/>
                          <a:cs typeface="+mn-cs"/>
                        </a:rPr>
                        <a:t>&gt;&gt; stack</a:t>
                      </a:r>
                    </a:p>
                    <a:p>
                      <a:r>
                        <a:rPr lang="en-US" sz="2200" b="0" i="1" kern="1200" dirty="0">
                          <a:solidFill>
                            <a:schemeClr val="tx1"/>
                          </a:solidFill>
                          <a:effectLst/>
                          <a:latin typeface="+mn-lt"/>
                          <a:ea typeface="+mn-ea"/>
                          <a:cs typeface="+mn-cs"/>
                        </a:rPr>
                        <a:t>[3, 4]</a:t>
                      </a:r>
                    </a:p>
                  </a:txBody>
                  <a:tcPr/>
                </a:tc>
                <a:extLst>
                  <a:ext uri="{0D108BD9-81ED-4DB2-BD59-A6C34878D82A}">
                    <a16:rowId xmlns:a16="http://schemas.microsoft.com/office/drawing/2014/main" val="419405655"/>
                  </a:ext>
                </a:extLst>
              </a:tr>
            </a:tbl>
          </a:graphicData>
        </a:graphic>
      </p:graphicFrame>
    </p:spTree>
    <p:extLst>
      <p:ext uri="{BB962C8B-B14F-4D97-AF65-F5344CB8AC3E}">
        <p14:creationId xmlns:p14="http://schemas.microsoft.com/office/powerpoint/2010/main" val="2786102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B79CE-9359-1D42-A5FD-71D47FBB21D2}"/>
              </a:ext>
            </a:extLst>
          </p:cNvPr>
          <p:cNvSpPr>
            <a:spLocks noGrp="1"/>
          </p:cNvSpPr>
          <p:nvPr>
            <p:ph type="title"/>
          </p:nvPr>
        </p:nvSpPr>
        <p:spPr/>
        <p:txBody>
          <a:bodyPr/>
          <a:lstStyle/>
          <a:p>
            <a:r>
              <a:rPr lang="zh-CN" altLang="en-US" dirty="0"/>
              <a:t>相關題目與示例</a:t>
            </a:r>
            <a:endParaRPr lang="en-US" dirty="0"/>
          </a:p>
        </p:txBody>
      </p:sp>
      <p:pic>
        <p:nvPicPr>
          <p:cNvPr id="9" name="Content Placeholder 8" descr="A screenshot of a cell phone&#10;&#10;Description automatically generated">
            <a:extLst>
              <a:ext uri="{FF2B5EF4-FFF2-40B4-BE49-F238E27FC236}">
                <a16:creationId xmlns:a16="http://schemas.microsoft.com/office/drawing/2014/main" id="{48F7DCF5-CF86-D642-B173-B36F42D990A5}"/>
              </a:ext>
            </a:extLst>
          </p:cNvPr>
          <p:cNvPicPr>
            <a:picLocks noGrp="1" noChangeAspect="1"/>
          </p:cNvPicPr>
          <p:nvPr>
            <p:ph idx="1"/>
          </p:nvPr>
        </p:nvPicPr>
        <p:blipFill>
          <a:blip r:embed="rId2"/>
          <a:stretch>
            <a:fillRect/>
          </a:stretch>
        </p:blipFill>
        <p:spPr>
          <a:xfrm>
            <a:off x="1489802" y="1825625"/>
            <a:ext cx="6164395" cy="4351338"/>
          </a:xfrm>
        </p:spPr>
      </p:pic>
    </p:spTree>
    <p:extLst>
      <p:ext uri="{BB962C8B-B14F-4D97-AF65-F5344CB8AC3E}">
        <p14:creationId xmlns:p14="http://schemas.microsoft.com/office/powerpoint/2010/main" val="957212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1B15-F479-604E-929B-8350C2831956}"/>
              </a:ext>
            </a:extLst>
          </p:cNvPr>
          <p:cNvSpPr>
            <a:spLocks noGrp="1"/>
          </p:cNvSpPr>
          <p:nvPr>
            <p:ph type="title"/>
          </p:nvPr>
        </p:nvSpPr>
        <p:spPr/>
        <p:txBody>
          <a:bodyPr/>
          <a:lstStyle/>
          <a:p>
            <a:r>
              <a:rPr lang="en-US" dirty="0"/>
              <a:t>155 Min Stack </a:t>
            </a:r>
          </a:p>
        </p:txBody>
      </p:sp>
      <p:sp>
        <p:nvSpPr>
          <p:cNvPr id="3" name="Content Placeholder 2">
            <a:extLst>
              <a:ext uri="{FF2B5EF4-FFF2-40B4-BE49-F238E27FC236}">
                <a16:creationId xmlns:a16="http://schemas.microsoft.com/office/drawing/2014/main" id="{1C68CB5D-0028-624A-8147-C304C414F2B3}"/>
              </a:ext>
            </a:extLst>
          </p:cNvPr>
          <p:cNvSpPr>
            <a:spLocks noGrp="1"/>
          </p:cNvSpPr>
          <p:nvPr>
            <p:ph idx="1"/>
          </p:nvPr>
        </p:nvSpPr>
        <p:spPr/>
        <p:txBody>
          <a:bodyPr/>
          <a:lstStyle/>
          <a:p>
            <a:r>
              <a:rPr lang="en-US" dirty="0"/>
              <a:t>Design a stack that supports push, pop, top, and retrieving the minimum element in constant time.</a:t>
            </a:r>
          </a:p>
          <a:p>
            <a:endParaRPr lang="en-US" dirty="0"/>
          </a:p>
          <a:p>
            <a:r>
              <a:rPr lang="en-US" dirty="0"/>
              <a:t>push(x) -- Push element x onto stack.</a:t>
            </a:r>
          </a:p>
          <a:p>
            <a:r>
              <a:rPr lang="en-US" dirty="0"/>
              <a:t>pop() -- Removes the element on top of the stack.</a:t>
            </a:r>
          </a:p>
          <a:p>
            <a:r>
              <a:rPr lang="en-US" dirty="0"/>
              <a:t>top() -- Get the top element.</a:t>
            </a:r>
          </a:p>
          <a:p>
            <a:r>
              <a:rPr lang="en-US" dirty="0" err="1"/>
              <a:t>getMin</a:t>
            </a:r>
            <a:r>
              <a:rPr lang="en-US" dirty="0"/>
              <a:t>() -- Retrieve the minimum element in the stack.</a:t>
            </a:r>
          </a:p>
        </p:txBody>
      </p:sp>
    </p:spTree>
    <p:extLst>
      <p:ext uri="{BB962C8B-B14F-4D97-AF65-F5344CB8AC3E}">
        <p14:creationId xmlns:p14="http://schemas.microsoft.com/office/powerpoint/2010/main" val="1301937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C324A-1681-A941-8D52-3770E1EA3FFD}"/>
              </a:ext>
            </a:extLst>
          </p:cNvPr>
          <p:cNvSpPr>
            <a:spLocks noGrp="1"/>
          </p:cNvSpPr>
          <p:nvPr>
            <p:ph type="title"/>
          </p:nvPr>
        </p:nvSpPr>
        <p:spPr/>
        <p:txBody>
          <a:bodyPr/>
          <a:lstStyle/>
          <a:p>
            <a:r>
              <a:rPr lang="en-US" dirty="0"/>
              <a:t>Idea </a:t>
            </a:r>
          </a:p>
        </p:txBody>
      </p:sp>
      <p:sp>
        <p:nvSpPr>
          <p:cNvPr id="3" name="Content Placeholder 2">
            <a:extLst>
              <a:ext uri="{FF2B5EF4-FFF2-40B4-BE49-F238E27FC236}">
                <a16:creationId xmlns:a16="http://schemas.microsoft.com/office/drawing/2014/main" id="{83FB9E14-4356-3341-8B90-1CEFE89B0CFD}"/>
              </a:ext>
            </a:extLst>
          </p:cNvPr>
          <p:cNvSpPr>
            <a:spLocks noGrp="1"/>
          </p:cNvSpPr>
          <p:nvPr>
            <p:ph idx="1"/>
          </p:nvPr>
        </p:nvSpPr>
        <p:spPr/>
        <p:txBody>
          <a:bodyPr/>
          <a:lstStyle/>
          <a:p>
            <a:r>
              <a:rPr lang="zh-CN" altLang="en-US" dirty="0"/>
              <a:t>雖然題目沒有講，但這邊要用兩個</a:t>
            </a:r>
            <a:r>
              <a:rPr lang="en-US" altLang="zh-CN" dirty="0"/>
              <a:t>stack</a:t>
            </a:r>
            <a:r>
              <a:rPr lang="zh-CN" altLang="en-US" dirty="0"/>
              <a:t>。</a:t>
            </a:r>
            <a:endParaRPr lang="en-US" altLang="zh-CN" dirty="0"/>
          </a:p>
          <a:p>
            <a:pPr lvl="1"/>
            <a:r>
              <a:rPr lang="en-US" dirty="0"/>
              <a:t>Stack1：</a:t>
            </a:r>
            <a:r>
              <a:rPr lang="zh-CN" altLang="en-US" dirty="0"/>
              <a:t>用來放一些普通的操作</a:t>
            </a:r>
            <a:endParaRPr lang="en-US" dirty="0"/>
          </a:p>
          <a:p>
            <a:pPr lvl="1"/>
            <a:r>
              <a:rPr lang="en-US" dirty="0"/>
              <a:t>Stack2：</a:t>
            </a:r>
            <a:r>
              <a:rPr lang="zh-CN" altLang="en-US" dirty="0"/>
              <a:t>用來維持做小值的操作</a:t>
            </a:r>
            <a:endParaRPr lang="en-US" altLang="zh-CN" dirty="0"/>
          </a:p>
          <a:p>
            <a:pPr lvl="1"/>
            <a:r>
              <a:rPr lang="zh-CN" altLang="en-US" dirty="0"/>
              <a:t>這樣一邊維持</a:t>
            </a:r>
            <a:r>
              <a:rPr lang="en-US" altLang="zh-CN" dirty="0"/>
              <a:t>Stack1</a:t>
            </a:r>
            <a:r>
              <a:rPr lang="zh-CN" altLang="en-US" dirty="0"/>
              <a:t>裡面的東西，也能一邊維持最小值的紀錄。</a:t>
            </a:r>
            <a:r>
              <a:rPr lang="en-US" altLang="zh-CN" dirty="0"/>
              <a:t>(</a:t>
            </a:r>
            <a:r>
              <a:rPr lang="zh-CN" altLang="en-US" dirty="0"/>
              <a:t>不然只需要一個</a:t>
            </a:r>
            <a:r>
              <a:rPr lang="en-US" altLang="zh-CN" dirty="0"/>
              <a:t>stack</a:t>
            </a:r>
            <a:r>
              <a:rPr lang="zh-CN" altLang="en-US" dirty="0"/>
              <a:t>）</a:t>
            </a:r>
            <a:endParaRPr lang="en-US" altLang="zh-CN" dirty="0"/>
          </a:p>
          <a:p>
            <a:endParaRPr lang="en-US" altLang="zh-CN" dirty="0"/>
          </a:p>
          <a:p>
            <a:r>
              <a:rPr lang="en-US" altLang="zh-CN" dirty="0"/>
              <a:t>Link</a:t>
            </a:r>
            <a:r>
              <a:rPr lang="zh-CN" altLang="en-US" dirty="0"/>
              <a:t>：</a:t>
            </a:r>
            <a:r>
              <a:rPr lang="en-US" dirty="0">
                <a:hlinkClick r:id="rId2"/>
              </a:rPr>
              <a:t>https://github.com/SJChang/leetcode/blob/master/code_stack/155.%20Min%20Stack.py</a:t>
            </a:r>
            <a:endParaRPr lang="en-US" altLang="zh-CN" dirty="0"/>
          </a:p>
        </p:txBody>
      </p:sp>
    </p:spTree>
    <p:extLst>
      <p:ext uri="{BB962C8B-B14F-4D97-AF65-F5344CB8AC3E}">
        <p14:creationId xmlns:p14="http://schemas.microsoft.com/office/powerpoint/2010/main" val="688788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71B15-F479-604E-929B-8350C2831956}"/>
              </a:ext>
            </a:extLst>
          </p:cNvPr>
          <p:cNvSpPr>
            <a:spLocks noGrp="1"/>
          </p:cNvSpPr>
          <p:nvPr>
            <p:ph type="title"/>
          </p:nvPr>
        </p:nvSpPr>
        <p:spPr/>
        <p:txBody>
          <a:bodyPr/>
          <a:lstStyle/>
          <a:p>
            <a:r>
              <a:rPr lang="en-US" dirty="0"/>
              <a:t>225 Implement Stack using Queues </a:t>
            </a:r>
          </a:p>
        </p:txBody>
      </p:sp>
      <p:sp>
        <p:nvSpPr>
          <p:cNvPr id="3" name="Content Placeholder 2">
            <a:extLst>
              <a:ext uri="{FF2B5EF4-FFF2-40B4-BE49-F238E27FC236}">
                <a16:creationId xmlns:a16="http://schemas.microsoft.com/office/drawing/2014/main" id="{1C68CB5D-0028-624A-8147-C304C414F2B3}"/>
              </a:ext>
            </a:extLst>
          </p:cNvPr>
          <p:cNvSpPr>
            <a:spLocks noGrp="1"/>
          </p:cNvSpPr>
          <p:nvPr>
            <p:ph idx="1"/>
          </p:nvPr>
        </p:nvSpPr>
        <p:spPr/>
        <p:txBody>
          <a:bodyPr/>
          <a:lstStyle/>
          <a:p>
            <a:r>
              <a:rPr lang="en-US" dirty="0"/>
              <a:t>Implement the following operations of a stack using queues.</a:t>
            </a:r>
          </a:p>
          <a:p>
            <a:endParaRPr lang="en-US" dirty="0"/>
          </a:p>
          <a:p>
            <a:r>
              <a:rPr lang="en-US" dirty="0"/>
              <a:t>push(x) -- Push element x onto stack.</a:t>
            </a:r>
          </a:p>
          <a:p>
            <a:r>
              <a:rPr lang="en-US" dirty="0"/>
              <a:t>pop() -- Removes the element on top of the stack.</a:t>
            </a:r>
          </a:p>
          <a:p>
            <a:r>
              <a:rPr lang="en-US" dirty="0"/>
              <a:t>top() -- Get the top element.</a:t>
            </a:r>
          </a:p>
          <a:p>
            <a:r>
              <a:rPr lang="en-US" dirty="0"/>
              <a:t>empty() -- Return whether the stack is empty.</a:t>
            </a:r>
          </a:p>
        </p:txBody>
      </p:sp>
    </p:spTree>
    <p:extLst>
      <p:ext uri="{BB962C8B-B14F-4D97-AF65-F5344CB8AC3E}">
        <p14:creationId xmlns:p14="http://schemas.microsoft.com/office/powerpoint/2010/main" val="35202720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1126</Words>
  <Application>Microsoft Macintosh PowerPoint</Application>
  <PresentationFormat>On-screen Show (4:3)</PresentationFormat>
  <Paragraphs>106</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Microsoft JhengHei</vt:lpstr>
      <vt:lpstr>Arial</vt:lpstr>
      <vt:lpstr>Calibri</vt:lpstr>
      <vt:lpstr>Calibri Light</vt:lpstr>
      <vt:lpstr>Times New Roman</vt:lpstr>
      <vt:lpstr>Office Theme</vt:lpstr>
      <vt:lpstr>Leetcode stack</vt:lpstr>
      <vt:lpstr>大綱</vt:lpstr>
      <vt:lpstr>資料結構簡介</vt:lpstr>
      <vt:lpstr>堆疊簡介(1/)</vt:lpstr>
      <vt:lpstr>堆疊簡介(1/)</vt:lpstr>
      <vt:lpstr>相關題目與示例</vt:lpstr>
      <vt:lpstr>155 Min Stack </vt:lpstr>
      <vt:lpstr>Idea </vt:lpstr>
      <vt:lpstr>225 Implement Stack using Queues </vt:lpstr>
      <vt:lpstr>Idea </vt:lpstr>
      <vt:lpstr>232 Implement Queue using Stacks </vt:lpstr>
      <vt:lpstr>Idea </vt:lpstr>
      <vt:lpstr>1381 Design a Stack With Increment Operation </vt:lpstr>
      <vt:lpstr>Idea </vt:lpstr>
      <vt:lpstr>70 Climbing Stairs </vt:lpstr>
      <vt:lpstr>Idea </vt:lpstr>
      <vt:lpstr>746 Min Cost Climbing Stairs </vt:lpstr>
      <vt:lpstr>Idea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Leetcode tree</dc:title>
  <dc:creator>Shu Jui Chang</dc:creator>
  <cp:lastModifiedBy>Shu Jui Chang</cp:lastModifiedBy>
  <cp:revision>29</cp:revision>
  <dcterms:created xsi:type="dcterms:W3CDTF">2020-07-03T21:19:39Z</dcterms:created>
  <dcterms:modified xsi:type="dcterms:W3CDTF">2020-07-04T22:23:15Z</dcterms:modified>
</cp:coreProperties>
</file>