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9"/>
  </p:notesMasterIdLst>
  <p:handoutMasterIdLst>
    <p:handoutMasterId r:id="rId40"/>
  </p:handoutMasterIdLst>
  <p:sldIdLst>
    <p:sldId id="316" r:id="rId2"/>
    <p:sldId id="357" r:id="rId3"/>
    <p:sldId id="367" r:id="rId4"/>
    <p:sldId id="318" r:id="rId5"/>
    <p:sldId id="335" r:id="rId6"/>
    <p:sldId id="324" r:id="rId7"/>
    <p:sldId id="358" r:id="rId8"/>
    <p:sldId id="319" r:id="rId9"/>
    <p:sldId id="320" r:id="rId10"/>
    <p:sldId id="325" r:id="rId11"/>
    <p:sldId id="329" r:id="rId12"/>
    <p:sldId id="328" r:id="rId13"/>
    <p:sldId id="331" r:id="rId14"/>
    <p:sldId id="330" r:id="rId15"/>
    <p:sldId id="334" r:id="rId16"/>
    <p:sldId id="336" r:id="rId17"/>
    <p:sldId id="337" r:id="rId18"/>
    <p:sldId id="359" r:id="rId19"/>
    <p:sldId id="364" r:id="rId20"/>
    <p:sldId id="322" r:id="rId21"/>
    <p:sldId id="365" r:id="rId22"/>
    <p:sldId id="332" r:id="rId23"/>
    <p:sldId id="338" r:id="rId24"/>
    <p:sldId id="321" r:id="rId25"/>
    <p:sldId id="340" r:id="rId26"/>
    <p:sldId id="339" r:id="rId27"/>
    <p:sldId id="366" r:id="rId28"/>
    <p:sldId id="360" r:id="rId29"/>
    <p:sldId id="342" r:id="rId30"/>
    <p:sldId id="343" r:id="rId31"/>
    <p:sldId id="344" r:id="rId32"/>
    <p:sldId id="346" r:id="rId33"/>
    <p:sldId id="348" r:id="rId34"/>
    <p:sldId id="350" r:id="rId35"/>
    <p:sldId id="354" r:id="rId36"/>
    <p:sldId id="362" r:id="rId37"/>
    <p:sldId id="363" r:id="rId38"/>
  </p:sldIdLst>
  <p:sldSz cx="12192000" cy="6858000"/>
  <p:notesSz cx="6669088" cy="9872663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4040"/>
    <a:srgbClr val="DC009C"/>
    <a:srgbClr val="AD8000"/>
    <a:srgbClr val="6400C8"/>
    <a:srgbClr val="0000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4361" autoAdjust="0"/>
  </p:normalViewPr>
  <p:slideViewPr>
    <p:cSldViewPr snapToGrid="0">
      <p:cViewPr>
        <p:scale>
          <a:sx n="100" d="100"/>
          <a:sy n="100" d="100"/>
        </p:scale>
        <p:origin x="6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7406-342C-4C89-9F22-12D25B13E586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11A-E1C2-4DA9-8E6D-77335C097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689515"/>
            <a:ext cx="4890665" cy="4442699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7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3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8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3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would you want to do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9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0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2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5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9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9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52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bif-bristol/ImageJ-Fiji-Level-2-cour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macro writing in ImageJ/Fiji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Dominic Alibhai &amp; </a:t>
            </a:r>
            <a:r>
              <a:rPr lang="en-GB" dirty="0" err="1"/>
              <a:t>Dr.</a:t>
            </a:r>
            <a:r>
              <a:rPr lang="en-GB" dirty="0"/>
              <a:t> Stephen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462" y="5514945"/>
            <a:ext cx="936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  <a:lvl2pPr>
              <a:defRPr>
                <a:latin typeface="+mj-lt"/>
                <a:ea typeface="+mj-ea"/>
                <a:cs typeface="+mj-cs"/>
                <a:sym typeface="Helvetica"/>
              </a:defRPr>
            </a:lvl2pPr>
            <a:lvl3pPr>
              <a:defRPr>
                <a:latin typeface="+mj-lt"/>
                <a:ea typeface="+mj-ea"/>
                <a:cs typeface="+mj-cs"/>
                <a:sym typeface="Helvetica"/>
              </a:defRPr>
            </a:lvl3pPr>
            <a:lvl4pPr>
              <a:defRPr>
                <a:latin typeface="+mj-lt"/>
                <a:ea typeface="+mj-ea"/>
                <a:cs typeface="+mj-cs"/>
                <a:sym typeface="Helvetica"/>
              </a:defRPr>
            </a:lvl4pPr>
            <a:lvl5pPr>
              <a:defRPr>
                <a:latin typeface="+mj-lt"/>
                <a:ea typeface="+mj-ea"/>
                <a:cs typeface="+mj-cs"/>
                <a:sym typeface="Helvetica"/>
              </a:defRPr>
            </a:lvl5pPr>
            <a:lvl6pPr>
              <a:defRPr>
                <a:latin typeface="+mj-lt"/>
                <a:ea typeface="+mj-ea"/>
                <a:cs typeface="+mj-cs"/>
                <a:sym typeface="Helvetica"/>
              </a:defRPr>
            </a:lvl6pPr>
            <a:lvl7pPr>
              <a:defRPr>
                <a:latin typeface="+mj-lt"/>
                <a:ea typeface="+mj-ea"/>
                <a:cs typeface="+mj-cs"/>
                <a:sym typeface="Helvetica"/>
              </a:defRPr>
            </a:lvl7pPr>
            <a:lvl8pPr>
              <a:defRPr>
                <a:latin typeface="+mj-lt"/>
                <a:ea typeface="+mj-ea"/>
                <a:cs typeface="+mj-cs"/>
                <a:sym typeface="Helvetica"/>
              </a:defRPr>
            </a:lvl8pPr>
            <a:lvl9pPr>
              <a:defRPr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algn="ctr"/>
            <a:r>
              <a:rPr lang="en-GB" sz="2000" dirty="0"/>
              <a:t>Slides, test data and demo macros can be downloaded from http://goo.gl/urxwo9</a:t>
            </a:r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number-type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number-type variable</a:t>
            </a:r>
          </a:p>
          <a:p>
            <a:pPr marL="457200" lvl="1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chemeClr val="tx1"/>
                </a:solidFill>
              </a:rPr>
              <a:t>num_var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endParaRPr lang="en-GB" sz="1600" dirty="0"/>
          </a:p>
          <a:p>
            <a:r>
              <a:rPr lang="en-GB" dirty="0"/>
              <a:t>Calculations using number-type variables</a:t>
            </a:r>
          </a:p>
          <a:p>
            <a:pPr lvl="1"/>
            <a:r>
              <a:rPr lang="en-GB" dirty="0"/>
              <a:t>Can apply standard mathematical operations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number-type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my_var_2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5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my_var_3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 my_var_2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*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7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my_var_3 has value of 105</a:t>
            </a:r>
            <a:endParaRPr lang="en-GB" sz="2400" dirty="0">
              <a:solidFill>
                <a:srgbClr val="C00000"/>
              </a:solidFill>
            </a:endParaRP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14411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string-type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string-type variable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string_var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“your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string-type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my_var_1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“first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my_var_2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“second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my_var_3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my_var_1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rgbClr val="DC009C"/>
                </a:solidFill>
              </a:rPr>
              <a:t>“ ”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chemeClr val="tx1"/>
                </a:solidFill>
              </a:rPr>
              <a:t>my_var_2;</a:t>
            </a:r>
          </a:p>
          <a:p>
            <a:pPr lvl="1"/>
            <a:r>
              <a:rPr lang="en-GB" dirty="0"/>
              <a:t>my_var_3 has value of “first string second string”</a:t>
            </a:r>
          </a:p>
          <a:p>
            <a:pPr lvl="1"/>
            <a:r>
              <a:rPr lang="en-GB" dirty="0"/>
              <a:t>Process of joining strings called “concatenation”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3975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empty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[size]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[size] is an integer specifying the number of elements in the array</a:t>
            </a:r>
          </a:p>
          <a:p>
            <a:pPr lvl="1"/>
            <a:r>
              <a:rPr lang="en-GB" dirty="0"/>
              <a:t>Array will be filled with zeroes</a:t>
            </a:r>
          </a:p>
          <a:p>
            <a:pPr lvl="1"/>
            <a:r>
              <a:rPr lang="en-GB" dirty="0"/>
              <a:t>Values can be added later on</a:t>
            </a:r>
          </a:p>
          <a:p>
            <a:pPr lvl="1"/>
            <a:endParaRPr lang="en-GB" sz="1600" dirty="0"/>
          </a:p>
          <a:p>
            <a:r>
              <a:rPr lang="en-GB" dirty="0"/>
              <a:t>Declaring populated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“str1”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”str2”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“str3”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Values can be changed later 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data in arrays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Data can be stored in a particular element (row) using its index</a:t>
            </a:r>
          </a:p>
          <a:p>
            <a:pPr lvl="1"/>
            <a:r>
              <a:rPr lang="en-GB" dirty="0"/>
              <a:t>ImageJ is “zero-based”, meaning the first row has an index of zero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storing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“string to store”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“another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“final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594779" y="3478236"/>
            <a:ext cx="3982854" cy="170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07680"/>
              </p:ext>
            </p:extLst>
          </p:nvPr>
        </p:nvGraphicFramePr>
        <p:xfrm>
          <a:off x="6949445" y="3845833"/>
          <a:ext cx="1764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“string to store”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“another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“final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70980" y="421742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02834" y="3478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6035" y="384494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6035" y="42169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035" y="4589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1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55245" y="3438393"/>
            <a:ext cx="2954867" cy="2070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data in arrays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Each element of the array accessed using its index (row number)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accessing data</a:t>
            </a:r>
          </a:p>
          <a:p>
            <a:pPr marL="457200" lvl="1" indent="0">
              <a:buNone/>
            </a:pPr>
            <a:r>
              <a:rPr lang="en-GB" sz="1600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num_from_array_1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num_from_array_1 has a value of 42.0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num_from_array_2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num_from_array_2 has a value of 56.3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0024"/>
              </p:ext>
            </p:extLst>
          </p:nvPr>
        </p:nvGraphicFramePr>
        <p:xfrm>
          <a:off x="8009911" y="3807188"/>
          <a:ext cx="7535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56.3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9645" y="34383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2846" y="38051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2846" y="41771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846" y="45491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2846" y="49212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1446" y="436180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4</a:t>
            </a:r>
          </a:p>
        </p:txBody>
      </p:sp>
    </p:spTree>
    <p:extLst>
      <p:ext uri="{BB962C8B-B14F-4D97-AF65-F5344CB8AC3E}">
        <p14:creationId xmlns:p14="http://schemas.microsoft.com/office/powerpoint/2010/main" val="18146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“call” runs an operation in ImageJ</a:t>
            </a:r>
          </a:p>
          <a:p>
            <a:pPr lvl="1"/>
            <a:endParaRPr lang="en-GB" sz="1600" dirty="0"/>
          </a:p>
          <a:p>
            <a:r>
              <a:rPr lang="en-GB" dirty="0"/>
              <a:t>General structure</a:t>
            </a:r>
          </a:p>
          <a:p>
            <a:pPr lvl="1"/>
            <a:r>
              <a:rPr lang="en-US" dirty="0"/>
              <a:t>Returned value</a:t>
            </a:r>
          </a:p>
          <a:p>
            <a:pPr lvl="2"/>
            <a:r>
              <a:rPr lang="en-US" dirty="0"/>
              <a:t>Output from the function can be a number, string or array</a:t>
            </a:r>
          </a:p>
          <a:p>
            <a:pPr lvl="2"/>
            <a:r>
              <a:rPr lang="en-US" dirty="0"/>
              <a:t>Can be used directly or stored in a variable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Parameters required by the function for it to work</a:t>
            </a:r>
          </a:p>
          <a:p>
            <a:pPr lvl="2"/>
            <a:r>
              <a:rPr lang="en-US" dirty="0"/>
              <a:t>Multiple arguments separated by commas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1"/>
                </a:solidFill>
              </a:rPr>
              <a:t>returned_val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0404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AD8000"/>
                </a:solidFill>
              </a:rPr>
              <a:t>functionName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arg_1, arg_2, arg_3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functions return values or take arguments</a:t>
            </a:r>
          </a:p>
          <a:p>
            <a:pPr lvl="1"/>
            <a:r>
              <a:rPr lang="en-US" dirty="0"/>
              <a:t>It’s good practice to still include the parenthesis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C00000"/>
                </a:solidFill>
              </a:rPr>
              <a:t>close() </a:t>
            </a:r>
            <a:r>
              <a:rPr lang="en-US" dirty="0"/>
              <a:t>closes the active image</a:t>
            </a:r>
          </a:p>
          <a:p>
            <a:pPr lvl="1"/>
            <a:endParaRPr lang="en-US" sz="1600" dirty="0"/>
          </a:p>
          <a:p>
            <a:r>
              <a:rPr lang="en-US" dirty="0"/>
              <a:t>A few functions assign values to the arguments</a:t>
            </a:r>
          </a:p>
          <a:p>
            <a:pPr lvl="1"/>
            <a:r>
              <a:rPr lang="en-US" dirty="0"/>
              <a:t>They arise because you can only return one value from a function</a:t>
            </a:r>
          </a:p>
          <a:p>
            <a:pPr lvl="1"/>
            <a:r>
              <a:rPr lang="en-US" dirty="0"/>
              <a:t>e.g. </a:t>
            </a:r>
            <a:r>
              <a:rPr lang="en-GB" dirty="0" err="1">
                <a:solidFill>
                  <a:srgbClr val="C00000"/>
                </a:solidFill>
              </a:rPr>
              <a:t>getDimensions</a:t>
            </a:r>
            <a:r>
              <a:rPr lang="en-GB" dirty="0">
                <a:solidFill>
                  <a:srgbClr val="C00000"/>
                </a:solidFill>
              </a:rPr>
              <a:t>(width, height, </a:t>
            </a:r>
            <a:r>
              <a:rPr lang="en-GB" dirty="0" err="1">
                <a:solidFill>
                  <a:srgbClr val="C00000"/>
                </a:solidFill>
              </a:rPr>
              <a:t>n_channels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 err="1">
                <a:solidFill>
                  <a:srgbClr val="C00000"/>
                </a:solidFill>
              </a:rPr>
              <a:t>n_slices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 err="1">
                <a:solidFill>
                  <a:srgbClr val="C00000"/>
                </a:solidFill>
              </a:rPr>
              <a:t>n_frames</a:t>
            </a:r>
            <a:r>
              <a:rPr lang="en-GB" dirty="0">
                <a:solidFill>
                  <a:srgbClr val="C00000"/>
                </a:solidFill>
              </a:rPr>
              <a:t>);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600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value of a pixel </a:t>
            </a:r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getPixel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x,y</a:t>
            </a:r>
            <a:r>
              <a:rPr lang="en-GB" dirty="0">
                <a:solidFill>
                  <a:srgbClr val="C00000"/>
                </a:solidFill>
              </a:rPr>
              <a:t>) returns </a:t>
            </a:r>
            <a:r>
              <a:rPr lang="en-GB" dirty="0"/>
              <a:t>the intensity of the pixel at coordinates </a:t>
            </a:r>
            <a:r>
              <a:rPr lang="en-GB" dirty="0" err="1"/>
              <a:t>x,y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tx1"/>
                </a:solidFill>
              </a:rPr>
              <a:t>pixel_val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AD8000"/>
                </a:solidFill>
              </a:rPr>
              <a:t>getPixel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rgbClr val="6400C8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Renaming an image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rename(name) accepts </a:t>
            </a:r>
            <a:r>
              <a:rPr lang="en-GB" dirty="0"/>
              <a:t>a string and changes the window name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AD8000"/>
                </a:solidFill>
              </a:rPr>
              <a:t>rename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“My image”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Calculating sine of an angle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sin(angle) returns </a:t>
            </a:r>
            <a:r>
              <a:rPr lang="en-GB" dirty="0"/>
              <a:t>the sine of the specified angle (in radians)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returned_val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sin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0.32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  <a:p>
            <a:r>
              <a:rPr lang="en-GB" dirty="0"/>
              <a:t>Macro recorder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Plugins &gt; Macros &gt; Record…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Records the commands processed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by ImageJ when functions are run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5" y="3591789"/>
            <a:ext cx="456549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completion (Fiji script editor)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Fiji script editor will give suggestions as you type</a:t>
            </a:r>
          </a:p>
          <a:p>
            <a:pPr lvl="1"/>
            <a:r>
              <a:rPr lang="en-GB" dirty="0"/>
              <a:t>Includes a short description of the function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F6E5F-7FFA-417A-9AFB-694D085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18" y="2295780"/>
            <a:ext cx="4633913" cy="37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US" sz="2800" dirty="0"/>
              <a:t>Brief introduction to macro writing</a:t>
            </a:r>
          </a:p>
          <a:p>
            <a:pPr lvl="1"/>
            <a:r>
              <a:rPr lang="en-US" dirty="0"/>
              <a:t>What are macros?</a:t>
            </a:r>
          </a:p>
          <a:p>
            <a:pPr lvl="1"/>
            <a:r>
              <a:rPr lang="en-US" dirty="0"/>
              <a:t>Fundamental concepts in programming</a:t>
            </a:r>
          </a:p>
          <a:p>
            <a:pPr lvl="1"/>
            <a:r>
              <a:rPr lang="en-US" sz="2400" dirty="0"/>
              <a:t>Demonstrated examples in the context of ImageJ/Fiji</a:t>
            </a:r>
          </a:p>
          <a:p>
            <a:endParaRPr lang="en-US" sz="1600" dirty="0"/>
          </a:p>
          <a:p>
            <a:r>
              <a:rPr lang="en-US" sz="2800" dirty="0"/>
              <a:t>Short break</a:t>
            </a:r>
          </a:p>
          <a:p>
            <a:endParaRPr lang="en-US" sz="1600" dirty="0"/>
          </a:p>
          <a:p>
            <a:r>
              <a:rPr lang="en-US" sz="2800" dirty="0"/>
              <a:t>Hands on exercises to create a macro for image segmentation and analysis</a:t>
            </a:r>
          </a:p>
          <a:p>
            <a:pPr lvl="1"/>
            <a:r>
              <a:rPr lang="en-US" sz="2400" dirty="0"/>
              <a:t>Loading images from file</a:t>
            </a:r>
          </a:p>
          <a:p>
            <a:pPr lvl="1"/>
            <a:r>
              <a:rPr lang="en-US" sz="2400" dirty="0"/>
              <a:t>Displaying user interface elements (options boxes)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91263" y="2568054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31846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Controls whether segment of code executes</a:t>
            </a:r>
          </a:p>
          <a:p>
            <a:pPr lvl="1"/>
            <a:r>
              <a:rPr lang="en-GB" dirty="0"/>
              <a:t>Also referred to as “if statement”</a:t>
            </a:r>
          </a:p>
          <a:p>
            <a:pPr lvl="1"/>
            <a:r>
              <a:rPr lang="en-GB" dirty="0"/>
              <a:t>If condition not met, corresponding code is skipped</a:t>
            </a:r>
          </a:p>
          <a:p>
            <a:pPr lvl="1"/>
            <a:endParaRPr lang="en-GB" sz="1600" dirty="0"/>
          </a:p>
          <a:p>
            <a:r>
              <a:rPr lang="en-GB" dirty="0"/>
              <a:t>Structure of conditional statement</a:t>
            </a:r>
          </a:p>
          <a:p>
            <a:pPr lvl="1"/>
            <a:r>
              <a:rPr lang="en-GB" dirty="0"/>
              <a:t>Statement always begins with “if”</a:t>
            </a:r>
          </a:p>
          <a:p>
            <a:pPr lvl="1"/>
            <a:r>
              <a:rPr lang="en-GB" dirty="0"/>
              <a:t>Execution of code dependent upon criteria specified in brackets</a:t>
            </a:r>
          </a:p>
          <a:p>
            <a:pPr lvl="1"/>
            <a:r>
              <a:rPr lang="en-GB" dirty="0"/>
              <a:t>Code to be executed contained within “curly” brackets</a:t>
            </a:r>
          </a:p>
          <a:p>
            <a:pPr lvl="2"/>
            <a:r>
              <a:rPr lang="en-GB" dirty="0"/>
              <a:t>By convention, for readability this block of code is indented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00FF"/>
                </a:solidFill>
              </a:rPr>
              <a:t>if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[condition]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{</a:t>
            </a:r>
            <a:br>
              <a:rPr lang="en-GB" dirty="0"/>
            </a:br>
            <a:r>
              <a:rPr lang="en-GB" dirty="0"/>
              <a:t>                     [code to execute]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“if” condition isn’t met, can use “else” as a fall-back</a:t>
            </a:r>
          </a:p>
          <a:p>
            <a:pPr lvl="1"/>
            <a:r>
              <a:rPr lang="en-GB" dirty="0"/>
              <a:t>“else if” will evaluate if the “if” fails, but another condition is met</a:t>
            </a:r>
          </a:p>
          <a:p>
            <a:pPr lvl="1"/>
            <a:r>
              <a:rPr lang="en-GB" dirty="0"/>
              <a:t>“else” will evaluate if all “if” and “else if” conditions fail</a:t>
            </a:r>
          </a:p>
          <a:p>
            <a:pPr marL="457200" lvl="1" indent="0">
              <a:buNone/>
            </a:pPr>
            <a:r>
              <a:rPr lang="en-GB" dirty="0"/>
              <a:t>		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3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	    </a:t>
            </a:r>
            <a:r>
              <a:rPr lang="en-GB" sz="2000" dirty="0">
                <a:solidFill>
                  <a:schemeClr val="tx1"/>
                </a:solidFill>
              </a:rPr>
              <a:t>[this condition isn’t met]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 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	    </a:t>
            </a:r>
            <a:r>
              <a:rPr lang="en-GB" sz="2000" dirty="0">
                <a:solidFill>
                  <a:schemeClr val="tx1"/>
                </a:solidFill>
              </a:rPr>
              <a:t>[this condition isn’t met either]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GB" sz="2000" dirty="0"/>
              <a:t>		    </a:t>
            </a:r>
            <a:r>
              <a:rPr lang="en-GB" sz="2000" dirty="0">
                <a:solidFill>
                  <a:schemeClr val="tx1"/>
                </a:solidFill>
              </a:rPr>
              <a:t>[this code will execute]</a:t>
            </a:r>
          </a:p>
          <a:p>
            <a:pPr marL="457200" lvl="1" indent="0"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	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conditional statement</a:t>
            </a:r>
          </a:p>
          <a:p>
            <a:pPr lvl="1"/>
            <a:r>
              <a:rPr lang="en-GB" dirty="0"/>
              <a:t>Having previously run “</a:t>
            </a:r>
            <a:r>
              <a:rPr lang="en-GB" dirty="0" err="1"/>
              <a:t>Analyze</a:t>
            </a:r>
            <a:r>
              <a:rPr lang="en-GB" dirty="0"/>
              <a:t> particles”</a:t>
            </a:r>
          </a:p>
          <a:p>
            <a:pPr lvl="2"/>
            <a:r>
              <a:rPr lang="en-GB" dirty="0"/>
              <a:t>Get results table window, where each row corresponds to a different particle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Use nResults() function </a:t>
            </a:r>
            <a:r>
              <a:rPr lang="en-GB" dirty="0"/>
              <a:t>to get number of rows (particles)</a:t>
            </a:r>
          </a:p>
          <a:p>
            <a:pPr lvl="2"/>
            <a:r>
              <a:rPr lang="en-GB" dirty="0"/>
              <a:t>Assign returned value to num_objects variable</a:t>
            </a:r>
          </a:p>
          <a:p>
            <a:pPr lvl="1"/>
            <a:r>
              <a:rPr lang="en-GB" dirty="0"/>
              <a:t>Check if at least one particle detected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	</a:t>
            </a:r>
            <a:r>
              <a:rPr lang="en-GB" sz="2000" dirty="0">
                <a:solidFill>
                  <a:schemeClr val="tx1"/>
                </a:solidFill>
              </a:rPr>
              <a:t>num_objects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D8000"/>
                </a:solidFill>
              </a:rPr>
              <a:t>nResults</a:t>
            </a:r>
            <a:r>
              <a:rPr lang="en-GB" sz="2000" dirty="0">
                <a:solidFill>
                  <a:srgbClr val="FF0000"/>
                </a:solidFill>
              </a:rPr>
              <a:t>()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  <a:br>
              <a:rPr lang="en-GB" sz="2000" dirty="0"/>
            </a:b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num_objects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br>
              <a:rPr lang="en-GB" sz="2000" dirty="0"/>
            </a:br>
            <a:r>
              <a:rPr lang="en-GB" sz="2000" dirty="0"/>
              <a:t>	    	   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	  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4" y="3782688"/>
            <a:ext cx="3308018" cy="2343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5</a:t>
            </a:r>
          </a:p>
        </p:txBody>
      </p:sp>
    </p:spTree>
    <p:extLst>
      <p:ext uri="{BB962C8B-B14F-4D97-AF65-F5344CB8AC3E}">
        <p14:creationId xmlns:p14="http://schemas.microsoft.com/office/powerpoint/2010/main" val="27561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19818"/>
              </p:ext>
            </p:extLst>
          </p:nvPr>
        </p:nvGraphicFramePr>
        <p:xfrm>
          <a:off x="2724019" y="1815958"/>
          <a:ext cx="497211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r>
              <a:rPr lang="en-GB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600" dirty="0"/>
          </a:p>
          <a:p>
            <a:pPr lvl="1"/>
            <a:r>
              <a:rPr lang="en-GB" dirty="0"/>
              <a:t>Chain conditions together with &amp;&amp; and || </a:t>
            </a:r>
            <a:r>
              <a:rPr lang="en-GB" sz="2000" dirty="0">
                <a:solidFill>
                  <a:srgbClr val="0000FF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&amp;&amp;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&lt;=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r>
              <a:rPr lang="en-GB" sz="2000" dirty="0">
                <a:solidFill>
                  <a:srgbClr val="FF0000"/>
                </a:solidFill>
              </a:rPr>
              <a:t> }</a:t>
            </a:r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Repeatedly execute the same block of code</a:t>
            </a:r>
          </a:p>
          <a:p>
            <a:pPr lvl="1"/>
            <a:r>
              <a:rPr lang="en-GB" dirty="0"/>
              <a:t>Loops can be nested (placed inside each other)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“While loops”</a:t>
            </a:r>
          </a:p>
          <a:p>
            <a:pPr lvl="1"/>
            <a:r>
              <a:rPr lang="en-GB" dirty="0"/>
              <a:t>Keep executing until a condition is met</a:t>
            </a:r>
          </a:p>
          <a:p>
            <a:pPr lvl="1"/>
            <a:r>
              <a:rPr lang="en-GB" dirty="0"/>
              <a:t>e.g. Reducing intensity threshold until objects are detected</a:t>
            </a:r>
          </a:p>
          <a:p>
            <a:pPr lvl="1"/>
            <a:endParaRPr lang="en-GB" sz="1600" dirty="0"/>
          </a:p>
          <a:p>
            <a:r>
              <a:rPr lang="en-GB" dirty="0"/>
              <a:t>“For loops”</a:t>
            </a:r>
          </a:p>
          <a:p>
            <a:pPr lvl="1"/>
            <a:r>
              <a:rPr lang="en-GB" dirty="0"/>
              <a:t>Run a pre-determined number of times</a:t>
            </a:r>
          </a:p>
          <a:p>
            <a:pPr lvl="1"/>
            <a:r>
              <a:rPr lang="en-GB" dirty="0"/>
              <a:t>Each loop has a counter which keeps track of the number of runs</a:t>
            </a:r>
          </a:p>
          <a:p>
            <a:pPr lvl="1"/>
            <a:r>
              <a:rPr lang="en-GB" dirty="0"/>
              <a:t>e.g. The code executes once for each row in the results table</a:t>
            </a:r>
          </a:p>
          <a:p>
            <a:pPr lvl="1"/>
            <a:endParaRPr lang="en-GB" sz="160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“while”</a:t>
            </a:r>
          </a:p>
          <a:p>
            <a:r>
              <a:rPr lang="en-GB" dirty="0"/>
              <a:t>Condition for continuation specified in brackets</a:t>
            </a:r>
          </a:p>
          <a:p>
            <a:r>
              <a:rPr lang="en-GB" dirty="0"/>
              <a:t>Code to be executed contained within curly brackets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while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400C8"/>
                </a:solidFill>
              </a:rPr>
              <a:t>0.1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en-GB" sz="2400" dirty="0"/>
              <a:t>	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greater than 0.1");</a:t>
            </a:r>
          </a:p>
          <a:p>
            <a:pPr marL="57150" indent="0">
              <a:buNone/>
            </a:pPr>
            <a:r>
              <a:rPr lang="en-GB" sz="2400" dirty="0"/>
              <a:t>	     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}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less than 0.1");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52" y="3984748"/>
            <a:ext cx="1929082" cy="206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6</a:t>
            </a:r>
          </a:p>
        </p:txBody>
      </p:sp>
    </p:spTree>
    <p:extLst>
      <p:ext uri="{BB962C8B-B14F-4D97-AF65-F5344CB8AC3E}">
        <p14:creationId xmlns:p14="http://schemas.microsoft.com/office/powerpoint/2010/main" val="1995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“for”</a:t>
            </a:r>
          </a:p>
          <a:p>
            <a:r>
              <a:rPr lang="en-GB" dirty="0"/>
              <a:t>Options for run specified in brackets (separated by semicolons)</a:t>
            </a:r>
          </a:p>
          <a:p>
            <a:pPr lvl="1"/>
            <a:r>
              <a:rPr lang="en-GB" dirty="0"/>
              <a:t>First, the counter starting number (typically 0)</a:t>
            </a:r>
          </a:p>
          <a:p>
            <a:pPr lvl="1"/>
            <a:r>
              <a:rPr lang="en-GB" dirty="0"/>
              <a:t>Second, the stopping condition</a:t>
            </a:r>
          </a:p>
          <a:p>
            <a:pPr lvl="1"/>
            <a:r>
              <a:rPr lang="en-GB" dirty="0"/>
              <a:t>Third, the behaviour of the counter (</a:t>
            </a:r>
            <a:r>
              <a:rPr lang="en-GB" dirty="0" err="1"/>
              <a:t>i</a:t>
            </a:r>
            <a:r>
              <a:rPr lang="en-GB" dirty="0"/>
              <a:t>++ adds 1 on each run)</a:t>
            </a:r>
          </a:p>
          <a:p>
            <a:r>
              <a:rPr lang="en-GB" dirty="0"/>
              <a:t>Code to be executed contained within curly brackets</a:t>
            </a:r>
          </a:p>
          <a:p>
            <a:pPr lvl="1"/>
            <a:r>
              <a:rPr lang="en-GB" dirty="0"/>
              <a:t>Can refer directly to counter variable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nn-NO" sz="2400" dirty="0">
                <a:solidFill>
                  <a:schemeClr val="tx1"/>
                </a:solidFill>
              </a:rPr>
              <a:t>i </a:t>
            </a:r>
            <a:r>
              <a:rPr lang="nn-NO" sz="2400" dirty="0">
                <a:solidFill>
                  <a:srgbClr val="804040"/>
                </a:solidFill>
              </a:rPr>
              <a:t>=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0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804040"/>
                </a:solidFill>
              </a:rPr>
              <a:t>&lt;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5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804040"/>
                </a:solidFill>
              </a:rPr>
              <a:t>++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nn-NO" sz="2400" dirty="0"/>
              <a:t>	     </a:t>
            </a:r>
            <a:r>
              <a:rPr lang="nn-NO" sz="2400" dirty="0">
                <a:solidFill>
                  <a:srgbClr val="AD8000"/>
                </a:solidFill>
              </a:rPr>
              <a:t>print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“Current iteration ”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</a:p>
          <a:p>
            <a:pPr marL="57150" indent="0">
              <a:buNone/>
            </a:pPr>
            <a:r>
              <a:rPr lang="nn-NO" sz="2400" dirty="0"/>
              <a:t>	</a:t>
            </a:r>
            <a:r>
              <a:rPr lang="nn-NO" sz="2400" dirty="0">
                <a:solidFill>
                  <a:srgbClr val="FF0000"/>
                </a:solidFill>
              </a:rPr>
              <a:t>}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78" y="4327696"/>
            <a:ext cx="2100556" cy="1721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7</a:t>
            </a:r>
          </a:p>
        </p:txBody>
      </p:sp>
    </p:spTree>
    <p:extLst>
      <p:ext uri="{BB962C8B-B14F-4D97-AF65-F5344CB8AC3E}">
        <p14:creationId xmlns:p14="http://schemas.microsoft.com/office/powerpoint/2010/main" val="17289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043-646F-46DD-A5AC-9A57F24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 and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B46E-116F-4E0B-8582-C14AA80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and statements can be put inside each other</a:t>
            </a:r>
          </a:p>
          <a:p>
            <a:pPr lvl="1"/>
            <a:r>
              <a:rPr lang="en-GB" dirty="0"/>
              <a:t>This is also called “nesting”</a:t>
            </a:r>
          </a:p>
          <a:p>
            <a:pPr lvl="1"/>
            <a:endParaRPr lang="en-GB" dirty="0"/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;i</a:t>
            </a:r>
            <a:r>
              <a:rPr lang="en-GB" sz="2400" dirty="0">
                <a:solidFill>
                  <a:srgbClr val="804040"/>
                </a:solidFill>
              </a:rPr>
              <a:t>&lt;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;i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   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;j</a:t>
            </a:r>
            <a:r>
              <a:rPr lang="en-GB" sz="2400" dirty="0">
                <a:solidFill>
                  <a:srgbClr val="804040"/>
                </a:solidFill>
              </a:rPr>
              <a:t>&lt;</a:t>
            </a:r>
            <a:r>
              <a:rPr lang="en-GB" sz="2400" dirty="0">
                <a:solidFill>
                  <a:srgbClr val="6400C8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;j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/>
              <a:t>	    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</a:t>
            </a:r>
            <a:r>
              <a:rPr lang="en-GB" sz="2400" dirty="0" err="1">
                <a:solidFill>
                  <a:srgbClr val="DC009C"/>
                </a:solidFill>
              </a:rPr>
              <a:t>ValueA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rgbClr val="DC009C"/>
                </a:solidFill>
              </a:rPr>
              <a:t>“, </a:t>
            </a:r>
            <a:r>
              <a:rPr lang="en-GB" sz="2400" dirty="0" err="1">
                <a:solidFill>
                  <a:srgbClr val="DC009C"/>
                </a:solidFill>
              </a:rPr>
              <a:t>ValueB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    }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4E79-0243-418A-A66C-0C84EADEDD5F}"/>
              </a:ext>
            </a:extLst>
          </p:cNvPr>
          <p:cNvSpPr txBox="1"/>
          <p:nvPr/>
        </p:nvSpPr>
        <p:spPr>
          <a:xfrm>
            <a:off x="7912245" y="1993229"/>
            <a:ext cx="3724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2,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/>
              <a:t>…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A7DDF-93E2-4DEA-8D6F-A9461A9658F3}"/>
              </a:ext>
            </a:extLst>
          </p:cNvPr>
          <p:cNvCxnSpPr/>
          <p:nvPr/>
        </p:nvCxnSpPr>
        <p:spPr>
          <a:xfrm>
            <a:off x="6708809" y="3667225"/>
            <a:ext cx="847023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63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62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GB" dirty="0"/>
              <a:t>Here we will go through a series of examples to put into practice some of the elements discussed by Stephen</a:t>
            </a:r>
          </a:p>
          <a:p>
            <a:r>
              <a:rPr lang="en-GB" dirty="0"/>
              <a:t>The provided worksheet will guide you through each exercise</a:t>
            </a:r>
          </a:p>
          <a:p>
            <a:pPr lvl="1"/>
            <a:r>
              <a:rPr lang="en-GB" dirty="0"/>
              <a:t>We will break between each exercise to go through a possible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materials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D0E76-A4C5-4D0E-874E-B4263122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8" t="16370" r="17829" b="9250"/>
          <a:stretch/>
        </p:blipFill>
        <p:spPr>
          <a:xfrm>
            <a:off x="3648074" y="1229629"/>
            <a:ext cx="4895852" cy="4398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D4670-5432-4C15-8A70-C830297AA868}"/>
              </a:ext>
            </a:extLst>
          </p:cNvPr>
          <p:cNvSpPr txBox="1"/>
          <p:nvPr/>
        </p:nvSpPr>
        <p:spPr>
          <a:xfrm>
            <a:off x="3043237" y="5701962"/>
            <a:ext cx="610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https://github.com/wbif-bristol/ImageJ-Fiji-Level-2-course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for macro writing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2580" y="4800601"/>
            <a:ext cx="9646840" cy="1581149"/>
          </a:xfrm>
        </p:spPr>
        <p:txBody>
          <a:bodyPr numCol="2"/>
          <a:lstStyle/>
          <a:p>
            <a:r>
              <a:rPr lang="en-GB" dirty="0"/>
              <a:t>Start a new script</a:t>
            </a:r>
          </a:p>
          <a:p>
            <a:pPr lvl="1"/>
            <a:r>
              <a:rPr lang="en-GB" dirty="0"/>
              <a:t>File </a:t>
            </a:r>
            <a:r>
              <a:rPr lang="en-GB" dirty="0">
                <a:sym typeface="Wingdings" panose="05000000000000000000" pitchFamily="2" charset="2"/>
              </a:rPr>
              <a:t>&gt; New &gt; Script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 language to IJ1 Macro </a:t>
            </a:r>
          </a:p>
          <a:p>
            <a:pPr lvl="1"/>
            <a:r>
              <a:rPr lang="en-GB" dirty="0"/>
              <a:t>Language </a:t>
            </a:r>
            <a:r>
              <a:rPr lang="en-GB" dirty="0">
                <a:sym typeface="Wingdings" panose="05000000000000000000" pitchFamily="2" charset="2"/>
              </a:rPr>
              <a:t>&gt; IJ1 Macro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02" t="1986" r="53744" b="69930"/>
          <a:stretch/>
        </p:blipFill>
        <p:spPr>
          <a:xfrm>
            <a:off x="659210" y="1336783"/>
            <a:ext cx="5436000" cy="272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355" t="15565" r="79584" b="46194"/>
          <a:stretch/>
        </p:blipFill>
        <p:spPr>
          <a:xfrm>
            <a:off x="6959404" y="1326409"/>
            <a:ext cx="3924000" cy="3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Print a simple message to the log window</a:t>
            </a:r>
          </a:p>
          <a:p>
            <a:pPr lvl="0"/>
            <a:r>
              <a:rPr lang="en-GB" dirty="0"/>
              <a:t>Create a macro which makes use of two important concepts in programming:</a:t>
            </a:r>
          </a:p>
          <a:p>
            <a:pPr lvl="1"/>
            <a:r>
              <a:rPr lang="en-GB" dirty="0"/>
              <a:t>A function</a:t>
            </a:r>
          </a:p>
          <a:p>
            <a:pPr lvl="1"/>
            <a:r>
              <a:rPr lang="en-GB" dirty="0"/>
              <a:t>A string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worksheet </a:t>
            </a:r>
            <a:r>
              <a:rPr lang="en-GB" i="1" dirty="0"/>
              <a:t>should </a:t>
            </a:r>
            <a:r>
              <a:rPr lang="en-GB" dirty="0"/>
              <a:t>provide all the information you need…!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8780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more complex programming concepts to determine if numbers are odd or even:</a:t>
            </a:r>
          </a:p>
          <a:p>
            <a:pPr lvl="1"/>
            <a:r>
              <a:rPr lang="en-GB" dirty="0"/>
              <a:t>First, we’ll create a for loop to list the numbers 1 to 10 in the log window</a:t>
            </a:r>
          </a:p>
          <a:p>
            <a:pPr lvl="1"/>
            <a:r>
              <a:rPr lang="en-GB" dirty="0"/>
              <a:t>Then we’ll add some conditional statements to determine if the number is odd/even</a:t>
            </a:r>
          </a:p>
          <a:p>
            <a:pPr lvl="1"/>
            <a:r>
              <a:rPr lang="en-GB" dirty="0"/>
              <a:t>Finally, well print a phrase which will say if the number is odd/even</a:t>
            </a:r>
          </a:p>
          <a:p>
            <a:r>
              <a:rPr lang="en-GB" dirty="0"/>
              <a:t>Remember:</a:t>
            </a:r>
          </a:p>
          <a:p>
            <a:pPr lvl="1">
              <a:buClr>
                <a:srgbClr val="BF2F37"/>
              </a:buClr>
            </a:pPr>
            <a:r>
              <a:rPr lang="en-GB" dirty="0">
                <a:solidFill>
                  <a:schemeClr val="tx1"/>
                </a:solidFill>
              </a:rPr>
              <a:t>%</a:t>
            </a:r>
            <a:r>
              <a:rPr lang="en-GB" dirty="0"/>
              <a:t> - this will give you the remainder of division…may be useful for determining if even or odd…</a:t>
            </a:r>
          </a:p>
        </p:txBody>
      </p:sp>
    </p:spTree>
    <p:extLst>
      <p:ext uri="{BB962C8B-B14F-4D97-AF65-F5344CB8AC3E}">
        <p14:creationId xmlns:p14="http://schemas.microsoft.com/office/powerpoint/2010/main" val="157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5156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dialog boxes</a:t>
            </a:r>
          </a:p>
          <a:p>
            <a:pPr lvl="1"/>
            <a:r>
              <a:rPr lang="en-GB" dirty="0"/>
              <a:t>Create dialog box which will pose several questions to the user and allow them to input data to the programme</a:t>
            </a:r>
          </a:p>
          <a:p>
            <a:pPr lvl="1"/>
            <a:r>
              <a:rPr lang="en-GB" dirty="0"/>
              <a:t>Create at least two questions (one string answer and one numerical answer) </a:t>
            </a:r>
          </a:p>
          <a:p>
            <a:pPr lvl="1"/>
            <a:r>
              <a:rPr lang="en-GB" dirty="0"/>
              <a:t>Read these values in and assign to variables</a:t>
            </a:r>
          </a:p>
          <a:p>
            <a:pPr lvl="1"/>
            <a:r>
              <a:rPr lang="en-GB" dirty="0"/>
              <a:t>Display a concatenated answer in the log window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Here we use the use the macro recorder:</a:t>
            </a:r>
          </a:p>
          <a:p>
            <a:pPr lvl="1"/>
            <a:r>
              <a:rPr lang="en-GB" dirty="0"/>
              <a:t>With the macro recorder running, process the image using several functions </a:t>
            </a:r>
          </a:p>
          <a:p>
            <a:pPr lvl="1"/>
            <a:r>
              <a:rPr lang="en-GB" dirty="0"/>
              <a:t>Run macro to process image stack automatically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5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Add GUI elements to your macro from ex 4.</a:t>
            </a:r>
          </a:p>
          <a:p>
            <a:pPr lvl="1"/>
            <a:r>
              <a:rPr lang="en-GB" dirty="0"/>
              <a:t>Add option to change threshold level </a:t>
            </a:r>
          </a:p>
          <a:p>
            <a:pPr lvl="1"/>
            <a:r>
              <a:rPr lang="en-GB" dirty="0"/>
              <a:t>Add option to change filter type</a:t>
            </a:r>
          </a:p>
        </p:txBody>
      </p:sp>
    </p:spTree>
    <p:extLst>
      <p:ext uri="{BB962C8B-B14F-4D97-AF65-F5344CB8AC3E}">
        <p14:creationId xmlns:p14="http://schemas.microsoft.com/office/powerpoint/2010/main" val="2306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distance between two objects in “</a:t>
            </a:r>
            <a:r>
              <a:rPr lang="en-GB" dirty="0" err="1"/>
              <a:t>two_nuc.tif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Threshold nuclei image to create binary mask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Analyze</a:t>
            </a:r>
            <a:r>
              <a:rPr lang="en-GB" dirty="0"/>
              <a:t> particles function to find X and Y coordinates and store in results table</a:t>
            </a:r>
          </a:p>
          <a:p>
            <a:pPr lvl="1"/>
            <a:r>
              <a:rPr lang="en-GB" dirty="0"/>
              <a:t>Read in coordinate information from results table and calculate straight line distance between the two nuclei</a:t>
            </a:r>
          </a:p>
        </p:txBody>
      </p:sp>
    </p:spTree>
    <p:extLst>
      <p:ext uri="{BB962C8B-B14F-4D97-AF65-F5344CB8AC3E}">
        <p14:creationId xmlns:p14="http://schemas.microsoft.com/office/powerpoint/2010/main" val="20254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Create a macro to segment and measure the nearest neighbour distance for each nucleus in “</a:t>
            </a:r>
            <a:r>
              <a:rPr lang="en-GB" dirty="0" err="1"/>
              <a:t>Example_Data.tif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Include a GUI for the user to input options (threshold, filter type, filter size etc.)</a:t>
            </a:r>
          </a:p>
          <a:p>
            <a:pPr lvl="1"/>
            <a:r>
              <a:rPr lang="en-GB" dirty="0"/>
              <a:t>Update the results table to show the calculated nearest neighbour distance in the results table and save table as .csv file. </a:t>
            </a:r>
          </a:p>
          <a:p>
            <a:pPr lvl="1"/>
            <a:r>
              <a:rPr lang="en-GB" dirty="0"/>
              <a:t>Display the nearest neighbour distance on the 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8460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to get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macros by NIH</a:t>
            </a:r>
          </a:p>
          <a:p>
            <a:pPr lvl="1"/>
            <a:r>
              <a:rPr lang="en-US" dirty="0"/>
              <a:t>http://imagej.net/Introduction</a:t>
            </a:r>
            <a:r>
              <a:rPr lang="en-US" dirty="0">
                <a:solidFill>
                  <a:srgbClr val="C00000"/>
                </a:solidFill>
              </a:rPr>
              <a:t>_into_Macro_Programming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https://imagej.nih.gov/ij/docs/macro_reference_guide.pdf</a:t>
            </a:r>
          </a:p>
          <a:p>
            <a:endParaRPr lang="en-US" sz="1600" b="1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pPr lvl="1"/>
            <a:endParaRPr lang="en-US" sz="1600" dirty="0"/>
          </a:p>
          <a:p>
            <a:r>
              <a:rPr lang="en-GB" dirty="0"/>
              <a:t>Wolfson Bioimaging!</a:t>
            </a:r>
          </a:p>
          <a:p>
            <a:pPr lvl="1"/>
            <a:r>
              <a:rPr lang="en-GB" dirty="0"/>
              <a:t>Stephen: stephen.cross@bristol.ac.uk</a:t>
            </a:r>
          </a:p>
          <a:p>
            <a:pPr lvl="1"/>
            <a:r>
              <a:rPr lang="en-GB" dirty="0"/>
              <a:t>Dom: da14205@bristol.ac.uk</a:t>
            </a:r>
          </a:p>
          <a:p>
            <a:pPr lvl="1"/>
            <a:r>
              <a:rPr lang="en-GB" dirty="0"/>
              <a:t>Office: C31 (Biomedical Sciences Building)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macro?</a:t>
            </a:r>
          </a:p>
          <a:p>
            <a:pPr lvl="1"/>
            <a:r>
              <a:rPr lang="en-GB" dirty="0"/>
              <a:t>A sequence of commands that automate a series of processing steps in ImageJ</a:t>
            </a:r>
          </a:p>
          <a:p>
            <a:pPr lvl="1"/>
            <a:r>
              <a:rPr lang="en-GB" dirty="0"/>
              <a:t>Each command calls a particular ImageJ function</a:t>
            </a:r>
          </a:p>
          <a:p>
            <a:pPr lvl="2"/>
            <a:r>
              <a:rPr lang="en-GB" dirty="0"/>
              <a:t>e.g. cropping an image stack, applying a filter, calculating the FFT</a:t>
            </a:r>
          </a:p>
          <a:p>
            <a:pPr lvl="1"/>
            <a:endParaRPr lang="en-GB" dirty="0"/>
          </a:p>
          <a:p>
            <a:r>
              <a:rPr lang="en-GB" dirty="0"/>
              <a:t>Why use macros?</a:t>
            </a:r>
          </a:p>
          <a:p>
            <a:pPr lvl="1"/>
            <a:r>
              <a:rPr lang="en-GB" dirty="0"/>
              <a:t>Avoids having to manually apply the same processing steps to multiple images</a:t>
            </a:r>
          </a:p>
          <a:p>
            <a:pPr lvl="1"/>
            <a:r>
              <a:rPr lang="en-GB" dirty="0"/>
              <a:t>One macro can be applied to folders containing hundreds of images</a:t>
            </a:r>
          </a:p>
          <a:p>
            <a:pPr lvl="1"/>
            <a:r>
              <a:rPr lang="en-GB" dirty="0"/>
              <a:t>Can extend ImageJ functionality</a:t>
            </a:r>
          </a:p>
          <a:p>
            <a:pPr lvl="2"/>
            <a:r>
              <a:rPr lang="en-GB" dirty="0"/>
              <a:t>Access individual pixel values</a:t>
            </a:r>
          </a:p>
          <a:p>
            <a:pPr lvl="2"/>
            <a:r>
              <a:rPr lang="en-GB" dirty="0"/>
              <a:t>Apply basic programming approaches (loops, conditional statements, functions)</a:t>
            </a:r>
          </a:p>
        </p:txBody>
      </p:sp>
    </p:spTree>
    <p:extLst>
      <p:ext uri="{BB962C8B-B14F-4D97-AF65-F5344CB8AC3E}">
        <p14:creationId xmlns:p14="http://schemas.microsoft.com/office/powerpoint/2010/main" val="35483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Linear sequence of commands</a:t>
            </a:r>
          </a:p>
          <a:p>
            <a:pPr lvl="1"/>
            <a:r>
              <a:rPr lang="en-GB" dirty="0"/>
              <a:t>Execution can be depicted in a flow diagram</a:t>
            </a:r>
          </a:p>
          <a:p>
            <a:pPr lvl="1"/>
            <a:endParaRPr lang="en-GB" sz="1600" dirty="0"/>
          </a:p>
          <a:p>
            <a:r>
              <a:rPr lang="en-GB" dirty="0"/>
              <a:t>Operations can be considered to fall into classes</a:t>
            </a:r>
          </a:p>
          <a:p>
            <a:pPr lvl="1"/>
            <a:r>
              <a:rPr lang="en-GB" dirty="0"/>
              <a:t>Input operations</a:t>
            </a:r>
          </a:p>
          <a:p>
            <a:pPr lvl="1"/>
            <a:r>
              <a:rPr lang="en-GB" dirty="0"/>
              <a:t>Processing operations</a:t>
            </a:r>
          </a:p>
          <a:p>
            <a:pPr lvl="1"/>
            <a:r>
              <a:rPr lang="en-GB" dirty="0"/>
              <a:t>Conditional statements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Output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5" y="1196754"/>
            <a:ext cx="1745451" cy="48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Displaying information</a:t>
            </a:r>
          </a:p>
          <a:p>
            <a:pPr lvl="1"/>
            <a:r>
              <a:rPr lang="en-GB" dirty="0"/>
              <a:t>At any point in a macro’s execution you may want to get information</a:t>
            </a:r>
          </a:p>
          <a:p>
            <a:pPr lvl="2"/>
            <a:r>
              <a:rPr lang="en-GB" dirty="0"/>
              <a:t>e.g. number of objects detected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ImageJ can display messages in the log window</a:t>
            </a:r>
          </a:p>
          <a:p>
            <a:pPr lvl="1"/>
            <a:endParaRPr lang="en-GB" dirty="0"/>
          </a:p>
          <a:p>
            <a:r>
              <a:rPr lang="en-GB" dirty="0"/>
              <a:t>Example code using text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DC009C"/>
                </a:solidFill>
              </a:rPr>
              <a:t>"Hello World!"</a:t>
            </a:r>
            <a:r>
              <a:rPr lang="en-GB" sz="2400" dirty="0"/>
              <a:t>) displays “Hello World!”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Example code using numbers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/>
              <a:t>) displays “42”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04040"/>
                </a:solidFill>
              </a:rPr>
              <a:t>Macro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23BCD97-2AF2-4A7E-88A3-01CA497B803D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custGeom>
            <a:avLst/>
            <a:gdLst>
              <a:gd name="connsiteX0" fmla="*/ 1326132 w 2126232"/>
              <a:gd name="connsiteY0" fmla="*/ 22454 h 4983074"/>
              <a:gd name="connsiteX1" fmla="*/ 1326132 w 2126232"/>
              <a:gd name="connsiteY1" fmla="*/ 22454 h 4983074"/>
              <a:gd name="connsiteX2" fmla="*/ 289812 w 2126232"/>
              <a:gd name="connsiteY2" fmla="*/ 22454 h 4983074"/>
              <a:gd name="connsiteX3" fmla="*/ 167892 w 2126232"/>
              <a:gd name="connsiteY3" fmla="*/ 37694 h 4983074"/>
              <a:gd name="connsiteX4" fmla="*/ 129792 w 2126232"/>
              <a:gd name="connsiteY4" fmla="*/ 52934 h 4983074"/>
              <a:gd name="connsiteX5" fmla="*/ 99312 w 2126232"/>
              <a:gd name="connsiteY5" fmla="*/ 60554 h 4983074"/>
              <a:gd name="connsiteX6" fmla="*/ 68832 w 2126232"/>
              <a:gd name="connsiteY6" fmla="*/ 83414 h 4983074"/>
              <a:gd name="connsiteX7" fmla="*/ 53592 w 2126232"/>
              <a:gd name="connsiteY7" fmla="*/ 113894 h 4983074"/>
              <a:gd name="connsiteX8" fmla="*/ 30732 w 2126232"/>
              <a:gd name="connsiteY8" fmla="*/ 151994 h 4983074"/>
              <a:gd name="connsiteX9" fmla="*/ 23112 w 2126232"/>
              <a:gd name="connsiteY9" fmla="*/ 182474 h 4983074"/>
              <a:gd name="connsiteX10" fmla="*/ 30732 w 2126232"/>
              <a:gd name="connsiteY10" fmla="*/ 1058774 h 4983074"/>
              <a:gd name="connsiteX11" fmla="*/ 38352 w 2126232"/>
              <a:gd name="connsiteY11" fmla="*/ 1234034 h 4983074"/>
              <a:gd name="connsiteX12" fmla="*/ 68832 w 2126232"/>
              <a:gd name="connsiteY12" fmla="*/ 2079854 h 4983074"/>
              <a:gd name="connsiteX13" fmla="*/ 61212 w 2126232"/>
              <a:gd name="connsiteY13" fmla="*/ 2674214 h 4983074"/>
              <a:gd name="connsiteX14" fmla="*/ 45972 w 2126232"/>
              <a:gd name="connsiteY14" fmla="*/ 2697074 h 4983074"/>
              <a:gd name="connsiteX15" fmla="*/ 30732 w 2126232"/>
              <a:gd name="connsiteY15" fmla="*/ 2796134 h 4983074"/>
              <a:gd name="connsiteX16" fmla="*/ 15492 w 2126232"/>
              <a:gd name="connsiteY16" fmla="*/ 2986634 h 4983074"/>
              <a:gd name="connsiteX17" fmla="*/ 252 w 2126232"/>
              <a:gd name="connsiteY17" fmla="*/ 3573374 h 4983074"/>
              <a:gd name="connsiteX18" fmla="*/ 7872 w 2126232"/>
              <a:gd name="connsiteY18" fmla="*/ 4221074 h 4983074"/>
              <a:gd name="connsiteX19" fmla="*/ 15492 w 2126232"/>
              <a:gd name="connsiteY19" fmla="*/ 4259174 h 4983074"/>
              <a:gd name="connsiteX20" fmla="*/ 38352 w 2126232"/>
              <a:gd name="connsiteY20" fmla="*/ 4282034 h 4983074"/>
              <a:gd name="connsiteX21" fmla="*/ 53592 w 2126232"/>
              <a:gd name="connsiteY21" fmla="*/ 4304894 h 4983074"/>
              <a:gd name="connsiteX22" fmla="*/ 76452 w 2126232"/>
              <a:gd name="connsiteY22" fmla="*/ 4320134 h 4983074"/>
              <a:gd name="connsiteX23" fmla="*/ 137412 w 2126232"/>
              <a:gd name="connsiteY23" fmla="*/ 4358234 h 4983074"/>
              <a:gd name="connsiteX24" fmla="*/ 175512 w 2126232"/>
              <a:gd name="connsiteY24" fmla="*/ 4381094 h 4983074"/>
              <a:gd name="connsiteX25" fmla="*/ 221232 w 2126232"/>
              <a:gd name="connsiteY25" fmla="*/ 4388714 h 4983074"/>
              <a:gd name="connsiteX26" fmla="*/ 358392 w 2126232"/>
              <a:gd name="connsiteY26" fmla="*/ 4381094 h 4983074"/>
              <a:gd name="connsiteX27" fmla="*/ 1729992 w 2126232"/>
              <a:gd name="connsiteY27" fmla="*/ 4381094 h 4983074"/>
              <a:gd name="connsiteX28" fmla="*/ 1691892 w 2126232"/>
              <a:gd name="connsiteY28" fmla="*/ 4426814 h 4983074"/>
              <a:gd name="connsiteX29" fmla="*/ 1669032 w 2126232"/>
              <a:gd name="connsiteY29" fmla="*/ 4457294 h 4983074"/>
              <a:gd name="connsiteX30" fmla="*/ 1661412 w 2126232"/>
              <a:gd name="connsiteY30" fmla="*/ 4480154 h 4983074"/>
              <a:gd name="connsiteX31" fmla="*/ 1646172 w 2126232"/>
              <a:gd name="connsiteY31" fmla="*/ 4503014 h 4983074"/>
              <a:gd name="connsiteX32" fmla="*/ 1630932 w 2126232"/>
              <a:gd name="connsiteY32" fmla="*/ 4533494 h 4983074"/>
              <a:gd name="connsiteX33" fmla="*/ 1608072 w 2126232"/>
              <a:gd name="connsiteY33" fmla="*/ 4602074 h 4983074"/>
              <a:gd name="connsiteX34" fmla="*/ 1577592 w 2126232"/>
              <a:gd name="connsiteY34" fmla="*/ 4647794 h 4983074"/>
              <a:gd name="connsiteX35" fmla="*/ 1509012 w 2126232"/>
              <a:gd name="connsiteY35" fmla="*/ 4670654 h 4983074"/>
              <a:gd name="connsiteX36" fmla="*/ 1242312 w 2126232"/>
              <a:gd name="connsiteY36" fmla="*/ 4663034 h 4983074"/>
              <a:gd name="connsiteX37" fmla="*/ 1105152 w 2126232"/>
              <a:gd name="connsiteY37" fmla="*/ 4640174 h 4983074"/>
              <a:gd name="connsiteX38" fmla="*/ 1082292 w 2126232"/>
              <a:gd name="connsiteY38" fmla="*/ 4624934 h 4983074"/>
              <a:gd name="connsiteX39" fmla="*/ 800352 w 2126232"/>
              <a:gd name="connsiteY39" fmla="*/ 4617314 h 4983074"/>
              <a:gd name="connsiteX40" fmla="*/ 769872 w 2126232"/>
              <a:gd name="connsiteY40" fmla="*/ 4624934 h 4983074"/>
              <a:gd name="connsiteX41" fmla="*/ 747012 w 2126232"/>
              <a:gd name="connsiteY41" fmla="*/ 4640174 h 4983074"/>
              <a:gd name="connsiteX42" fmla="*/ 708912 w 2126232"/>
              <a:gd name="connsiteY42" fmla="*/ 4647794 h 4983074"/>
              <a:gd name="connsiteX43" fmla="*/ 678432 w 2126232"/>
              <a:gd name="connsiteY43" fmla="*/ 4655414 h 4983074"/>
              <a:gd name="connsiteX44" fmla="*/ 655572 w 2126232"/>
              <a:gd name="connsiteY44" fmla="*/ 4670654 h 4983074"/>
              <a:gd name="connsiteX45" fmla="*/ 541272 w 2126232"/>
              <a:gd name="connsiteY45" fmla="*/ 4685894 h 4983074"/>
              <a:gd name="connsiteX46" fmla="*/ 518412 w 2126232"/>
              <a:gd name="connsiteY46" fmla="*/ 4693514 h 4983074"/>
              <a:gd name="connsiteX47" fmla="*/ 495552 w 2126232"/>
              <a:gd name="connsiteY47" fmla="*/ 4716374 h 4983074"/>
              <a:gd name="connsiteX48" fmla="*/ 472692 w 2126232"/>
              <a:gd name="connsiteY48" fmla="*/ 4731614 h 4983074"/>
              <a:gd name="connsiteX49" fmla="*/ 465072 w 2126232"/>
              <a:gd name="connsiteY49" fmla="*/ 4762094 h 4983074"/>
              <a:gd name="connsiteX50" fmla="*/ 457452 w 2126232"/>
              <a:gd name="connsiteY50" fmla="*/ 4800194 h 4983074"/>
              <a:gd name="connsiteX51" fmla="*/ 449832 w 2126232"/>
              <a:gd name="connsiteY51" fmla="*/ 4823054 h 4983074"/>
              <a:gd name="connsiteX52" fmla="*/ 457452 w 2126232"/>
              <a:gd name="connsiteY52" fmla="*/ 4868774 h 4983074"/>
              <a:gd name="connsiteX53" fmla="*/ 495552 w 2126232"/>
              <a:gd name="connsiteY53" fmla="*/ 4906874 h 4983074"/>
              <a:gd name="connsiteX54" fmla="*/ 518412 w 2126232"/>
              <a:gd name="connsiteY54" fmla="*/ 4929734 h 4983074"/>
              <a:gd name="connsiteX55" fmla="*/ 541272 w 2126232"/>
              <a:gd name="connsiteY55" fmla="*/ 4937354 h 4983074"/>
              <a:gd name="connsiteX56" fmla="*/ 609852 w 2126232"/>
              <a:gd name="connsiteY56" fmla="*/ 4967834 h 4983074"/>
              <a:gd name="connsiteX57" fmla="*/ 754632 w 2126232"/>
              <a:gd name="connsiteY57" fmla="*/ 4983074 h 4983074"/>
              <a:gd name="connsiteX58" fmla="*/ 2050032 w 2126232"/>
              <a:gd name="connsiteY58" fmla="*/ 4975454 h 4983074"/>
              <a:gd name="connsiteX59" fmla="*/ 2057652 w 2126232"/>
              <a:gd name="connsiteY59" fmla="*/ 4929734 h 4983074"/>
              <a:gd name="connsiteX60" fmla="*/ 2072892 w 2126232"/>
              <a:gd name="connsiteY60" fmla="*/ 4884014 h 4983074"/>
              <a:gd name="connsiteX61" fmla="*/ 2080512 w 2126232"/>
              <a:gd name="connsiteY61" fmla="*/ 4807814 h 4983074"/>
              <a:gd name="connsiteX62" fmla="*/ 2088132 w 2126232"/>
              <a:gd name="connsiteY62" fmla="*/ 4769714 h 4983074"/>
              <a:gd name="connsiteX63" fmla="*/ 2095752 w 2126232"/>
              <a:gd name="connsiteY63" fmla="*/ 4053434 h 4983074"/>
              <a:gd name="connsiteX64" fmla="*/ 2110992 w 2126232"/>
              <a:gd name="connsiteY64" fmla="*/ 3672434 h 4983074"/>
              <a:gd name="connsiteX65" fmla="*/ 2126232 w 2126232"/>
              <a:gd name="connsiteY65" fmla="*/ 1912214 h 4983074"/>
              <a:gd name="connsiteX66" fmla="*/ 2103372 w 2126232"/>
              <a:gd name="connsiteY66" fmla="*/ 1599794 h 4983074"/>
              <a:gd name="connsiteX67" fmla="*/ 2095752 w 2126232"/>
              <a:gd name="connsiteY67" fmla="*/ 1569314 h 4983074"/>
              <a:gd name="connsiteX68" fmla="*/ 2088132 w 2126232"/>
              <a:gd name="connsiteY68" fmla="*/ 1485494 h 4983074"/>
              <a:gd name="connsiteX69" fmla="*/ 2065272 w 2126232"/>
              <a:gd name="connsiteY69" fmla="*/ 1348334 h 4983074"/>
              <a:gd name="connsiteX70" fmla="*/ 2057652 w 2126232"/>
              <a:gd name="connsiteY70" fmla="*/ 1203554 h 4983074"/>
              <a:gd name="connsiteX71" fmla="*/ 2034792 w 2126232"/>
              <a:gd name="connsiteY71" fmla="*/ 1028294 h 4983074"/>
              <a:gd name="connsiteX72" fmla="*/ 2011932 w 2126232"/>
              <a:gd name="connsiteY72" fmla="*/ 860654 h 4983074"/>
              <a:gd name="connsiteX73" fmla="*/ 1989072 w 2126232"/>
              <a:gd name="connsiteY73" fmla="*/ 715874 h 4983074"/>
              <a:gd name="connsiteX74" fmla="*/ 1981452 w 2126232"/>
              <a:gd name="connsiteY74" fmla="*/ 647294 h 4983074"/>
              <a:gd name="connsiteX75" fmla="*/ 1950972 w 2126232"/>
              <a:gd name="connsiteY75" fmla="*/ 563474 h 4983074"/>
              <a:gd name="connsiteX76" fmla="*/ 1935732 w 2126232"/>
              <a:gd name="connsiteY76" fmla="*/ 494894 h 4983074"/>
              <a:gd name="connsiteX77" fmla="*/ 1912872 w 2126232"/>
              <a:gd name="connsiteY77" fmla="*/ 464414 h 4983074"/>
              <a:gd name="connsiteX78" fmla="*/ 1897632 w 2126232"/>
              <a:gd name="connsiteY78" fmla="*/ 426314 h 4983074"/>
              <a:gd name="connsiteX79" fmla="*/ 1867152 w 2126232"/>
              <a:gd name="connsiteY79" fmla="*/ 312014 h 4983074"/>
              <a:gd name="connsiteX80" fmla="*/ 1859532 w 2126232"/>
              <a:gd name="connsiteY80" fmla="*/ 289154 h 4983074"/>
              <a:gd name="connsiteX81" fmla="*/ 1851912 w 2126232"/>
              <a:gd name="connsiteY81" fmla="*/ 258674 h 4983074"/>
              <a:gd name="connsiteX82" fmla="*/ 1836672 w 2126232"/>
              <a:gd name="connsiteY82" fmla="*/ 235814 h 4983074"/>
              <a:gd name="connsiteX83" fmla="*/ 1829052 w 2126232"/>
              <a:gd name="connsiteY83" fmla="*/ 205334 h 4983074"/>
              <a:gd name="connsiteX84" fmla="*/ 1783332 w 2126232"/>
              <a:gd name="connsiteY84" fmla="*/ 174854 h 4983074"/>
              <a:gd name="connsiteX85" fmla="*/ 1760472 w 2126232"/>
              <a:gd name="connsiteY85" fmla="*/ 159614 h 4983074"/>
              <a:gd name="connsiteX86" fmla="*/ 1714752 w 2126232"/>
              <a:gd name="connsiteY86" fmla="*/ 144374 h 4983074"/>
              <a:gd name="connsiteX87" fmla="*/ 1646172 w 2126232"/>
              <a:gd name="connsiteY87" fmla="*/ 106274 h 4983074"/>
              <a:gd name="connsiteX88" fmla="*/ 1623312 w 2126232"/>
              <a:gd name="connsiteY88" fmla="*/ 91034 h 4983074"/>
              <a:gd name="connsiteX89" fmla="*/ 1562352 w 2126232"/>
              <a:gd name="connsiteY89" fmla="*/ 83414 h 4983074"/>
              <a:gd name="connsiteX90" fmla="*/ 1524252 w 2126232"/>
              <a:gd name="connsiteY90" fmla="*/ 75794 h 4983074"/>
              <a:gd name="connsiteX91" fmla="*/ 1463292 w 2126232"/>
              <a:gd name="connsiteY91" fmla="*/ 52934 h 4983074"/>
              <a:gd name="connsiteX92" fmla="*/ 1356612 w 2126232"/>
              <a:gd name="connsiteY92" fmla="*/ 37694 h 4983074"/>
              <a:gd name="connsiteX93" fmla="*/ 1326132 w 2126232"/>
              <a:gd name="connsiteY93" fmla="*/ 22454 h 49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26232" h="4983074">
                <a:moveTo>
                  <a:pt x="1326132" y="22454"/>
                </a:moveTo>
                <a:lnTo>
                  <a:pt x="1326132" y="22454"/>
                </a:lnTo>
                <a:cubicBezTo>
                  <a:pt x="940714" y="-20370"/>
                  <a:pt x="1227555" y="8764"/>
                  <a:pt x="289812" y="22454"/>
                </a:cubicBezTo>
                <a:cubicBezTo>
                  <a:pt x="249666" y="23040"/>
                  <a:pt x="207664" y="31065"/>
                  <a:pt x="167892" y="37694"/>
                </a:cubicBezTo>
                <a:cubicBezTo>
                  <a:pt x="155192" y="42774"/>
                  <a:pt x="142768" y="48609"/>
                  <a:pt x="129792" y="52934"/>
                </a:cubicBezTo>
                <a:cubicBezTo>
                  <a:pt x="119857" y="56246"/>
                  <a:pt x="108679" y="55870"/>
                  <a:pt x="99312" y="60554"/>
                </a:cubicBezTo>
                <a:cubicBezTo>
                  <a:pt x="87953" y="66234"/>
                  <a:pt x="78992" y="75794"/>
                  <a:pt x="68832" y="83414"/>
                </a:cubicBezTo>
                <a:cubicBezTo>
                  <a:pt x="63752" y="93574"/>
                  <a:pt x="59109" y="103964"/>
                  <a:pt x="53592" y="113894"/>
                </a:cubicBezTo>
                <a:cubicBezTo>
                  <a:pt x="46399" y="126841"/>
                  <a:pt x="36747" y="138460"/>
                  <a:pt x="30732" y="151994"/>
                </a:cubicBezTo>
                <a:cubicBezTo>
                  <a:pt x="26479" y="161564"/>
                  <a:pt x="25652" y="172314"/>
                  <a:pt x="23112" y="182474"/>
                </a:cubicBezTo>
                <a:cubicBezTo>
                  <a:pt x="25652" y="474574"/>
                  <a:pt x="26499" y="766694"/>
                  <a:pt x="30732" y="1058774"/>
                </a:cubicBezTo>
                <a:cubicBezTo>
                  <a:pt x="31579" y="1117243"/>
                  <a:pt x="37409" y="1175566"/>
                  <a:pt x="38352" y="1234034"/>
                </a:cubicBezTo>
                <a:cubicBezTo>
                  <a:pt x="51475" y="2047638"/>
                  <a:pt x="-28289" y="1756116"/>
                  <a:pt x="68832" y="2079854"/>
                </a:cubicBezTo>
                <a:cubicBezTo>
                  <a:pt x="66292" y="2277974"/>
                  <a:pt x="68545" y="2476213"/>
                  <a:pt x="61212" y="2674214"/>
                </a:cubicBezTo>
                <a:cubicBezTo>
                  <a:pt x="60873" y="2683366"/>
                  <a:pt x="48193" y="2688189"/>
                  <a:pt x="45972" y="2697074"/>
                </a:cubicBezTo>
                <a:cubicBezTo>
                  <a:pt x="37869" y="2729485"/>
                  <a:pt x="34229" y="2762909"/>
                  <a:pt x="30732" y="2796134"/>
                </a:cubicBezTo>
                <a:cubicBezTo>
                  <a:pt x="24063" y="2859487"/>
                  <a:pt x="15492" y="2986634"/>
                  <a:pt x="15492" y="2986634"/>
                </a:cubicBezTo>
                <a:cubicBezTo>
                  <a:pt x="10412" y="3182214"/>
                  <a:pt x="1460" y="3377732"/>
                  <a:pt x="252" y="3573374"/>
                </a:cubicBezTo>
                <a:cubicBezTo>
                  <a:pt x="-1081" y="3789285"/>
                  <a:pt x="3075" y="4005212"/>
                  <a:pt x="7872" y="4221074"/>
                </a:cubicBezTo>
                <a:cubicBezTo>
                  <a:pt x="8160" y="4234022"/>
                  <a:pt x="9700" y="4247590"/>
                  <a:pt x="15492" y="4259174"/>
                </a:cubicBezTo>
                <a:cubicBezTo>
                  <a:pt x="20311" y="4268813"/>
                  <a:pt x="31453" y="4273755"/>
                  <a:pt x="38352" y="4282034"/>
                </a:cubicBezTo>
                <a:cubicBezTo>
                  <a:pt x="44215" y="4289069"/>
                  <a:pt x="47116" y="4298418"/>
                  <a:pt x="53592" y="4304894"/>
                </a:cubicBezTo>
                <a:cubicBezTo>
                  <a:pt x="60068" y="4311370"/>
                  <a:pt x="69126" y="4314639"/>
                  <a:pt x="76452" y="4320134"/>
                </a:cubicBezTo>
                <a:cubicBezTo>
                  <a:pt x="181385" y="4398834"/>
                  <a:pt x="69214" y="4324135"/>
                  <a:pt x="137412" y="4358234"/>
                </a:cubicBezTo>
                <a:cubicBezTo>
                  <a:pt x="150659" y="4364858"/>
                  <a:pt x="161593" y="4376033"/>
                  <a:pt x="175512" y="4381094"/>
                </a:cubicBezTo>
                <a:cubicBezTo>
                  <a:pt x="190032" y="4386374"/>
                  <a:pt x="205992" y="4386174"/>
                  <a:pt x="221232" y="4388714"/>
                </a:cubicBezTo>
                <a:lnTo>
                  <a:pt x="358392" y="4381094"/>
                </a:lnTo>
                <a:cubicBezTo>
                  <a:pt x="865610" y="4362979"/>
                  <a:pt x="1085249" y="4376554"/>
                  <a:pt x="1729992" y="4381094"/>
                </a:cubicBezTo>
                <a:cubicBezTo>
                  <a:pt x="1696309" y="4431618"/>
                  <a:pt x="1735896" y="4375476"/>
                  <a:pt x="1691892" y="4426814"/>
                </a:cubicBezTo>
                <a:cubicBezTo>
                  <a:pt x="1683627" y="4436457"/>
                  <a:pt x="1676652" y="4447134"/>
                  <a:pt x="1669032" y="4457294"/>
                </a:cubicBezTo>
                <a:cubicBezTo>
                  <a:pt x="1666492" y="4464914"/>
                  <a:pt x="1665004" y="4472970"/>
                  <a:pt x="1661412" y="4480154"/>
                </a:cubicBezTo>
                <a:cubicBezTo>
                  <a:pt x="1657316" y="4488345"/>
                  <a:pt x="1650716" y="4495063"/>
                  <a:pt x="1646172" y="4503014"/>
                </a:cubicBezTo>
                <a:cubicBezTo>
                  <a:pt x="1640536" y="4512877"/>
                  <a:pt x="1636012" y="4523334"/>
                  <a:pt x="1630932" y="4533494"/>
                </a:cubicBezTo>
                <a:cubicBezTo>
                  <a:pt x="1616785" y="4618374"/>
                  <a:pt x="1634859" y="4548501"/>
                  <a:pt x="1608072" y="4602074"/>
                </a:cubicBezTo>
                <a:cubicBezTo>
                  <a:pt x="1596783" y="4624652"/>
                  <a:pt x="1606482" y="4633349"/>
                  <a:pt x="1577592" y="4647794"/>
                </a:cubicBezTo>
                <a:cubicBezTo>
                  <a:pt x="1556039" y="4658570"/>
                  <a:pt x="1509012" y="4670654"/>
                  <a:pt x="1509012" y="4670654"/>
                </a:cubicBezTo>
                <a:cubicBezTo>
                  <a:pt x="1420112" y="4668114"/>
                  <a:pt x="1331082" y="4668469"/>
                  <a:pt x="1242312" y="4663034"/>
                </a:cubicBezTo>
                <a:cubicBezTo>
                  <a:pt x="1175880" y="4658967"/>
                  <a:pt x="1155724" y="4652817"/>
                  <a:pt x="1105152" y="4640174"/>
                </a:cubicBezTo>
                <a:cubicBezTo>
                  <a:pt x="1097532" y="4635094"/>
                  <a:pt x="1090795" y="4628335"/>
                  <a:pt x="1082292" y="4624934"/>
                </a:cubicBezTo>
                <a:cubicBezTo>
                  <a:pt x="989045" y="4587635"/>
                  <a:pt x="909714" y="4613669"/>
                  <a:pt x="800352" y="4617314"/>
                </a:cubicBezTo>
                <a:cubicBezTo>
                  <a:pt x="790192" y="4619854"/>
                  <a:pt x="779498" y="4620809"/>
                  <a:pt x="769872" y="4624934"/>
                </a:cubicBezTo>
                <a:cubicBezTo>
                  <a:pt x="761454" y="4628542"/>
                  <a:pt x="755587" y="4636958"/>
                  <a:pt x="747012" y="4640174"/>
                </a:cubicBezTo>
                <a:cubicBezTo>
                  <a:pt x="734885" y="4644722"/>
                  <a:pt x="721555" y="4644984"/>
                  <a:pt x="708912" y="4647794"/>
                </a:cubicBezTo>
                <a:cubicBezTo>
                  <a:pt x="698689" y="4650066"/>
                  <a:pt x="688592" y="4652874"/>
                  <a:pt x="678432" y="4655414"/>
                </a:cubicBezTo>
                <a:cubicBezTo>
                  <a:pt x="670812" y="4660494"/>
                  <a:pt x="664147" y="4667438"/>
                  <a:pt x="655572" y="4670654"/>
                </a:cubicBezTo>
                <a:cubicBezTo>
                  <a:pt x="632615" y="4679263"/>
                  <a:pt x="551178" y="4684903"/>
                  <a:pt x="541272" y="4685894"/>
                </a:cubicBezTo>
                <a:cubicBezTo>
                  <a:pt x="533652" y="4688434"/>
                  <a:pt x="525095" y="4689059"/>
                  <a:pt x="518412" y="4693514"/>
                </a:cubicBezTo>
                <a:cubicBezTo>
                  <a:pt x="509446" y="4699492"/>
                  <a:pt x="503831" y="4709475"/>
                  <a:pt x="495552" y="4716374"/>
                </a:cubicBezTo>
                <a:cubicBezTo>
                  <a:pt x="488517" y="4722237"/>
                  <a:pt x="480312" y="4726534"/>
                  <a:pt x="472692" y="4731614"/>
                </a:cubicBezTo>
                <a:cubicBezTo>
                  <a:pt x="470152" y="4741774"/>
                  <a:pt x="467344" y="4751871"/>
                  <a:pt x="465072" y="4762094"/>
                </a:cubicBezTo>
                <a:cubicBezTo>
                  <a:pt x="462262" y="4774737"/>
                  <a:pt x="460593" y="4787629"/>
                  <a:pt x="457452" y="4800194"/>
                </a:cubicBezTo>
                <a:cubicBezTo>
                  <a:pt x="455504" y="4807986"/>
                  <a:pt x="452372" y="4815434"/>
                  <a:pt x="449832" y="4823054"/>
                </a:cubicBezTo>
                <a:cubicBezTo>
                  <a:pt x="452372" y="4838294"/>
                  <a:pt x="452566" y="4854117"/>
                  <a:pt x="457452" y="4868774"/>
                </a:cubicBezTo>
                <a:cubicBezTo>
                  <a:pt x="466049" y="4894565"/>
                  <a:pt x="476795" y="4891243"/>
                  <a:pt x="495552" y="4906874"/>
                </a:cubicBezTo>
                <a:cubicBezTo>
                  <a:pt x="503831" y="4913773"/>
                  <a:pt x="509446" y="4923756"/>
                  <a:pt x="518412" y="4929734"/>
                </a:cubicBezTo>
                <a:cubicBezTo>
                  <a:pt x="525095" y="4934189"/>
                  <a:pt x="533889" y="4934190"/>
                  <a:pt x="541272" y="4937354"/>
                </a:cubicBezTo>
                <a:cubicBezTo>
                  <a:pt x="570571" y="4949911"/>
                  <a:pt x="577359" y="4958972"/>
                  <a:pt x="609852" y="4967834"/>
                </a:cubicBezTo>
                <a:cubicBezTo>
                  <a:pt x="645779" y="4977632"/>
                  <a:pt x="731179" y="4981270"/>
                  <a:pt x="754632" y="4983074"/>
                </a:cubicBezTo>
                <a:lnTo>
                  <a:pt x="2050032" y="4975454"/>
                </a:lnTo>
                <a:cubicBezTo>
                  <a:pt x="2065469" y="4974822"/>
                  <a:pt x="2053905" y="4944723"/>
                  <a:pt x="2057652" y="4929734"/>
                </a:cubicBezTo>
                <a:cubicBezTo>
                  <a:pt x="2061548" y="4914149"/>
                  <a:pt x="2067812" y="4899254"/>
                  <a:pt x="2072892" y="4884014"/>
                </a:cubicBezTo>
                <a:cubicBezTo>
                  <a:pt x="2075432" y="4858614"/>
                  <a:pt x="2077138" y="4833117"/>
                  <a:pt x="2080512" y="4807814"/>
                </a:cubicBezTo>
                <a:cubicBezTo>
                  <a:pt x="2082224" y="4794976"/>
                  <a:pt x="2087870" y="4782663"/>
                  <a:pt x="2088132" y="4769714"/>
                </a:cubicBezTo>
                <a:cubicBezTo>
                  <a:pt x="2092955" y="4530989"/>
                  <a:pt x="2090779" y="4292156"/>
                  <a:pt x="2095752" y="4053434"/>
                </a:cubicBezTo>
                <a:cubicBezTo>
                  <a:pt x="2098399" y="3926360"/>
                  <a:pt x="2105912" y="3799434"/>
                  <a:pt x="2110992" y="3672434"/>
                </a:cubicBezTo>
                <a:cubicBezTo>
                  <a:pt x="2121507" y="2978469"/>
                  <a:pt x="2126232" y="2767188"/>
                  <a:pt x="2126232" y="1912214"/>
                </a:cubicBezTo>
                <a:cubicBezTo>
                  <a:pt x="2126232" y="1771933"/>
                  <a:pt x="2123633" y="1721360"/>
                  <a:pt x="2103372" y="1599794"/>
                </a:cubicBezTo>
                <a:cubicBezTo>
                  <a:pt x="2101650" y="1589464"/>
                  <a:pt x="2098292" y="1579474"/>
                  <a:pt x="2095752" y="1569314"/>
                </a:cubicBezTo>
                <a:cubicBezTo>
                  <a:pt x="2093212" y="1541374"/>
                  <a:pt x="2091965" y="1513286"/>
                  <a:pt x="2088132" y="1485494"/>
                </a:cubicBezTo>
                <a:cubicBezTo>
                  <a:pt x="2081799" y="1439578"/>
                  <a:pt x="2065272" y="1348334"/>
                  <a:pt x="2065272" y="1348334"/>
                </a:cubicBezTo>
                <a:cubicBezTo>
                  <a:pt x="2062732" y="1300074"/>
                  <a:pt x="2061095" y="1251758"/>
                  <a:pt x="2057652" y="1203554"/>
                </a:cubicBezTo>
                <a:cubicBezTo>
                  <a:pt x="2052559" y="1132253"/>
                  <a:pt x="2043143" y="1106237"/>
                  <a:pt x="2034792" y="1028294"/>
                </a:cubicBezTo>
                <a:cubicBezTo>
                  <a:pt x="2017706" y="868829"/>
                  <a:pt x="2040503" y="974938"/>
                  <a:pt x="2011932" y="860654"/>
                </a:cubicBezTo>
                <a:cubicBezTo>
                  <a:pt x="1992683" y="687409"/>
                  <a:pt x="2018698" y="903507"/>
                  <a:pt x="1989072" y="715874"/>
                </a:cubicBezTo>
                <a:cubicBezTo>
                  <a:pt x="1985485" y="693155"/>
                  <a:pt x="1985963" y="669848"/>
                  <a:pt x="1981452" y="647294"/>
                </a:cubicBezTo>
                <a:cubicBezTo>
                  <a:pt x="1972912" y="604596"/>
                  <a:pt x="1962790" y="602867"/>
                  <a:pt x="1950972" y="563474"/>
                </a:cubicBezTo>
                <a:cubicBezTo>
                  <a:pt x="1949168" y="557462"/>
                  <a:pt x="1940129" y="503689"/>
                  <a:pt x="1935732" y="494894"/>
                </a:cubicBezTo>
                <a:cubicBezTo>
                  <a:pt x="1930052" y="483535"/>
                  <a:pt x="1919040" y="475516"/>
                  <a:pt x="1912872" y="464414"/>
                </a:cubicBezTo>
                <a:cubicBezTo>
                  <a:pt x="1906229" y="452457"/>
                  <a:pt x="1902712" y="439014"/>
                  <a:pt x="1897632" y="426314"/>
                </a:cubicBezTo>
                <a:cubicBezTo>
                  <a:pt x="1886621" y="338222"/>
                  <a:pt x="1899016" y="391674"/>
                  <a:pt x="1867152" y="312014"/>
                </a:cubicBezTo>
                <a:cubicBezTo>
                  <a:pt x="1864169" y="304556"/>
                  <a:pt x="1861739" y="296877"/>
                  <a:pt x="1859532" y="289154"/>
                </a:cubicBezTo>
                <a:cubicBezTo>
                  <a:pt x="1856655" y="279084"/>
                  <a:pt x="1856037" y="268300"/>
                  <a:pt x="1851912" y="258674"/>
                </a:cubicBezTo>
                <a:cubicBezTo>
                  <a:pt x="1848304" y="250256"/>
                  <a:pt x="1841752" y="243434"/>
                  <a:pt x="1836672" y="235814"/>
                </a:cubicBezTo>
                <a:cubicBezTo>
                  <a:pt x="1834132" y="225654"/>
                  <a:pt x="1835948" y="213216"/>
                  <a:pt x="1829052" y="205334"/>
                </a:cubicBezTo>
                <a:cubicBezTo>
                  <a:pt x="1816991" y="191550"/>
                  <a:pt x="1798572" y="185014"/>
                  <a:pt x="1783332" y="174854"/>
                </a:cubicBezTo>
                <a:cubicBezTo>
                  <a:pt x="1775712" y="169774"/>
                  <a:pt x="1769160" y="162510"/>
                  <a:pt x="1760472" y="159614"/>
                </a:cubicBezTo>
                <a:lnTo>
                  <a:pt x="1714752" y="144374"/>
                </a:lnTo>
                <a:cubicBezTo>
                  <a:pt x="1643005" y="72627"/>
                  <a:pt x="1758059" y="180865"/>
                  <a:pt x="1646172" y="106274"/>
                </a:cubicBezTo>
                <a:cubicBezTo>
                  <a:pt x="1638552" y="101194"/>
                  <a:pt x="1632147" y="93444"/>
                  <a:pt x="1623312" y="91034"/>
                </a:cubicBezTo>
                <a:cubicBezTo>
                  <a:pt x="1603555" y="85646"/>
                  <a:pt x="1582592" y="86528"/>
                  <a:pt x="1562352" y="83414"/>
                </a:cubicBezTo>
                <a:cubicBezTo>
                  <a:pt x="1549551" y="81445"/>
                  <a:pt x="1536895" y="78604"/>
                  <a:pt x="1524252" y="75794"/>
                </a:cubicBezTo>
                <a:cubicBezTo>
                  <a:pt x="1438021" y="56632"/>
                  <a:pt x="1551656" y="82389"/>
                  <a:pt x="1463292" y="52934"/>
                </a:cubicBezTo>
                <a:cubicBezTo>
                  <a:pt x="1439030" y="44847"/>
                  <a:pt x="1373435" y="39563"/>
                  <a:pt x="1356612" y="37694"/>
                </a:cubicBezTo>
                <a:lnTo>
                  <a:pt x="1326132" y="22454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act as temporary stores of information</a:t>
            </a:r>
          </a:p>
          <a:p>
            <a:pPr lvl="1"/>
            <a:r>
              <a:rPr lang="en-GB" dirty="0"/>
              <a:t>Formed of a reference (identifying name) and a value</a:t>
            </a:r>
          </a:p>
          <a:p>
            <a:pPr lvl="1"/>
            <a:r>
              <a:rPr lang="en-GB" dirty="0"/>
              <a:t>Stored value can be recalled later on using reference</a:t>
            </a:r>
          </a:p>
          <a:p>
            <a:endParaRPr lang="en-GB" sz="1600" dirty="0"/>
          </a:p>
          <a:p>
            <a:r>
              <a:rPr lang="en-GB" dirty="0"/>
              <a:t>Reference (identifying name) defined by the user</a:t>
            </a:r>
          </a:p>
          <a:p>
            <a:pPr lvl="1"/>
            <a:r>
              <a:rPr lang="en-GB" dirty="0"/>
              <a:t>No two variables can have the same name</a:t>
            </a:r>
          </a:p>
          <a:p>
            <a:pPr lvl="1"/>
            <a:endParaRPr lang="en-GB" sz="1600" dirty="0"/>
          </a:p>
          <a:p>
            <a:r>
              <a:rPr lang="en-GB" dirty="0"/>
              <a:t>Assigned a value at creation</a:t>
            </a:r>
          </a:p>
          <a:p>
            <a:pPr lvl="1"/>
            <a:r>
              <a:rPr lang="en-GB" dirty="0"/>
              <a:t>This can be updated/changed later on</a:t>
            </a:r>
          </a:p>
          <a:p>
            <a:endParaRPr lang="en-GB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be stored in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  <a:p>
            <a:pPr lvl="1"/>
            <a:r>
              <a:rPr lang="en-GB" dirty="0"/>
              <a:t>e.g. number of objects detected in an image</a:t>
            </a:r>
          </a:p>
          <a:p>
            <a:endParaRPr lang="en-GB" sz="1600" dirty="0"/>
          </a:p>
          <a:p>
            <a:r>
              <a:rPr lang="en-GB" dirty="0"/>
              <a:t>Strings</a:t>
            </a:r>
          </a:p>
          <a:p>
            <a:pPr lvl="1"/>
            <a:r>
              <a:rPr lang="en-GB" dirty="0"/>
              <a:t>Sequence of text characters</a:t>
            </a:r>
          </a:p>
          <a:p>
            <a:pPr lvl="1"/>
            <a:r>
              <a:rPr lang="en-GB" dirty="0"/>
              <a:t>e.g. name of smoothing filter</a:t>
            </a:r>
          </a:p>
          <a:p>
            <a:pPr lvl="1"/>
            <a:endParaRPr lang="en-GB" sz="1600" dirty="0"/>
          </a:p>
          <a:p>
            <a:r>
              <a:rPr lang="en-GB" dirty="0"/>
              <a:t>Arrays</a:t>
            </a:r>
          </a:p>
          <a:p>
            <a:pPr lvl="1"/>
            <a:r>
              <a:rPr lang="en-GB" dirty="0"/>
              <a:t>1-dimensional list of numbers or strings</a:t>
            </a:r>
          </a:p>
          <a:p>
            <a:pPr lvl="1"/>
            <a:r>
              <a:rPr lang="en-GB" dirty="0"/>
              <a:t>Equivalent to a column in a spreadsheet</a:t>
            </a:r>
          </a:p>
          <a:p>
            <a:pPr lvl="1"/>
            <a:r>
              <a:rPr lang="en-GB" dirty="0"/>
              <a:t>e.g. list of open image names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15802</TotalTime>
  <Words>2468</Words>
  <Application>Microsoft Office PowerPoint</Application>
  <PresentationFormat>Widescreen</PresentationFormat>
  <Paragraphs>394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Avenir Roman</vt:lpstr>
      <vt:lpstr>Calibri</vt:lpstr>
      <vt:lpstr>Calibri Light</vt:lpstr>
      <vt:lpstr>1_University of Bristol template</vt:lpstr>
      <vt:lpstr>An introduction to macro writing in ImageJ/Fiji</vt:lpstr>
      <vt:lpstr>Overview</vt:lpstr>
      <vt:lpstr>Course materials</vt:lpstr>
      <vt:lpstr>Where to get help</vt:lpstr>
      <vt:lpstr>Introduction to macros</vt:lpstr>
      <vt:lpstr>Structure</vt:lpstr>
      <vt:lpstr>Hello World</vt:lpstr>
      <vt:lpstr>Variables</vt:lpstr>
      <vt:lpstr>What can be stored in variables?</vt:lpstr>
      <vt:lpstr>Working with number-type variables</vt:lpstr>
      <vt:lpstr>Working with string-type variables</vt:lpstr>
      <vt:lpstr>Working with array-type variables</vt:lpstr>
      <vt:lpstr>Working with array-type variables</vt:lpstr>
      <vt:lpstr>Working with array-type variables</vt:lpstr>
      <vt:lpstr>Functions</vt:lpstr>
      <vt:lpstr>However!</vt:lpstr>
      <vt:lpstr>Example functions</vt:lpstr>
      <vt:lpstr>Finding functions</vt:lpstr>
      <vt:lpstr>Code completion (Fiji script editor)</vt:lpstr>
      <vt:lpstr>Conditional statements</vt:lpstr>
      <vt:lpstr>Conditional statements</vt:lpstr>
      <vt:lpstr>Conditional statements</vt:lpstr>
      <vt:lpstr>Conditional operators</vt:lpstr>
      <vt:lpstr>Loops</vt:lpstr>
      <vt:lpstr>While loops</vt:lpstr>
      <vt:lpstr>For loops</vt:lpstr>
      <vt:lpstr>Nesting loops and statements</vt:lpstr>
      <vt:lpstr>PowerPoint Presentation</vt:lpstr>
      <vt:lpstr>Overview</vt:lpstr>
      <vt:lpstr>Setting up for macro writing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426</cp:revision>
  <cp:lastPrinted>2018-01-23T13:29:15Z</cp:lastPrinted>
  <dcterms:modified xsi:type="dcterms:W3CDTF">2020-08-25T10:22:27Z</dcterms:modified>
</cp:coreProperties>
</file>