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notesMasterIdLst>
    <p:notesMasterId r:id="rId44"/>
  </p:notesMasterIdLst>
  <p:handoutMasterIdLst>
    <p:handoutMasterId r:id="rId45"/>
  </p:handoutMasterIdLst>
  <p:sldIdLst>
    <p:sldId id="316" r:id="rId2"/>
    <p:sldId id="357" r:id="rId3"/>
    <p:sldId id="367" r:id="rId4"/>
    <p:sldId id="318" r:id="rId5"/>
    <p:sldId id="335" r:id="rId6"/>
    <p:sldId id="324" r:id="rId7"/>
    <p:sldId id="358" r:id="rId8"/>
    <p:sldId id="368" r:id="rId9"/>
    <p:sldId id="319" r:id="rId10"/>
    <p:sldId id="320" r:id="rId11"/>
    <p:sldId id="325" r:id="rId12"/>
    <p:sldId id="329" r:id="rId13"/>
    <p:sldId id="328" r:id="rId14"/>
    <p:sldId id="331" r:id="rId15"/>
    <p:sldId id="330" r:id="rId16"/>
    <p:sldId id="334" r:id="rId17"/>
    <p:sldId id="336" r:id="rId18"/>
    <p:sldId id="337" r:id="rId19"/>
    <p:sldId id="359" r:id="rId20"/>
    <p:sldId id="364" r:id="rId21"/>
    <p:sldId id="370" r:id="rId22"/>
    <p:sldId id="372" r:id="rId23"/>
    <p:sldId id="322" r:id="rId24"/>
    <p:sldId id="365" r:id="rId25"/>
    <p:sldId id="332" r:id="rId26"/>
    <p:sldId id="338" r:id="rId27"/>
    <p:sldId id="321" r:id="rId28"/>
    <p:sldId id="340" r:id="rId29"/>
    <p:sldId id="339" r:id="rId30"/>
    <p:sldId id="366" r:id="rId31"/>
    <p:sldId id="369" r:id="rId32"/>
    <p:sldId id="371" r:id="rId33"/>
    <p:sldId id="373" r:id="rId34"/>
    <p:sldId id="342" r:id="rId35"/>
    <p:sldId id="343" r:id="rId36"/>
    <p:sldId id="344" r:id="rId37"/>
    <p:sldId id="346" r:id="rId38"/>
    <p:sldId id="348" r:id="rId39"/>
    <p:sldId id="350" r:id="rId40"/>
    <p:sldId id="354" r:id="rId41"/>
    <p:sldId id="362" r:id="rId42"/>
    <p:sldId id="363" r:id="rId43"/>
  </p:sldIdLst>
  <p:sldSz cx="12192000" cy="6858000"/>
  <p:notesSz cx="6669088" cy="9872663"/>
  <p:defaultTextStyle>
    <a:lvl1pPr>
      <a:defRPr>
        <a:latin typeface="+mj-lt"/>
        <a:ea typeface="+mj-ea"/>
        <a:cs typeface="+mj-cs"/>
        <a:sym typeface="Helvetica"/>
      </a:defRPr>
    </a:lvl1pPr>
    <a:lvl2pPr>
      <a:defRPr>
        <a:latin typeface="+mj-lt"/>
        <a:ea typeface="+mj-ea"/>
        <a:cs typeface="+mj-cs"/>
        <a:sym typeface="Helvetica"/>
      </a:defRPr>
    </a:lvl2pPr>
    <a:lvl3pPr>
      <a:defRPr>
        <a:latin typeface="+mj-lt"/>
        <a:ea typeface="+mj-ea"/>
        <a:cs typeface="+mj-cs"/>
        <a:sym typeface="Helvetica"/>
      </a:defRPr>
    </a:lvl3pPr>
    <a:lvl4pPr>
      <a:defRPr>
        <a:latin typeface="+mj-lt"/>
        <a:ea typeface="+mj-ea"/>
        <a:cs typeface="+mj-cs"/>
        <a:sym typeface="Helvetica"/>
      </a:defRPr>
    </a:lvl4pPr>
    <a:lvl5pPr>
      <a:defRPr>
        <a:latin typeface="+mj-lt"/>
        <a:ea typeface="+mj-ea"/>
        <a:cs typeface="+mj-cs"/>
        <a:sym typeface="Helvetica"/>
      </a:defRPr>
    </a:lvl5pPr>
    <a:lvl6pPr>
      <a:defRPr>
        <a:latin typeface="+mj-lt"/>
        <a:ea typeface="+mj-ea"/>
        <a:cs typeface="+mj-cs"/>
        <a:sym typeface="Helvetica"/>
      </a:defRPr>
    </a:lvl6pPr>
    <a:lvl7pPr>
      <a:defRPr>
        <a:latin typeface="+mj-lt"/>
        <a:ea typeface="+mj-ea"/>
        <a:cs typeface="+mj-cs"/>
        <a:sym typeface="Helvetica"/>
      </a:defRPr>
    </a:lvl7pPr>
    <a:lvl8pPr>
      <a:defRPr>
        <a:latin typeface="+mj-lt"/>
        <a:ea typeface="+mj-ea"/>
        <a:cs typeface="+mj-cs"/>
        <a:sym typeface="Helvetica"/>
      </a:defRPr>
    </a:lvl8pPr>
    <a:lvl9pPr>
      <a:defRPr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00C8"/>
    <a:srgbClr val="AD8000"/>
    <a:srgbClr val="0000FF"/>
    <a:srgbClr val="008000"/>
    <a:srgbClr val="B11C2E"/>
    <a:srgbClr val="DC009C"/>
    <a:srgbClr val="804040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8" autoAdjust="0"/>
    <p:restoredTop sz="84361" autoAdjust="0"/>
  </p:normalViewPr>
  <p:slideViewPr>
    <p:cSldViewPr snapToGrid="0">
      <p:cViewPr varScale="1">
        <p:scale>
          <a:sx n="100" d="100"/>
          <a:sy n="100" d="100"/>
        </p:scale>
        <p:origin x="60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889938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606" y="1"/>
            <a:ext cx="2889938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67406-342C-4C89-9F22-12D25B13E586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7316"/>
            <a:ext cx="2889938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606" y="9377316"/>
            <a:ext cx="2889938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F511A-E1C2-4DA9-8E6D-77335C0972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1877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/>
          </p:nvPr>
        </p:nvSpPr>
        <p:spPr>
          <a:xfrm>
            <a:off x="44450" y="739775"/>
            <a:ext cx="6580188" cy="370205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7" name="Shape 57"/>
          <p:cNvSpPr>
            <a:spLocks noGrp="1"/>
          </p:cNvSpPr>
          <p:nvPr>
            <p:ph type="body" sz="quarter" idx="1"/>
          </p:nvPr>
        </p:nvSpPr>
        <p:spPr>
          <a:xfrm>
            <a:off x="889212" y="4689515"/>
            <a:ext cx="4890665" cy="4442699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44588559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05277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95282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450" y="739775"/>
            <a:ext cx="6580188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8538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450" y="739775"/>
            <a:ext cx="6580188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92851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450" y="739775"/>
            <a:ext cx="6580188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04981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450" y="739775"/>
            <a:ext cx="6580188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767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450" y="739775"/>
            <a:ext cx="6580188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86916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450" y="739775"/>
            <a:ext cx="6580188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5930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450" y="739775"/>
            <a:ext cx="6580188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Why would you want to do this?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5899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450" y="739775"/>
            <a:ext cx="6580188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0402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450" y="739775"/>
            <a:ext cx="6580188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6826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450" y="739775"/>
            <a:ext cx="6580188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8351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450" y="739775"/>
            <a:ext cx="6580188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7494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450" y="739775"/>
            <a:ext cx="6580188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6393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450" y="739775"/>
            <a:ext cx="6580188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7492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509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0" y="1844842"/>
            <a:ext cx="11521280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rgbClr val="B11C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0" y="3356992"/>
            <a:ext cx="1152128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222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7266" y="253416"/>
            <a:ext cx="7357468" cy="599964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11C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7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37503" y="123980"/>
            <a:ext cx="719137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35360" y="1196754"/>
            <a:ext cx="11521280" cy="492941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>
                <a:solidFill>
                  <a:srgbClr val="B11C2E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buFont typeface="Arial" pitchFamily="34" charset="0"/>
              <a:buChar char="­"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8809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196754"/>
            <a:ext cx="11521280" cy="4929411"/>
          </a:xfrm>
          <a:prstGeom prst="rect">
            <a:avLst/>
          </a:prstGeom>
        </p:spPr>
        <p:txBody>
          <a:bodyPr/>
          <a:lstStyle>
            <a:lvl2pPr>
              <a:defRPr>
                <a:solidFill>
                  <a:srgbClr val="B11C2E"/>
                </a:solidFill>
              </a:defRPr>
            </a:lvl2pPr>
            <a:lvl5pPr>
              <a:buFont typeface="Arial" pitchFamily="34" charset="0"/>
              <a:buChar char="­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4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37503" y="123980"/>
            <a:ext cx="719137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1076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12784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>
                <a:solidFill>
                  <a:srgbClr val="B11C2E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12784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>
                <a:solidFill>
                  <a:srgbClr val="B11C2E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5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37503" y="123980"/>
            <a:ext cx="719137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1666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268760"/>
            <a:ext cx="7315200" cy="4176464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445225"/>
            <a:ext cx="7315200" cy="6549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37503" y="123980"/>
            <a:ext cx="719137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3659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37503" y="123980"/>
            <a:ext cx="719137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3387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sign&#10;&#10;Description automatically generated">
            <a:extLst>
              <a:ext uri="{FF2B5EF4-FFF2-40B4-BE49-F238E27FC236}">
                <a16:creationId xmlns:a16="http://schemas.microsoft.com/office/drawing/2014/main" id="{E9E80C31-C366-4C82-8222-9952A175A4F2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198424"/>
            <a:ext cx="1757570" cy="729826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334963" y="1079500"/>
            <a:ext cx="1152207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34963" y="6165850"/>
            <a:ext cx="1152207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DF8F419D-650E-4C8E-8038-42C07C1D4193}"/>
              </a:ext>
            </a:extLst>
          </p:cNvPr>
          <p:cNvSpPr/>
          <p:nvPr userDrawn="1"/>
        </p:nvSpPr>
        <p:spPr>
          <a:xfrm>
            <a:off x="8292496" y="6281806"/>
            <a:ext cx="37032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solidFill>
                  <a:srgbClr val="7F7F7F"/>
                </a:solidFill>
                <a:latin typeface="Arial Nova Light" panose="020B0304020202020204" pitchFamily="34" charset="0"/>
              </a:rPr>
              <a:t>bristol.ac.uk/wolfson-bioimaging</a:t>
            </a:r>
          </a:p>
        </p:txBody>
      </p:sp>
    </p:spTree>
    <p:extLst>
      <p:ext uri="{BB962C8B-B14F-4D97-AF65-F5344CB8AC3E}">
        <p14:creationId xmlns:p14="http://schemas.microsoft.com/office/powerpoint/2010/main" val="825316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9A1D2B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rgbClr val="BF2F37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­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gi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wbif-bristol/ImageJ-Fiji-Level-2-course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An introduction to macro writing in ImageJ/Fiji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Dr.</a:t>
            </a:r>
            <a:r>
              <a:rPr lang="en-GB" dirty="0"/>
              <a:t> Dominic Alibhai &amp; </a:t>
            </a:r>
            <a:r>
              <a:rPr lang="en-GB" dirty="0" err="1"/>
              <a:t>Dr.</a:t>
            </a:r>
            <a:r>
              <a:rPr lang="en-GB" dirty="0"/>
              <a:t> Stephen Cross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14462" y="5514945"/>
            <a:ext cx="9363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Helvetica"/>
              </a:defRPr>
            </a:lvl1pPr>
            <a:lvl2pPr>
              <a:defRPr>
                <a:latin typeface="+mj-lt"/>
                <a:ea typeface="+mj-ea"/>
                <a:cs typeface="+mj-cs"/>
                <a:sym typeface="Helvetica"/>
              </a:defRPr>
            </a:lvl2pPr>
            <a:lvl3pPr>
              <a:defRPr>
                <a:latin typeface="+mj-lt"/>
                <a:ea typeface="+mj-ea"/>
                <a:cs typeface="+mj-cs"/>
                <a:sym typeface="Helvetica"/>
              </a:defRPr>
            </a:lvl3pPr>
            <a:lvl4pPr>
              <a:defRPr>
                <a:latin typeface="+mj-lt"/>
                <a:ea typeface="+mj-ea"/>
                <a:cs typeface="+mj-cs"/>
                <a:sym typeface="Helvetica"/>
              </a:defRPr>
            </a:lvl4pPr>
            <a:lvl5pPr>
              <a:defRPr>
                <a:latin typeface="+mj-lt"/>
                <a:ea typeface="+mj-ea"/>
                <a:cs typeface="+mj-cs"/>
                <a:sym typeface="Helvetica"/>
              </a:defRPr>
            </a:lvl5pPr>
            <a:lvl6pPr>
              <a:defRPr>
                <a:latin typeface="+mj-lt"/>
                <a:ea typeface="+mj-ea"/>
                <a:cs typeface="+mj-cs"/>
                <a:sym typeface="Helvetica"/>
              </a:defRPr>
            </a:lvl6pPr>
            <a:lvl7pPr>
              <a:defRPr>
                <a:latin typeface="+mj-lt"/>
                <a:ea typeface="+mj-ea"/>
                <a:cs typeface="+mj-cs"/>
                <a:sym typeface="Helvetica"/>
              </a:defRPr>
            </a:lvl7pPr>
            <a:lvl8pPr>
              <a:defRPr>
                <a:latin typeface="+mj-lt"/>
                <a:ea typeface="+mj-ea"/>
                <a:cs typeface="+mj-cs"/>
                <a:sym typeface="Helvetica"/>
              </a:defRPr>
            </a:lvl8pPr>
            <a:lvl9pPr>
              <a:defRPr>
                <a:latin typeface="+mj-lt"/>
                <a:ea typeface="+mj-ea"/>
                <a:cs typeface="+mj-cs"/>
                <a:sym typeface="Helvetica"/>
              </a:defRPr>
            </a:lvl9pPr>
          </a:lstStyle>
          <a:p>
            <a:pPr algn="ctr"/>
            <a:r>
              <a:rPr lang="en-GB" sz="2000" dirty="0"/>
              <a:t>Slides, test data and demo macros can be downloaded from http://goo.gl/urxwo9</a:t>
            </a:r>
          </a:p>
        </p:txBody>
      </p:sp>
    </p:spTree>
    <p:extLst>
      <p:ext uri="{BB962C8B-B14F-4D97-AF65-F5344CB8AC3E}">
        <p14:creationId xmlns:p14="http://schemas.microsoft.com/office/powerpoint/2010/main" val="304619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can be stored in variables?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Numbers</a:t>
            </a:r>
          </a:p>
          <a:p>
            <a:pPr lvl="1"/>
            <a:r>
              <a:rPr lang="en-GB" dirty="0"/>
              <a:t>e.g. number of objects detected in an image</a:t>
            </a:r>
          </a:p>
          <a:p>
            <a:endParaRPr lang="en-GB" sz="1600" dirty="0"/>
          </a:p>
          <a:p>
            <a:r>
              <a:rPr lang="en-GB" dirty="0"/>
              <a:t>Strings</a:t>
            </a:r>
          </a:p>
          <a:p>
            <a:pPr lvl="1"/>
            <a:r>
              <a:rPr lang="en-GB" dirty="0"/>
              <a:t>Sequence of text characters</a:t>
            </a:r>
          </a:p>
          <a:p>
            <a:pPr lvl="1"/>
            <a:r>
              <a:rPr lang="en-GB" dirty="0"/>
              <a:t>e.g. name of smoothing filter</a:t>
            </a:r>
          </a:p>
          <a:p>
            <a:pPr lvl="1"/>
            <a:endParaRPr lang="en-GB" sz="1600" dirty="0"/>
          </a:p>
          <a:p>
            <a:r>
              <a:rPr lang="en-GB" dirty="0"/>
              <a:t>Arrays</a:t>
            </a:r>
          </a:p>
          <a:p>
            <a:pPr lvl="1"/>
            <a:r>
              <a:rPr lang="en-GB" dirty="0"/>
              <a:t>1-dimensional list of numbers or strings</a:t>
            </a:r>
          </a:p>
          <a:p>
            <a:pPr lvl="1"/>
            <a:r>
              <a:rPr lang="en-GB" dirty="0"/>
              <a:t>Equivalent to a column in a spreadsheet</a:t>
            </a:r>
          </a:p>
          <a:p>
            <a:pPr lvl="1"/>
            <a:r>
              <a:rPr lang="en-GB" dirty="0"/>
              <a:t>e.g. list of open image names</a:t>
            </a:r>
          </a:p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4"/>
            <a:ext cx="1745453" cy="485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42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Working with number-type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Declaring number-type variable</a:t>
            </a:r>
          </a:p>
          <a:p>
            <a:pPr marL="457200" lvl="1" indent="0">
              <a:buNone/>
            </a:pPr>
            <a:r>
              <a:rPr lang="en-GB" sz="2400" dirty="0"/>
              <a:t>	</a:t>
            </a:r>
            <a:r>
              <a:rPr lang="en-GB" sz="2400" dirty="0">
                <a:solidFill>
                  <a:schemeClr val="tx1"/>
                </a:solidFill>
              </a:rPr>
              <a:t>num_var </a:t>
            </a:r>
            <a:r>
              <a:rPr lang="en-GB" sz="2400" dirty="0">
                <a:solidFill>
                  <a:srgbClr val="804040"/>
                </a:solidFill>
              </a:rPr>
              <a:t>=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>
                <a:solidFill>
                  <a:srgbClr val="6400C8"/>
                </a:solidFill>
              </a:rPr>
              <a:t>42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endParaRPr lang="en-GB" sz="1600" dirty="0"/>
          </a:p>
          <a:p>
            <a:r>
              <a:rPr lang="en-GB" dirty="0"/>
              <a:t>Calculations using number-type variables</a:t>
            </a:r>
          </a:p>
          <a:p>
            <a:pPr lvl="1"/>
            <a:r>
              <a:rPr lang="en-GB" dirty="0"/>
              <a:t>Can apply standard mathematical operations</a:t>
            </a:r>
          </a:p>
          <a:p>
            <a:pPr marL="457200" lvl="1" indent="0">
              <a:buNone/>
            </a:pPr>
            <a:endParaRPr lang="en-GB" sz="1600" dirty="0"/>
          </a:p>
          <a:p>
            <a:r>
              <a:rPr lang="en-GB" dirty="0"/>
              <a:t>Example of using number-type variables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sz="2400" dirty="0">
                <a:solidFill>
                  <a:schemeClr val="tx1"/>
                </a:solidFill>
              </a:rPr>
              <a:t>my_var_1 </a:t>
            </a:r>
            <a:r>
              <a:rPr lang="en-GB" sz="2400" dirty="0">
                <a:solidFill>
                  <a:srgbClr val="804040"/>
                </a:solidFill>
              </a:rPr>
              <a:t>=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>
                <a:solidFill>
                  <a:srgbClr val="6400C8"/>
                </a:solidFill>
              </a:rPr>
              <a:t>10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tx1"/>
                </a:solidFill>
              </a:rPr>
              <a:t>	my_var_2 </a:t>
            </a:r>
            <a:r>
              <a:rPr lang="en-GB" sz="2400" dirty="0">
                <a:solidFill>
                  <a:srgbClr val="804040"/>
                </a:solidFill>
              </a:rPr>
              <a:t>=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>
                <a:solidFill>
                  <a:srgbClr val="6400C8"/>
                </a:solidFill>
              </a:rPr>
              <a:t>5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tx1"/>
                </a:solidFill>
              </a:rPr>
              <a:t>	my_var_3 </a:t>
            </a:r>
            <a:r>
              <a:rPr lang="en-GB" sz="2400" dirty="0">
                <a:solidFill>
                  <a:srgbClr val="804040"/>
                </a:solidFill>
              </a:rPr>
              <a:t>=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>
                <a:solidFill>
                  <a:srgbClr val="FF0000"/>
                </a:solidFill>
              </a:rPr>
              <a:t>(</a:t>
            </a:r>
            <a:r>
              <a:rPr lang="en-GB" sz="2400" dirty="0">
                <a:solidFill>
                  <a:schemeClr val="tx1"/>
                </a:solidFill>
              </a:rPr>
              <a:t>my_var_1 </a:t>
            </a:r>
            <a:r>
              <a:rPr lang="en-GB" sz="2400" dirty="0">
                <a:solidFill>
                  <a:srgbClr val="804040"/>
                </a:solidFill>
              </a:rPr>
              <a:t>+</a:t>
            </a:r>
            <a:r>
              <a:rPr lang="en-GB" sz="2400" dirty="0">
                <a:solidFill>
                  <a:schemeClr val="tx1"/>
                </a:solidFill>
              </a:rPr>
              <a:t> my_var_2</a:t>
            </a:r>
            <a:r>
              <a:rPr lang="en-GB" sz="2400" dirty="0">
                <a:solidFill>
                  <a:srgbClr val="FF0000"/>
                </a:solidFill>
              </a:rPr>
              <a:t>)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>
                <a:solidFill>
                  <a:srgbClr val="804040"/>
                </a:solidFill>
              </a:rPr>
              <a:t>*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>
                <a:solidFill>
                  <a:srgbClr val="6400C8"/>
                </a:solidFill>
              </a:rPr>
              <a:t>7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pPr lvl="1"/>
            <a:r>
              <a:rPr lang="en-GB" dirty="0">
                <a:solidFill>
                  <a:srgbClr val="C00000"/>
                </a:solidFill>
              </a:rPr>
              <a:t>my_var_3 has value of 105</a:t>
            </a:r>
            <a:endParaRPr lang="en-GB" sz="2400" dirty="0">
              <a:solidFill>
                <a:srgbClr val="C00000"/>
              </a:solidFill>
            </a:endParaRPr>
          </a:p>
          <a:p>
            <a:pPr lvl="1"/>
            <a:endParaRPr lang="en-GB" sz="1600" dirty="0"/>
          </a:p>
          <a:p>
            <a:pPr lvl="1"/>
            <a:endParaRPr lang="en-GB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4"/>
            <a:ext cx="1745453" cy="48528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5360" y="6237248"/>
            <a:ext cx="1009650" cy="369332"/>
          </a:xfrm>
          <a:prstGeom prst="rect">
            <a:avLst/>
          </a:prstGeom>
          <a:noFill/>
          <a:ln>
            <a:solidFill>
              <a:srgbClr val="B11C2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B11C2E"/>
                </a:solidFill>
              </a:rPr>
              <a:t>Macro 2</a:t>
            </a:r>
          </a:p>
        </p:txBody>
      </p:sp>
    </p:spTree>
    <p:extLst>
      <p:ext uri="{BB962C8B-B14F-4D97-AF65-F5344CB8AC3E}">
        <p14:creationId xmlns:p14="http://schemas.microsoft.com/office/powerpoint/2010/main" val="144117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Working with string-type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Declaring string-type variable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C00000"/>
                </a:solidFill>
              </a:rPr>
              <a:t>	</a:t>
            </a:r>
            <a:r>
              <a:rPr lang="en-GB" dirty="0">
                <a:solidFill>
                  <a:schemeClr val="tx1"/>
                </a:solidFill>
              </a:rPr>
              <a:t>string_var</a:t>
            </a:r>
            <a:r>
              <a:rPr lang="en-GB" dirty="0">
                <a:solidFill>
                  <a:srgbClr val="00B0F0"/>
                </a:solidFill>
              </a:rPr>
              <a:t> </a:t>
            </a:r>
            <a:r>
              <a:rPr lang="en-GB" dirty="0">
                <a:solidFill>
                  <a:srgbClr val="804040"/>
                </a:solidFill>
              </a:rPr>
              <a:t>=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rgbClr val="DC009C"/>
                </a:solidFill>
              </a:rPr>
              <a:t>“your string”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pPr marL="457200" lvl="1" indent="0">
              <a:buNone/>
            </a:pPr>
            <a:endParaRPr lang="en-GB" sz="1600" dirty="0"/>
          </a:p>
          <a:p>
            <a:r>
              <a:rPr lang="en-GB" dirty="0"/>
              <a:t>Example of using string-type variables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chemeClr val="tx1"/>
                </a:solidFill>
              </a:rPr>
              <a:t>my_var_1</a:t>
            </a:r>
            <a:r>
              <a:rPr lang="en-GB" dirty="0">
                <a:solidFill>
                  <a:srgbClr val="00B0F0"/>
                </a:solidFill>
              </a:rPr>
              <a:t> </a:t>
            </a:r>
            <a:r>
              <a:rPr lang="en-GB" dirty="0">
                <a:solidFill>
                  <a:srgbClr val="804040"/>
                </a:solidFill>
              </a:rPr>
              <a:t>= </a:t>
            </a:r>
            <a:r>
              <a:rPr lang="en-GB" dirty="0">
                <a:solidFill>
                  <a:srgbClr val="DC009C"/>
                </a:solidFill>
              </a:rPr>
              <a:t>“first string”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chemeClr val="tx1"/>
                </a:solidFill>
              </a:rPr>
              <a:t>my_var_2 </a:t>
            </a:r>
            <a:r>
              <a:rPr lang="en-GB" dirty="0">
                <a:solidFill>
                  <a:srgbClr val="804040"/>
                </a:solidFill>
              </a:rPr>
              <a:t>= </a:t>
            </a:r>
            <a:r>
              <a:rPr lang="en-GB" dirty="0">
                <a:solidFill>
                  <a:srgbClr val="DC009C"/>
                </a:solidFill>
              </a:rPr>
              <a:t>“second string”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chemeClr val="tx1"/>
                </a:solidFill>
              </a:rPr>
              <a:t>my_var_3 </a:t>
            </a:r>
            <a:r>
              <a:rPr lang="en-GB" dirty="0">
                <a:solidFill>
                  <a:srgbClr val="804040"/>
                </a:solidFill>
              </a:rPr>
              <a:t>= </a:t>
            </a:r>
            <a:r>
              <a:rPr lang="en-GB" dirty="0">
                <a:solidFill>
                  <a:schemeClr val="tx1"/>
                </a:solidFill>
              </a:rPr>
              <a:t>my_var_1 </a:t>
            </a:r>
            <a:r>
              <a:rPr lang="en-GB" dirty="0">
                <a:solidFill>
                  <a:srgbClr val="804040"/>
                </a:solidFill>
              </a:rPr>
              <a:t>+ </a:t>
            </a:r>
            <a:r>
              <a:rPr lang="en-GB" dirty="0">
                <a:solidFill>
                  <a:srgbClr val="DC009C"/>
                </a:solidFill>
              </a:rPr>
              <a:t>“ ”</a:t>
            </a:r>
            <a:r>
              <a:rPr lang="en-GB" dirty="0"/>
              <a:t> </a:t>
            </a:r>
            <a:r>
              <a:rPr lang="en-GB" dirty="0">
                <a:solidFill>
                  <a:srgbClr val="804040"/>
                </a:solidFill>
              </a:rPr>
              <a:t>+ </a:t>
            </a:r>
            <a:r>
              <a:rPr lang="en-GB" dirty="0">
                <a:solidFill>
                  <a:schemeClr val="tx1"/>
                </a:solidFill>
              </a:rPr>
              <a:t>my_var_2;</a:t>
            </a:r>
          </a:p>
          <a:p>
            <a:pPr lvl="1"/>
            <a:r>
              <a:rPr lang="en-GB" dirty="0"/>
              <a:t>my_var_3 has value of “first string second string”</a:t>
            </a:r>
          </a:p>
          <a:p>
            <a:pPr lvl="1"/>
            <a:r>
              <a:rPr lang="en-GB" dirty="0"/>
              <a:t>Process of joining strings called “concatenation”</a:t>
            </a:r>
          </a:p>
          <a:p>
            <a:pPr lvl="2"/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r>
              <a:rPr lang="en-GB" dirty="0"/>
              <a:t>	</a:t>
            </a:r>
            <a:endParaRPr lang="en-GB" sz="1600" dirty="0"/>
          </a:p>
          <a:p>
            <a:pPr lvl="1"/>
            <a:endParaRPr lang="en-GB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4"/>
            <a:ext cx="1745453" cy="48528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5360" y="6237248"/>
            <a:ext cx="1009650" cy="369332"/>
          </a:xfrm>
          <a:prstGeom prst="rect">
            <a:avLst/>
          </a:prstGeom>
          <a:noFill/>
          <a:ln>
            <a:solidFill>
              <a:srgbClr val="B11C2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B11C2E"/>
                </a:solidFill>
              </a:rPr>
              <a:t>Macro 3</a:t>
            </a:r>
          </a:p>
        </p:txBody>
      </p:sp>
    </p:spTree>
    <p:extLst>
      <p:ext uri="{BB962C8B-B14F-4D97-AF65-F5344CB8AC3E}">
        <p14:creationId xmlns:p14="http://schemas.microsoft.com/office/powerpoint/2010/main" val="397529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Working with array-type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Declaring empty array-type variable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chemeClr val="tx1"/>
                </a:solidFill>
              </a:rPr>
              <a:t>array_var </a:t>
            </a:r>
            <a:r>
              <a:rPr lang="en-GB" dirty="0">
                <a:solidFill>
                  <a:srgbClr val="804040"/>
                </a:solidFill>
              </a:rPr>
              <a:t>= </a:t>
            </a:r>
            <a:r>
              <a:rPr lang="en-GB" dirty="0">
                <a:solidFill>
                  <a:srgbClr val="AD8000"/>
                </a:solidFill>
              </a:rPr>
              <a:t>newArray</a:t>
            </a:r>
            <a:r>
              <a:rPr lang="en-GB" dirty="0">
                <a:solidFill>
                  <a:srgbClr val="FF0000"/>
                </a:solidFill>
              </a:rPr>
              <a:t>(</a:t>
            </a:r>
            <a:r>
              <a:rPr lang="en-GB" dirty="0">
                <a:solidFill>
                  <a:srgbClr val="6400C8"/>
                </a:solidFill>
              </a:rPr>
              <a:t>[size]</a:t>
            </a:r>
            <a:r>
              <a:rPr lang="en-GB" dirty="0">
                <a:solidFill>
                  <a:srgbClr val="FF0000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pPr lvl="1"/>
            <a:r>
              <a:rPr lang="en-GB" dirty="0"/>
              <a:t>[size] is an integer specifying the number of elements in the array</a:t>
            </a:r>
          </a:p>
          <a:p>
            <a:pPr lvl="1"/>
            <a:r>
              <a:rPr lang="en-GB" dirty="0"/>
              <a:t>Array will be filled with zeroes</a:t>
            </a:r>
          </a:p>
          <a:p>
            <a:pPr lvl="1"/>
            <a:r>
              <a:rPr lang="en-GB" dirty="0"/>
              <a:t>Values can be added later on</a:t>
            </a:r>
          </a:p>
          <a:p>
            <a:pPr lvl="1"/>
            <a:endParaRPr lang="en-GB" sz="1600" dirty="0"/>
          </a:p>
          <a:p>
            <a:r>
              <a:rPr lang="en-GB" dirty="0"/>
              <a:t>Declaring populated array-type variable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chemeClr val="tx1"/>
                </a:solidFill>
              </a:rPr>
              <a:t>array_var </a:t>
            </a:r>
            <a:r>
              <a:rPr lang="en-GB" dirty="0">
                <a:solidFill>
                  <a:srgbClr val="804040"/>
                </a:solidFill>
              </a:rPr>
              <a:t>=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rgbClr val="AD8000"/>
                </a:solidFill>
              </a:rPr>
              <a:t>newArray</a:t>
            </a:r>
            <a:r>
              <a:rPr lang="en-GB" dirty="0">
                <a:solidFill>
                  <a:srgbClr val="FF0000"/>
                </a:solidFill>
              </a:rPr>
              <a:t>(</a:t>
            </a:r>
            <a:r>
              <a:rPr lang="en-GB" dirty="0">
                <a:solidFill>
                  <a:srgbClr val="6400C8"/>
                </a:solidFill>
              </a:rPr>
              <a:t>42.0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>
                <a:solidFill>
                  <a:srgbClr val="6400C8"/>
                </a:solidFill>
              </a:rPr>
              <a:t>2.9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>
                <a:solidFill>
                  <a:srgbClr val="6400C8"/>
                </a:solidFill>
              </a:rPr>
              <a:t>56.3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>
                <a:solidFill>
                  <a:srgbClr val="6400C8"/>
                </a:solidFill>
              </a:rPr>
              <a:t>43.2</a:t>
            </a:r>
            <a:r>
              <a:rPr lang="en-GB" dirty="0">
                <a:solidFill>
                  <a:srgbClr val="FF0000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chemeClr val="tx1"/>
                </a:solidFill>
              </a:rPr>
              <a:t>array_var </a:t>
            </a:r>
            <a:r>
              <a:rPr lang="en-GB" dirty="0">
                <a:solidFill>
                  <a:srgbClr val="804040"/>
                </a:solidFill>
              </a:rPr>
              <a:t>=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rgbClr val="AD8000"/>
                </a:solidFill>
              </a:rPr>
              <a:t>newArray</a:t>
            </a:r>
            <a:r>
              <a:rPr lang="en-GB" dirty="0">
                <a:solidFill>
                  <a:srgbClr val="FF0000"/>
                </a:solidFill>
              </a:rPr>
              <a:t>(</a:t>
            </a:r>
            <a:r>
              <a:rPr lang="en-GB" dirty="0">
                <a:solidFill>
                  <a:srgbClr val="DC009C"/>
                </a:solidFill>
              </a:rPr>
              <a:t>“str1”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>
                <a:solidFill>
                  <a:srgbClr val="DC009C"/>
                </a:solidFill>
              </a:rPr>
              <a:t>”str2”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>
                <a:solidFill>
                  <a:srgbClr val="DC009C"/>
                </a:solidFill>
              </a:rPr>
              <a:t>“str3”</a:t>
            </a:r>
            <a:r>
              <a:rPr lang="en-GB" dirty="0">
                <a:solidFill>
                  <a:srgbClr val="FF0000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pPr lvl="1"/>
            <a:r>
              <a:rPr lang="en-GB" dirty="0"/>
              <a:t>Values can be changed later on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4"/>
            <a:ext cx="1745453" cy="485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50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Working with array-type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Storing data in arrays</a:t>
            </a:r>
          </a:p>
          <a:p>
            <a:pPr lvl="1"/>
            <a:r>
              <a:rPr lang="en-GB" dirty="0"/>
              <a:t>Data can be stored in a particular element (row) using its index</a:t>
            </a:r>
          </a:p>
          <a:p>
            <a:pPr lvl="1"/>
            <a:r>
              <a:rPr lang="en-GB" dirty="0"/>
              <a:t>ImageJ is “zero-based”, meaning the first row has an index of zero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chemeClr val="tx1"/>
                </a:solidFill>
              </a:rPr>
              <a:t>my_array </a:t>
            </a:r>
            <a:r>
              <a:rPr lang="en-GB" dirty="0">
                <a:solidFill>
                  <a:srgbClr val="804040"/>
                </a:solidFill>
              </a:rPr>
              <a:t>=</a:t>
            </a:r>
            <a:r>
              <a:rPr lang="en-GB" dirty="0"/>
              <a:t> </a:t>
            </a:r>
            <a:r>
              <a:rPr lang="en-GB" dirty="0">
                <a:solidFill>
                  <a:srgbClr val="AD8000"/>
                </a:solidFill>
              </a:rPr>
              <a:t>newArray</a:t>
            </a:r>
            <a:r>
              <a:rPr lang="en-GB" dirty="0">
                <a:solidFill>
                  <a:srgbClr val="FF0000"/>
                </a:solidFill>
              </a:rPr>
              <a:t>(</a:t>
            </a:r>
            <a:r>
              <a:rPr lang="en-GB" dirty="0">
                <a:solidFill>
                  <a:srgbClr val="6400C8"/>
                </a:solidFill>
              </a:rPr>
              <a:t>3</a:t>
            </a:r>
            <a:r>
              <a:rPr lang="en-GB" dirty="0">
                <a:solidFill>
                  <a:srgbClr val="FF0000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pPr marL="457200" lvl="1" indent="0">
              <a:buNone/>
            </a:pPr>
            <a:endParaRPr lang="en-GB" sz="1600" dirty="0"/>
          </a:p>
          <a:p>
            <a:r>
              <a:rPr lang="en-GB" dirty="0"/>
              <a:t>Examples of storing data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00B0F0"/>
                </a:solidFill>
              </a:rPr>
              <a:t>	</a:t>
            </a:r>
            <a:r>
              <a:rPr lang="en-GB" dirty="0">
                <a:solidFill>
                  <a:schemeClr val="tx1"/>
                </a:solidFill>
              </a:rPr>
              <a:t>my_array</a:t>
            </a:r>
            <a:r>
              <a:rPr lang="en-GB" dirty="0">
                <a:solidFill>
                  <a:srgbClr val="FF0000"/>
                </a:solidFill>
              </a:rPr>
              <a:t>[</a:t>
            </a:r>
            <a:r>
              <a:rPr lang="en-GB" dirty="0">
                <a:solidFill>
                  <a:srgbClr val="6400C8"/>
                </a:solidFill>
              </a:rPr>
              <a:t>0</a:t>
            </a:r>
            <a:r>
              <a:rPr lang="en-GB" dirty="0">
                <a:solidFill>
                  <a:srgbClr val="FF0000"/>
                </a:solidFill>
              </a:rPr>
              <a:t>]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rgbClr val="804040"/>
                </a:solidFill>
              </a:rPr>
              <a:t>=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rgbClr val="DC009C"/>
                </a:solidFill>
              </a:rPr>
              <a:t>“string to store”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en-GB" dirty="0">
                <a:solidFill>
                  <a:schemeClr val="tx1"/>
                </a:solidFill>
              </a:rPr>
              <a:t>	my_array</a:t>
            </a:r>
            <a:r>
              <a:rPr lang="en-GB" dirty="0">
                <a:solidFill>
                  <a:srgbClr val="FF0000"/>
                </a:solidFill>
              </a:rPr>
              <a:t>[</a:t>
            </a:r>
            <a:r>
              <a:rPr lang="en-GB" dirty="0">
                <a:solidFill>
                  <a:srgbClr val="6400C8"/>
                </a:solidFill>
              </a:rPr>
              <a:t>1</a:t>
            </a:r>
            <a:r>
              <a:rPr lang="en-GB" dirty="0">
                <a:solidFill>
                  <a:srgbClr val="FF0000"/>
                </a:solidFill>
              </a:rPr>
              <a:t>]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rgbClr val="804040"/>
                </a:solidFill>
              </a:rPr>
              <a:t>=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rgbClr val="DC009C"/>
                </a:solidFill>
              </a:rPr>
              <a:t>“another string”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en-GB" dirty="0">
                <a:solidFill>
                  <a:schemeClr val="tx1"/>
                </a:solidFill>
              </a:rPr>
              <a:t>	my_array</a:t>
            </a:r>
            <a:r>
              <a:rPr lang="en-GB" dirty="0">
                <a:solidFill>
                  <a:srgbClr val="FF0000"/>
                </a:solidFill>
              </a:rPr>
              <a:t>[</a:t>
            </a:r>
            <a:r>
              <a:rPr lang="en-GB" dirty="0">
                <a:solidFill>
                  <a:srgbClr val="6400C8"/>
                </a:solidFill>
              </a:rPr>
              <a:t>2</a:t>
            </a:r>
            <a:r>
              <a:rPr lang="en-GB" dirty="0">
                <a:solidFill>
                  <a:srgbClr val="FF0000"/>
                </a:solidFill>
              </a:rPr>
              <a:t>]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rgbClr val="804040"/>
                </a:solidFill>
              </a:rPr>
              <a:t>=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rgbClr val="DC009C"/>
                </a:solidFill>
              </a:rPr>
              <a:t>“final string”</a:t>
            </a:r>
            <a:r>
              <a:rPr lang="en-GB" dirty="0">
                <a:solidFill>
                  <a:schemeClr val="tx1"/>
                </a:solidFill>
              </a:rPr>
              <a:t>;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5594779" y="3478236"/>
            <a:ext cx="3982854" cy="17001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807680"/>
              </p:ext>
            </p:extLst>
          </p:nvPr>
        </p:nvGraphicFramePr>
        <p:xfrm>
          <a:off x="6949445" y="3845833"/>
          <a:ext cx="176482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4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DC009C"/>
                          </a:solidFill>
                        </a:rPr>
                        <a:t>“string to store”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DC009C"/>
                          </a:solidFill>
                        </a:rPr>
                        <a:t>“another string”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DC009C"/>
                          </a:solidFill>
                        </a:rPr>
                        <a:t>“final string”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5670980" y="4217427"/>
            <a:ext cx="1295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my_array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=</a:t>
            </a:r>
            <a:r>
              <a:rPr lang="en-GB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4"/>
            <a:ext cx="1745453" cy="48528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802834" y="3478236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index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006035" y="3844945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006035" y="421698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006035" y="4589021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2910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0" grpId="0"/>
      <p:bldP spid="9" grpId="0"/>
      <p:bldP spid="10" grpId="0"/>
      <p:bldP spid="11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Working with array-type variables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655245" y="3438393"/>
            <a:ext cx="2954867" cy="2070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Accessing data in arrays</a:t>
            </a:r>
          </a:p>
          <a:p>
            <a:pPr lvl="1"/>
            <a:r>
              <a:rPr lang="en-GB" dirty="0"/>
              <a:t>Each element of the array accessed using its index (row number)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chemeClr val="tx1"/>
                </a:solidFill>
              </a:rPr>
              <a:t>my_array</a:t>
            </a:r>
            <a:r>
              <a:rPr lang="en-GB" dirty="0"/>
              <a:t> </a:t>
            </a:r>
            <a:r>
              <a:rPr lang="en-GB" dirty="0">
                <a:solidFill>
                  <a:srgbClr val="804040"/>
                </a:solidFill>
              </a:rPr>
              <a:t>=</a:t>
            </a:r>
            <a:r>
              <a:rPr lang="en-GB" dirty="0"/>
              <a:t> </a:t>
            </a:r>
            <a:r>
              <a:rPr lang="en-GB" dirty="0">
                <a:solidFill>
                  <a:srgbClr val="AD8000"/>
                </a:solidFill>
              </a:rPr>
              <a:t>newArray</a:t>
            </a:r>
            <a:r>
              <a:rPr lang="en-GB" dirty="0">
                <a:solidFill>
                  <a:srgbClr val="FF0000"/>
                </a:solidFill>
              </a:rPr>
              <a:t>(</a:t>
            </a:r>
            <a:r>
              <a:rPr lang="en-GB" dirty="0">
                <a:solidFill>
                  <a:srgbClr val="6400C8"/>
                </a:solidFill>
              </a:rPr>
              <a:t>42.0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>
                <a:solidFill>
                  <a:srgbClr val="6400C8"/>
                </a:solidFill>
              </a:rPr>
              <a:t>2.9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>
                <a:solidFill>
                  <a:srgbClr val="6400C8"/>
                </a:solidFill>
              </a:rPr>
              <a:t>56.3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>
                <a:solidFill>
                  <a:srgbClr val="6400C8"/>
                </a:solidFill>
              </a:rPr>
              <a:t>43.2</a:t>
            </a:r>
            <a:r>
              <a:rPr lang="en-GB" dirty="0">
                <a:solidFill>
                  <a:srgbClr val="FF0000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pPr marL="457200" lvl="1" indent="0">
              <a:buNone/>
            </a:pPr>
            <a:endParaRPr lang="en-GB" sz="1600" dirty="0"/>
          </a:p>
          <a:p>
            <a:r>
              <a:rPr lang="en-GB" dirty="0"/>
              <a:t>Examples of accessing data</a:t>
            </a:r>
          </a:p>
          <a:p>
            <a:pPr marL="457200" lvl="1" indent="0">
              <a:buNone/>
            </a:pPr>
            <a:r>
              <a:rPr lang="en-GB" sz="1600" dirty="0"/>
              <a:t>	</a:t>
            </a:r>
            <a:r>
              <a:rPr lang="en-GB" dirty="0">
                <a:solidFill>
                  <a:schemeClr val="tx1"/>
                </a:solidFill>
              </a:rPr>
              <a:t>num_from_array_1</a:t>
            </a:r>
            <a:r>
              <a:rPr lang="en-GB" dirty="0"/>
              <a:t> </a:t>
            </a:r>
            <a:r>
              <a:rPr lang="en-GB" dirty="0">
                <a:solidFill>
                  <a:srgbClr val="804040"/>
                </a:solidFill>
              </a:rPr>
              <a:t>=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my_array</a:t>
            </a:r>
            <a:r>
              <a:rPr lang="en-GB" dirty="0">
                <a:solidFill>
                  <a:srgbClr val="FF0000"/>
                </a:solidFill>
              </a:rPr>
              <a:t>[</a:t>
            </a:r>
            <a:r>
              <a:rPr lang="en-GB" dirty="0">
                <a:solidFill>
                  <a:srgbClr val="6400C8"/>
                </a:solidFill>
              </a:rPr>
              <a:t>0</a:t>
            </a:r>
            <a:r>
              <a:rPr lang="en-GB" dirty="0">
                <a:solidFill>
                  <a:srgbClr val="FF0000"/>
                </a:solidFill>
              </a:rPr>
              <a:t>]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pPr lvl="1"/>
            <a:r>
              <a:rPr lang="en-GB" dirty="0"/>
              <a:t>num_from_array_1 has a value of 42.0</a:t>
            </a:r>
          </a:p>
          <a:p>
            <a:pPr lvl="1"/>
            <a:endParaRPr lang="en-GB" sz="1600" dirty="0"/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chemeClr val="tx1"/>
                </a:solidFill>
              </a:rPr>
              <a:t>num_from_array_2</a:t>
            </a:r>
            <a:r>
              <a:rPr lang="en-GB" dirty="0"/>
              <a:t> </a:t>
            </a:r>
            <a:r>
              <a:rPr lang="en-GB" dirty="0">
                <a:solidFill>
                  <a:srgbClr val="804040"/>
                </a:solidFill>
              </a:rPr>
              <a:t>=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my_array</a:t>
            </a:r>
            <a:r>
              <a:rPr lang="en-GB" dirty="0">
                <a:solidFill>
                  <a:srgbClr val="FF0000"/>
                </a:solidFill>
              </a:rPr>
              <a:t>[</a:t>
            </a:r>
            <a:r>
              <a:rPr lang="en-GB" dirty="0">
                <a:solidFill>
                  <a:srgbClr val="6400C8"/>
                </a:solidFill>
              </a:rPr>
              <a:t>2</a:t>
            </a:r>
            <a:r>
              <a:rPr lang="en-GB" dirty="0">
                <a:solidFill>
                  <a:srgbClr val="FF0000"/>
                </a:solidFill>
              </a:rPr>
              <a:t>]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pPr lvl="1"/>
            <a:r>
              <a:rPr lang="en-GB" dirty="0"/>
              <a:t>num_from_array_2 has a value of 56.3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20024"/>
              </p:ext>
            </p:extLst>
          </p:nvPr>
        </p:nvGraphicFramePr>
        <p:xfrm>
          <a:off x="8009911" y="3807188"/>
          <a:ext cx="753533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3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6400C8"/>
                          </a:solidFill>
                        </a:rPr>
                        <a:t>42.0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6400C8"/>
                          </a:solidFill>
                        </a:rPr>
                        <a:t>2.9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6400C8"/>
                          </a:solidFill>
                        </a:rPr>
                        <a:t>56.3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6400C8"/>
                          </a:solidFill>
                        </a:rPr>
                        <a:t>43.2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839645" y="343839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index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42846" y="380510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042846" y="417714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42846" y="454917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042846" y="4921216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31446" y="4361806"/>
            <a:ext cx="1295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my_array</a:t>
            </a:r>
            <a:r>
              <a:rPr lang="en-GB" dirty="0"/>
              <a:t> </a:t>
            </a:r>
            <a:r>
              <a:rPr lang="en-GB" dirty="0">
                <a:solidFill>
                  <a:srgbClr val="804040"/>
                </a:solidFill>
              </a:rPr>
              <a:t>=</a:t>
            </a:r>
            <a:r>
              <a:rPr lang="en-GB" dirty="0"/>
              <a:t> 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4"/>
            <a:ext cx="1745453" cy="485282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35360" y="6237248"/>
            <a:ext cx="1009650" cy="369332"/>
          </a:xfrm>
          <a:prstGeom prst="rect">
            <a:avLst/>
          </a:prstGeom>
          <a:noFill/>
          <a:ln>
            <a:solidFill>
              <a:srgbClr val="B11C2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B11C2E"/>
                </a:solidFill>
              </a:rPr>
              <a:t>Macro 4</a:t>
            </a:r>
          </a:p>
        </p:txBody>
      </p:sp>
    </p:spTree>
    <p:extLst>
      <p:ext uri="{BB962C8B-B14F-4D97-AF65-F5344CB8AC3E}">
        <p14:creationId xmlns:p14="http://schemas.microsoft.com/office/powerpoint/2010/main" val="181462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function “call” runs an operation in ImageJ</a:t>
            </a:r>
          </a:p>
          <a:p>
            <a:pPr lvl="1"/>
            <a:endParaRPr lang="en-GB" sz="1600" dirty="0"/>
          </a:p>
          <a:p>
            <a:r>
              <a:rPr lang="en-GB" dirty="0"/>
              <a:t>General structure</a:t>
            </a:r>
          </a:p>
          <a:p>
            <a:pPr lvl="1"/>
            <a:r>
              <a:rPr lang="en-US" dirty="0"/>
              <a:t>Returned value</a:t>
            </a:r>
          </a:p>
          <a:p>
            <a:pPr lvl="2"/>
            <a:r>
              <a:rPr lang="en-US" dirty="0"/>
              <a:t>Output from the function can be a number, string or array</a:t>
            </a:r>
          </a:p>
          <a:p>
            <a:pPr lvl="2"/>
            <a:r>
              <a:rPr lang="en-US" dirty="0"/>
              <a:t>Can be used directly or stored in a variable</a:t>
            </a:r>
          </a:p>
          <a:p>
            <a:pPr lvl="1"/>
            <a:r>
              <a:rPr lang="en-US" dirty="0"/>
              <a:t>Function name</a:t>
            </a:r>
          </a:p>
          <a:p>
            <a:pPr lvl="1"/>
            <a:r>
              <a:rPr lang="en-US" dirty="0"/>
              <a:t>Arguments</a:t>
            </a:r>
          </a:p>
          <a:p>
            <a:pPr lvl="2"/>
            <a:r>
              <a:rPr lang="en-US" dirty="0"/>
              <a:t>Parameters required by the function for it to work</a:t>
            </a:r>
          </a:p>
          <a:p>
            <a:pPr lvl="2"/>
            <a:r>
              <a:rPr lang="en-US" dirty="0"/>
              <a:t>Multiple arguments separated by commas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chemeClr val="tx1"/>
                </a:solidFill>
              </a:rPr>
              <a:t>returned_val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804040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AD8000"/>
                </a:solidFill>
              </a:rPr>
              <a:t>functionName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arg_1, arg_2, arg_3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lvl="1"/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4"/>
            <a:ext cx="1745453" cy="485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However!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all functions return values or take arguments</a:t>
            </a:r>
          </a:p>
          <a:p>
            <a:pPr lvl="1"/>
            <a:r>
              <a:rPr lang="en-US" dirty="0"/>
              <a:t>It’s good practice to still include the parenthesis</a:t>
            </a:r>
          </a:p>
          <a:p>
            <a:pPr lvl="1"/>
            <a:r>
              <a:rPr lang="en-US" dirty="0"/>
              <a:t>e.g. close() closes the active image</a:t>
            </a:r>
          </a:p>
          <a:p>
            <a:pPr lvl="1"/>
            <a:endParaRPr lang="en-US" sz="1600" dirty="0"/>
          </a:p>
          <a:p>
            <a:r>
              <a:rPr lang="en-US" dirty="0"/>
              <a:t>A few functions assign values to the arguments</a:t>
            </a:r>
          </a:p>
          <a:p>
            <a:pPr lvl="1"/>
            <a:r>
              <a:rPr lang="en-US" dirty="0"/>
              <a:t>They arise because you can only return one value from a function</a:t>
            </a:r>
          </a:p>
          <a:p>
            <a:pPr lvl="1"/>
            <a:r>
              <a:rPr lang="en-US" dirty="0"/>
              <a:t>e.g. </a:t>
            </a:r>
            <a:r>
              <a:rPr lang="en-GB" dirty="0" err="1"/>
              <a:t>getDimensions</a:t>
            </a:r>
            <a:r>
              <a:rPr lang="en-GB" dirty="0"/>
              <a:t>(width, height, </a:t>
            </a:r>
            <a:r>
              <a:rPr lang="en-GB" dirty="0" err="1"/>
              <a:t>n_channels</a:t>
            </a:r>
            <a:r>
              <a:rPr lang="en-GB" dirty="0"/>
              <a:t>, </a:t>
            </a:r>
            <a:r>
              <a:rPr lang="en-GB" dirty="0" err="1"/>
              <a:t>n_slices</a:t>
            </a:r>
            <a:r>
              <a:rPr lang="en-GB" dirty="0"/>
              <a:t>, </a:t>
            </a:r>
            <a:r>
              <a:rPr lang="en-GB" dirty="0" err="1"/>
              <a:t>n_frames</a:t>
            </a:r>
            <a:r>
              <a:rPr lang="en-GB" dirty="0"/>
              <a:t>);</a:t>
            </a:r>
            <a:endParaRPr lang="en-US" dirty="0"/>
          </a:p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4"/>
            <a:ext cx="1745453" cy="485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Getting value of a pixel </a:t>
            </a:r>
          </a:p>
          <a:p>
            <a:pPr lvl="1"/>
            <a:r>
              <a:rPr lang="en-GB" dirty="0" err="1">
                <a:solidFill>
                  <a:srgbClr val="C00000"/>
                </a:solidFill>
              </a:rPr>
              <a:t>getPixel</a:t>
            </a:r>
            <a:r>
              <a:rPr lang="en-GB" dirty="0">
                <a:solidFill>
                  <a:srgbClr val="C00000"/>
                </a:solidFill>
              </a:rPr>
              <a:t>(</a:t>
            </a:r>
            <a:r>
              <a:rPr lang="en-GB" dirty="0" err="1">
                <a:solidFill>
                  <a:srgbClr val="C00000"/>
                </a:solidFill>
              </a:rPr>
              <a:t>x,y</a:t>
            </a:r>
            <a:r>
              <a:rPr lang="en-GB" dirty="0">
                <a:solidFill>
                  <a:srgbClr val="C00000"/>
                </a:solidFill>
              </a:rPr>
              <a:t>) returns </a:t>
            </a:r>
            <a:r>
              <a:rPr lang="en-GB" dirty="0"/>
              <a:t>the intensity of the pixel at coordinates </a:t>
            </a:r>
            <a:r>
              <a:rPr lang="en-GB" dirty="0" err="1"/>
              <a:t>x,y</a:t>
            </a:r>
            <a:endParaRPr lang="en-GB" dirty="0"/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 err="1">
                <a:solidFill>
                  <a:schemeClr val="tx1"/>
                </a:solidFill>
              </a:rPr>
              <a:t>pixel_val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rgbClr val="804040"/>
                </a:solidFill>
              </a:rPr>
              <a:t>=</a:t>
            </a:r>
            <a:r>
              <a:rPr lang="en-GB" dirty="0"/>
              <a:t> </a:t>
            </a:r>
            <a:r>
              <a:rPr lang="en-GB" dirty="0" err="1">
                <a:solidFill>
                  <a:srgbClr val="AD8000"/>
                </a:solidFill>
              </a:rPr>
              <a:t>getPixel</a:t>
            </a:r>
            <a:r>
              <a:rPr lang="en-GB" dirty="0">
                <a:solidFill>
                  <a:srgbClr val="FF0000"/>
                </a:solidFill>
              </a:rPr>
              <a:t>(</a:t>
            </a:r>
            <a:r>
              <a:rPr lang="en-GB" dirty="0">
                <a:solidFill>
                  <a:srgbClr val="6400C8"/>
                </a:solidFill>
              </a:rPr>
              <a:t>42</a:t>
            </a:r>
            <a:r>
              <a:rPr lang="en-GB" dirty="0">
                <a:solidFill>
                  <a:schemeClr val="tx1"/>
                </a:solidFill>
              </a:rPr>
              <a:t>,</a:t>
            </a:r>
            <a:r>
              <a:rPr lang="en-GB" dirty="0">
                <a:solidFill>
                  <a:srgbClr val="6400C8"/>
                </a:solidFill>
              </a:rPr>
              <a:t>6</a:t>
            </a:r>
            <a:r>
              <a:rPr lang="en-GB" dirty="0">
                <a:solidFill>
                  <a:srgbClr val="FF0000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pPr lvl="1"/>
            <a:endParaRPr lang="en-GB" sz="1600" dirty="0"/>
          </a:p>
          <a:p>
            <a:r>
              <a:rPr lang="en-GB" dirty="0"/>
              <a:t>Renaming an image</a:t>
            </a:r>
          </a:p>
          <a:p>
            <a:pPr lvl="1"/>
            <a:r>
              <a:rPr lang="en-GB" dirty="0"/>
              <a:t>rename(name) accepts a string and changes the window name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rgbClr val="AD8000"/>
                </a:solidFill>
              </a:rPr>
              <a:t>rename</a:t>
            </a:r>
            <a:r>
              <a:rPr lang="en-GB" dirty="0">
                <a:solidFill>
                  <a:srgbClr val="FF0000"/>
                </a:solidFill>
              </a:rPr>
              <a:t>(</a:t>
            </a:r>
            <a:r>
              <a:rPr lang="en-GB" dirty="0">
                <a:solidFill>
                  <a:srgbClr val="DC009C"/>
                </a:solidFill>
              </a:rPr>
              <a:t>“My image”</a:t>
            </a:r>
            <a:r>
              <a:rPr lang="en-GB" dirty="0">
                <a:solidFill>
                  <a:srgbClr val="FF0000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pPr lvl="1"/>
            <a:endParaRPr lang="en-GB" sz="1600" dirty="0"/>
          </a:p>
          <a:p>
            <a:r>
              <a:rPr lang="en-GB" dirty="0"/>
              <a:t>Calculating sine of an angle</a:t>
            </a:r>
          </a:p>
          <a:p>
            <a:pPr lvl="1"/>
            <a:r>
              <a:rPr lang="en-GB" dirty="0"/>
              <a:t>sin(angle) returns the sine of the specified angle (in radians)</a:t>
            </a:r>
          </a:p>
          <a:p>
            <a:pPr marL="457200" lvl="1" indent="0">
              <a:buNone/>
            </a:pPr>
            <a:r>
              <a:rPr lang="en-GB" dirty="0">
                <a:solidFill>
                  <a:schemeClr val="accent5"/>
                </a:solidFill>
              </a:rPr>
              <a:t>	</a:t>
            </a:r>
            <a:r>
              <a:rPr lang="en-GB" dirty="0" err="1">
                <a:solidFill>
                  <a:schemeClr val="tx1"/>
                </a:solidFill>
              </a:rPr>
              <a:t>returned_val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rgbClr val="804040"/>
                </a:solidFill>
              </a:rPr>
              <a:t>=</a:t>
            </a:r>
            <a:r>
              <a:rPr lang="en-GB" dirty="0"/>
              <a:t> </a:t>
            </a:r>
            <a:r>
              <a:rPr lang="en-GB" dirty="0">
                <a:solidFill>
                  <a:srgbClr val="AD8000"/>
                </a:solidFill>
              </a:rPr>
              <a:t>sin</a:t>
            </a:r>
            <a:r>
              <a:rPr lang="en-GB" dirty="0">
                <a:solidFill>
                  <a:srgbClr val="FF0000"/>
                </a:solidFill>
              </a:rPr>
              <a:t>(</a:t>
            </a:r>
            <a:r>
              <a:rPr lang="en-GB" dirty="0">
                <a:solidFill>
                  <a:srgbClr val="6400C8"/>
                </a:solidFill>
              </a:rPr>
              <a:t>0.32</a:t>
            </a:r>
            <a:r>
              <a:rPr lang="en-GB" dirty="0">
                <a:solidFill>
                  <a:srgbClr val="FF0000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pPr lvl="1"/>
            <a:endParaRPr lang="en-GB" dirty="0"/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4"/>
            <a:ext cx="1745453" cy="485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65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list of macro commands</a:t>
            </a:r>
          </a:p>
          <a:p>
            <a:pPr lvl="1"/>
            <a:r>
              <a:rPr lang="en-US" dirty="0"/>
              <a:t>https://rsb.info.nih.gov/ij/developer/macro/functions.html</a:t>
            </a:r>
          </a:p>
          <a:p>
            <a:endParaRPr lang="en-GB" dirty="0"/>
          </a:p>
          <a:p>
            <a:r>
              <a:rPr lang="en-GB" dirty="0"/>
              <a:t>Macro recorder</a:t>
            </a:r>
          </a:p>
          <a:p>
            <a:pPr lvl="1"/>
            <a:r>
              <a:rPr lang="en-GB" dirty="0"/>
              <a:t>Plugins &gt; Macros &gt; Record…</a:t>
            </a:r>
          </a:p>
          <a:p>
            <a:pPr lvl="1"/>
            <a:r>
              <a:rPr lang="en-GB" dirty="0"/>
              <a:t>Records the commands processed</a:t>
            </a:r>
          </a:p>
          <a:p>
            <a:pPr marL="457200" lvl="1" indent="0">
              <a:buNone/>
            </a:pPr>
            <a:r>
              <a:rPr lang="en-GB" dirty="0"/>
              <a:t>    by ImageJ when functions are run</a:t>
            </a:r>
          </a:p>
          <a:p>
            <a:pPr lvl="1"/>
            <a:endParaRPr lang="en-GB" dirty="0"/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4"/>
            <a:ext cx="1745453" cy="48528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905" y="3591789"/>
            <a:ext cx="4565494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10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130494"/>
            <a:ext cx="11610834" cy="3613785"/>
          </a:xfrm>
        </p:spPr>
        <p:txBody>
          <a:bodyPr/>
          <a:lstStyle/>
          <a:p>
            <a:r>
              <a:rPr lang="en-US" sz="2800" dirty="0"/>
              <a:t>Brief introduction to macro writing</a:t>
            </a:r>
          </a:p>
          <a:p>
            <a:pPr lvl="1"/>
            <a:r>
              <a:rPr lang="en-US" dirty="0"/>
              <a:t>What are macros?</a:t>
            </a:r>
          </a:p>
          <a:p>
            <a:pPr lvl="1"/>
            <a:r>
              <a:rPr lang="en-US" dirty="0"/>
              <a:t>Fundamental concepts in programming</a:t>
            </a:r>
          </a:p>
          <a:p>
            <a:pPr lvl="1"/>
            <a:r>
              <a:rPr lang="en-US" sz="2400" dirty="0"/>
              <a:t>Demonstrated examples in the context of ImageJ/Fiji</a:t>
            </a:r>
          </a:p>
          <a:p>
            <a:endParaRPr lang="en-US" sz="1600" dirty="0"/>
          </a:p>
          <a:p>
            <a:r>
              <a:rPr lang="en-US" sz="2800" dirty="0"/>
              <a:t>Short break</a:t>
            </a:r>
          </a:p>
          <a:p>
            <a:endParaRPr lang="en-US" sz="1600" dirty="0"/>
          </a:p>
          <a:p>
            <a:r>
              <a:rPr lang="en-US" sz="2800" dirty="0"/>
              <a:t>Hands on exercises to create a macro for image segmentation and analysis</a:t>
            </a:r>
          </a:p>
          <a:p>
            <a:pPr lvl="1"/>
            <a:r>
              <a:rPr lang="en-US" sz="2400" dirty="0"/>
              <a:t>Loading images from file</a:t>
            </a:r>
          </a:p>
          <a:p>
            <a:pPr lvl="1"/>
            <a:r>
              <a:rPr lang="en-US" sz="2400" dirty="0"/>
              <a:t>Displaying user interface elements (options boxes)</a:t>
            </a:r>
          </a:p>
          <a:p>
            <a:pPr lvl="1"/>
            <a:endParaRPr lang="en-US" sz="2400" dirty="0"/>
          </a:p>
          <a:p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091263" y="2568054"/>
            <a:ext cx="1009650" cy="369332"/>
          </a:xfrm>
          <a:prstGeom prst="rect">
            <a:avLst/>
          </a:prstGeom>
          <a:noFill/>
          <a:ln>
            <a:solidFill>
              <a:srgbClr val="B11C2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B11C2E"/>
                </a:solidFill>
              </a:rPr>
              <a:t>Macro 1</a:t>
            </a:r>
          </a:p>
        </p:txBody>
      </p:sp>
    </p:spTree>
    <p:extLst>
      <p:ext uri="{BB962C8B-B14F-4D97-AF65-F5344CB8AC3E}">
        <p14:creationId xmlns:p14="http://schemas.microsoft.com/office/powerpoint/2010/main" val="3184642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Fiji script editor will give suggestions as you type</a:t>
            </a:r>
          </a:p>
          <a:p>
            <a:pPr lvl="1"/>
            <a:r>
              <a:rPr lang="en-GB" dirty="0"/>
              <a:t>Includes a short description of the function</a:t>
            </a:r>
          </a:p>
          <a:p>
            <a:pPr lvl="1"/>
            <a:endParaRPr lang="en-GB" dirty="0"/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4"/>
            <a:ext cx="1745453" cy="48528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9F6E5F-7FFA-417A-9AFB-694D085DC0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318" y="2295780"/>
            <a:ext cx="4633913" cy="375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8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926BC-B3E8-43C7-8A3A-AD1F46596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C548C-C34F-4DB4-B2AA-AF623B341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custom functions within macros to re-use code</a:t>
            </a:r>
          </a:p>
          <a:p>
            <a:pPr lvl="1"/>
            <a:r>
              <a:rPr lang="en-GB" dirty="0"/>
              <a:t>Can take any number of arguments</a:t>
            </a:r>
          </a:p>
          <a:p>
            <a:pPr lvl="1"/>
            <a:r>
              <a:rPr lang="en-GB" dirty="0"/>
              <a:t>Can return single values (e.g. strings, numbers or arrays</a:t>
            </a:r>
          </a:p>
          <a:p>
            <a:pPr lvl="1"/>
            <a:r>
              <a:rPr lang="en-GB" dirty="0"/>
              <a:t>Written in the form</a:t>
            </a:r>
          </a:p>
          <a:p>
            <a:pPr marL="914400" lvl="2" indent="0">
              <a:buNone/>
            </a:pPr>
            <a:r>
              <a:rPr lang="en-GB" dirty="0">
                <a:solidFill>
                  <a:srgbClr val="0000FF"/>
                </a:solidFill>
              </a:rPr>
              <a:t>function</a:t>
            </a:r>
            <a:r>
              <a:rPr lang="en-GB" dirty="0"/>
              <a:t> </a:t>
            </a:r>
            <a:r>
              <a:rPr lang="en-GB" dirty="0" err="1"/>
              <a:t>exampleFunction</a:t>
            </a:r>
            <a:r>
              <a:rPr lang="en-GB" dirty="0">
                <a:solidFill>
                  <a:srgbClr val="FF0000"/>
                </a:solidFill>
              </a:rPr>
              <a:t>(</a:t>
            </a:r>
            <a:r>
              <a:rPr lang="en-GB" dirty="0"/>
              <a:t>arg1, arg2</a:t>
            </a:r>
            <a:r>
              <a:rPr lang="en-GB" dirty="0">
                <a:solidFill>
                  <a:srgbClr val="FF0000"/>
                </a:solidFill>
              </a:rPr>
              <a:t>) {</a:t>
            </a:r>
          </a:p>
          <a:p>
            <a:pPr marL="914400" lvl="2" indent="0">
              <a:buNone/>
            </a:pPr>
            <a:r>
              <a:rPr lang="en-GB" i="1" dirty="0"/>
              <a:t>     [code to execute goes here]</a:t>
            </a:r>
          </a:p>
          <a:p>
            <a:pPr marL="914400" lvl="2" indent="0">
              <a:buNone/>
            </a:pPr>
            <a:endParaRPr lang="en-GB" i="1" dirty="0"/>
          </a:p>
          <a:p>
            <a:pPr marL="914400" lvl="2" indent="0">
              <a:buNone/>
            </a:pPr>
            <a:r>
              <a:rPr lang="en-GB" dirty="0"/>
              <a:t>     </a:t>
            </a:r>
            <a:r>
              <a:rPr lang="en-GB" dirty="0">
                <a:solidFill>
                  <a:srgbClr val="0000FF"/>
                </a:solidFill>
              </a:rPr>
              <a:t>return</a:t>
            </a:r>
            <a:r>
              <a:rPr lang="en-GB" dirty="0"/>
              <a:t> </a:t>
            </a:r>
            <a:r>
              <a:rPr lang="en-GB" dirty="0" err="1"/>
              <a:t>val_to_return</a:t>
            </a:r>
            <a:r>
              <a:rPr lang="en-GB" dirty="0"/>
              <a:t>;</a:t>
            </a:r>
            <a:endParaRPr lang="en-GB" dirty="0">
              <a:solidFill>
                <a:srgbClr val="008000"/>
              </a:solidFill>
            </a:endParaRPr>
          </a:p>
          <a:p>
            <a:pPr marL="914400" lvl="2" indent="0">
              <a:buNone/>
            </a:pPr>
            <a:endParaRPr lang="en-GB" dirty="0">
              <a:solidFill>
                <a:srgbClr val="008000"/>
              </a:solidFill>
            </a:endParaRPr>
          </a:p>
          <a:p>
            <a:pPr marL="914400" lvl="2" indent="0">
              <a:buNone/>
            </a:pPr>
            <a:r>
              <a:rPr lang="en-GB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434878-2799-49B5-828D-D4C04345AB49}"/>
              </a:ext>
            </a:extLst>
          </p:cNvPr>
          <p:cNvSpPr/>
          <p:nvPr/>
        </p:nvSpPr>
        <p:spPr>
          <a:xfrm>
            <a:off x="1542415" y="4142209"/>
            <a:ext cx="2305685" cy="3440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DBBB30-F561-4A35-B8AF-42F9733A619E}"/>
              </a:ext>
            </a:extLst>
          </p:cNvPr>
          <p:cNvSpPr txBox="1"/>
          <p:nvPr/>
        </p:nvSpPr>
        <p:spPr>
          <a:xfrm>
            <a:off x="4181476" y="3991075"/>
            <a:ext cx="397192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B11C2E"/>
                </a:solidFill>
              </a:rPr>
              <a:t>This line is optional - only include if you need to send data back to the macro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B3C081-5D0A-4A73-970A-637C01919F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4"/>
            <a:ext cx="1745453" cy="485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78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2" animBg="1"/>
      <p:bldP spid="9" grpId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926BC-B3E8-43C7-8A3A-AD1F46596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C548C-C34F-4DB4-B2AA-AF623B341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Basic example of custom function</a:t>
            </a:r>
          </a:p>
          <a:p>
            <a:pPr lvl="1"/>
            <a:r>
              <a:rPr lang="en-GB" dirty="0"/>
              <a:t>Adding two numbers and returning the result</a:t>
            </a:r>
          </a:p>
          <a:p>
            <a:pPr marL="914400" lvl="2" indent="0">
              <a:buNone/>
            </a:pPr>
            <a:endParaRPr lang="en-GB" dirty="0">
              <a:solidFill>
                <a:srgbClr val="0000FF"/>
              </a:solidFill>
            </a:endParaRPr>
          </a:p>
          <a:p>
            <a:pPr marL="914400" lvl="2" indent="0">
              <a:buNone/>
            </a:pPr>
            <a:r>
              <a:rPr lang="en-GB" dirty="0">
                <a:solidFill>
                  <a:srgbClr val="0000FF"/>
                </a:solidFill>
              </a:rPr>
              <a:t>function</a:t>
            </a:r>
            <a:r>
              <a:rPr lang="en-GB" dirty="0"/>
              <a:t> </a:t>
            </a:r>
            <a:r>
              <a:rPr lang="en-GB" dirty="0" err="1"/>
              <a:t>addNumbers</a:t>
            </a:r>
            <a:r>
              <a:rPr lang="en-GB" dirty="0">
                <a:solidFill>
                  <a:srgbClr val="FF0000"/>
                </a:solidFill>
              </a:rPr>
              <a:t>(</a:t>
            </a:r>
            <a:r>
              <a:rPr lang="en-GB" dirty="0"/>
              <a:t>num_1, num_2</a:t>
            </a:r>
            <a:r>
              <a:rPr lang="en-GB" dirty="0">
                <a:solidFill>
                  <a:srgbClr val="FF0000"/>
                </a:solidFill>
              </a:rPr>
              <a:t>) {</a:t>
            </a:r>
          </a:p>
          <a:p>
            <a:pPr marL="914400" lvl="2" indent="0">
              <a:buNone/>
            </a:pPr>
            <a:r>
              <a:rPr lang="en-GB" i="1" dirty="0"/>
              <a:t>     </a:t>
            </a:r>
            <a:r>
              <a:rPr lang="en-GB" i="1" dirty="0" err="1"/>
              <a:t>result_num</a:t>
            </a:r>
            <a:r>
              <a:rPr lang="en-GB" i="1" dirty="0"/>
              <a:t> = num_1 + num_2;</a:t>
            </a:r>
          </a:p>
          <a:p>
            <a:pPr marL="914400" lvl="2" indent="0">
              <a:buNone/>
            </a:pPr>
            <a:r>
              <a:rPr lang="en-GB" dirty="0"/>
              <a:t>     </a:t>
            </a:r>
            <a:r>
              <a:rPr lang="en-GB" dirty="0">
                <a:solidFill>
                  <a:srgbClr val="0000FF"/>
                </a:solidFill>
              </a:rPr>
              <a:t>return</a:t>
            </a:r>
            <a:r>
              <a:rPr lang="en-GB" dirty="0"/>
              <a:t> </a:t>
            </a:r>
            <a:r>
              <a:rPr lang="en-GB" dirty="0" err="1"/>
              <a:t>result_num</a:t>
            </a:r>
            <a:r>
              <a:rPr lang="en-GB" dirty="0"/>
              <a:t>;</a:t>
            </a:r>
            <a:endParaRPr lang="en-GB" dirty="0">
              <a:solidFill>
                <a:srgbClr val="008000"/>
              </a:solidFill>
            </a:endParaRPr>
          </a:p>
          <a:p>
            <a:pPr marL="914400" lvl="2" indent="0">
              <a:buNone/>
            </a:pPr>
            <a:r>
              <a:rPr lang="en-GB" dirty="0">
                <a:solidFill>
                  <a:srgbClr val="FF0000"/>
                </a:solidFill>
              </a:rPr>
              <a:t>}</a:t>
            </a:r>
          </a:p>
          <a:p>
            <a:pPr marL="914400" lvl="2" indent="0">
              <a:buNone/>
            </a:pPr>
            <a:endParaRPr lang="en-GB" dirty="0">
              <a:solidFill>
                <a:srgbClr val="FF0000"/>
              </a:solidFill>
            </a:endParaRPr>
          </a:p>
          <a:p>
            <a:pPr marL="914400" lvl="2" indent="0">
              <a:buNone/>
            </a:pPr>
            <a:r>
              <a:rPr lang="en-GB" dirty="0" err="1"/>
              <a:t>sum_number</a:t>
            </a:r>
            <a:r>
              <a:rPr lang="en-GB" dirty="0"/>
              <a:t> = </a:t>
            </a:r>
            <a:r>
              <a:rPr lang="en-GB" dirty="0" err="1"/>
              <a:t>addNumbers</a:t>
            </a:r>
            <a:r>
              <a:rPr lang="en-GB" dirty="0">
                <a:solidFill>
                  <a:srgbClr val="FF0000"/>
                </a:solidFill>
              </a:rPr>
              <a:t>(</a:t>
            </a:r>
            <a:r>
              <a:rPr lang="en-GB" dirty="0">
                <a:solidFill>
                  <a:srgbClr val="6400C8"/>
                </a:solidFill>
              </a:rPr>
              <a:t>3</a:t>
            </a:r>
            <a:r>
              <a:rPr lang="en-GB" dirty="0"/>
              <a:t>, </a:t>
            </a:r>
            <a:r>
              <a:rPr lang="en-GB" dirty="0">
                <a:solidFill>
                  <a:srgbClr val="6400C8"/>
                </a:solidFill>
              </a:rPr>
              <a:t>5</a:t>
            </a:r>
            <a:r>
              <a:rPr lang="en-GB" dirty="0">
                <a:solidFill>
                  <a:srgbClr val="FF0000"/>
                </a:solidFill>
              </a:rPr>
              <a:t>)</a:t>
            </a:r>
            <a:r>
              <a:rPr lang="en-GB" dirty="0"/>
              <a:t>;</a:t>
            </a:r>
          </a:p>
          <a:p>
            <a:pPr marL="914400" lvl="2" indent="0">
              <a:buNone/>
            </a:pPr>
            <a:endParaRPr lang="en-GB" dirty="0"/>
          </a:p>
          <a:p>
            <a:pPr marL="914400" lvl="2" indent="0">
              <a:buNone/>
            </a:pPr>
            <a:r>
              <a:rPr lang="en-GB" dirty="0">
                <a:solidFill>
                  <a:srgbClr val="AD8000"/>
                </a:solidFill>
              </a:rPr>
              <a:t>print</a:t>
            </a:r>
            <a:r>
              <a:rPr lang="en-GB" dirty="0">
                <a:solidFill>
                  <a:srgbClr val="FF0000"/>
                </a:solidFill>
              </a:rPr>
              <a:t>(</a:t>
            </a:r>
            <a:r>
              <a:rPr lang="en-GB" dirty="0" err="1"/>
              <a:t>sum_number</a:t>
            </a:r>
            <a:r>
              <a:rPr lang="en-GB" dirty="0">
                <a:solidFill>
                  <a:srgbClr val="FF0000"/>
                </a:solidFill>
              </a:rPr>
              <a:t>)</a:t>
            </a:r>
            <a:r>
              <a:rPr lang="en-GB" dirty="0"/>
              <a:t>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42ABAF-B319-4F3E-9D1F-FF6674E713F7}"/>
              </a:ext>
            </a:extLst>
          </p:cNvPr>
          <p:cNvSpPr txBox="1"/>
          <p:nvPr/>
        </p:nvSpPr>
        <p:spPr>
          <a:xfrm>
            <a:off x="335360" y="6237248"/>
            <a:ext cx="1009650" cy="369332"/>
          </a:xfrm>
          <a:prstGeom prst="rect">
            <a:avLst/>
          </a:prstGeom>
          <a:noFill/>
          <a:ln>
            <a:solidFill>
              <a:srgbClr val="B11C2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B11C2E"/>
                </a:solidFill>
              </a:rPr>
              <a:t>Macro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B7190F-3D01-4E19-B096-652F63C5926E}"/>
              </a:ext>
            </a:extLst>
          </p:cNvPr>
          <p:cNvSpPr/>
          <p:nvPr/>
        </p:nvSpPr>
        <p:spPr>
          <a:xfrm>
            <a:off x="1264423" y="2502694"/>
            <a:ext cx="4274529" cy="3667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8433E7-A6EC-4ABE-85F3-43021F03165D}"/>
              </a:ext>
            </a:extLst>
          </p:cNvPr>
          <p:cNvSpPr txBox="1"/>
          <p:nvPr/>
        </p:nvSpPr>
        <p:spPr>
          <a:xfrm>
            <a:off x="5911951" y="2362884"/>
            <a:ext cx="397192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B11C2E"/>
                </a:solidFill>
              </a:rPr>
              <a:t>Function is called “</a:t>
            </a:r>
            <a:r>
              <a:rPr lang="en-GB" dirty="0" err="1">
                <a:solidFill>
                  <a:srgbClr val="B11C2E"/>
                </a:solidFill>
              </a:rPr>
              <a:t>addNumbers</a:t>
            </a:r>
            <a:r>
              <a:rPr lang="en-GB" dirty="0">
                <a:solidFill>
                  <a:srgbClr val="B11C2E"/>
                </a:solidFill>
              </a:rPr>
              <a:t>” and takes two numeric arguments (inputs)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52AEE5-F7A7-4FBC-8F87-EE9FB7947530}"/>
              </a:ext>
            </a:extLst>
          </p:cNvPr>
          <p:cNvSpPr/>
          <p:nvPr/>
        </p:nvSpPr>
        <p:spPr>
          <a:xfrm>
            <a:off x="1264423" y="3245644"/>
            <a:ext cx="4274529" cy="3667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87CAE5-1272-4C5A-81DC-F65041FE0068}"/>
              </a:ext>
            </a:extLst>
          </p:cNvPr>
          <p:cNvSpPr txBox="1"/>
          <p:nvPr/>
        </p:nvSpPr>
        <p:spPr>
          <a:xfrm>
            <a:off x="5911951" y="3105834"/>
            <a:ext cx="397192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B11C2E"/>
                </a:solidFill>
              </a:rPr>
              <a:t>We want to get the result back from the function, so use a </a:t>
            </a:r>
            <a:r>
              <a:rPr lang="en-GB" dirty="0">
                <a:solidFill>
                  <a:srgbClr val="0000FF"/>
                </a:solidFill>
              </a:rPr>
              <a:t>return</a:t>
            </a:r>
            <a:r>
              <a:rPr lang="en-GB" dirty="0">
                <a:solidFill>
                  <a:srgbClr val="B11C2E"/>
                </a:solidFill>
              </a:rPr>
              <a:t> statement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C6EC85-21D9-4423-A67C-C63C7E35264A}"/>
              </a:ext>
            </a:extLst>
          </p:cNvPr>
          <p:cNvSpPr/>
          <p:nvPr/>
        </p:nvSpPr>
        <p:spPr>
          <a:xfrm>
            <a:off x="1264422" y="4347767"/>
            <a:ext cx="4274529" cy="3667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7B78C0-0773-4647-BB15-85CD42C1C6B9}"/>
              </a:ext>
            </a:extLst>
          </p:cNvPr>
          <p:cNvSpPr txBox="1"/>
          <p:nvPr/>
        </p:nvSpPr>
        <p:spPr>
          <a:xfrm>
            <a:off x="5911951" y="4347767"/>
            <a:ext cx="397192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B11C2E"/>
                </a:solidFill>
              </a:rPr>
              <a:t>Testing with input values 3 and 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981B610-B547-4C89-B66F-836480798A53}"/>
              </a:ext>
            </a:extLst>
          </p:cNvPr>
          <p:cNvSpPr/>
          <p:nvPr/>
        </p:nvSpPr>
        <p:spPr>
          <a:xfrm>
            <a:off x="1264422" y="5066261"/>
            <a:ext cx="4274529" cy="3667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9D7F29-A5BE-408D-B110-240D0BF39D7A}"/>
              </a:ext>
            </a:extLst>
          </p:cNvPr>
          <p:cNvSpPr txBox="1"/>
          <p:nvPr/>
        </p:nvSpPr>
        <p:spPr>
          <a:xfrm>
            <a:off x="5911951" y="5066261"/>
            <a:ext cx="397192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B11C2E"/>
                </a:solidFill>
              </a:rPr>
              <a:t>Displays “8”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3AFBF2-C2A4-4EFA-A438-C02C0E1776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4"/>
            <a:ext cx="1745453" cy="485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725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0" grpId="0"/>
      <p:bldP spid="10" grpId="1"/>
      <p:bldP spid="16" grpId="0" animBg="1"/>
      <p:bldP spid="16" grpId="1" animBg="1"/>
      <p:bldP spid="18" grpId="0"/>
      <p:bldP spid="18" grpId="1"/>
      <p:bldP spid="19" grpId="0" animBg="1"/>
      <p:bldP spid="19" grpId="1" animBg="1"/>
      <p:bldP spid="20" grpId="0"/>
      <p:bldP spid="20" grpId="1"/>
      <p:bldP spid="21" grpId="0" animBg="1"/>
      <p:bldP spid="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Controls whether segment of code executes</a:t>
            </a:r>
          </a:p>
          <a:p>
            <a:pPr lvl="1"/>
            <a:r>
              <a:rPr lang="en-GB" dirty="0"/>
              <a:t>Also referred to as “if statement”</a:t>
            </a:r>
          </a:p>
          <a:p>
            <a:pPr lvl="1"/>
            <a:r>
              <a:rPr lang="en-GB" dirty="0"/>
              <a:t>If condition not met, corresponding code is skipped</a:t>
            </a:r>
          </a:p>
          <a:p>
            <a:pPr lvl="1"/>
            <a:endParaRPr lang="en-GB" sz="1600" dirty="0"/>
          </a:p>
          <a:p>
            <a:r>
              <a:rPr lang="en-GB" dirty="0"/>
              <a:t>Structure of conditional statement</a:t>
            </a:r>
          </a:p>
          <a:p>
            <a:pPr lvl="1"/>
            <a:r>
              <a:rPr lang="en-GB" dirty="0"/>
              <a:t>Statement always begins with “if”</a:t>
            </a:r>
          </a:p>
          <a:p>
            <a:pPr lvl="1"/>
            <a:r>
              <a:rPr lang="en-GB" dirty="0"/>
              <a:t>Execution of code dependent upon criteria specified in brackets</a:t>
            </a:r>
          </a:p>
          <a:p>
            <a:pPr lvl="1"/>
            <a:r>
              <a:rPr lang="en-GB" dirty="0"/>
              <a:t>Code to be executed contained within “curly” brackets</a:t>
            </a:r>
          </a:p>
          <a:p>
            <a:pPr lvl="2"/>
            <a:r>
              <a:rPr lang="en-GB" dirty="0"/>
              <a:t>By convention, for readability this block of code is indented</a:t>
            </a:r>
          </a:p>
          <a:p>
            <a:pPr marL="914400" lvl="2" indent="0">
              <a:buNone/>
            </a:pPr>
            <a:r>
              <a:rPr lang="en-GB" dirty="0">
                <a:solidFill>
                  <a:srgbClr val="0000FF"/>
                </a:solidFill>
              </a:rPr>
              <a:t>	if </a:t>
            </a:r>
            <a:r>
              <a:rPr lang="en-GB" dirty="0">
                <a:solidFill>
                  <a:srgbClr val="FF0000"/>
                </a:solidFill>
              </a:rPr>
              <a:t>(</a:t>
            </a:r>
            <a:r>
              <a:rPr lang="en-GB" i="1" dirty="0"/>
              <a:t>[condition]</a:t>
            </a:r>
            <a:r>
              <a:rPr lang="en-GB" dirty="0">
                <a:solidFill>
                  <a:srgbClr val="FF0000"/>
                </a:solidFill>
              </a:rPr>
              <a:t>)</a:t>
            </a:r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{</a:t>
            </a:r>
            <a:br>
              <a:rPr lang="en-GB" dirty="0"/>
            </a:br>
            <a:r>
              <a:rPr lang="en-GB" i="1" dirty="0"/>
              <a:t>                     [code to execute]</a:t>
            </a:r>
            <a:br>
              <a:rPr lang="en-GB" dirty="0"/>
            </a:br>
            <a:r>
              <a:rPr lang="en-GB" dirty="0"/>
              <a:t>	</a:t>
            </a:r>
            <a:r>
              <a:rPr lang="en-GB" dirty="0">
                <a:solidFill>
                  <a:srgbClr val="FF0000"/>
                </a:solidFill>
              </a:rPr>
              <a:t>}</a:t>
            </a:r>
          </a:p>
          <a:p>
            <a:pPr marL="914400" lvl="2" indent="0">
              <a:buNone/>
            </a:pPr>
            <a:endParaRPr lang="en-GB" dirty="0"/>
          </a:p>
          <a:p>
            <a:pPr marL="914400" lvl="2" indent="0">
              <a:buNone/>
            </a:pPr>
            <a:endParaRPr lang="en-GB" dirty="0"/>
          </a:p>
          <a:p>
            <a:pPr lvl="1"/>
            <a:endParaRPr lang="en-GB" sz="1600" dirty="0"/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4"/>
            <a:ext cx="1745452" cy="485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09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an “if” condition isn’t met, can use “else” as a fall-back</a:t>
            </a:r>
          </a:p>
          <a:p>
            <a:pPr lvl="1"/>
            <a:r>
              <a:rPr lang="en-GB" dirty="0"/>
              <a:t>“else if” will evaluate if the “if” fails, but another condition is met</a:t>
            </a:r>
          </a:p>
          <a:p>
            <a:pPr lvl="1"/>
            <a:r>
              <a:rPr lang="en-GB" dirty="0"/>
              <a:t>“else” will evaluate if all “if” and “else if” conditions fail</a:t>
            </a:r>
          </a:p>
          <a:p>
            <a:pPr marL="457200" lvl="1" indent="0">
              <a:buNone/>
            </a:pPr>
            <a:r>
              <a:rPr lang="en-GB" dirty="0"/>
              <a:t>	</a:t>
            </a:r>
          </a:p>
          <a:p>
            <a:pPr marL="457200" lvl="1" indent="0">
              <a:buNone/>
            </a:pPr>
            <a:r>
              <a:rPr lang="en-GB" sz="2000" dirty="0">
                <a:solidFill>
                  <a:schemeClr val="tx1"/>
                </a:solidFill>
              </a:rPr>
              <a:t>	a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804040"/>
                </a:solidFill>
              </a:rPr>
              <a:t>=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6400C8"/>
                </a:solidFill>
              </a:rPr>
              <a:t>1</a:t>
            </a:r>
            <a:r>
              <a:rPr lang="en-GB" sz="2000" dirty="0">
                <a:solidFill>
                  <a:schemeClr val="tx1"/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en-GB" sz="2000" dirty="0"/>
              <a:t>	</a:t>
            </a:r>
            <a:r>
              <a:rPr lang="en-GB" sz="2000" dirty="0">
                <a:solidFill>
                  <a:srgbClr val="0000FF"/>
                </a:solidFill>
              </a:rPr>
              <a:t>if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FF0000"/>
                </a:solidFill>
              </a:rPr>
              <a:t>(</a:t>
            </a:r>
            <a:r>
              <a:rPr lang="en-GB" sz="2000" dirty="0">
                <a:solidFill>
                  <a:schemeClr val="tx1"/>
                </a:solidFill>
              </a:rPr>
              <a:t>a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804040"/>
                </a:solidFill>
              </a:rPr>
              <a:t>&gt;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6400C8"/>
                </a:solidFill>
              </a:rPr>
              <a:t>2</a:t>
            </a:r>
            <a:r>
              <a:rPr lang="en-GB" sz="2000" dirty="0">
                <a:solidFill>
                  <a:srgbClr val="FF0000"/>
                </a:solidFill>
              </a:rPr>
              <a:t>) {</a:t>
            </a:r>
          </a:p>
          <a:p>
            <a:pPr marL="457200" lvl="1" indent="0">
              <a:buNone/>
            </a:pPr>
            <a:r>
              <a:rPr lang="en-GB" sz="2000" dirty="0"/>
              <a:t>	    </a:t>
            </a:r>
            <a:r>
              <a:rPr lang="en-GB" sz="2000" dirty="0">
                <a:solidFill>
                  <a:schemeClr val="tx1"/>
                </a:solidFill>
              </a:rPr>
              <a:t>print(a + “is greater than 2”);</a:t>
            </a:r>
          </a:p>
          <a:p>
            <a:pPr marL="457200" lvl="1" indent="0">
              <a:buNone/>
            </a:pPr>
            <a:r>
              <a:rPr lang="en-GB" sz="2000" dirty="0"/>
              <a:t>	</a:t>
            </a:r>
            <a:r>
              <a:rPr lang="en-GB" sz="2000" dirty="0">
                <a:solidFill>
                  <a:srgbClr val="FF0000"/>
                </a:solidFill>
              </a:rPr>
              <a:t>}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0000FF"/>
                </a:solidFill>
              </a:rPr>
              <a:t>else if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FF0000"/>
                </a:solidFill>
              </a:rPr>
              <a:t>(</a:t>
            </a:r>
            <a:r>
              <a:rPr lang="en-GB" sz="2000" dirty="0">
                <a:solidFill>
                  <a:schemeClr val="tx1"/>
                </a:solidFill>
              </a:rPr>
              <a:t>a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804040"/>
                </a:solidFill>
              </a:rPr>
              <a:t>==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6400C8"/>
                </a:solidFill>
              </a:rPr>
              <a:t>2</a:t>
            </a:r>
            <a:r>
              <a:rPr lang="en-GB" sz="2000" dirty="0">
                <a:solidFill>
                  <a:srgbClr val="FF0000"/>
                </a:solidFill>
              </a:rPr>
              <a:t>) {</a:t>
            </a:r>
          </a:p>
          <a:p>
            <a:pPr marL="457200" lvl="1" indent="0">
              <a:buNone/>
            </a:pPr>
            <a:r>
              <a:rPr lang="en-GB" sz="2000" dirty="0"/>
              <a:t>	    </a:t>
            </a:r>
            <a:r>
              <a:rPr lang="en-GB" sz="2000" dirty="0">
                <a:solidFill>
                  <a:schemeClr val="tx1"/>
                </a:solidFill>
              </a:rPr>
              <a:t>print(a + “is equal to 2”);</a:t>
            </a:r>
          </a:p>
          <a:p>
            <a:pPr marL="457200" lvl="1" indent="0">
              <a:buNone/>
            </a:pPr>
            <a:r>
              <a:rPr lang="en-GB" sz="2000" dirty="0"/>
              <a:t>	</a:t>
            </a:r>
            <a:r>
              <a:rPr lang="en-GB" sz="2000" dirty="0">
                <a:solidFill>
                  <a:srgbClr val="FF0000"/>
                </a:solidFill>
              </a:rPr>
              <a:t>}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0000FF"/>
                </a:solidFill>
              </a:rPr>
              <a:t>else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FF0000"/>
                </a:solidFill>
              </a:rPr>
              <a:t>{</a:t>
            </a:r>
          </a:p>
          <a:p>
            <a:pPr marL="457200" lvl="1" indent="0">
              <a:buNone/>
            </a:pPr>
            <a:r>
              <a:rPr lang="en-GB" sz="2000" dirty="0"/>
              <a:t>	    </a:t>
            </a:r>
            <a:r>
              <a:rPr lang="en-GB" sz="2000" dirty="0">
                <a:solidFill>
                  <a:schemeClr val="tx1"/>
                </a:solidFill>
              </a:rPr>
              <a:t>print(a + “is less than 2”);</a:t>
            </a:r>
          </a:p>
          <a:p>
            <a:pPr marL="457200" lvl="1" indent="0">
              <a:buNone/>
            </a:pPr>
            <a:r>
              <a:rPr lang="en-GB" sz="2000" dirty="0"/>
              <a:t>	</a:t>
            </a:r>
            <a:r>
              <a:rPr lang="en-GB" sz="2000" dirty="0">
                <a:solidFill>
                  <a:srgbClr val="FF0000"/>
                </a:solidFill>
              </a:rPr>
              <a:t>}</a:t>
            </a:r>
            <a:r>
              <a:rPr lang="en-GB" sz="2000" dirty="0"/>
              <a:t>	</a:t>
            </a:r>
          </a:p>
          <a:p>
            <a:pPr marL="914400" lvl="2" indent="0">
              <a:buNone/>
            </a:pP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4"/>
            <a:ext cx="1745452" cy="48528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F5F751-C67B-4F34-B91C-B341F19E9ACD}"/>
              </a:ext>
            </a:extLst>
          </p:cNvPr>
          <p:cNvSpPr txBox="1"/>
          <p:nvPr/>
        </p:nvSpPr>
        <p:spPr>
          <a:xfrm>
            <a:off x="335360" y="6237248"/>
            <a:ext cx="1009650" cy="369332"/>
          </a:xfrm>
          <a:prstGeom prst="rect">
            <a:avLst/>
          </a:prstGeom>
          <a:noFill/>
          <a:ln>
            <a:solidFill>
              <a:srgbClr val="B11C2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B11C2E"/>
                </a:solidFill>
              </a:rPr>
              <a:t>Macro 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D2E3D4-EED6-4E73-8222-986AAA8CA433}"/>
              </a:ext>
            </a:extLst>
          </p:cNvPr>
          <p:cNvSpPr/>
          <p:nvPr/>
        </p:nvSpPr>
        <p:spPr>
          <a:xfrm>
            <a:off x="1264423" y="3388519"/>
            <a:ext cx="4274529" cy="3667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2A67C7-EE81-4D61-9C68-6EFBA05F3CBA}"/>
              </a:ext>
            </a:extLst>
          </p:cNvPr>
          <p:cNvSpPr txBox="1"/>
          <p:nvPr/>
        </p:nvSpPr>
        <p:spPr>
          <a:xfrm>
            <a:off x="5911951" y="3248709"/>
            <a:ext cx="397192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B11C2E"/>
                </a:solidFill>
              </a:rPr>
              <a:t>This isn’t true, so the next condition </a:t>
            </a:r>
          </a:p>
          <a:p>
            <a:pPr algn="ctr"/>
            <a:r>
              <a:rPr lang="en-GB" dirty="0">
                <a:solidFill>
                  <a:srgbClr val="B11C2E"/>
                </a:solidFill>
              </a:rPr>
              <a:t>(a == 2) is tested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33A620-7995-4470-89C8-69860FA9905A}"/>
              </a:ext>
            </a:extLst>
          </p:cNvPr>
          <p:cNvSpPr/>
          <p:nvPr/>
        </p:nvSpPr>
        <p:spPr>
          <a:xfrm>
            <a:off x="1264423" y="4117655"/>
            <a:ext cx="4274529" cy="3667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EF8B8A-2576-4FD7-8C37-330082BAAE90}"/>
              </a:ext>
            </a:extLst>
          </p:cNvPr>
          <p:cNvSpPr txBox="1"/>
          <p:nvPr/>
        </p:nvSpPr>
        <p:spPr>
          <a:xfrm>
            <a:off x="5911951" y="3977845"/>
            <a:ext cx="397192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B11C2E"/>
                </a:solidFill>
              </a:rPr>
              <a:t>This also isn’t true, so the next condition </a:t>
            </a:r>
          </a:p>
          <a:p>
            <a:pPr algn="ctr"/>
            <a:r>
              <a:rPr lang="en-GB" dirty="0">
                <a:solidFill>
                  <a:srgbClr val="B11C2E"/>
                </a:solidFill>
              </a:rPr>
              <a:t>is tested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1DA95C-49EF-4293-889E-2D8A4E0947FB}"/>
              </a:ext>
            </a:extLst>
          </p:cNvPr>
          <p:cNvSpPr/>
          <p:nvPr/>
        </p:nvSpPr>
        <p:spPr>
          <a:xfrm>
            <a:off x="1264423" y="4837266"/>
            <a:ext cx="4274529" cy="3667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8054C8-C822-42BD-88F8-9D2B96EDF57F}"/>
              </a:ext>
            </a:extLst>
          </p:cNvPr>
          <p:cNvSpPr txBox="1"/>
          <p:nvPr/>
        </p:nvSpPr>
        <p:spPr>
          <a:xfrm>
            <a:off x="5911951" y="4697456"/>
            <a:ext cx="397192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B11C2E"/>
                </a:solidFill>
              </a:rPr>
              <a:t>This executes if all other conditions have failed</a:t>
            </a:r>
          </a:p>
        </p:txBody>
      </p:sp>
    </p:spTree>
    <p:extLst>
      <p:ext uri="{BB962C8B-B14F-4D97-AF65-F5344CB8AC3E}">
        <p14:creationId xmlns:p14="http://schemas.microsoft.com/office/powerpoint/2010/main" val="274168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/>
      <p:bldP spid="8" grpId="1"/>
      <p:bldP spid="10" grpId="0" animBg="1"/>
      <p:bldP spid="10" grpId="1" animBg="1"/>
      <p:bldP spid="11" grpId="0"/>
      <p:bldP spid="11" grpId="1"/>
      <p:bldP spid="12" grpId="0" animBg="1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Another example conditional statement</a:t>
            </a:r>
          </a:p>
          <a:p>
            <a:pPr lvl="1"/>
            <a:r>
              <a:rPr lang="en-GB" dirty="0"/>
              <a:t>Having previously run “</a:t>
            </a:r>
            <a:r>
              <a:rPr lang="en-GB" dirty="0" err="1"/>
              <a:t>Analyze</a:t>
            </a:r>
            <a:r>
              <a:rPr lang="en-GB" dirty="0"/>
              <a:t> particles”</a:t>
            </a:r>
          </a:p>
          <a:p>
            <a:pPr lvl="2"/>
            <a:r>
              <a:rPr lang="en-GB" dirty="0"/>
              <a:t>Get results table window, where each row corresponds to a different particle</a:t>
            </a:r>
          </a:p>
          <a:p>
            <a:pPr lvl="1"/>
            <a:r>
              <a:rPr lang="en-GB" dirty="0">
                <a:solidFill>
                  <a:srgbClr val="C00000"/>
                </a:solidFill>
              </a:rPr>
              <a:t>Use nResults() function </a:t>
            </a:r>
            <a:r>
              <a:rPr lang="en-GB" dirty="0"/>
              <a:t>to get number of rows (particles)</a:t>
            </a:r>
          </a:p>
          <a:p>
            <a:pPr lvl="2"/>
            <a:r>
              <a:rPr lang="en-GB" dirty="0"/>
              <a:t>Assign returned value to num_objects variable</a:t>
            </a:r>
          </a:p>
          <a:p>
            <a:pPr lvl="1"/>
            <a:r>
              <a:rPr lang="en-GB" dirty="0"/>
              <a:t>Check if at least one particle detected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r>
              <a:rPr lang="en-GB" dirty="0">
                <a:solidFill>
                  <a:srgbClr val="00B0F0"/>
                </a:solidFill>
              </a:rPr>
              <a:t>		</a:t>
            </a:r>
            <a:r>
              <a:rPr lang="en-GB" sz="2000" dirty="0">
                <a:solidFill>
                  <a:schemeClr val="tx1"/>
                </a:solidFill>
              </a:rPr>
              <a:t>num_objects </a:t>
            </a:r>
            <a:r>
              <a:rPr lang="en-GB" sz="2000" dirty="0">
                <a:solidFill>
                  <a:srgbClr val="804040"/>
                </a:solidFill>
              </a:rPr>
              <a:t>=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AD8000"/>
                </a:solidFill>
              </a:rPr>
              <a:t>nResults</a:t>
            </a:r>
            <a:r>
              <a:rPr lang="en-GB" sz="2000" dirty="0">
                <a:solidFill>
                  <a:srgbClr val="FF0000"/>
                </a:solidFill>
              </a:rPr>
              <a:t>()</a:t>
            </a:r>
            <a:r>
              <a:rPr lang="en-GB" sz="2000" dirty="0">
                <a:solidFill>
                  <a:schemeClr val="tx1"/>
                </a:solidFill>
              </a:rPr>
              <a:t>;</a:t>
            </a:r>
            <a:br>
              <a:rPr lang="en-GB" sz="2000" dirty="0"/>
            </a:br>
            <a:r>
              <a:rPr lang="en-GB" sz="2000" dirty="0"/>
              <a:t>		</a:t>
            </a:r>
            <a:r>
              <a:rPr lang="en-GB" sz="2000" dirty="0">
                <a:solidFill>
                  <a:srgbClr val="0000FF"/>
                </a:solidFill>
              </a:rPr>
              <a:t>if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>
                <a:solidFill>
                  <a:srgbClr val="FF0000"/>
                </a:solidFill>
              </a:rPr>
              <a:t>(</a:t>
            </a:r>
            <a:r>
              <a:rPr lang="en-GB" sz="2000" dirty="0">
                <a:solidFill>
                  <a:schemeClr val="tx1"/>
                </a:solidFill>
              </a:rPr>
              <a:t>num_objects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804040"/>
                </a:solidFill>
              </a:rPr>
              <a:t>&gt;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6400C8"/>
                </a:solidFill>
              </a:rPr>
              <a:t>0</a:t>
            </a:r>
            <a:r>
              <a:rPr lang="en-GB" sz="2000" dirty="0">
                <a:solidFill>
                  <a:srgbClr val="FF0000"/>
                </a:solidFill>
              </a:rPr>
              <a:t>)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>
                <a:solidFill>
                  <a:srgbClr val="FF0000"/>
                </a:solidFill>
              </a:rPr>
              <a:t>{</a:t>
            </a:r>
            <a:br>
              <a:rPr lang="en-GB" sz="2000" dirty="0"/>
            </a:br>
            <a:r>
              <a:rPr lang="en-GB" sz="2000" dirty="0"/>
              <a:t>	    	    </a:t>
            </a:r>
            <a:r>
              <a:rPr lang="en-GB" sz="2000" dirty="0">
                <a:solidFill>
                  <a:schemeClr val="tx1"/>
                </a:solidFill>
              </a:rPr>
              <a:t>[code to execute]</a:t>
            </a:r>
            <a:br>
              <a:rPr lang="en-GB" sz="2000" dirty="0">
                <a:solidFill>
                  <a:schemeClr val="tx1"/>
                </a:solidFill>
              </a:rPr>
            </a:br>
            <a:r>
              <a:rPr lang="en-GB" sz="2000" dirty="0">
                <a:solidFill>
                  <a:schemeClr val="tx1"/>
                </a:solidFill>
              </a:rPr>
              <a:t>	  	</a:t>
            </a:r>
            <a:r>
              <a:rPr lang="en-GB" sz="2000" dirty="0">
                <a:solidFill>
                  <a:srgbClr val="FF0000"/>
                </a:solidFill>
              </a:rPr>
              <a:t>}</a:t>
            </a:r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4"/>
            <a:ext cx="1745452" cy="48528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054" y="3782688"/>
            <a:ext cx="3308018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13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operators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319818"/>
              </p:ext>
            </p:extLst>
          </p:nvPr>
        </p:nvGraphicFramePr>
        <p:xfrm>
          <a:off x="2724019" y="1815958"/>
          <a:ext cx="4972115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1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1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804040"/>
                          </a:solidFill>
                        </a:rPr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804040"/>
                          </a:solidFill>
                        </a:rPr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 equal</a:t>
                      </a:r>
                      <a:r>
                        <a:rPr lang="en-GB" baseline="0" dirty="0"/>
                        <a:t> to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804040"/>
                          </a:solidFill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Less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804040"/>
                          </a:solidFill>
                        </a:rPr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Less</a:t>
                      </a:r>
                      <a:r>
                        <a:rPr lang="en-GB" baseline="0" dirty="0"/>
                        <a:t> than or equal to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804040"/>
                          </a:solidFill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Greater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804040"/>
                          </a:solidFill>
                        </a:rPr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Greater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804040"/>
                          </a:solidFill>
                        </a:rPr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328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804040"/>
                          </a:solidFill>
                        </a:rPr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217485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35360" y="1196754"/>
            <a:ext cx="11521280" cy="4929411"/>
          </a:xfrm>
        </p:spPr>
        <p:txBody>
          <a:bodyPr/>
          <a:lstStyle/>
          <a:p>
            <a:r>
              <a:rPr lang="en-GB" dirty="0"/>
              <a:t>Commonly used conditional operators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sz="600" dirty="0"/>
          </a:p>
          <a:p>
            <a:pPr lvl="1"/>
            <a:r>
              <a:rPr lang="en-GB" dirty="0"/>
              <a:t>Chain conditions together with &amp;&amp; and || </a:t>
            </a:r>
            <a:r>
              <a:rPr lang="en-GB" sz="2000" dirty="0">
                <a:solidFill>
                  <a:srgbClr val="0000FF"/>
                </a:solidFill>
              </a:rPr>
              <a:t>		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0000FF"/>
                </a:solidFill>
              </a:rPr>
              <a:t>		</a:t>
            </a:r>
            <a:r>
              <a:rPr lang="en-GB" sz="2000" dirty="0">
                <a:solidFill>
                  <a:srgbClr val="0000FF"/>
                </a:solidFill>
              </a:rPr>
              <a:t>if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FF0000"/>
                </a:solidFill>
              </a:rPr>
              <a:t>(</a:t>
            </a:r>
            <a:r>
              <a:rPr lang="en-GB" sz="2000" dirty="0">
                <a:solidFill>
                  <a:schemeClr val="tx1"/>
                </a:solidFill>
              </a:rPr>
              <a:t>a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804040"/>
                </a:solidFill>
              </a:rPr>
              <a:t>&gt;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6400C8"/>
                </a:solidFill>
              </a:rPr>
              <a:t>1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804040"/>
                </a:solidFill>
              </a:rPr>
              <a:t>&amp;&amp;</a:t>
            </a:r>
            <a:r>
              <a:rPr lang="en-GB" sz="2000" dirty="0"/>
              <a:t> </a:t>
            </a:r>
            <a:r>
              <a:rPr lang="en-GB" sz="2000" dirty="0">
                <a:solidFill>
                  <a:schemeClr val="tx1"/>
                </a:solidFill>
              </a:rPr>
              <a:t>b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804040"/>
                </a:solidFill>
              </a:rPr>
              <a:t>&lt;=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6400C8"/>
                </a:solidFill>
              </a:rPr>
              <a:t>2</a:t>
            </a:r>
            <a:r>
              <a:rPr lang="en-GB" sz="2000" dirty="0">
                <a:solidFill>
                  <a:srgbClr val="FF0000"/>
                </a:solidFill>
              </a:rPr>
              <a:t>) { </a:t>
            </a:r>
            <a:r>
              <a:rPr lang="en-GB" sz="2000" dirty="0">
                <a:solidFill>
                  <a:schemeClr val="tx1"/>
                </a:solidFill>
              </a:rPr>
              <a:t>[code to execute]</a:t>
            </a:r>
            <a:r>
              <a:rPr lang="en-GB" sz="2000" dirty="0">
                <a:solidFill>
                  <a:srgbClr val="FF0000"/>
                </a:solidFill>
              </a:rPr>
              <a:t> }</a:t>
            </a:r>
            <a:endParaRPr lang="en-GB" sz="2000" dirty="0"/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4"/>
            <a:ext cx="1745452" cy="485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23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Repeatedly execute the same block of code</a:t>
            </a:r>
          </a:p>
          <a:p>
            <a:pPr lvl="1"/>
            <a:r>
              <a:rPr lang="en-GB" dirty="0"/>
              <a:t>Loops can be nested (placed inside each other)</a:t>
            </a:r>
          </a:p>
          <a:p>
            <a:pPr marL="457200" lvl="1" indent="0">
              <a:buNone/>
            </a:pPr>
            <a:endParaRPr lang="en-GB" sz="1600" dirty="0"/>
          </a:p>
          <a:p>
            <a:r>
              <a:rPr lang="en-GB" dirty="0"/>
              <a:t>“While loops”</a:t>
            </a:r>
          </a:p>
          <a:p>
            <a:pPr lvl="1"/>
            <a:r>
              <a:rPr lang="en-GB" dirty="0"/>
              <a:t>Keep executing until a condition is met</a:t>
            </a:r>
          </a:p>
          <a:p>
            <a:pPr lvl="1"/>
            <a:r>
              <a:rPr lang="en-GB" dirty="0"/>
              <a:t>e.g. Reducing intensity threshold until objects are detected</a:t>
            </a:r>
          </a:p>
          <a:p>
            <a:pPr lvl="1"/>
            <a:endParaRPr lang="en-GB" sz="1600" dirty="0"/>
          </a:p>
          <a:p>
            <a:r>
              <a:rPr lang="en-GB" dirty="0"/>
              <a:t>“For loops”</a:t>
            </a:r>
          </a:p>
          <a:p>
            <a:pPr lvl="1"/>
            <a:r>
              <a:rPr lang="en-GB" dirty="0"/>
              <a:t>Run a pre-determined number of times</a:t>
            </a:r>
          </a:p>
          <a:p>
            <a:pPr lvl="1"/>
            <a:r>
              <a:rPr lang="en-GB" dirty="0"/>
              <a:t>Each loop has a counter which keeps track of the number of runs</a:t>
            </a:r>
          </a:p>
          <a:p>
            <a:pPr lvl="1"/>
            <a:r>
              <a:rPr lang="en-GB" dirty="0"/>
              <a:t>e.g. The code executes once for each row in the results table</a:t>
            </a:r>
          </a:p>
          <a:p>
            <a:pPr lvl="1"/>
            <a:endParaRPr lang="en-GB" sz="1600" dirty="0"/>
          </a:p>
          <a:p>
            <a:pPr lvl="1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5"/>
            <a:ext cx="1745452" cy="48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68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While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Statement always begins with “while”</a:t>
            </a:r>
          </a:p>
          <a:p>
            <a:r>
              <a:rPr lang="en-GB" dirty="0"/>
              <a:t>Condition for continuation specified in brackets</a:t>
            </a:r>
          </a:p>
          <a:p>
            <a:r>
              <a:rPr lang="en-GB" dirty="0"/>
              <a:t>Code to be executed contained within curly brackets</a:t>
            </a:r>
          </a:p>
          <a:p>
            <a:pPr marL="57150" indent="0">
              <a:buNone/>
            </a:pPr>
            <a:r>
              <a:rPr lang="nn-NO" dirty="0"/>
              <a:t>	</a:t>
            </a:r>
            <a:r>
              <a:rPr lang="en-GB" sz="2400" dirty="0"/>
              <a:t>random_number </a:t>
            </a:r>
            <a:r>
              <a:rPr lang="en-GB" sz="2400" dirty="0">
                <a:solidFill>
                  <a:srgbClr val="804040"/>
                </a:solidFill>
              </a:rPr>
              <a:t>=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AD8000"/>
                </a:solidFill>
              </a:rPr>
              <a:t>random</a:t>
            </a:r>
            <a:r>
              <a:rPr lang="en-GB" sz="2400" dirty="0">
                <a:solidFill>
                  <a:srgbClr val="FF0000"/>
                </a:solidFill>
              </a:rPr>
              <a:t>()</a:t>
            </a:r>
            <a:r>
              <a:rPr lang="en-GB" sz="2400" dirty="0"/>
              <a:t>;</a:t>
            </a:r>
          </a:p>
          <a:p>
            <a:pPr marL="57150" indent="0">
              <a:buNone/>
            </a:pPr>
            <a:r>
              <a:rPr lang="en-GB" sz="2400" dirty="0"/>
              <a:t>	</a:t>
            </a:r>
            <a:r>
              <a:rPr lang="en-GB" sz="2400" dirty="0">
                <a:solidFill>
                  <a:srgbClr val="0000FF"/>
                </a:solidFill>
              </a:rPr>
              <a:t>while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FF0000"/>
                </a:solidFill>
              </a:rPr>
              <a:t>(</a:t>
            </a:r>
            <a:r>
              <a:rPr lang="en-GB" sz="2400" dirty="0"/>
              <a:t>random_number </a:t>
            </a:r>
            <a:r>
              <a:rPr lang="en-GB" sz="2400" dirty="0">
                <a:solidFill>
                  <a:srgbClr val="804040"/>
                </a:solidFill>
              </a:rPr>
              <a:t>&gt;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6400C8"/>
                </a:solidFill>
              </a:rPr>
              <a:t>0.1</a:t>
            </a:r>
            <a:r>
              <a:rPr lang="en-GB" sz="2400" dirty="0">
                <a:solidFill>
                  <a:srgbClr val="FF0000"/>
                </a:solidFill>
              </a:rPr>
              <a:t>)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FF0000"/>
                </a:solidFill>
              </a:rPr>
              <a:t>{</a:t>
            </a:r>
          </a:p>
          <a:p>
            <a:pPr marL="57150" indent="0">
              <a:buNone/>
            </a:pPr>
            <a:r>
              <a:rPr lang="en-GB" sz="2400" dirty="0"/>
              <a:t>	     </a:t>
            </a:r>
            <a:r>
              <a:rPr lang="en-GB" sz="2400" dirty="0">
                <a:solidFill>
                  <a:srgbClr val="AD8000"/>
                </a:solidFill>
              </a:rPr>
              <a:t>print</a:t>
            </a:r>
            <a:r>
              <a:rPr lang="en-GB" sz="2400" dirty="0">
                <a:solidFill>
                  <a:srgbClr val="FF0000"/>
                </a:solidFill>
              </a:rPr>
              <a:t>(</a:t>
            </a:r>
            <a:r>
              <a:rPr lang="en-GB" sz="2400" dirty="0" err="1"/>
              <a:t>random_number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804040"/>
                </a:solidFill>
              </a:rPr>
              <a:t>+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DC009C"/>
                </a:solidFill>
              </a:rPr>
              <a:t>" is greater than 0.1");</a:t>
            </a:r>
          </a:p>
          <a:p>
            <a:pPr marL="57150" indent="0">
              <a:buNone/>
            </a:pPr>
            <a:r>
              <a:rPr lang="en-GB" sz="2400" dirty="0"/>
              <a:t>	     random_number </a:t>
            </a:r>
            <a:r>
              <a:rPr lang="en-GB" sz="2400" dirty="0">
                <a:solidFill>
                  <a:srgbClr val="804040"/>
                </a:solidFill>
              </a:rPr>
              <a:t>=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AD8000"/>
                </a:solidFill>
              </a:rPr>
              <a:t>random</a:t>
            </a:r>
            <a:r>
              <a:rPr lang="en-GB" sz="2400" dirty="0">
                <a:solidFill>
                  <a:srgbClr val="FF0000"/>
                </a:solidFill>
              </a:rPr>
              <a:t>()</a:t>
            </a:r>
            <a:r>
              <a:rPr lang="en-GB" sz="2400" dirty="0"/>
              <a:t>;</a:t>
            </a:r>
          </a:p>
          <a:p>
            <a:pPr marL="57150" indent="0">
              <a:buNone/>
            </a:pPr>
            <a:r>
              <a:rPr lang="en-GB" sz="2400" dirty="0"/>
              <a:t>	</a:t>
            </a:r>
            <a:r>
              <a:rPr lang="en-GB" sz="2400" dirty="0">
                <a:solidFill>
                  <a:srgbClr val="FF0000"/>
                </a:solidFill>
              </a:rPr>
              <a:t>}</a:t>
            </a:r>
          </a:p>
          <a:p>
            <a:pPr marL="57150" indent="0">
              <a:buNone/>
            </a:pPr>
            <a:r>
              <a:rPr lang="en-GB" sz="2400" dirty="0"/>
              <a:t>	</a:t>
            </a:r>
            <a:r>
              <a:rPr lang="en-GB" sz="2400" dirty="0">
                <a:solidFill>
                  <a:srgbClr val="AD8000"/>
                </a:solidFill>
              </a:rPr>
              <a:t>print</a:t>
            </a:r>
            <a:r>
              <a:rPr lang="en-GB" sz="2400" dirty="0">
                <a:solidFill>
                  <a:srgbClr val="FF0000"/>
                </a:solidFill>
              </a:rPr>
              <a:t>(</a:t>
            </a:r>
            <a:r>
              <a:rPr lang="en-GB" sz="2400" dirty="0" err="1"/>
              <a:t>random_number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804040"/>
                </a:solidFill>
              </a:rPr>
              <a:t>+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DC009C"/>
                </a:solidFill>
              </a:rPr>
              <a:t>" is less than 0.1");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5"/>
            <a:ext cx="1745452" cy="48528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652" y="3984748"/>
            <a:ext cx="1929082" cy="20648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5360" y="6237248"/>
            <a:ext cx="1009650" cy="369332"/>
          </a:xfrm>
          <a:prstGeom prst="rect">
            <a:avLst/>
          </a:prstGeom>
          <a:noFill/>
          <a:ln>
            <a:solidFill>
              <a:srgbClr val="B11C2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B11C2E"/>
                </a:solidFill>
              </a:rPr>
              <a:t>Macro 7</a:t>
            </a:r>
          </a:p>
        </p:txBody>
      </p:sp>
    </p:spTree>
    <p:extLst>
      <p:ext uri="{BB962C8B-B14F-4D97-AF65-F5344CB8AC3E}">
        <p14:creationId xmlns:p14="http://schemas.microsoft.com/office/powerpoint/2010/main" val="199534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Statement always begins with “for”</a:t>
            </a:r>
          </a:p>
          <a:p>
            <a:r>
              <a:rPr lang="en-GB" dirty="0"/>
              <a:t>Options for run specified in brackets (separated by semicolons)</a:t>
            </a:r>
          </a:p>
          <a:p>
            <a:pPr lvl="1"/>
            <a:r>
              <a:rPr lang="en-GB" dirty="0"/>
              <a:t>First, the counter starting number (typically 0)</a:t>
            </a:r>
          </a:p>
          <a:p>
            <a:pPr lvl="1"/>
            <a:r>
              <a:rPr lang="en-GB" dirty="0"/>
              <a:t>Second, the stopping condition</a:t>
            </a:r>
          </a:p>
          <a:p>
            <a:pPr lvl="1"/>
            <a:r>
              <a:rPr lang="en-GB" dirty="0"/>
              <a:t>Third, the behaviour of the counter (</a:t>
            </a:r>
            <a:r>
              <a:rPr lang="en-GB" dirty="0" err="1"/>
              <a:t>i</a:t>
            </a:r>
            <a:r>
              <a:rPr lang="en-GB" dirty="0"/>
              <a:t>++ adds 1 on each run)</a:t>
            </a:r>
          </a:p>
          <a:p>
            <a:r>
              <a:rPr lang="en-GB" dirty="0"/>
              <a:t>Code to be executed contained within curly brackets</a:t>
            </a:r>
          </a:p>
          <a:p>
            <a:pPr lvl="1"/>
            <a:r>
              <a:rPr lang="en-GB" dirty="0"/>
              <a:t>Can refer directly to counter variable</a:t>
            </a:r>
          </a:p>
          <a:p>
            <a:pPr marL="57150" indent="0">
              <a:buNone/>
            </a:pPr>
            <a:r>
              <a:rPr lang="nn-NO" dirty="0"/>
              <a:t>	</a:t>
            </a:r>
            <a:r>
              <a:rPr lang="nn-NO" sz="2400" dirty="0">
                <a:solidFill>
                  <a:srgbClr val="0000FF"/>
                </a:solidFill>
              </a:rPr>
              <a:t>for</a:t>
            </a:r>
            <a:r>
              <a:rPr lang="nn-NO" sz="2400" dirty="0"/>
              <a:t> </a:t>
            </a:r>
            <a:r>
              <a:rPr lang="nn-NO" sz="2400" dirty="0">
                <a:solidFill>
                  <a:srgbClr val="FF0000"/>
                </a:solidFill>
              </a:rPr>
              <a:t>(</a:t>
            </a:r>
            <a:r>
              <a:rPr lang="nn-NO" sz="2400" dirty="0">
                <a:solidFill>
                  <a:schemeClr val="tx1"/>
                </a:solidFill>
              </a:rPr>
              <a:t>i </a:t>
            </a:r>
            <a:r>
              <a:rPr lang="nn-NO" sz="2400" dirty="0">
                <a:solidFill>
                  <a:srgbClr val="804040"/>
                </a:solidFill>
              </a:rPr>
              <a:t>=</a:t>
            </a:r>
            <a:r>
              <a:rPr lang="nn-NO" sz="2400" dirty="0"/>
              <a:t> </a:t>
            </a:r>
            <a:r>
              <a:rPr lang="nn-NO" sz="2400" dirty="0">
                <a:solidFill>
                  <a:srgbClr val="6400C8"/>
                </a:solidFill>
              </a:rPr>
              <a:t>0</a:t>
            </a:r>
            <a:r>
              <a:rPr lang="nn-NO" sz="2400" dirty="0">
                <a:solidFill>
                  <a:schemeClr val="tx1"/>
                </a:solidFill>
              </a:rPr>
              <a:t>;</a:t>
            </a:r>
            <a:r>
              <a:rPr lang="nn-NO" sz="2400" dirty="0"/>
              <a:t> </a:t>
            </a:r>
            <a:r>
              <a:rPr lang="nn-NO" sz="2400" dirty="0">
                <a:solidFill>
                  <a:schemeClr val="tx1"/>
                </a:solidFill>
              </a:rPr>
              <a:t>i</a:t>
            </a:r>
            <a:r>
              <a:rPr lang="nn-NO" sz="2400" dirty="0"/>
              <a:t> </a:t>
            </a:r>
            <a:r>
              <a:rPr lang="nn-NO" sz="2400" dirty="0">
                <a:solidFill>
                  <a:srgbClr val="804040"/>
                </a:solidFill>
              </a:rPr>
              <a:t>&lt;</a:t>
            </a:r>
            <a:r>
              <a:rPr lang="nn-NO" sz="2400" dirty="0"/>
              <a:t> </a:t>
            </a:r>
            <a:r>
              <a:rPr lang="nn-NO" sz="2400" dirty="0">
                <a:solidFill>
                  <a:srgbClr val="6400C8"/>
                </a:solidFill>
              </a:rPr>
              <a:t>5</a:t>
            </a:r>
            <a:r>
              <a:rPr lang="nn-NO" sz="2400" dirty="0">
                <a:solidFill>
                  <a:schemeClr val="tx1"/>
                </a:solidFill>
              </a:rPr>
              <a:t>;</a:t>
            </a:r>
            <a:r>
              <a:rPr lang="nn-NO" sz="2400" dirty="0"/>
              <a:t> </a:t>
            </a:r>
            <a:r>
              <a:rPr lang="nn-NO" sz="2400" dirty="0">
                <a:solidFill>
                  <a:schemeClr val="tx1"/>
                </a:solidFill>
              </a:rPr>
              <a:t>i</a:t>
            </a:r>
            <a:r>
              <a:rPr lang="nn-NO" sz="2400" dirty="0">
                <a:solidFill>
                  <a:srgbClr val="804040"/>
                </a:solidFill>
              </a:rPr>
              <a:t>++</a:t>
            </a:r>
            <a:r>
              <a:rPr lang="nn-NO" sz="2400" dirty="0">
                <a:solidFill>
                  <a:srgbClr val="FF0000"/>
                </a:solidFill>
              </a:rPr>
              <a:t>)</a:t>
            </a:r>
            <a:r>
              <a:rPr lang="nn-NO" sz="2400" dirty="0"/>
              <a:t> </a:t>
            </a:r>
            <a:r>
              <a:rPr lang="nn-NO" sz="2400" dirty="0">
                <a:solidFill>
                  <a:srgbClr val="FF0000"/>
                </a:solidFill>
              </a:rPr>
              <a:t>{</a:t>
            </a:r>
          </a:p>
          <a:p>
            <a:pPr marL="57150" indent="0">
              <a:buNone/>
            </a:pPr>
            <a:r>
              <a:rPr lang="nn-NO" sz="2400" dirty="0"/>
              <a:t>	     </a:t>
            </a:r>
            <a:r>
              <a:rPr lang="nn-NO" sz="2400" dirty="0">
                <a:solidFill>
                  <a:srgbClr val="AD8000"/>
                </a:solidFill>
              </a:rPr>
              <a:t>print</a:t>
            </a:r>
            <a:r>
              <a:rPr lang="nn-NO" sz="2400" dirty="0">
                <a:solidFill>
                  <a:srgbClr val="FF0000"/>
                </a:solidFill>
              </a:rPr>
              <a:t>(</a:t>
            </a:r>
            <a:r>
              <a:rPr lang="en-GB" sz="2400" dirty="0">
                <a:solidFill>
                  <a:srgbClr val="DC009C"/>
                </a:solidFill>
              </a:rPr>
              <a:t>“Current iteration ”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804040"/>
                </a:solidFill>
              </a:rPr>
              <a:t>+</a:t>
            </a:r>
            <a:r>
              <a:rPr lang="en-GB" sz="2400" dirty="0"/>
              <a:t> </a:t>
            </a:r>
            <a:r>
              <a:rPr lang="nn-NO" sz="2400" dirty="0">
                <a:solidFill>
                  <a:schemeClr val="tx1"/>
                </a:solidFill>
              </a:rPr>
              <a:t>i</a:t>
            </a:r>
            <a:r>
              <a:rPr lang="nn-NO" sz="2400" dirty="0">
                <a:solidFill>
                  <a:srgbClr val="FF0000"/>
                </a:solidFill>
              </a:rPr>
              <a:t>)</a:t>
            </a:r>
            <a:r>
              <a:rPr lang="nn-NO" sz="2400" dirty="0">
                <a:solidFill>
                  <a:schemeClr val="tx1"/>
                </a:solidFill>
              </a:rPr>
              <a:t>;</a:t>
            </a:r>
          </a:p>
          <a:p>
            <a:pPr marL="57150" indent="0">
              <a:buNone/>
            </a:pPr>
            <a:r>
              <a:rPr lang="nn-NO" sz="2400" dirty="0"/>
              <a:t>	</a:t>
            </a:r>
            <a:r>
              <a:rPr lang="nn-NO" sz="2400" dirty="0">
                <a:solidFill>
                  <a:srgbClr val="FF0000"/>
                </a:solidFill>
              </a:rPr>
              <a:t>}</a:t>
            </a:r>
            <a:endParaRPr lang="en-GB" sz="2400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178" y="4327696"/>
            <a:ext cx="2100556" cy="17218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5"/>
            <a:ext cx="1745452" cy="48528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5360" y="6237248"/>
            <a:ext cx="1009650" cy="369332"/>
          </a:xfrm>
          <a:prstGeom prst="rect">
            <a:avLst/>
          </a:prstGeom>
          <a:noFill/>
          <a:ln>
            <a:solidFill>
              <a:srgbClr val="B11C2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B11C2E"/>
                </a:solidFill>
              </a:rPr>
              <a:t>Macro 8</a:t>
            </a:r>
          </a:p>
        </p:txBody>
      </p:sp>
    </p:spTree>
    <p:extLst>
      <p:ext uri="{BB962C8B-B14F-4D97-AF65-F5344CB8AC3E}">
        <p14:creationId xmlns:p14="http://schemas.microsoft.com/office/powerpoint/2010/main" val="172898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materials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5D4670-5432-4C15-8A70-C830297AA868}"/>
              </a:ext>
            </a:extLst>
          </p:cNvPr>
          <p:cNvSpPr txBox="1"/>
          <p:nvPr/>
        </p:nvSpPr>
        <p:spPr>
          <a:xfrm>
            <a:off x="3043237" y="5701962"/>
            <a:ext cx="6105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hlinkClick r:id="rId2"/>
              </a:rPr>
              <a:t>https://github.com/wbif-bristol/ImageJ-Fiji-Level-2-course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64A70D-8278-4EF1-9BA6-C54894A2803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73872" y="1182280"/>
            <a:ext cx="5444254" cy="451968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FAF67FE-9422-4B42-9806-B8F636FFFACE}"/>
              </a:ext>
            </a:extLst>
          </p:cNvPr>
          <p:cNvSpPr/>
          <p:nvPr/>
        </p:nvSpPr>
        <p:spPr>
          <a:xfrm>
            <a:off x="3504565" y="2884910"/>
            <a:ext cx="3877310" cy="210716"/>
          </a:xfrm>
          <a:prstGeom prst="rect">
            <a:avLst/>
          </a:prstGeom>
          <a:noFill/>
          <a:ln>
            <a:solidFill>
              <a:srgbClr val="B11C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B11C2E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32379B-E5F9-41E3-9474-625BC39439C3}"/>
              </a:ext>
            </a:extLst>
          </p:cNvPr>
          <p:cNvSpPr/>
          <p:nvPr/>
        </p:nvSpPr>
        <p:spPr>
          <a:xfrm>
            <a:off x="3504565" y="3095626"/>
            <a:ext cx="3877310" cy="210716"/>
          </a:xfrm>
          <a:prstGeom prst="rect">
            <a:avLst/>
          </a:prstGeom>
          <a:noFill/>
          <a:ln>
            <a:solidFill>
              <a:srgbClr val="B11C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B11C2E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525E15-1522-469F-AC54-B62EE9F59EF5}"/>
              </a:ext>
            </a:extLst>
          </p:cNvPr>
          <p:cNvSpPr/>
          <p:nvPr/>
        </p:nvSpPr>
        <p:spPr>
          <a:xfrm>
            <a:off x="3504565" y="3707235"/>
            <a:ext cx="3877310" cy="210716"/>
          </a:xfrm>
          <a:prstGeom prst="rect">
            <a:avLst/>
          </a:prstGeom>
          <a:noFill/>
          <a:ln>
            <a:solidFill>
              <a:srgbClr val="B11C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B11C2E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DA604E-1FCF-4408-9898-08F2D33507AE}"/>
              </a:ext>
            </a:extLst>
          </p:cNvPr>
          <p:cNvSpPr/>
          <p:nvPr/>
        </p:nvSpPr>
        <p:spPr>
          <a:xfrm>
            <a:off x="3504565" y="3917951"/>
            <a:ext cx="3877310" cy="210716"/>
          </a:xfrm>
          <a:prstGeom prst="rect">
            <a:avLst/>
          </a:prstGeom>
          <a:noFill/>
          <a:ln>
            <a:solidFill>
              <a:srgbClr val="B11C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B11C2E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FB44E6B-1B95-44F7-B60F-FA783E03D959}"/>
              </a:ext>
            </a:extLst>
          </p:cNvPr>
          <p:cNvSpPr/>
          <p:nvPr/>
        </p:nvSpPr>
        <p:spPr>
          <a:xfrm>
            <a:off x="3504565" y="4124978"/>
            <a:ext cx="3877310" cy="210716"/>
          </a:xfrm>
          <a:prstGeom prst="rect">
            <a:avLst/>
          </a:prstGeom>
          <a:noFill/>
          <a:ln>
            <a:solidFill>
              <a:srgbClr val="B11C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B11C2E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677562-9D37-4CC6-AB3D-2963A0FFDBA9}"/>
              </a:ext>
            </a:extLst>
          </p:cNvPr>
          <p:cNvSpPr/>
          <p:nvPr/>
        </p:nvSpPr>
        <p:spPr>
          <a:xfrm>
            <a:off x="6734175" y="2260772"/>
            <a:ext cx="685800" cy="254806"/>
          </a:xfrm>
          <a:prstGeom prst="rect">
            <a:avLst/>
          </a:prstGeom>
          <a:noFill/>
          <a:ln>
            <a:solidFill>
              <a:srgbClr val="B11C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B11C2E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EC9EDB-AEEF-420D-B80B-501ECE02E00C}"/>
              </a:ext>
            </a:extLst>
          </p:cNvPr>
          <p:cNvSpPr txBox="1"/>
          <p:nvPr/>
        </p:nvSpPr>
        <p:spPr>
          <a:xfrm>
            <a:off x="9358087" y="2065009"/>
            <a:ext cx="2329087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B11C2E"/>
                </a:solidFill>
              </a:rPr>
              <a:t>Download all course material (zip format)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3BBBB6-FF13-49DF-896D-77C8EAA2BD1D}"/>
              </a:ext>
            </a:extLst>
          </p:cNvPr>
          <p:cNvSpPr txBox="1"/>
          <p:nvPr/>
        </p:nvSpPr>
        <p:spPr>
          <a:xfrm>
            <a:off x="504826" y="1522084"/>
            <a:ext cx="2329087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B11C2E"/>
                </a:solidFill>
              </a:rPr>
              <a:t>Images used in lecture and worksheet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2C791F-4C51-4005-8638-99675FEAFBDD}"/>
              </a:ext>
            </a:extLst>
          </p:cNvPr>
          <p:cNvSpPr txBox="1"/>
          <p:nvPr/>
        </p:nvSpPr>
        <p:spPr>
          <a:xfrm>
            <a:off x="504826" y="2424578"/>
            <a:ext cx="2329087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B11C2E"/>
                </a:solidFill>
              </a:rPr>
              <a:t>Example macros shown during lecture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96DE0C-E7C4-4305-A78E-F0E3CB0EF47B}"/>
              </a:ext>
            </a:extLst>
          </p:cNvPr>
          <p:cNvSpPr txBox="1"/>
          <p:nvPr/>
        </p:nvSpPr>
        <p:spPr>
          <a:xfrm>
            <a:off x="504826" y="3327072"/>
            <a:ext cx="2329087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B11C2E"/>
                </a:solidFill>
              </a:rPr>
              <a:t>Model solutions to worksheet exercises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47656B1-AB6B-4342-94D4-F5BA636FECC2}"/>
              </a:ext>
            </a:extLst>
          </p:cNvPr>
          <p:cNvSpPr txBox="1"/>
          <p:nvPr/>
        </p:nvSpPr>
        <p:spPr>
          <a:xfrm>
            <a:off x="504824" y="4229566"/>
            <a:ext cx="2329087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B11C2E"/>
                </a:solidFill>
              </a:rPr>
              <a:t>Lecture slides (PowerPoint format)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C7F26F-EF21-47F0-B789-7C0010809859}"/>
              </a:ext>
            </a:extLst>
          </p:cNvPr>
          <p:cNvSpPr txBox="1"/>
          <p:nvPr/>
        </p:nvSpPr>
        <p:spPr>
          <a:xfrm>
            <a:off x="504823" y="5132059"/>
            <a:ext cx="2329087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B11C2E"/>
                </a:solidFill>
              </a:rPr>
              <a:t>Worksheet </a:t>
            </a:r>
          </a:p>
          <a:p>
            <a:pPr algn="ctr"/>
            <a:r>
              <a:rPr lang="en-GB" dirty="0">
                <a:solidFill>
                  <a:srgbClr val="B11C2E"/>
                </a:solidFill>
              </a:rPr>
              <a:t>(Word format)</a:t>
            </a:r>
          </a:p>
        </p:txBody>
      </p:sp>
    </p:spTree>
    <p:extLst>
      <p:ext uri="{BB962C8B-B14F-4D97-AF65-F5344CB8AC3E}">
        <p14:creationId xmlns:p14="http://schemas.microsoft.com/office/powerpoint/2010/main" val="247768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  <p:bldP spid="9" grpId="1" animBg="1"/>
      <p:bldP spid="15" grpId="0" animBg="1"/>
      <p:bldP spid="15" grpId="1" animBg="1"/>
      <p:bldP spid="17" grpId="0" animBg="1"/>
      <p:bldP spid="17" grpId="1" animBg="1"/>
      <p:bldP spid="19" grpId="0" animBg="1"/>
      <p:bldP spid="19" grpId="1" animBg="1"/>
      <p:bldP spid="21" grpId="0" animBg="1"/>
      <p:bldP spid="23" grpId="0"/>
      <p:bldP spid="27" grpId="0"/>
      <p:bldP spid="27" grpId="1"/>
      <p:bldP spid="29" grpId="0"/>
      <p:bldP spid="29" grpId="1"/>
      <p:bldP spid="31" grpId="0"/>
      <p:bldP spid="31" grpId="1"/>
      <p:bldP spid="33" grpId="0"/>
      <p:bldP spid="33" grpId="1"/>
      <p:bldP spid="35" grpId="0"/>
      <p:bldP spid="35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C7043-646F-46DD-A5AC-9A57F2494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Nesting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2B46E-116F-4E0B-8582-C14AA8043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Loops and statements can be put inside each other</a:t>
            </a:r>
          </a:p>
          <a:p>
            <a:pPr lvl="1"/>
            <a:r>
              <a:rPr lang="en-GB" dirty="0"/>
              <a:t>This is also called “nesting”</a:t>
            </a:r>
          </a:p>
          <a:p>
            <a:pPr lvl="1"/>
            <a:endParaRPr lang="en-GB" dirty="0"/>
          </a:p>
          <a:p>
            <a:pPr marL="857250" lvl="2" indent="0">
              <a:buNone/>
            </a:pPr>
            <a:r>
              <a:rPr lang="en-GB" sz="2400" dirty="0">
                <a:solidFill>
                  <a:srgbClr val="0000FF"/>
                </a:solidFill>
              </a:rPr>
              <a:t>for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FF0000"/>
                </a:solidFill>
              </a:rPr>
              <a:t>(</a:t>
            </a:r>
            <a:r>
              <a:rPr lang="en-GB" sz="2400" dirty="0" err="1">
                <a:solidFill>
                  <a:schemeClr val="tx1"/>
                </a:solidFill>
              </a:rPr>
              <a:t>i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>
                <a:solidFill>
                  <a:srgbClr val="804040"/>
                </a:solidFill>
              </a:rPr>
              <a:t>= </a:t>
            </a:r>
            <a:r>
              <a:rPr lang="en-GB" sz="2400" dirty="0">
                <a:solidFill>
                  <a:srgbClr val="6400C8"/>
                </a:solidFill>
              </a:rPr>
              <a:t>0</a:t>
            </a:r>
            <a:r>
              <a:rPr lang="en-GB" sz="2400" dirty="0">
                <a:solidFill>
                  <a:schemeClr val="tx1"/>
                </a:solidFill>
              </a:rPr>
              <a:t>; </a:t>
            </a:r>
            <a:r>
              <a:rPr lang="en-GB" sz="2400" dirty="0" err="1">
                <a:solidFill>
                  <a:schemeClr val="tx1"/>
                </a:solidFill>
              </a:rPr>
              <a:t>i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>
                <a:solidFill>
                  <a:srgbClr val="804040"/>
                </a:solidFill>
              </a:rPr>
              <a:t>&lt; </a:t>
            </a:r>
            <a:r>
              <a:rPr lang="en-GB" sz="2400" dirty="0">
                <a:solidFill>
                  <a:srgbClr val="6400C8"/>
                </a:solidFill>
              </a:rPr>
              <a:t>10</a:t>
            </a:r>
            <a:r>
              <a:rPr lang="en-GB" sz="2400" dirty="0">
                <a:solidFill>
                  <a:schemeClr val="tx1"/>
                </a:solidFill>
              </a:rPr>
              <a:t>; </a:t>
            </a:r>
            <a:r>
              <a:rPr lang="en-GB" sz="2400" dirty="0" err="1">
                <a:solidFill>
                  <a:schemeClr val="tx1"/>
                </a:solidFill>
              </a:rPr>
              <a:t>i</a:t>
            </a:r>
            <a:r>
              <a:rPr lang="en-GB" sz="2400" dirty="0">
                <a:solidFill>
                  <a:srgbClr val="804040"/>
                </a:solidFill>
              </a:rPr>
              <a:t>++</a:t>
            </a:r>
            <a:r>
              <a:rPr lang="en-GB" sz="2400" dirty="0">
                <a:solidFill>
                  <a:srgbClr val="FF0000"/>
                </a:solidFill>
              </a:rPr>
              <a:t>) {</a:t>
            </a:r>
          </a:p>
          <a:p>
            <a:pPr marL="857250" lvl="2" indent="0">
              <a:buNone/>
            </a:pPr>
            <a:r>
              <a:rPr lang="en-GB" sz="2400" dirty="0">
                <a:solidFill>
                  <a:srgbClr val="0000FF"/>
                </a:solidFill>
              </a:rPr>
              <a:t>     for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FF0000"/>
                </a:solidFill>
              </a:rPr>
              <a:t>(</a:t>
            </a:r>
            <a:r>
              <a:rPr lang="en-GB" sz="2400" dirty="0">
                <a:solidFill>
                  <a:schemeClr val="tx1"/>
                </a:solidFill>
              </a:rPr>
              <a:t>j </a:t>
            </a:r>
            <a:r>
              <a:rPr lang="en-GB" sz="2400" dirty="0">
                <a:solidFill>
                  <a:srgbClr val="804040"/>
                </a:solidFill>
              </a:rPr>
              <a:t>= </a:t>
            </a:r>
            <a:r>
              <a:rPr lang="en-GB" sz="2400" dirty="0">
                <a:solidFill>
                  <a:srgbClr val="6400C8"/>
                </a:solidFill>
              </a:rPr>
              <a:t>0</a:t>
            </a:r>
            <a:r>
              <a:rPr lang="en-GB" sz="2400" dirty="0">
                <a:solidFill>
                  <a:schemeClr val="tx1"/>
                </a:solidFill>
              </a:rPr>
              <a:t>; j </a:t>
            </a:r>
            <a:r>
              <a:rPr lang="en-GB" sz="2400" dirty="0">
                <a:solidFill>
                  <a:srgbClr val="804040"/>
                </a:solidFill>
              </a:rPr>
              <a:t>&lt; </a:t>
            </a:r>
            <a:r>
              <a:rPr lang="en-GB" sz="2400" dirty="0">
                <a:solidFill>
                  <a:srgbClr val="6400C8"/>
                </a:solidFill>
              </a:rPr>
              <a:t>3</a:t>
            </a:r>
            <a:r>
              <a:rPr lang="en-GB" sz="2400" dirty="0">
                <a:solidFill>
                  <a:schemeClr val="tx1"/>
                </a:solidFill>
              </a:rPr>
              <a:t>; </a:t>
            </a:r>
            <a:r>
              <a:rPr lang="en-GB" sz="2400" dirty="0" err="1">
                <a:solidFill>
                  <a:schemeClr val="tx1"/>
                </a:solidFill>
              </a:rPr>
              <a:t>j</a:t>
            </a:r>
            <a:r>
              <a:rPr lang="en-GB" sz="2400" dirty="0" err="1">
                <a:solidFill>
                  <a:srgbClr val="804040"/>
                </a:solidFill>
              </a:rPr>
              <a:t>++</a:t>
            </a:r>
            <a:r>
              <a:rPr lang="en-GB" sz="2400" dirty="0">
                <a:solidFill>
                  <a:srgbClr val="FF0000"/>
                </a:solidFill>
              </a:rPr>
              <a:t>) {</a:t>
            </a:r>
          </a:p>
          <a:p>
            <a:pPr marL="857250" lvl="2" indent="0">
              <a:buNone/>
            </a:pPr>
            <a:r>
              <a:rPr lang="en-GB" sz="2400" dirty="0"/>
              <a:t>	         </a:t>
            </a:r>
            <a:r>
              <a:rPr lang="en-GB" sz="2400" dirty="0">
                <a:solidFill>
                  <a:srgbClr val="AD8000"/>
                </a:solidFill>
              </a:rPr>
              <a:t>print</a:t>
            </a:r>
            <a:r>
              <a:rPr lang="en-GB" sz="2400" dirty="0">
                <a:solidFill>
                  <a:srgbClr val="FF0000"/>
                </a:solidFill>
              </a:rPr>
              <a:t>(</a:t>
            </a:r>
            <a:r>
              <a:rPr lang="en-GB" sz="2400" dirty="0">
                <a:solidFill>
                  <a:srgbClr val="DC009C"/>
                </a:solidFill>
              </a:rPr>
              <a:t>“</a:t>
            </a:r>
            <a:r>
              <a:rPr lang="en-GB" sz="2400" dirty="0" err="1">
                <a:solidFill>
                  <a:srgbClr val="DC009C"/>
                </a:solidFill>
              </a:rPr>
              <a:t>ValueA</a:t>
            </a:r>
            <a:r>
              <a:rPr lang="en-GB" sz="2400" dirty="0">
                <a:solidFill>
                  <a:srgbClr val="DC009C"/>
                </a:solidFill>
              </a:rPr>
              <a:t> = "</a:t>
            </a:r>
            <a:r>
              <a:rPr lang="en-GB" sz="2400" dirty="0">
                <a:solidFill>
                  <a:srgbClr val="804040"/>
                </a:solidFill>
              </a:rPr>
              <a:t>+</a:t>
            </a:r>
            <a:r>
              <a:rPr lang="en-GB" sz="2400" dirty="0" err="1">
                <a:solidFill>
                  <a:schemeClr val="tx1"/>
                </a:solidFill>
              </a:rPr>
              <a:t>i</a:t>
            </a:r>
            <a:r>
              <a:rPr lang="en-GB" sz="2400" dirty="0">
                <a:solidFill>
                  <a:srgbClr val="804040"/>
                </a:solidFill>
              </a:rPr>
              <a:t>+</a:t>
            </a:r>
            <a:r>
              <a:rPr lang="en-GB" sz="2400" dirty="0">
                <a:solidFill>
                  <a:srgbClr val="DC009C"/>
                </a:solidFill>
              </a:rPr>
              <a:t>“, </a:t>
            </a:r>
            <a:r>
              <a:rPr lang="en-GB" sz="2400" dirty="0" err="1">
                <a:solidFill>
                  <a:srgbClr val="DC009C"/>
                </a:solidFill>
              </a:rPr>
              <a:t>ValueB</a:t>
            </a:r>
            <a:r>
              <a:rPr lang="en-GB" sz="2400" dirty="0">
                <a:solidFill>
                  <a:srgbClr val="DC009C"/>
                </a:solidFill>
              </a:rPr>
              <a:t> = "</a:t>
            </a:r>
            <a:r>
              <a:rPr lang="en-GB" sz="2400" dirty="0">
                <a:solidFill>
                  <a:srgbClr val="804040"/>
                </a:solidFill>
              </a:rPr>
              <a:t>+</a:t>
            </a:r>
            <a:r>
              <a:rPr lang="en-GB" sz="2400" dirty="0">
                <a:solidFill>
                  <a:schemeClr val="tx1"/>
                </a:solidFill>
              </a:rPr>
              <a:t>j</a:t>
            </a:r>
            <a:r>
              <a:rPr lang="en-GB" sz="2400" dirty="0">
                <a:solidFill>
                  <a:srgbClr val="FF0000"/>
                </a:solidFill>
              </a:rPr>
              <a:t>)</a:t>
            </a:r>
            <a:r>
              <a:rPr lang="en-GB" sz="2400" dirty="0"/>
              <a:t>;</a:t>
            </a:r>
          </a:p>
          <a:p>
            <a:pPr marL="857250" lvl="2" indent="0">
              <a:buNone/>
            </a:pPr>
            <a:r>
              <a:rPr lang="en-GB" sz="2400" dirty="0">
                <a:solidFill>
                  <a:srgbClr val="FF0000"/>
                </a:solidFill>
              </a:rPr>
              <a:t>     }</a:t>
            </a:r>
          </a:p>
          <a:p>
            <a:pPr marL="857250" lvl="2" indent="0">
              <a:buNone/>
            </a:pPr>
            <a:r>
              <a:rPr lang="en-GB" sz="2400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A54E79-0243-418A-A66C-0C84EADEDD5F}"/>
              </a:ext>
            </a:extLst>
          </p:cNvPr>
          <p:cNvSpPr txBox="1"/>
          <p:nvPr/>
        </p:nvSpPr>
        <p:spPr>
          <a:xfrm>
            <a:off x="7912245" y="1993229"/>
            <a:ext cx="372497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ValueA</a:t>
            </a:r>
            <a:r>
              <a:rPr lang="en-GB" sz="2400" dirty="0"/>
              <a:t> = 0, </a:t>
            </a:r>
            <a:r>
              <a:rPr lang="en-GB" sz="2400" dirty="0" err="1"/>
              <a:t>ValueB</a:t>
            </a:r>
            <a:r>
              <a:rPr lang="en-GB" sz="2400" dirty="0"/>
              <a:t> = 0</a:t>
            </a:r>
          </a:p>
          <a:p>
            <a:r>
              <a:rPr lang="en-GB" sz="2400" dirty="0" err="1"/>
              <a:t>ValueA</a:t>
            </a:r>
            <a:r>
              <a:rPr lang="en-GB" sz="2400" dirty="0"/>
              <a:t> = 0, </a:t>
            </a:r>
            <a:r>
              <a:rPr lang="en-GB" sz="2400" dirty="0" err="1"/>
              <a:t>ValueB</a:t>
            </a:r>
            <a:r>
              <a:rPr lang="en-GB" sz="2400" dirty="0"/>
              <a:t> = 1</a:t>
            </a:r>
          </a:p>
          <a:p>
            <a:r>
              <a:rPr lang="en-GB" sz="2400" dirty="0" err="1"/>
              <a:t>ValueA</a:t>
            </a:r>
            <a:r>
              <a:rPr lang="en-GB" sz="2400" dirty="0"/>
              <a:t> = 0, </a:t>
            </a:r>
            <a:r>
              <a:rPr lang="en-GB" sz="2400" dirty="0" err="1"/>
              <a:t>ValueB</a:t>
            </a:r>
            <a:r>
              <a:rPr lang="en-GB" sz="2400" dirty="0"/>
              <a:t> = 2</a:t>
            </a:r>
          </a:p>
          <a:p>
            <a:r>
              <a:rPr lang="en-GB" sz="2400" dirty="0" err="1"/>
              <a:t>ValueA</a:t>
            </a:r>
            <a:r>
              <a:rPr lang="en-GB" sz="2400" dirty="0"/>
              <a:t> = 1, </a:t>
            </a:r>
            <a:r>
              <a:rPr lang="en-GB" sz="2400" dirty="0" err="1"/>
              <a:t>ValueB</a:t>
            </a:r>
            <a:r>
              <a:rPr lang="en-GB" sz="2400" dirty="0"/>
              <a:t> = 0</a:t>
            </a:r>
          </a:p>
          <a:p>
            <a:r>
              <a:rPr lang="en-GB" sz="2400" dirty="0" err="1"/>
              <a:t>ValueA</a:t>
            </a:r>
            <a:r>
              <a:rPr lang="en-GB" sz="2400" dirty="0"/>
              <a:t> = 1, </a:t>
            </a:r>
            <a:r>
              <a:rPr lang="en-GB" sz="2400" dirty="0" err="1"/>
              <a:t>ValueB</a:t>
            </a:r>
            <a:r>
              <a:rPr lang="en-GB" sz="2400" dirty="0"/>
              <a:t> = 1</a:t>
            </a:r>
          </a:p>
          <a:p>
            <a:r>
              <a:rPr lang="en-GB" sz="2400" dirty="0" err="1"/>
              <a:t>ValueA</a:t>
            </a:r>
            <a:r>
              <a:rPr lang="en-GB" sz="2400" dirty="0"/>
              <a:t> = 1, </a:t>
            </a:r>
            <a:r>
              <a:rPr lang="en-GB" sz="2400" dirty="0" err="1"/>
              <a:t>ValueB</a:t>
            </a:r>
            <a:r>
              <a:rPr lang="en-GB" sz="2400" dirty="0"/>
              <a:t> = 2</a:t>
            </a:r>
          </a:p>
          <a:p>
            <a:r>
              <a:rPr lang="en-GB" sz="2400" dirty="0" err="1"/>
              <a:t>ValueA</a:t>
            </a:r>
            <a:r>
              <a:rPr lang="en-GB" sz="2400" dirty="0"/>
              <a:t> = 2, </a:t>
            </a:r>
            <a:r>
              <a:rPr lang="en-GB" sz="2400" dirty="0" err="1"/>
              <a:t>ValueB</a:t>
            </a:r>
            <a:r>
              <a:rPr lang="en-GB" sz="2400" dirty="0"/>
              <a:t> = 0</a:t>
            </a:r>
          </a:p>
          <a:p>
            <a:r>
              <a:rPr lang="en-GB" sz="2400" dirty="0"/>
              <a:t>…</a:t>
            </a:r>
          </a:p>
          <a:p>
            <a:r>
              <a:rPr lang="en-GB" sz="2400" dirty="0" err="1"/>
              <a:t>ValueA</a:t>
            </a:r>
            <a:r>
              <a:rPr lang="en-GB" sz="2400" dirty="0"/>
              <a:t> = 9, </a:t>
            </a:r>
            <a:r>
              <a:rPr lang="en-GB" sz="2400" dirty="0" err="1"/>
              <a:t>ValueB</a:t>
            </a:r>
            <a:r>
              <a:rPr lang="en-GB" sz="2400" dirty="0"/>
              <a:t> = 1</a:t>
            </a:r>
          </a:p>
          <a:p>
            <a:r>
              <a:rPr lang="en-GB" sz="2400" dirty="0" err="1"/>
              <a:t>ValueA</a:t>
            </a:r>
            <a:r>
              <a:rPr lang="en-GB" sz="2400" dirty="0"/>
              <a:t> = 9, </a:t>
            </a:r>
            <a:r>
              <a:rPr lang="en-GB" sz="2400" dirty="0" err="1"/>
              <a:t>ValueB</a:t>
            </a:r>
            <a:r>
              <a:rPr lang="en-GB" sz="2400" dirty="0"/>
              <a:t> = 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92A7DDF-93E2-4DEA-8D6F-A9461A9658F3}"/>
              </a:ext>
            </a:extLst>
          </p:cNvPr>
          <p:cNvCxnSpPr/>
          <p:nvPr/>
        </p:nvCxnSpPr>
        <p:spPr>
          <a:xfrm>
            <a:off x="6708809" y="3667225"/>
            <a:ext cx="847023" cy="0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3635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053E67B6-8D38-4296-B41B-F6CA731C3BE7}"/>
              </a:ext>
            </a:extLst>
          </p:cNvPr>
          <p:cNvSpPr/>
          <p:nvPr/>
        </p:nvSpPr>
        <p:spPr>
          <a:xfrm>
            <a:off x="8080744" y="3134557"/>
            <a:ext cx="3455582" cy="17939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Content Placeholder 2">
            <a:extLst>
              <a:ext uri="{FF2B5EF4-FFF2-40B4-BE49-F238E27FC236}">
                <a16:creationId xmlns:a16="http://schemas.microsoft.com/office/drawing/2014/main" id="{C1B1364E-BBE5-4A7C-865E-FCF723721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5077" y="1345324"/>
            <a:ext cx="4084924" cy="4555746"/>
          </a:xfrm>
        </p:spPr>
        <p:txBody>
          <a:bodyPr/>
          <a:lstStyle/>
          <a:p>
            <a:pPr lvl="1"/>
            <a:endParaRPr lang="en-GB" dirty="0"/>
          </a:p>
          <a:p>
            <a:pPr lvl="1"/>
            <a:endParaRPr lang="en-GB" dirty="0"/>
          </a:p>
          <a:p>
            <a:pPr marL="57150" indent="0">
              <a:buNone/>
            </a:pPr>
            <a:r>
              <a:rPr lang="en-GB" sz="2000" dirty="0">
                <a:solidFill>
                  <a:srgbClr val="0000FF"/>
                </a:solidFill>
              </a:rPr>
              <a:t>for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FF0000"/>
                </a:solidFill>
              </a:rPr>
              <a:t>(</a:t>
            </a:r>
            <a:r>
              <a:rPr lang="en-GB" sz="2000" dirty="0" err="1">
                <a:solidFill>
                  <a:schemeClr val="tx1"/>
                </a:solidFill>
              </a:rPr>
              <a:t>i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/>
              <a:t>=</a:t>
            </a:r>
            <a:r>
              <a:rPr lang="en-GB" sz="2000" dirty="0">
                <a:solidFill>
                  <a:srgbClr val="804040"/>
                </a:solidFill>
              </a:rPr>
              <a:t> </a:t>
            </a:r>
            <a:r>
              <a:rPr lang="en-GB" sz="2000" dirty="0">
                <a:solidFill>
                  <a:srgbClr val="6400C8"/>
                </a:solidFill>
              </a:rPr>
              <a:t>0</a:t>
            </a:r>
            <a:r>
              <a:rPr lang="en-GB" sz="2000" dirty="0">
                <a:solidFill>
                  <a:schemeClr val="tx1"/>
                </a:solidFill>
              </a:rPr>
              <a:t>; </a:t>
            </a:r>
            <a:r>
              <a:rPr lang="en-GB" sz="2000" dirty="0" err="1">
                <a:solidFill>
                  <a:schemeClr val="tx1"/>
                </a:solidFill>
              </a:rPr>
              <a:t>i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/>
              <a:t>&lt;</a:t>
            </a:r>
            <a:r>
              <a:rPr lang="en-GB" sz="2000" dirty="0">
                <a:solidFill>
                  <a:srgbClr val="804040"/>
                </a:solidFill>
              </a:rPr>
              <a:t> </a:t>
            </a:r>
            <a:r>
              <a:rPr lang="en-GB" sz="2000" dirty="0">
                <a:solidFill>
                  <a:srgbClr val="6400C8"/>
                </a:solidFill>
              </a:rPr>
              <a:t>n</a:t>
            </a:r>
            <a:r>
              <a:rPr lang="en-GB" sz="2000" baseline="-25000" dirty="0">
                <a:solidFill>
                  <a:srgbClr val="6400C8"/>
                </a:solidFill>
              </a:rPr>
              <a:t>frame1</a:t>
            </a:r>
            <a:r>
              <a:rPr lang="en-GB" sz="2000" dirty="0">
                <a:solidFill>
                  <a:schemeClr val="tx1"/>
                </a:solidFill>
              </a:rPr>
              <a:t>; </a:t>
            </a:r>
            <a:r>
              <a:rPr lang="en-GB" sz="2000" dirty="0" err="1">
                <a:solidFill>
                  <a:schemeClr val="tx1"/>
                </a:solidFill>
              </a:rPr>
              <a:t>i</a:t>
            </a:r>
            <a:r>
              <a:rPr lang="en-GB" sz="2000" dirty="0"/>
              <a:t>++</a:t>
            </a:r>
            <a:r>
              <a:rPr lang="en-GB" sz="2000" dirty="0">
                <a:solidFill>
                  <a:srgbClr val="FF0000"/>
                </a:solidFill>
              </a:rPr>
              <a:t>) {</a:t>
            </a:r>
          </a:p>
          <a:p>
            <a:pPr marL="57150" indent="0">
              <a:buNone/>
            </a:pPr>
            <a:r>
              <a:rPr lang="en-GB" sz="2000" dirty="0">
                <a:solidFill>
                  <a:srgbClr val="0000FF"/>
                </a:solidFill>
              </a:rPr>
              <a:t>     for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FF0000"/>
                </a:solidFill>
              </a:rPr>
              <a:t>(</a:t>
            </a:r>
            <a:r>
              <a:rPr lang="en-GB" sz="2000" dirty="0">
                <a:solidFill>
                  <a:schemeClr val="tx1"/>
                </a:solidFill>
              </a:rPr>
              <a:t>j </a:t>
            </a:r>
            <a:r>
              <a:rPr lang="en-GB" sz="2000" dirty="0"/>
              <a:t>=</a:t>
            </a:r>
            <a:r>
              <a:rPr lang="en-GB" sz="2000" dirty="0">
                <a:solidFill>
                  <a:srgbClr val="804040"/>
                </a:solidFill>
              </a:rPr>
              <a:t> </a:t>
            </a:r>
            <a:r>
              <a:rPr lang="en-GB" sz="2000" dirty="0">
                <a:solidFill>
                  <a:srgbClr val="6400C8"/>
                </a:solidFill>
              </a:rPr>
              <a:t>0</a:t>
            </a:r>
            <a:r>
              <a:rPr lang="en-GB" sz="2000" dirty="0">
                <a:solidFill>
                  <a:schemeClr val="tx1"/>
                </a:solidFill>
              </a:rPr>
              <a:t>; j </a:t>
            </a:r>
            <a:r>
              <a:rPr lang="en-GB" sz="2000" dirty="0"/>
              <a:t>&lt;</a:t>
            </a:r>
            <a:r>
              <a:rPr lang="en-GB" sz="2000" dirty="0">
                <a:solidFill>
                  <a:srgbClr val="804040"/>
                </a:solidFill>
              </a:rPr>
              <a:t> </a:t>
            </a:r>
            <a:r>
              <a:rPr lang="en-GB" sz="2000" dirty="0">
                <a:solidFill>
                  <a:srgbClr val="6400C8"/>
                </a:solidFill>
              </a:rPr>
              <a:t>n</a:t>
            </a:r>
            <a:r>
              <a:rPr lang="en-GB" sz="2000" baseline="-25000" dirty="0">
                <a:solidFill>
                  <a:srgbClr val="6400C8"/>
                </a:solidFill>
              </a:rPr>
              <a:t>frame2</a:t>
            </a:r>
            <a:r>
              <a:rPr lang="en-GB" sz="2000" dirty="0">
                <a:solidFill>
                  <a:schemeClr val="tx1"/>
                </a:solidFill>
              </a:rPr>
              <a:t>; </a:t>
            </a:r>
            <a:r>
              <a:rPr lang="en-GB" sz="2000" dirty="0" err="1">
                <a:solidFill>
                  <a:schemeClr val="tx1"/>
                </a:solidFill>
              </a:rPr>
              <a:t>j</a:t>
            </a:r>
            <a:r>
              <a:rPr lang="en-GB" sz="2000" dirty="0" err="1"/>
              <a:t>++</a:t>
            </a:r>
            <a:r>
              <a:rPr lang="en-GB" sz="2000" dirty="0">
                <a:solidFill>
                  <a:srgbClr val="FF0000"/>
                </a:solidFill>
              </a:rPr>
              <a:t>) {</a:t>
            </a:r>
          </a:p>
          <a:p>
            <a:pPr marL="57150" indent="0">
              <a:buNone/>
            </a:pPr>
            <a:r>
              <a:rPr lang="en-GB" sz="2000" dirty="0">
                <a:solidFill>
                  <a:srgbClr val="FF0000"/>
                </a:solidFill>
              </a:rPr>
              <a:t>	</a:t>
            </a:r>
          </a:p>
          <a:p>
            <a:pPr marL="57150" indent="0">
              <a:buNone/>
            </a:pPr>
            <a:endParaRPr lang="en-GB" sz="2000" dirty="0">
              <a:solidFill>
                <a:srgbClr val="FF0000"/>
              </a:solidFill>
            </a:endParaRPr>
          </a:p>
          <a:p>
            <a:pPr marL="57150" indent="0">
              <a:buNone/>
            </a:pPr>
            <a:endParaRPr lang="en-GB" sz="2000" dirty="0">
              <a:solidFill>
                <a:srgbClr val="FF0000"/>
              </a:solidFill>
            </a:endParaRPr>
          </a:p>
          <a:p>
            <a:pPr marL="57150" indent="0" algn="ctr">
              <a:buNone/>
            </a:pPr>
            <a:r>
              <a:rPr lang="en-GB" sz="2000" dirty="0"/>
              <a:t>	</a:t>
            </a:r>
            <a:r>
              <a:rPr lang="en-GB" sz="2000" i="1" dirty="0"/>
              <a:t>Measure distance between 	points “</a:t>
            </a:r>
            <a:r>
              <a:rPr lang="en-GB" sz="2000" i="1" dirty="0" err="1"/>
              <a:t>i</a:t>
            </a:r>
            <a:r>
              <a:rPr lang="en-GB" sz="2000" i="1" dirty="0"/>
              <a:t>” (</a:t>
            </a:r>
            <a:r>
              <a:rPr lang="en-GB" sz="2000" i="1" dirty="0" err="1"/>
              <a:t>fr.</a:t>
            </a:r>
            <a:r>
              <a:rPr lang="en-GB" sz="2000" i="1" dirty="0"/>
              <a:t> 1) and “j” (</a:t>
            </a:r>
            <a:r>
              <a:rPr lang="en-GB" sz="2000" i="1" dirty="0" err="1"/>
              <a:t>fr.</a:t>
            </a:r>
            <a:r>
              <a:rPr lang="en-GB" sz="2000" i="1" dirty="0"/>
              <a:t> 2)</a:t>
            </a:r>
          </a:p>
          <a:p>
            <a:pPr marL="57150" indent="0">
              <a:buNone/>
            </a:pPr>
            <a:r>
              <a:rPr lang="en-GB" sz="2000" i="1" dirty="0"/>
              <a:t>	 </a:t>
            </a:r>
          </a:p>
          <a:p>
            <a:pPr marL="57150" indent="0">
              <a:buNone/>
            </a:pPr>
            <a:r>
              <a:rPr lang="en-GB" sz="2000" dirty="0">
                <a:solidFill>
                  <a:srgbClr val="FF0000"/>
                </a:solidFill>
              </a:rPr>
              <a:t>     }</a:t>
            </a:r>
          </a:p>
          <a:p>
            <a:pPr marL="57150" indent="0">
              <a:buNone/>
            </a:pPr>
            <a:r>
              <a:rPr lang="en-GB" sz="2000" dirty="0">
                <a:solidFill>
                  <a:srgbClr val="FF0000"/>
                </a:solidFill>
              </a:rPr>
              <a:t>}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012EC0-3B73-4073-8C2D-E440FB88A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Nesting loops (example)</a:t>
            </a:r>
          </a:p>
        </p:txBody>
      </p:sp>
      <p:graphicFrame>
        <p:nvGraphicFramePr>
          <p:cNvPr id="4" name="Table 8">
            <a:extLst>
              <a:ext uri="{FF2B5EF4-FFF2-40B4-BE49-F238E27FC236}">
                <a16:creationId xmlns:a16="http://schemas.microsoft.com/office/drawing/2014/main" id="{3F883CF3-FAB6-4B61-8D2D-4325DE9D0D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426086"/>
              </p:ext>
            </p:extLst>
          </p:nvPr>
        </p:nvGraphicFramePr>
        <p:xfrm>
          <a:off x="4281777" y="2384502"/>
          <a:ext cx="2444072" cy="2444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018">
                  <a:extLst>
                    <a:ext uri="{9D8B030D-6E8A-4147-A177-3AD203B41FA5}">
                      <a16:colId xmlns:a16="http://schemas.microsoft.com/office/drawing/2014/main" val="2424412800"/>
                    </a:ext>
                  </a:extLst>
                </a:gridCol>
                <a:gridCol w="611018">
                  <a:extLst>
                    <a:ext uri="{9D8B030D-6E8A-4147-A177-3AD203B41FA5}">
                      <a16:colId xmlns:a16="http://schemas.microsoft.com/office/drawing/2014/main" val="325264614"/>
                    </a:ext>
                  </a:extLst>
                </a:gridCol>
                <a:gridCol w="611018">
                  <a:extLst>
                    <a:ext uri="{9D8B030D-6E8A-4147-A177-3AD203B41FA5}">
                      <a16:colId xmlns:a16="http://schemas.microsoft.com/office/drawing/2014/main" val="812367028"/>
                    </a:ext>
                  </a:extLst>
                </a:gridCol>
                <a:gridCol w="611018">
                  <a:extLst>
                    <a:ext uri="{9D8B030D-6E8A-4147-A177-3AD203B41FA5}">
                      <a16:colId xmlns:a16="http://schemas.microsoft.com/office/drawing/2014/main" val="130706566"/>
                    </a:ext>
                  </a:extLst>
                </a:gridCol>
              </a:tblGrid>
              <a:tr h="611018">
                <a:tc>
                  <a:txBody>
                    <a:bodyPr/>
                    <a:lstStyle/>
                    <a:p>
                      <a:pPr algn="ctr"/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74565" marR="74565" marT="37283" marB="372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74565" marR="74565" marT="37283" marB="372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74565" marR="74565" marT="37283" marB="372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74565" marR="74565" marT="37283" marB="372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0682250"/>
                  </a:ext>
                </a:extLst>
              </a:tr>
              <a:tr h="611018">
                <a:tc>
                  <a:txBody>
                    <a:bodyPr/>
                    <a:lstStyle/>
                    <a:p>
                      <a:pPr algn="ctr"/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74565" marR="74565" marT="37283" marB="372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74565" marR="74565" marT="37283" marB="372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74565" marR="74565" marT="37283" marB="372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300">
                        <a:solidFill>
                          <a:schemeClr val="tx1"/>
                        </a:solidFill>
                      </a:endParaRPr>
                    </a:p>
                  </a:txBody>
                  <a:tcPr marL="74565" marR="74565" marT="37283" marB="372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881629"/>
                  </a:ext>
                </a:extLst>
              </a:tr>
              <a:tr h="611018">
                <a:tc>
                  <a:txBody>
                    <a:bodyPr/>
                    <a:lstStyle/>
                    <a:p>
                      <a:pPr algn="ctr"/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74565" marR="74565" marT="37283" marB="372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74565" marR="74565" marT="37283" marB="372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74565" marR="74565" marT="37283" marB="372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74565" marR="74565" marT="37283" marB="372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1982114"/>
                  </a:ext>
                </a:extLst>
              </a:tr>
              <a:tr h="611018">
                <a:tc>
                  <a:txBody>
                    <a:bodyPr/>
                    <a:lstStyle/>
                    <a:p>
                      <a:pPr algn="ctr"/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74565" marR="74565" marT="37283" marB="372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300">
                        <a:solidFill>
                          <a:schemeClr val="tx1"/>
                        </a:solidFill>
                      </a:endParaRPr>
                    </a:p>
                  </a:txBody>
                  <a:tcPr marL="74565" marR="74565" marT="37283" marB="372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74565" marR="74565" marT="37283" marB="372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74565" marR="74565" marT="37283" marB="372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72177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E108BFB-F2AD-478C-8C45-E4C76710007F}"/>
              </a:ext>
            </a:extLst>
          </p:cNvPr>
          <p:cNvSpPr txBox="1"/>
          <p:nvPr/>
        </p:nvSpPr>
        <p:spPr>
          <a:xfrm>
            <a:off x="4281777" y="2512523"/>
            <a:ext cx="603911" cy="3519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687" dirty="0"/>
              <a:t>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DE67C9-5240-48FC-A117-4BCECAFD6D53}"/>
              </a:ext>
            </a:extLst>
          </p:cNvPr>
          <p:cNvSpPr txBox="1"/>
          <p:nvPr/>
        </p:nvSpPr>
        <p:spPr>
          <a:xfrm>
            <a:off x="4898193" y="2512523"/>
            <a:ext cx="603911" cy="3519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687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1C69DF-CB9F-4669-86FE-959D023C1207}"/>
              </a:ext>
            </a:extLst>
          </p:cNvPr>
          <p:cNvSpPr txBox="1"/>
          <p:nvPr/>
        </p:nvSpPr>
        <p:spPr>
          <a:xfrm>
            <a:off x="5509145" y="2512523"/>
            <a:ext cx="603911" cy="3519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687" dirty="0"/>
              <a:t>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F3659F-F66B-4E60-AA6C-4914E0F3E322}"/>
              </a:ext>
            </a:extLst>
          </p:cNvPr>
          <p:cNvSpPr txBox="1"/>
          <p:nvPr/>
        </p:nvSpPr>
        <p:spPr>
          <a:xfrm>
            <a:off x="6116513" y="2512523"/>
            <a:ext cx="603911" cy="3519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687" dirty="0"/>
              <a:t>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9D3AC1-11F0-4B95-8723-A5CA8462D298}"/>
              </a:ext>
            </a:extLst>
          </p:cNvPr>
          <p:cNvSpPr txBox="1"/>
          <p:nvPr/>
        </p:nvSpPr>
        <p:spPr>
          <a:xfrm>
            <a:off x="4288921" y="3118351"/>
            <a:ext cx="603911" cy="3519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687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0F0EED-3D13-450E-B00D-B7A032F2FA5D}"/>
              </a:ext>
            </a:extLst>
          </p:cNvPr>
          <p:cNvSpPr txBox="1"/>
          <p:nvPr/>
        </p:nvSpPr>
        <p:spPr>
          <a:xfrm>
            <a:off x="4905337" y="3118351"/>
            <a:ext cx="603911" cy="3519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687" dirty="0"/>
              <a:t>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2D5A22-1428-4846-AF43-E55FE712FC83}"/>
              </a:ext>
            </a:extLst>
          </p:cNvPr>
          <p:cNvSpPr txBox="1"/>
          <p:nvPr/>
        </p:nvSpPr>
        <p:spPr>
          <a:xfrm>
            <a:off x="5516289" y="3118351"/>
            <a:ext cx="603911" cy="3519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687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89CCBA-0D49-400C-8F54-6FFD9B7684D5}"/>
              </a:ext>
            </a:extLst>
          </p:cNvPr>
          <p:cNvSpPr txBox="1"/>
          <p:nvPr/>
        </p:nvSpPr>
        <p:spPr>
          <a:xfrm>
            <a:off x="6123657" y="3118351"/>
            <a:ext cx="603911" cy="3519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687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E8B0AE-F63D-4B9B-ABD2-BE84653DFE4D}"/>
              </a:ext>
            </a:extLst>
          </p:cNvPr>
          <p:cNvSpPr txBox="1"/>
          <p:nvPr/>
        </p:nvSpPr>
        <p:spPr>
          <a:xfrm>
            <a:off x="4286143" y="3726101"/>
            <a:ext cx="603911" cy="3519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687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5FDF9E-CD4C-46D9-9D8E-68F864426D67}"/>
              </a:ext>
            </a:extLst>
          </p:cNvPr>
          <p:cNvSpPr txBox="1"/>
          <p:nvPr/>
        </p:nvSpPr>
        <p:spPr>
          <a:xfrm>
            <a:off x="4902560" y="3726101"/>
            <a:ext cx="603911" cy="3519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687" dirty="0"/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511025-CA4A-458E-94A3-59FDB035B7C9}"/>
              </a:ext>
            </a:extLst>
          </p:cNvPr>
          <p:cNvSpPr txBox="1"/>
          <p:nvPr/>
        </p:nvSpPr>
        <p:spPr>
          <a:xfrm>
            <a:off x="5513511" y="3726101"/>
            <a:ext cx="603911" cy="3519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687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037DB1-D237-4EE2-8C9B-D59012640FE4}"/>
              </a:ext>
            </a:extLst>
          </p:cNvPr>
          <p:cNvSpPr txBox="1"/>
          <p:nvPr/>
        </p:nvSpPr>
        <p:spPr>
          <a:xfrm>
            <a:off x="6120880" y="3726101"/>
            <a:ext cx="603911" cy="3519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687" dirty="0"/>
              <a:t>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FDC7D4-50BC-45F0-BD7D-A0404A267D94}"/>
              </a:ext>
            </a:extLst>
          </p:cNvPr>
          <p:cNvSpPr txBox="1"/>
          <p:nvPr/>
        </p:nvSpPr>
        <p:spPr>
          <a:xfrm>
            <a:off x="4280059" y="4342592"/>
            <a:ext cx="603911" cy="3519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687" dirty="0"/>
              <a:t>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E28B18-885C-4F04-882E-EC499C543AE7}"/>
              </a:ext>
            </a:extLst>
          </p:cNvPr>
          <p:cNvSpPr txBox="1"/>
          <p:nvPr/>
        </p:nvSpPr>
        <p:spPr>
          <a:xfrm>
            <a:off x="4896475" y="4342592"/>
            <a:ext cx="603911" cy="3519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687" dirty="0"/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47667C-4562-4217-AA2F-471BDED27EC9}"/>
              </a:ext>
            </a:extLst>
          </p:cNvPr>
          <p:cNvSpPr txBox="1"/>
          <p:nvPr/>
        </p:nvSpPr>
        <p:spPr>
          <a:xfrm>
            <a:off x="5507427" y="4342592"/>
            <a:ext cx="603911" cy="3519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687" dirty="0"/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DB6C7B-DD29-47A5-A610-4081CDF3ABBD}"/>
              </a:ext>
            </a:extLst>
          </p:cNvPr>
          <p:cNvSpPr txBox="1"/>
          <p:nvPr/>
        </p:nvSpPr>
        <p:spPr>
          <a:xfrm>
            <a:off x="6114796" y="4342592"/>
            <a:ext cx="603911" cy="3519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687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E50DB3-D405-445A-BC1F-F0AF7B6ABCCC}"/>
              </a:ext>
            </a:extLst>
          </p:cNvPr>
          <p:cNvSpPr txBox="1"/>
          <p:nvPr/>
        </p:nvSpPr>
        <p:spPr>
          <a:xfrm>
            <a:off x="4106865" y="4960360"/>
            <a:ext cx="2071688" cy="308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6" dirty="0">
                <a:solidFill>
                  <a:schemeClr val="accent2"/>
                </a:solidFill>
              </a:rPr>
              <a:t>Frame 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C276CF9-4102-4114-A7C9-DCB4F53255EC}"/>
              </a:ext>
            </a:extLst>
          </p:cNvPr>
          <p:cNvSpPr/>
          <p:nvPr/>
        </p:nvSpPr>
        <p:spPr>
          <a:xfrm>
            <a:off x="984308" y="2165152"/>
            <a:ext cx="2739628" cy="2739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25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0640C0-C4D6-4A42-B9DB-FA4FE9A7052F}"/>
              </a:ext>
            </a:extLst>
          </p:cNvPr>
          <p:cNvSpPr txBox="1"/>
          <p:nvPr/>
        </p:nvSpPr>
        <p:spPr>
          <a:xfrm>
            <a:off x="961983" y="4960360"/>
            <a:ext cx="2071688" cy="308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6" dirty="0">
                <a:solidFill>
                  <a:schemeClr val="tx2"/>
                </a:solidFill>
              </a:rPr>
              <a:t>Frame 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364C7A4-A515-4C05-A314-E4428EBF9FF4}"/>
              </a:ext>
            </a:extLst>
          </p:cNvPr>
          <p:cNvSpPr/>
          <p:nvPr/>
        </p:nvSpPr>
        <p:spPr>
          <a:xfrm>
            <a:off x="1348066" y="2536627"/>
            <a:ext cx="122016" cy="122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25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843D5F6-0DA1-43B7-B5C5-464BE0DD1411}"/>
              </a:ext>
            </a:extLst>
          </p:cNvPr>
          <p:cNvSpPr/>
          <p:nvPr/>
        </p:nvSpPr>
        <p:spPr>
          <a:xfrm>
            <a:off x="1683823" y="3901083"/>
            <a:ext cx="122016" cy="122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25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C06B683-E524-4CDC-B6E8-E7F934E391BA}"/>
              </a:ext>
            </a:extLst>
          </p:cNvPr>
          <p:cNvSpPr/>
          <p:nvPr/>
        </p:nvSpPr>
        <p:spPr>
          <a:xfrm>
            <a:off x="2711950" y="2676289"/>
            <a:ext cx="122016" cy="122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25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EF5856E-3993-4E8C-A964-277FFEFA014F}"/>
              </a:ext>
            </a:extLst>
          </p:cNvPr>
          <p:cNvSpPr/>
          <p:nvPr/>
        </p:nvSpPr>
        <p:spPr>
          <a:xfrm>
            <a:off x="2833966" y="3235291"/>
            <a:ext cx="122016" cy="122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25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DC1A13-F001-4011-BC28-CACA8C89B152}"/>
              </a:ext>
            </a:extLst>
          </p:cNvPr>
          <p:cNvSpPr txBox="1"/>
          <p:nvPr/>
        </p:nvSpPr>
        <p:spPr>
          <a:xfrm>
            <a:off x="1011990" y="2467792"/>
            <a:ext cx="400050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25" dirty="0">
                <a:solidFill>
                  <a:schemeClr val="tx2"/>
                </a:solidFill>
              </a:rPr>
              <a:t>1A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F85251-0D12-4B3A-9AF6-8F6DD2174B89}"/>
              </a:ext>
            </a:extLst>
          </p:cNvPr>
          <p:cNvSpPr txBox="1"/>
          <p:nvPr/>
        </p:nvSpPr>
        <p:spPr>
          <a:xfrm>
            <a:off x="2391500" y="2607454"/>
            <a:ext cx="400050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25" dirty="0">
                <a:solidFill>
                  <a:schemeClr val="tx2"/>
                </a:solidFill>
              </a:rPr>
              <a:t>1B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7EC6FC-8566-4A73-AAB7-734FD3FBF72A}"/>
              </a:ext>
            </a:extLst>
          </p:cNvPr>
          <p:cNvSpPr txBox="1"/>
          <p:nvPr/>
        </p:nvSpPr>
        <p:spPr>
          <a:xfrm>
            <a:off x="2511284" y="3166456"/>
            <a:ext cx="400050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25" dirty="0">
                <a:solidFill>
                  <a:schemeClr val="tx2"/>
                </a:solidFill>
              </a:rPr>
              <a:t>1C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148530-4EE2-49C1-8500-CD3F1230F1B9}"/>
              </a:ext>
            </a:extLst>
          </p:cNvPr>
          <p:cNvSpPr txBox="1"/>
          <p:nvPr/>
        </p:nvSpPr>
        <p:spPr>
          <a:xfrm>
            <a:off x="1353779" y="3832248"/>
            <a:ext cx="400050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25" dirty="0">
                <a:solidFill>
                  <a:schemeClr val="tx2"/>
                </a:solidFill>
              </a:rPr>
              <a:t>1D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A6E776F-B1D1-4AE5-B053-186C30A19B09}"/>
              </a:ext>
            </a:extLst>
          </p:cNvPr>
          <p:cNvGrpSpPr/>
          <p:nvPr/>
        </p:nvGrpSpPr>
        <p:grpSpPr>
          <a:xfrm>
            <a:off x="4145417" y="2165152"/>
            <a:ext cx="2739628" cy="2739628"/>
            <a:chOff x="6395720" y="1818640"/>
            <a:chExt cx="3896360" cy="389636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209ECF5-0977-4CC5-A70E-75591275D085}"/>
                </a:ext>
              </a:extLst>
            </p:cNvPr>
            <p:cNvSpPr/>
            <p:nvPr/>
          </p:nvSpPr>
          <p:spPr>
            <a:xfrm>
              <a:off x="6395720" y="1818640"/>
              <a:ext cx="3896360" cy="389636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25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E3F7406-C7D6-4DE4-A3AF-B225DF3E1E80}"/>
                </a:ext>
              </a:extLst>
            </p:cNvPr>
            <p:cNvSpPr/>
            <p:nvPr/>
          </p:nvSpPr>
          <p:spPr>
            <a:xfrm>
              <a:off x="7029906" y="2840127"/>
              <a:ext cx="173534" cy="17353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25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5A46015-4EC4-47DF-8B0F-CBCA4632FF50}"/>
                </a:ext>
              </a:extLst>
            </p:cNvPr>
            <p:cNvSpPr/>
            <p:nvPr/>
          </p:nvSpPr>
          <p:spPr>
            <a:xfrm>
              <a:off x="9021673" y="2336090"/>
              <a:ext cx="173534" cy="17353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25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A34D9B3-F6B4-4D05-8285-8E0E6F34C954}"/>
                </a:ext>
              </a:extLst>
            </p:cNvPr>
            <p:cNvSpPr txBox="1"/>
            <p:nvPr/>
          </p:nvSpPr>
          <p:spPr>
            <a:xfrm>
              <a:off x="8540522" y="2238191"/>
              <a:ext cx="568960" cy="377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25" dirty="0">
                  <a:solidFill>
                    <a:schemeClr val="accent2"/>
                  </a:solidFill>
                </a:rPr>
                <a:t>2A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470A029-5E19-41BD-B1A8-957CF7C6BAB1}"/>
                </a:ext>
              </a:extLst>
            </p:cNvPr>
            <p:cNvSpPr txBox="1"/>
            <p:nvPr/>
          </p:nvSpPr>
          <p:spPr>
            <a:xfrm>
              <a:off x="6548755" y="2742228"/>
              <a:ext cx="568960" cy="377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25" dirty="0">
                  <a:solidFill>
                    <a:schemeClr val="accent2"/>
                  </a:solidFill>
                </a:rPr>
                <a:t>2B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DB39E1D-294E-49D2-A89D-CDDA16B21EFA}"/>
                </a:ext>
              </a:extLst>
            </p:cNvPr>
            <p:cNvSpPr/>
            <p:nvPr/>
          </p:nvSpPr>
          <p:spPr>
            <a:xfrm>
              <a:off x="8646851" y="3695079"/>
              <a:ext cx="173534" cy="17353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25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10644C4-A29A-4935-8288-10BC38007F2A}"/>
                </a:ext>
              </a:extLst>
            </p:cNvPr>
            <p:cNvSpPr txBox="1"/>
            <p:nvPr/>
          </p:nvSpPr>
          <p:spPr>
            <a:xfrm>
              <a:off x="8175224" y="3597180"/>
              <a:ext cx="568960" cy="377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25" dirty="0">
                  <a:solidFill>
                    <a:schemeClr val="accent2"/>
                  </a:solidFill>
                </a:rPr>
                <a:t>2C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6A01DA9-B1C7-4AD2-A1E8-AB9A00E340C2}"/>
                </a:ext>
              </a:extLst>
            </p:cNvPr>
            <p:cNvSpPr/>
            <p:nvPr/>
          </p:nvSpPr>
          <p:spPr>
            <a:xfrm>
              <a:off x="7534743" y="4976317"/>
              <a:ext cx="173534" cy="17353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25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01BB16F-871C-44ED-B406-F0847F42EAD5}"/>
                </a:ext>
              </a:extLst>
            </p:cNvPr>
            <p:cNvSpPr txBox="1"/>
            <p:nvPr/>
          </p:nvSpPr>
          <p:spPr>
            <a:xfrm>
              <a:off x="7053592" y="4878418"/>
              <a:ext cx="568960" cy="377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25" dirty="0">
                  <a:solidFill>
                    <a:schemeClr val="accent2"/>
                  </a:solidFill>
                </a:rPr>
                <a:t>2D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1C67687-B53D-4251-B766-5B75C79D3662}"/>
              </a:ext>
            </a:extLst>
          </p:cNvPr>
          <p:cNvSpPr txBox="1"/>
          <p:nvPr/>
        </p:nvSpPr>
        <p:spPr>
          <a:xfrm>
            <a:off x="3918677" y="2531809"/>
            <a:ext cx="400050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25" dirty="0">
                <a:solidFill>
                  <a:schemeClr val="tx2"/>
                </a:solidFill>
              </a:rPr>
              <a:t>1A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F394006-03E9-47A8-A383-CA80C067F87F}"/>
              </a:ext>
            </a:extLst>
          </p:cNvPr>
          <p:cNvSpPr txBox="1"/>
          <p:nvPr/>
        </p:nvSpPr>
        <p:spPr>
          <a:xfrm>
            <a:off x="3918677" y="3149191"/>
            <a:ext cx="400050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25" dirty="0">
                <a:solidFill>
                  <a:schemeClr val="tx2"/>
                </a:solidFill>
              </a:rPr>
              <a:t>1B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42C32C7-04D6-4589-A420-70E5F9CB81F2}"/>
              </a:ext>
            </a:extLst>
          </p:cNvPr>
          <p:cNvSpPr txBox="1"/>
          <p:nvPr/>
        </p:nvSpPr>
        <p:spPr>
          <a:xfrm>
            <a:off x="3918677" y="3763801"/>
            <a:ext cx="400050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25" dirty="0">
                <a:solidFill>
                  <a:schemeClr val="tx2"/>
                </a:solidFill>
              </a:rPr>
              <a:t>1C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E48D7DD-B871-47A5-A67A-4401D8C5BB53}"/>
              </a:ext>
            </a:extLst>
          </p:cNvPr>
          <p:cNvSpPr txBox="1"/>
          <p:nvPr/>
        </p:nvSpPr>
        <p:spPr>
          <a:xfrm>
            <a:off x="3918677" y="4378411"/>
            <a:ext cx="400050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25" dirty="0">
                <a:solidFill>
                  <a:schemeClr val="tx2"/>
                </a:solidFill>
              </a:rPr>
              <a:t>1D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BA49BB2-3216-47F8-BE8E-6A94C7BC923A}"/>
              </a:ext>
            </a:extLst>
          </p:cNvPr>
          <p:cNvSpPr txBox="1"/>
          <p:nvPr/>
        </p:nvSpPr>
        <p:spPr>
          <a:xfrm>
            <a:off x="4369895" y="2111136"/>
            <a:ext cx="400050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25" dirty="0">
                <a:solidFill>
                  <a:schemeClr val="accent2"/>
                </a:solidFill>
              </a:rPr>
              <a:t>2A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A6AF30A-4980-4C02-AA21-459F509FEB41}"/>
              </a:ext>
            </a:extLst>
          </p:cNvPr>
          <p:cNvSpPr txBox="1"/>
          <p:nvPr/>
        </p:nvSpPr>
        <p:spPr>
          <a:xfrm>
            <a:off x="4955455" y="2107360"/>
            <a:ext cx="400050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25" dirty="0">
                <a:solidFill>
                  <a:schemeClr val="accent2"/>
                </a:solidFill>
              </a:rPr>
              <a:t>2B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C1CCAB5-6459-4ED5-8B2C-E7E3B3352573}"/>
              </a:ext>
            </a:extLst>
          </p:cNvPr>
          <p:cNvSpPr txBox="1"/>
          <p:nvPr/>
        </p:nvSpPr>
        <p:spPr>
          <a:xfrm>
            <a:off x="5592994" y="2106554"/>
            <a:ext cx="400050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25" dirty="0">
                <a:solidFill>
                  <a:schemeClr val="accent2"/>
                </a:solidFill>
              </a:rPr>
              <a:t>2C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165244E-65CA-4567-B7F5-D66109026CEB}"/>
              </a:ext>
            </a:extLst>
          </p:cNvPr>
          <p:cNvSpPr txBox="1"/>
          <p:nvPr/>
        </p:nvSpPr>
        <p:spPr>
          <a:xfrm>
            <a:off x="6178553" y="2111136"/>
            <a:ext cx="400050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25" dirty="0">
                <a:solidFill>
                  <a:schemeClr val="accent2"/>
                </a:solidFill>
              </a:rPr>
              <a:t>2D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7F8A95D-0B97-4D3B-9B2A-E2221B277C6F}"/>
              </a:ext>
            </a:extLst>
          </p:cNvPr>
          <p:cNvSpPr txBox="1"/>
          <p:nvPr/>
        </p:nvSpPr>
        <p:spPr>
          <a:xfrm>
            <a:off x="4473743" y="4960360"/>
            <a:ext cx="2071688" cy="308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6" dirty="0"/>
              <a:t>Point-point distances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451EC90-9D66-440B-B54C-9CB7EFC1E828}"/>
              </a:ext>
            </a:extLst>
          </p:cNvPr>
          <p:cNvGrpSpPr/>
          <p:nvPr/>
        </p:nvGrpSpPr>
        <p:grpSpPr>
          <a:xfrm>
            <a:off x="984308" y="2165152"/>
            <a:ext cx="2739628" cy="2739628"/>
            <a:chOff x="6395720" y="1818640"/>
            <a:chExt cx="3896360" cy="3896360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FD83491-2240-499A-A451-FD56D19F5E2F}"/>
                </a:ext>
              </a:extLst>
            </p:cNvPr>
            <p:cNvSpPr/>
            <p:nvPr/>
          </p:nvSpPr>
          <p:spPr>
            <a:xfrm>
              <a:off x="6395720" y="1818640"/>
              <a:ext cx="3896360" cy="389636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25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A8A36AE7-CB83-4AF0-A382-FF87928474A8}"/>
                </a:ext>
              </a:extLst>
            </p:cNvPr>
            <p:cNvSpPr/>
            <p:nvPr/>
          </p:nvSpPr>
          <p:spPr>
            <a:xfrm>
              <a:off x="7029906" y="2840127"/>
              <a:ext cx="173534" cy="17353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25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869194E-7916-4327-911C-A6D3C6747CE1}"/>
                </a:ext>
              </a:extLst>
            </p:cNvPr>
            <p:cNvSpPr/>
            <p:nvPr/>
          </p:nvSpPr>
          <p:spPr>
            <a:xfrm>
              <a:off x="9021673" y="2336090"/>
              <a:ext cx="173534" cy="17353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25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C314D72-A131-4C4C-985C-1C94A5F5A01E}"/>
                </a:ext>
              </a:extLst>
            </p:cNvPr>
            <p:cNvSpPr txBox="1"/>
            <p:nvPr/>
          </p:nvSpPr>
          <p:spPr>
            <a:xfrm>
              <a:off x="8540522" y="2238191"/>
              <a:ext cx="568960" cy="377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25" dirty="0">
                  <a:solidFill>
                    <a:schemeClr val="accent2"/>
                  </a:solidFill>
                </a:rPr>
                <a:t>2A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42FD6D3-07B4-4B97-9CDC-5CEFA2371910}"/>
                </a:ext>
              </a:extLst>
            </p:cNvPr>
            <p:cNvSpPr txBox="1"/>
            <p:nvPr/>
          </p:nvSpPr>
          <p:spPr>
            <a:xfrm>
              <a:off x="6548755" y="2742228"/>
              <a:ext cx="568960" cy="377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25" dirty="0">
                  <a:solidFill>
                    <a:schemeClr val="accent2"/>
                  </a:solidFill>
                </a:rPr>
                <a:t>2B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65CFC930-A50F-4C27-B9B4-A98EEB5C3DE9}"/>
                </a:ext>
              </a:extLst>
            </p:cNvPr>
            <p:cNvSpPr/>
            <p:nvPr/>
          </p:nvSpPr>
          <p:spPr>
            <a:xfrm>
              <a:off x="8646851" y="3695079"/>
              <a:ext cx="173534" cy="17353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25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374E757-5EB6-41F0-AF85-2A71C71C50FB}"/>
                </a:ext>
              </a:extLst>
            </p:cNvPr>
            <p:cNvSpPr txBox="1"/>
            <p:nvPr/>
          </p:nvSpPr>
          <p:spPr>
            <a:xfrm>
              <a:off x="8175224" y="3597180"/>
              <a:ext cx="568960" cy="377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25" dirty="0">
                  <a:solidFill>
                    <a:schemeClr val="accent2"/>
                  </a:solidFill>
                </a:rPr>
                <a:t>2C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740F93BB-5F96-4AA2-8339-DAD03E7708B1}"/>
                </a:ext>
              </a:extLst>
            </p:cNvPr>
            <p:cNvSpPr/>
            <p:nvPr/>
          </p:nvSpPr>
          <p:spPr>
            <a:xfrm>
              <a:off x="7534743" y="4976317"/>
              <a:ext cx="173534" cy="17353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25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0C5638C-A177-4662-A7E4-5149D088B87C}"/>
                </a:ext>
              </a:extLst>
            </p:cNvPr>
            <p:cNvSpPr txBox="1"/>
            <p:nvPr/>
          </p:nvSpPr>
          <p:spPr>
            <a:xfrm>
              <a:off x="7053592" y="4878418"/>
              <a:ext cx="568960" cy="377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25" dirty="0">
                  <a:solidFill>
                    <a:schemeClr val="accent2"/>
                  </a:solidFill>
                </a:rPr>
                <a:t>2D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5FFC9937-5E07-4BEF-AF70-E2FEDBA834FC}"/>
              </a:ext>
            </a:extLst>
          </p:cNvPr>
          <p:cNvSpPr>
            <a:spLocks noChangeAspect="1"/>
          </p:cNvSpPr>
          <p:nvPr/>
        </p:nvSpPr>
        <p:spPr>
          <a:xfrm>
            <a:off x="961983" y="2142220"/>
            <a:ext cx="2784375" cy="27843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25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DDE04EE-10F5-43AD-A57A-B7384B97B4B2}"/>
              </a:ext>
            </a:extLst>
          </p:cNvPr>
          <p:cNvSpPr/>
          <p:nvPr/>
        </p:nvSpPr>
        <p:spPr>
          <a:xfrm>
            <a:off x="1348066" y="2536627"/>
            <a:ext cx="122016" cy="122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25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6372471-15DD-4B06-BB93-6CF59D9B51A9}"/>
              </a:ext>
            </a:extLst>
          </p:cNvPr>
          <p:cNvSpPr/>
          <p:nvPr/>
        </p:nvSpPr>
        <p:spPr>
          <a:xfrm>
            <a:off x="1683823" y="3901083"/>
            <a:ext cx="122016" cy="122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25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A5252D8-04A8-45D7-A0B2-D4C859711AF3}"/>
              </a:ext>
            </a:extLst>
          </p:cNvPr>
          <p:cNvSpPr/>
          <p:nvPr/>
        </p:nvSpPr>
        <p:spPr>
          <a:xfrm>
            <a:off x="2711950" y="2676289"/>
            <a:ext cx="122016" cy="122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25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6007D65-5AC4-4E15-AAF9-0593191AED6E}"/>
              </a:ext>
            </a:extLst>
          </p:cNvPr>
          <p:cNvSpPr/>
          <p:nvPr/>
        </p:nvSpPr>
        <p:spPr>
          <a:xfrm>
            <a:off x="2833966" y="3235291"/>
            <a:ext cx="122016" cy="122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25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F670B4A-1EF9-4BAF-8F43-EEC6231A3E39}"/>
              </a:ext>
            </a:extLst>
          </p:cNvPr>
          <p:cNvCxnSpPr>
            <a:cxnSpLocks/>
          </p:cNvCxnSpPr>
          <p:nvPr/>
        </p:nvCxnSpPr>
        <p:spPr>
          <a:xfrm flipV="1">
            <a:off x="1409807" y="2590875"/>
            <a:ext cx="1483445" cy="3348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3388ACC-52E9-4304-AAE2-755889DCBACC}"/>
              </a:ext>
            </a:extLst>
          </p:cNvPr>
          <p:cNvCxnSpPr>
            <a:cxnSpLocks/>
          </p:cNvCxnSpPr>
          <p:nvPr/>
        </p:nvCxnSpPr>
        <p:spPr>
          <a:xfrm>
            <a:off x="1406459" y="2590875"/>
            <a:ext cx="87064" cy="354955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6D15789-99F2-4BE4-A959-DBD5CAFD0F6B}"/>
              </a:ext>
            </a:extLst>
          </p:cNvPr>
          <p:cNvCxnSpPr>
            <a:cxnSpLocks/>
          </p:cNvCxnSpPr>
          <p:nvPr/>
        </p:nvCxnSpPr>
        <p:spPr>
          <a:xfrm>
            <a:off x="1413156" y="2597572"/>
            <a:ext cx="1218902" cy="947663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5399FEA-89C5-4CDF-844A-3CB0C7DCB40E}"/>
              </a:ext>
            </a:extLst>
          </p:cNvPr>
          <p:cNvCxnSpPr>
            <a:cxnSpLocks/>
          </p:cNvCxnSpPr>
          <p:nvPr/>
        </p:nvCxnSpPr>
        <p:spPr>
          <a:xfrm>
            <a:off x="1409807" y="2594223"/>
            <a:ext cx="438671" cy="1855143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72F79A7-53D4-4A89-BB2A-397550DEA29F}"/>
              </a:ext>
            </a:extLst>
          </p:cNvPr>
          <p:cNvCxnSpPr>
            <a:cxnSpLocks/>
          </p:cNvCxnSpPr>
          <p:nvPr/>
        </p:nvCxnSpPr>
        <p:spPr>
          <a:xfrm flipV="1">
            <a:off x="2773817" y="2587526"/>
            <a:ext cx="116086" cy="151805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BD79260-A2BF-4F6C-A5FF-539355261838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1491961" y="2739331"/>
            <a:ext cx="1221581" cy="207948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D94D0DA-E162-41E3-9DA3-36CBA8AC5DEC}"/>
              </a:ext>
            </a:extLst>
          </p:cNvPr>
          <p:cNvCxnSpPr>
            <a:cxnSpLocks/>
          </p:cNvCxnSpPr>
          <p:nvPr/>
        </p:nvCxnSpPr>
        <p:spPr>
          <a:xfrm flipH="1">
            <a:off x="2626477" y="2739330"/>
            <a:ext cx="147340" cy="808137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5E7FC69-8F9E-4485-A24F-D8F72E080140}"/>
              </a:ext>
            </a:extLst>
          </p:cNvPr>
          <p:cNvCxnSpPr>
            <a:cxnSpLocks/>
          </p:cNvCxnSpPr>
          <p:nvPr/>
        </p:nvCxnSpPr>
        <p:spPr>
          <a:xfrm flipH="1">
            <a:off x="1845130" y="2739331"/>
            <a:ext cx="924223" cy="1710035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CF8E088-1CB3-42CC-9FCF-66D30A1F2C4D}"/>
              </a:ext>
            </a:extLst>
          </p:cNvPr>
          <p:cNvCxnSpPr>
            <a:cxnSpLocks/>
          </p:cNvCxnSpPr>
          <p:nvPr/>
        </p:nvCxnSpPr>
        <p:spPr>
          <a:xfrm flipV="1">
            <a:off x="2894368" y="2591991"/>
            <a:ext cx="0" cy="700982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FA47A7D-3EAF-468F-A949-310A77C169D9}"/>
              </a:ext>
            </a:extLst>
          </p:cNvPr>
          <p:cNvCxnSpPr>
            <a:cxnSpLocks/>
          </p:cNvCxnSpPr>
          <p:nvPr/>
        </p:nvCxnSpPr>
        <p:spPr>
          <a:xfrm flipH="1" flipV="1">
            <a:off x="1487942" y="2944713"/>
            <a:ext cx="1406426" cy="348258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D6AC160-CEC4-400E-B1CF-5638C49462EE}"/>
              </a:ext>
            </a:extLst>
          </p:cNvPr>
          <p:cNvCxnSpPr>
            <a:cxnSpLocks/>
          </p:cNvCxnSpPr>
          <p:nvPr/>
        </p:nvCxnSpPr>
        <p:spPr>
          <a:xfrm flipH="1">
            <a:off x="2630942" y="3292971"/>
            <a:ext cx="267891" cy="250031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B9646BF-5F66-4AFF-9999-F858AFE3AC8F}"/>
              </a:ext>
            </a:extLst>
          </p:cNvPr>
          <p:cNvCxnSpPr>
            <a:cxnSpLocks/>
          </p:cNvCxnSpPr>
          <p:nvPr/>
        </p:nvCxnSpPr>
        <p:spPr>
          <a:xfrm flipH="1">
            <a:off x="1849594" y="3292971"/>
            <a:ext cx="1044773" cy="115193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68B7590-9017-4A11-9D82-4AB0E7D7195D}"/>
              </a:ext>
            </a:extLst>
          </p:cNvPr>
          <p:cNvCxnSpPr>
            <a:cxnSpLocks/>
          </p:cNvCxnSpPr>
          <p:nvPr/>
        </p:nvCxnSpPr>
        <p:spPr>
          <a:xfrm flipV="1">
            <a:off x="1742438" y="2591991"/>
            <a:ext cx="1151930" cy="1370708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FA7AE22-615F-469B-A064-357E1E1C6544}"/>
              </a:ext>
            </a:extLst>
          </p:cNvPr>
          <p:cNvCxnSpPr>
            <a:cxnSpLocks/>
          </p:cNvCxnSpPr>
          <p:nvPr/>
        </p:nvCxnSpPr>
        <p:spPr>
          <a:xfrm flipV="1">
            <a:off x="1746903" y="3543003"/>
            <a:ext cx="888504" cy="419696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235CC3B-EEE6-4936-A713-93654778CB31}"/>
              </a:ext>
            </a:extLst>
          </p:cNvPr>
          <p:cNvCxnSpPr>
            <a:cxnSpLocks/>
          </p:cNvCxnSpPr>
          <p:nvPr/>
        </p:nvCxnSpPr>
        <p:spPr>
          <a:xfrm>
            <a:off x="1742438" y="3967163"/>
            <a:ext cx="102691" cy="477738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000324F-8748-42B8-8F00-F53640BE9542}"/>
              </a:ext>
            </a:extLst>
          </p:cNvPr>
          <p:cNvCxnSpPr>
            <a:cxnSpLocks/>
          </p:cNvCxnSpPr>
          <p:nvPr/>
        </p:nvCxnSpPr>
        <p:spPr>
          <a:xfrm flipH="1" flipV="1">
            <a:off x="1492407" y="2944714"/>
            <a:ext cx="254496" cy="102245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34967E76-451A-47FF-8851-F66EB34FF7F9}"/>
              </a:ext>
            </a:extLst>
          </p:cNvPr>
          <p:cNvSpPr txBox="1"/>
          <p:nvPr/>
        </p:nvSpPr>
        <p:spPr>
          <a:xfrm>
            <a:off x="9480398" y="3258473"/>
            <a:ext cx="601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/>
              <a:t>i</a:t>
            </a:r>
            <a:r>
              <a:rPr lang="en-GB" i="1" dirty="0"/>
              <a:t> = 0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235BC4D-F1C5-45E0-A4F8-A6EEA10C975D}"/>
              </a:ext>
            </a:extLst>
          </p:cNvPr>
          <p:cNvSpPr txBox="1"/>
          <p:nvPr/>
        </p:nvSpPr>
        <p:spPr>
          <a:xfrm>
            <a:off x="9480398" y="3258473"/>
            <a:ext cx="601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/>
              <a:t>i</a:t>
            </a:r>
            <a:r>
              <a:rPr lang="en-GB" i="1" dirty="0"/>
              <a:t> = 1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AFA9543-0496-4EFF-B92A-2A40C974F8FA}"/>
              </a:ext>
            </a:extLst>
          </p:cNvPr>
          <p:cNvSpPr txBox="1"/>
          <p:nvPr/>
        </p:nvSpPr>
        <p:spPr>
          <a:xfrm>
            <a:off x="9480398" y="3258473"/>
            <a:ext cx="601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/>
              <a:t>i</a:t>
            </a:r>
            <a:r>
              <a:rPr lang="en-GB" i="1" dirty="0"/>
              <a:t> = 2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DFE1570-B08C-4449-A03F-16E5EBDDFFF6}"/>
              </a:ext>
            </a:extLst>
          </p:cNvPr>
          <p:cNvSpPr txBox="1"/>
          <p:nvPr/>
        </p:nvSpPr>
        <p:spPr>
          <a:xfrm>
            <a:off x="9480398" y="3258473"/>
            <a:ext cx="601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/>
              <a:t>i</a:t>
            </a:r>
            <a:r>
              <a:rPr lang="en-GB" i="1" dirty="0"/>
              <a:t> = 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72C0F9A-B956-4D17-881E-A9BF704963A7}"/>
              </a:ext>
            </a:extLst>
          </p:cNvPr>
          <p:cNvSpPr txBox="1"/>
          <p:nvPr/>
        </p:nvSpPr>
        <p:spPr>
          <a:xfrm>
            <a:off x="9480398" y="3581557"/>
            <a:ext cx="601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j = 0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64419A9-3D80-4A4D-A41A-89033450A6BF}"/>
              </a:ext>
            </a:extLst>
          </p:cNvPr>
          <p:cNvSpPr txBox="1"/>
          <p:nvPr/>
        </p:nvSpPr>
        <p:spPr>
          <a:xfrm>
            <a:off x="9480398" y="3581557"/>
            <a:ext cx="601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j = 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54114C3-98DF-4887-AB58-F9212B6DED1E}"/>
              </a:ext>
            </a:extLst>
          </p:cNvPr>
          <p:cNvSpPr txBox="1"/>
          <p:nvPr/>
        </p:nvSpPr>
        <p:spPr>
          <a:xfrm>
            <a:off x="9480398" y="3581557"/>
            <a:ext cx="601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j = 2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6DEE1B7-CDBB-411A-A58A-6EEAD18C8CED}"/>
              </a:ext>
            </a:extLst>
          </p:cNvPr>
          <p:cNvSpPr txBox="1"/>
          <p:nvPr/>
        </p:nvSpPr>
        <p:spPr>
          <a:xfrm>
            <a:off x="9480398" y="3581557"/>
            <a:ext cx="601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j = 3</a:t>
            </a:r>
          </a:p>
        </p:txBody>
      </p:sp>
    </p:spTree>
    <p:extLst>
      <p:ext uri="{BB962C8B-B14F-4D97-AF65-F5344CB8AC3E}">
        <p14:creationId xmlns:p14="http://schemas.microsoft.com/office/powerpoint/2010/main" val="225383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7.40741E-7 L -0.25924 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69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33333E-6 L -0.08893 -3.33333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53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22"/>
                                        </p:tgtEl>
                                      </p:cBhvr>
                                      <p:by x="101500" y="1015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3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300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300"/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300"/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300"/>
                                        <p:tgtEl>
                                          <p:spTgt spid="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300"/>
                                        <p:tgtEl>
                                          <p:spTgt spid="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300"/>
                                        <p:tgtEl>
                                          <p:spTgt spid="1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3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3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3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3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3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3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3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3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3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3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3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3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3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3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300"/>
                            </p:stCondLst>
                            <p:childTnLst>
                              <p:par>
                                <p:cTn id="17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3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5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3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600"/>
                            </p:stCondLst>
                            <p:childTnLst>
                              <p:par>
                                <p:cTn id="19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7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3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grpId="5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3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2900"/>
                            </p:stCondLst>
                            <p:childTnLst>
                              <p:par>
                                <p:cTn id="20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3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3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grpId="4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3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3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4200"/>
                            </p:stCondLst>
                            <p:childTnLst>
                              <p:par>
                                <p:cTn id="22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3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xit" presetSubtype="0" fill="hold" grpId="7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3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5500"/>
                            </p:stCondLst>
                            <p:childTnLst>
                              <p:par>
                                <p:cTn id="23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3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xit" presetSubtype="0" fill="hold" grpId="6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3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6800"/>
                            </p:stCondLst>
                            <p:childTnLst>
                              <p:par>
                                <p:cTn id="24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grpId="6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3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xit" presetSubtype="0" fill="hold" grpId="7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3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8100"/>
                            </p:stCondLst>
                            <p:childTnLst>
                              <p:par>
                                <p:cTn id="26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3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0" presetClass="entr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3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0" presetClass="exit" presetSubtype="0" fill="hold" grpId="5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3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3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9400"/>
                            </p:stCondLst>
                            <p:childTnLst>
                              <p:par>
                                <p:cTn id="28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0" presetClass="entr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3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10" presetClass="exit" presetSubtype="0" fill="hold" grpId="6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9" dur="3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10700"/>
                            </p:stCondLst>
                            <p:childTnLst>
                              <p:par>
                                <p:cTn id="29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0" presetClass="entr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3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10" presetClass="exit" presetSubtype="0" fill="hold" grpId="7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2" dur="3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12000"/>
                            </p:stCondLst>
                            <p:childTnLst>
                              <p:par>
                                <p:cTn id="30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0" presetClass="entr" presetSubtype="0" fill="hold" grpId="9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3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10" presetClass="exit" presetSubtype="0" fill="hold" grpId="6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5" dur="3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13300"/>
                            </p:stCondLst>
                            <p:childTnLst>
                              <p:par>
                                <p:cTn id="3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106" grpId="0" uiExpand="1" build="p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 animBg="1"/>
      <p:bldP spid="22" grpId="1" animBg="1"/>
      <p:bldP spid="24" grpId="0" animBg="1"/>
      <p:bldP spid="25" grpId="0" animBg="1"/>
      <p:bldP spid="26" grpId="0" animBg="1"/>
      <p:bldP spid="27" grpId="0" animBg="1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61" grpId="0" animBg="1"/>
      <p:bldP spid="62" grpId="0" animBg="1"/>
      <p:bldP spid="63" grpId="0" animBg="1"/>
      <p:bldP spid="64" grpId="0" animBg="1"/>
      <p:bldP spid="65" grpId="0" animBg="1"/>
      <p:bldP spid="123" grpId="0"/>
      <p:bldP spid="123" grpId="1"/>
      <p:bldP spid="125" grpId="0"/>
      <p:bldP spid="125" grpId="1"/>
      <p:bldP spid="127" grpId="0"/>
      <p:bldP spid="127" grpId="1"/>
      <p:bldP spid="129" grpId="0"/>
      <p:bldP spid="131" grpId="0"/>
      <p:bldP spid="131" grpId="1"/>
      <p:bldP spid="131" grpId="2"/>
      <p:bldP spid="131" grpId="3"/>
      <p:bldP spid="131" grpId="4"/>
      <p:bldP spid="131" grpId="5"/>
      <p:bldP spid="131" grpId="6"/>
      <p:bldP spid="131" grpId="7"/>
      <p:bldP spid="133" grpId="0"/>
      <p:bldP spid="133" grpId="1"/>
      <p:bldP spid="133" grpId="2"/>
      <p:bldP spid="133" grpId="3"/>
      <p:bldP spid="133" grpId="4"/>
      <p:bldP spid="133" grpId="5"/>
      <p:bldP spid="133" grpId="6"/>
      <p:bldP spid="133" grpId="7"/>
      <p:bldP spid="135" grpId="0"/>
      <p:bldP spid="135" grpId="1"/>
      <p:bldP spid="135" grpId="2"/>
      <p:bldP spid="135" grpId="3"/>
      <p:bldP spid="135" grpId="4"/>
      <p:bldP spid="135" grpId="5"/>
      <p:bldP spid="135" grpId="6"/>
      <p:bldP spid="135" grpId="7"/>
      <p:bldP spid="137" grpId="4" build="allAtOnce"/>
      <p:bldP spid="137" grpId="5" build="allAtOnce"/>
      <p:bldP spid="137" grpId="6" build="allAtOnce"/>
      <p:bldP spid="137" grpId="7" build="allAtOnce"/>
      <p:bldP spid="137" grpId="8" build="allAtOnce"/>
      <p:bldP spid="137" grpId="9" build="allAtOnce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926BC-B3E8-43C7-8A3A-AD1F46596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Batch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C548C-C34F-4DB4-B2AA-AF623B341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Run a macro on all images in a folder</a:t>
            </a:r>
          </a:p>
          <a:p>
            <a:pPr lvl="1"/>
            <a:r>
              <a:rPr lang="en-GB" dirty="0"/>
              <a:t>Specify input folder</a:t>
            </a:r>
          </a:p>
          <a:p>
            <a:pPr lvl="1"/>
            <a:r>
              <a:rPr lang="en-GB" dirty="0"/>
              <a:t>Specify output folder</a:t>
            </a:r>
          </a:p>
          <a:p>
            <a:pPr lvl="2"/>
            <a:r>
              <a:rPr lang="en-GB" dirty="0"/>
              <a:t>Active image at end of macro will be saved</a:t>
            </a:r>
          </a:p>
          <a:p>
            <a:pPr lvl="1"/>
            <a:r>
              <a:rPr lang="en-GB" dirty="0"/>
              <a:t>Select macro code to run by either:</a:t>
            </a:r>
          </a:p>
          <a:p>
            <a:pPr lvl="2"/>
            <a:r>
              <a:rPr lang="en-GB" dirty="0"/>
              <a:t>Copying and pasting into window</a:t>
            </a:r>
          </a:p>
          <a:p>
            <a:pPr lvl="2"/>
            <a:r>
              <a:rPr lang="en-GB" dirty="0"/>
              <a:t>Open from macro file</a:t>
            </a:r>
          </a:p>
          <a:p>
            <a:pPr lvl="2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AB773A-F639-449A-B655-656CCFCBBF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03" t="11164" r="68889" b="33950"/>
          <a:stretch/>
        </p:blipFill>
        <p:spPr>
          <a:xfrm>
            <a:off x="7491087" y="1403009"/>
            <a:ext cx="4098853" cy="451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799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049AE-B978-4C36-A9F2-58DEE7A81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GB" sz="3600" dirty="0"/>
          </a:p>
          <a:p>
            <a:pPr marL="0" indent="0" algn="ctr">
              <a:buNone/>
            </a:pPr>
            <a:endParaRPr lang="en-GB" sz="3600" dirty="0"/>
          </a:p>
          <a:p>
            <a:pPr marL="0" indent="0" algn="ctr">
              <a:buNone/>
            </a:pPr>
            <a:endParaRPr lang="en-GB" sz="3600" dirty="0"/>
          </a:p>
          <a:p>
            <a:pPr marL="0" indent="0" algn="ctr">
              <a:buNone/>
            </a:pPr>
            <a:r>
              <a:rPr lang="en-GB" sz="3600" dirty="0"/>
              <a:t>Worksheets</a:t>
            </a:r>
          </a:p>
        </p:txBody>
      </p:sp>
    </p:spTree>
    <p:extLst>
      <p:ext uri="{BB962C8B-B14F-4D97-AF65-F5344CB8AC3E}">
        <p14:creationId xmlns:p14="http://schemas.microsoft.com/office/powerpoint/2010/main" val="15005190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130494"/>
            <a:ext cx="11610834" cy="3613785"/>
          </a:xfrm>
        </p:spPr>
        <p:txBody>
          <a:bodyPr/>
          <a:lstStyle/>
          <a:p>
            <a:r>
              <a:rPr lang="en-GB" dirty="0"/>
              <a:t>Here we will go through a series of examples to put into practice some of the elements discussed by Stephen</a:t>
            </a:r>
          </a:p>
          <a:p>
            <a:r>
              <a:rPr lang="en-GB" dirty="0"/>
              <a:t>The provided worksheet will guide you through each exercise</a:t>
            </a:r>
          </a:p>
          <a:p>
            <a:pPr lvl="1"/>
            <a:r>
              <a:rPr lang="en-GB" dirty="0"/>
              <a:t>We will break between each exercise to go through a possible solution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082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up for macro writing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72580" y="4800601"/>
            <a:ext cx="9646840" cy="1581149"/>
          </a:xfrm>
        </p:spPr>
        <p:txBody>
          <a:bodyPr numCol="2"/>
          <a:lstStyle/>
          <a:p>
            <a:r>
              <a:rPr lang="en-GB" dirty="0"/>
              <a:t>Start a new script</a:t>
            </a:r>
          </a:p>
          <a:p>
            <a:pPr lvl="1"/>
            <a:r>
              <a:rPr lang="en-GB" dirty="0"/>
              <a:t>File </a:t>
            </a:r>
            <a:r>
              <a:rPr lang="en-GB" dirty="0">
                <a:sym typeface="Wingdings" panose="05000000000000000000" pitchFamily="2" charset="2"/>
              </a:rPr>
              <a:t>&gt; New &gt; Script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Set language to IJ1 Macro </a:t>
            </a:r>
          </a:p>
          <a:p>
            <a:pPr lvl="1"/>
            <a:r>
              <a:rPr lang="en-GB" dirty="0"/>
              <a:t>Language </a:t>
            </a:r>
            <a:r>
              <a:rPr lang="en-GB" dirty="0">
                <a:sym typeface="Wingdings" panose="05000000000000000000" pitchFamily="2" charset="2"/>
              </a:rPr>
              <a:t>&gt; IJ1 Macro</a:t>
            </a:r>
          </a:p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0502" t="1986" r="53744" b="69930"/>
          <a:stretch/>
        </p:blipFill>
        <p:spPr>
          <a:xfrm>
            <a:off x="659210" y="1336783"/>
            <a:ext cx="5436000" cy="27255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6355" t="15565" r="79584" b="46194"/>
          <a:stretch/>
        </p:blipFill>
        <p:spPr>
          <a:xfrm>
            <a:off x="6959404" y="1326409"/>
            <a:ext cx="3924000" cy="300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00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i="1" u="sng" dirty="0"/>
              <a:t>Aims:</a:t>
            </a:r>
            <a:endParaRPr lang="en-GB" dirty="0"/>
          </a:p>
          <a:p>
            <a:r>
              <a:rPr lang="en-GB" dirty="0"/>
              <a:t>Print a simple message to the log window</a:t>
            </a:r>
          </a:p>
          <a:p>
            <a:pPr lvl="0"/>
            <a:r>
              <a:rPr lang="en-GB" dirty="0"/>
              <a:t>Create a macro which makes use of two important concepts in programming:</a:t>
            </a:r>
          </a:p>
          <a:p>
            <a:pPr lvl="1"/>
            <a:r>
              <a:rPr lang="en-GB" dirty="0"/>
              <a:t>A function</a:t>
            </a:r>
          </a:p>
          <a:p>
            <a:pPr lvl="1"/>
            <a:r>
              <a:rPr lang="en-GB" dirty="0"/>
              <a:t>A string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The worksheet </a:t>
            </a:r>
            <a:r>
              <a:rPr lang="en-GB" i="1" dirty="0"/>
              <a:t>should </a:t>
            </a:r>
            <a:r>
              <a:rPr lang="en-GB" dirty="0"/>
              <a:t>provide all the information you need…! </a:t>
            </a:r>
          </a:p>
          <a:p>
            <a:pPr marL="0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467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098780"/>
            <a:ext cx="11521280" cy="4929411"/>
          </a:xfrm>
        </p:spPr>
        <p:txBody>
          <a:bodyPr/>
          <a:lstStyle/>
          <a:p>
            <a:pPr marL="0" indent="0">
              <a:buNone/>
            </a:pPr>
            <a:r>
              <a:rPr lang="en-GB" i="1" u="sng" dirty="0"/>
              <a:t>Aims:</a:t>
            </a:r>
            <a:endParaRPr lang="en-GB" dirty="0"/>
          </a:p>
          <a:p>
            <a:pPr lvl="0"/>
            <a:r>
              <a:rPr lang="en-GB" dirty="0"/>
              <a:t>This exercise introduces the use of more complex programming concepts to determine if numbers are odd or even:</a:t>
            </a:r>
          </a:p>
          <a:p>
            <a:pPr lvl="1"/>
            <a:r>
              <a:rPr lang="en-GB" dirty="0"/>
              <a:t>First, we’ll create a for loop to list the numbers 1 to 10 in the log window</a:t>
            </a:r>
          </a:p>
          <a:p>
            <a:pPr lvl="1"/>
            <a:r>
              <a:rPr lang="en-GB" dirty="0"/>
              <a:t>Then we’ll add some conditional statements to determine if the number is odd/even</a:t>
            </a:r>
          </a:p>
          <a:p>
            <a:pPr lvl="1"/>
            <a:r>
              <a:rPr lang="en-GB" dirty="0"/>
              <a:t>Finally, well print a phrase which will say if the number is odd/even</a:t>
            </a:r>
          </a:p>
          <a:p>
            <a:r>
              <a:rPr lang="en-GB" dirty="0"/>
              <a:t>Remember:</a:t>
            </a:r>
          </a:p>
          <a:p>
            <a:pPr lvl="1">
              <a:buClr>
                <a:srgbClr val="BF2F37"/>
              </a:buClr>
            </a:pPr>
            <a:r>
              <a:rPr lang="en-GB" dirty="0">
                <a:solidFill>
                  <a:schemeClr val="tx1"/>
                </a:solidFill>
              </a:rPr>
              <a:t>%</a:t>
            </a:r>
            <a:r>
              <a:rPr lang="en-GB" dirty="0"/>
              <a:t> - this will give you the remainder of division…may be useful for determining if even or odd…</a:t>
            </a:r>
          </a:p>
        </p:txBody>
      </p:sp>
    </p:spTree>
    <p:extLst>
      <p:ext uri="{BB962C8B-B14F-4D97-AF65-F5344CB8AC3E}">
        <p14:creationId xmlns:p14="http://schemas.microsoft.com/office/powerpoint/2010/main" val="157220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095156"/>
            <a:ext cx="11521280" cy="4929411"/>
          </a:xfrm>
        </p:spPr>
        <p:txBody>
          <a:bodyPr/>
          <a:lstStyle/>
          <a:p>
            <a:pPr marL="0" indent="0">
              <a:buNone/>
            </a:pPr>
            <a:r>
              <a:rPr lang="en-GB" i="1" u="sng" dirty="0"/>
              <a:t>Aims:</a:t>
            </a:r>
            <a:endParaRPr lang="en-GB" dirty="0"/>
          </a:p>
          <a:p>
            <a:pPr lvl="0"/>
            <a:r>
              <a:rPr lang="en-GB" dirty="0"/>
              <a:t>This exercise introduces the use of dialog boxes</a:t>
            </a:r>
          </a:p>
          <a:p>
            <a:pPr lvl="1"/>
            <a:r>
              <a:rPr lang="en-GB" dirty="0"/>
              <a:t>Create dialog box which will pose several questions to the user and allow them to input data to the programme</a:t>
            </a:r>
          </a:p>
          <a:p>
            <a:pPr lvl="1"/>
            <a:r>
              <a:rPr lang="en-GB" dirty="0"/>
              <a:t>Create at least two questions (one string answer and one numerical answer) </a:t>
            </a:r>
          </a:p>
          <a:p>
            <a:pPr lvl="1"/>
            <a:r>
              <a:rPr lang="en-GB" dirty="0"/>
              <a:t>Read these values in and assign to variables</a:t>
            </a:r>
          </a:p>
          <a:p>
            <a:pPr lvl="1"/>
            <a:r>
              <a:rPr lang="en-GB" dirty="0"/>
              <a:t>Display a concatenated answer in the log window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390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i="1" u="sng" dirty="0"/>
              <a:t>Aims:</a:t>
            </a:r>
          </a:p>
          <a:p>
            <a:r>
              <a:rPr lang="en-GB" dirty="0"/>
              <a:t>Here we use the use the macro recorder:</a:t>
            </a:r>
          </a:p>
          <a:p>
            <a:pPr lvl="1"/>
            <a:r>
              <a:rPr lang="en-GB" dirty="0"/>
              <a:t>With the macro recorder running, process the image using several functions </a:t>
            </a:r>
          </a:p>
          <a:p>
            <a:pPr lvl="1"/>
            <a:r>
              <a:rPr lang="en-GB" dirty="0"/>
              <a:t>Run macro to process image stack automatically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451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Where to get help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macros by NIH</a:t>
            </a:r>
          </a:p>
          <a:p>
            <a:pPr lvl="1"/>
            <a:r>
              <a:rPr lang="en-US" dirty="0"/>
              <a:t>http://imagej.net/Introduction</a:t>
            </a:r>
            <a:r>
              <a:rPr lang="en-US" dirty="0">
                <a:solidFill>
                  <a:srgbClr val="C00000"/>
                </a:solidFill>
              </a:rPr>
              <a:t>_into_Macro_Programming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https://imagej.nih.gov/ij/docs/macro_reference_guide.pdf</a:t>
            </a:r>
          </a:p>
          <a:p>
            <a:endParaRPr lang="en-US" sz="1600" b="1" dirty="0"/>
          </a:p>
          <a:p>
            <a:r>
              <a:rPr lang="en-US" dirty="0"/>
              <a:t>Complete list of macro commands</a:t>
            </a:r>
          </a:p>
          <a:p>
            <a:pPr lvl="1"/>
            <a:r>
              <a:rPr lang="en-US" dirty="0"/>
              <a:t>https://rsb.info.nih.gov/ij/developer/macro/functions.html</a:t>
            </a:r>
          </a:p>
          <a:p>
            <a:pPr lvl="1"/>
            <a:endParaRPr lang="en-US" dirty="0"/>
          </a:p>
          <a:p>
            <a:pPr lvl="1"/>
            <a:endParaRPr lang="en-US" sz="1600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190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i="1" u="sng" dirty="0"/>
              <a:t>Aims:</a:t>
            </a:r>
          </a:p>
          <a:p>
            <a:r>
              <a:rPr lang="en-GB" dirty="0"/>
              <a:t>Add GUI elements to your macro from ex 4.</a:t>
            </a:r>
          </a:p>
          <a:p>
            <a:pPr lvl="1"/>
            <a:r>
              <a:rPr lang="en-GB" dirty="0"/>
              <a:t>Add option to change threshold level </a:t>
            </a:r>
          </a:p>
          <a:p>
            <a:pPr lvl="1"/>
            <a:r>
              <a:rPr lang="en-GB" dirty="0"/>
              <a:t>Add option to change filter type</a:t>
            </a:r>
          </a:p>
        </p:txBody>
      </p:sp>
    </p:spTree>
    <p:extLst>
      <p:ext uri="{BB962C8B-B14F-4D97-AF65-F5344CB8AC3E}">
        <p14:creationId xmlns:p14="http://schemas.microsoft.com/office/powerpoint/2010/main" val="230638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i="1" u="sng" dirty="0"/>
              <a:t>Aims: </a:t>
            </a:r>
            <a:endParaRPr lang="en-GB" dirty="0"/>
          </a:p>
          <a:p>
            <a:pPr lvl="0"/>
            <a:r>
              <a:rPr lang="en-GB" dirty="0"/>
              <a:t>Calculate the distance between two objects in “</a:t>
            </a:r>
            <a:r>
              <a:rPr lang="en-GB" dirty="0" err="1"/>
              <a:t>two_nuc.tif</a:t>
            </a:r>
            <a:r>
              <a:rPr lang="en-GB" dirty="0"/>
              <a:t>”</a:t>
            </a:r>
          </a:p>
          <a:p>
            <a:pPr lvl="1"/>
            <a:r>
              <a:rPr lang="en-GB" dirty="0"/>
              <a:t>Threshold nuclei image to create binary mask</a:t>
            </a:r>
          </a:p>
          <a:p>
            <a:pPr lvl="1"/>
            <a:r>
              <a:rPr lang="en-GB" dirty="0"/>
              <a:t>Use </a:t>
            </a:r>
            <a:r>
              <a:rPr lang="en-GB" dirty="0" err="1"/>
              <a:t>Analyze</a:t>
            </a:r>
            <a:r>
              <a:rPr lang="en-GB" dirty="0"/>
              <a:t> particles function to find X and Y coordinates and store in results table</a:t>
            </a:r>
          </a:p>
          <a:p>
            <a:pPr lvl="1"/>
            <a:r>
              <a:rPr lang="en-GB" dirty="0"/>
              <a:t>Read in coordinate information from results table and calculate straight line distance between the two nuclei</a:t>
            </a:r>
          </a:p>
        </p:txBody>
      </p:sp>
    </p:spTree>
    <p:extLst>
      <p:ext uri="{BB962C8B-B14F-4D97-AF65-F5344CB8AC3E}">
        <p14:creationId xmlns:p14="http://schemas.microsoft.com/office/powerpoint/2010/main" val="202543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i="1" u="sng" dirty="0"/>
              <a:t>Aims: </a:t>
            </a:r>
            <a:endParaRPr lang="en-GB" dirty="0"/>
          </a:p>
          <a:p>
            <a:pPr lvl="0"/>
            <a:r>
              <a:rPr lang="en-GB" dirty="0"/>
              <a:t>Create a macro to segment and measure the nearest neighbour distance for each nucleus in “</a:t>
            </a:r>
            <a:r>
              <a:rPr lang="en-GB" dirty="0" err="1"/>
              <a:t>Example_Data.tif</a:t>
            </a:r>
            <a:r>
              <a:rPr lang="en-GB" dirty="0"/>
              <a:t>”</a:t>
            </a:r>
          </a:p>
          <a:p>
            <a:pPr lvl="1"/>
            <a:r>
              <a:rPr lang="en-GB" dirty="0"/>
              <a:t>Include a GUI for the user to input options (threshold, filter type, filter size etc.)</a:t>
            </a:r>
          </a:p>
          <a:p>
            <a:pPr lvl="1"/>
            <a:r>
              <a:rPr lang="en-GB" dirty="0"/>
              <a:t>Update the results table to show the calculated nearest neighbour distance in the results table and save table as .csv file. </a:t>
            </a:r>
          </a:p>
          <a:p>
            <a:pPr lvl="1"/>
            <a:r>
              <a:rPr lang="en-GB" dirty="0"/>
              <a:t>Display the nearest neighbour distance on the segmented image</a:t>
            </a:r>
          </a:p>
        </p:txBody>
      </p:sp>
    </p:spTree>
    <p:extLst>
      <p:ext uri="{BB962C8B-B14F-4D97-AF65-F5344CB8AC3E}">
        <p14:creationId xmlns:p14="http://schemas.microsoft.com/office/powerpoint/2010/main" val="84604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macros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a macro?</a:t>
            </a:r>
          </a:p>
          <a:p>
            <a:pPr lvl="1"/>
            <a:r>
              <a:rPr lang="en-GB" dirty="0"/>
              <a:t>A sequence of commands that automate a series of processing steps in ImageJ</a:t>
            </a:r>
          </a:p>
          <a:p>
            <a:pPr lvl="1"/>
            <a:r>
              <a:rPr lang="en-GB" dirty="0"/>
              <a:t>Each command calls a particular ImageJ function</a:t>
            </a:r>
          </a:p>
          <a:p>
            <a:pPr lvl="2"/>
            <a:r>
              <a:rPr lang="en-GB" dirty="0"/>
              <a:t>e.g. cropping an image stack, applying a filter, calculating the FFT</a:t>
            </a:r>
          </a:p>
          <a:p>
            <a:pPr lvl="1"/>
            <a:endParaRPr lang="en-GB" dirty="0"/>
          </a:p>
          <a:p>
            <a:r>
              <a:rPr lang="en-GB" dirty="0"/>
              <a:t>Why use macros?</a:t>
            </a:r>
          </a:p>
          <a:p>
            <a:pPr lvl="1"/>
            <a:r>
              <a:rPr lang="en-GB" dirty="0"/>
              <a:t>Avoids having to manually apply the same processing steps to multiple images</a:t>
            </a:r>
          </a:p>
          <a:p>
            <a:pPr lvl="1"/>
            <a:r>
              <a:rPr lang="en-GB" dirty="0"/>
              <a:t>One macro can be applied to folders containing hundreds of images</a:t>
            </a:r>
          </a:p>
          <a:p>
            <a:pPr lvl="1"/>
            <a:r>
              <a:rPr lang="en-GB" dirty="0"/>
              <a:t>Can extend ImageJ functionality</a:t>
            </a:r>
          </a:p>
          <a:p>
            <a:pPr lvl="2"/>
            <a:r>
              <a:rPr lang="en-GB" dirty="0"/>
              <a:t>Access individual pixel values</a:t>
            </a:r>
          </a:p>
          <a:p>
            <a:pPr lvl="2"/>
            <a:r>
              <a:rPr lang="en-GB" dirty="0"/>
              <a:t>Apply basic programming approaches (loops, conditional statements, functions)</a:t>
            </a:r>
          </a:p>
        </p:txBody>
      </p:sp>
    </p:spTree>
    <p:extLst>
      <p:ext uri="{BB962C8B-B14F-4D97-AF65-F5344CB8AC3E}">
        <p14:creationId xmlns:p14="http://schemas.microsoft.com/office/powerpoint/2010/main" val="354833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196754"/>
            <a:ext cx="9520909" cy="4929411"/>
          </a:xfrm>
        </p:spPr>
        <p:txBody>
          <a:bodyPr/>
          <a:lstStyle/>
          <a:p>
            <a:r>
              <a:rPr lang="en-GB" dirty="0"/>
              <a:t>Linear sequence of commands</a:t>
            </a:r>
          </a:p>
          <a:p>
            <a:pPr lvl="1"/>
            <a:r>
              <a:rPr lang="en-GB" dirty="0"/>
              <a:t>Execution can be depicted in a flow diagram</a:t>
            </a:r>
          </a:p>
          <a:p>
            <a:pPr lvl="1"/>
            <a:endParaRPr lang="en-GB" sz="1600" dirty="0"/>
          </a:p>
          <a:p>
            <a:r>
              <a:rPr lang="en-GB" dirty="0"/>
              <a:t>Operations can be considered to fall into classes</a:t>
            </a:r>
          </a:p>
          <a:p>
            <a:pPr lvl="1"/>
            <a:r>
              <a:rPr lang="en-GB" dirty="0"/>
              <a:t>Input operations</a:t>
            </a:r>
          </a:p>
          <a:p>
            <a:pPr lvl="1"/>
            <a:r>
              <a:rPr lang="en-GB" dirty="0"/>
              <a:t>Processing operations</a:t>
            </a:r>
          </a:p>
          <a:p>
            <a:pPr lvl="1"/>
            <a:r>
              <a:rPr lang="en-GB" dirty="0"/>
              <a:t>Conditional statements</a:t>
            </a:r>
          </a:p>
          <a:p>
            <a:pPr lvl="1"/>
            <a:r>
              <a:rPr lang="en-GB" dirty="0"/>
              <a:t>Loops</a:t>
            </a:r>
          </a:p>
          <a:p>
            <a:pPr lvl="1"/>
            <a:r>
              <a:rPr lang="en-GB" dirty="0"/>
              <a:t>Output operations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4"/>
            <a:ext cx="1745453" cy="48528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4" y="1196754"/>
            <a:ext cx="1745452" cy="48528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4" y="1196754"/>
            <a:ext cx="1745452" cy="48528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4" y="1196754"/>
            <a:ext cx="1745452" cy="48528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5" y="1196754"/>
            <a:ext cx="1745451" cy="485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4"/>
            <a:ext cx="1745453" cy="485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92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196754"/>
            <a:ext cx="9520909" cy="4929411"/>
          </a:xfrm>
        </p:spPr>
        <p:txBody>
          <a:bodyPr/>
          <a:lstStyle/>
          <a:p>
            <a:r>
              <a:rPr lang="en-GB" dirty="0"/>
              <a:t>Displaying information</a:t>
            </a:r>
          </a:p>
          <a:p>
            <a:pPr lvl="1"/>
            <a:r>
              <a:rPr lang="en-GB" dirty="0"/>
              <a:t>At any point in a macro’s execution you may want to get information</a:t>
            </a:r>
          </a:p>
          <a:p>
            <a:pPr lvl="2"/>
            <a:r>
              <a:rPr lang="en-GB" dirty="0"/>
              <a:t>e.g. number of objects detected</a:t>
            </a:r>
          </a:p>
          <a:p>
            <a:pPr lvl="2"/>
            <a:endParaRPr lang="en-GB" dirty="0"/>
          </a:p>
          <a:p>
            <a:pPr lvl="1"/>
            <a:r>
              <a:rPr lang="en-GB" dirty="0"/>
              <a:t>ImageJ can display messages in the log window</a:t>
            </a:r>
          </a:p>
          <a:p>
            <a:pPr lvl="1"/>
            <a:endParaRPr lang="en-GB" dirty="0"/>
          </a:p>
          <a:p>
            <a:r>
              <a:rPr lang="en-GB" dirty="0"/>
              <a:t>Example code using text</a:t>
            </a:r>
          </a:p>
          <a:p>
            <a:pPr marL="0" indent="0">
              <a:buNone/>
            </a:pPr>
            <a:r>
              <a:rPr lang="en-GB" sz="2400" dirty="0"/>
              <a:t>	</a:t>
            </a:r>
            <a:r>
              <a:rPr lang="en-GB" sz="2400" dirty="0">
                <a:solidFill>
                  <a:srgbClr val="AD8000"/>
                </a:solidFill>
              </a:rPr>
              <a:t>print</a:t>
            </a:r>
            <a:r>
              <a:rPr lang="en-GB" sz="2400" dirty="0"/>
              <a:t>(</a:t>
            </a:r>
            <a:r>
              <a:rPr lang="en-GB" sz="2400" dirty="0">
                <a:solidFill>
                  <a:srgbClr val="DC009C"/>
                </a:solidFill>
              </a:rPr>
              <a:t>"Hello World!"</a:t>
            </a:r>
            <a:r>
              <a:rPr lang="en-GB" sz="2400" dirty="0"/>
              <a:t>) displays “Hello World!”</a:t>
            </a:r>
          </a:p>
          <a:p>
            <a:pPr marL="0" indent="0">
              <a:buNone/>
            </a:pPr>
            <a:endParaRPr lang="en-GB" sz="2400" dirty="0"/>
          </a:p>
          <a:p>
            <a:r>
              <a:rPr lang="en-GB" dirty="0"/>
              <a:t>Example code using numbers</a:t>
            </a:r>
          </a:p>
          <a:p>
            <a:pPr marL="0" indent="0">
              <a:buNone/>
            </a:pPr>
            <a:r>
              <a:rPr lang="en-GB" sz="2400" dirty="0"/>
              <a:t>	</a:t>
            </a:r>
            <a:r>
              <a:rPr lang="en-GB" sz="2400" dirty="0">
                <a:solidFill>
                  <a:srgbClr val="AD8000"/>
                </a:solidFill>
              </a:rPr>
              <a:t>print</a:t>
            </a:r>
            <a:r>
              <a:rPr lang="en-GB" sz="2400" dirty="0"/>
              <a:t>(</a:t>
            </a:r>
            <a:r>
              <a:rPr lang="en-GB" sz="2400" dirty="0">
                <a:solidFill>
                  <a:srgbClr val="6400C8"/>
                </a:solidFill>
              </a:rPr>
              <a:t>42</a:t>
            </a:r>
            <a:r>
              <a:rPr lang="en-GB" sz="2400" dirty="0"/>
              <a:t>) displays “42”</a:t>
            </a:r>
          </a:p>
          <a:p>
            <a:pPr marL="0" indent="0">
              <a:buNone/>
            </a:pPr>
            <a:r>
              <a:rPr lang="en-GB" sz="2400" dirty="0"/>
              <a:t>	</a:t>
            </a:r>
          </a:p>
          <a:p>
            <a:pPr marL="0" indent="0">
              <a:buNone/>
            </a:pPr>
            <a:endParaRPr lang="en-GB" sz="2400" dirty="0"/>
          </a:p>
          <a:p>
            <a:pPr lvl="1"/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4"/>
            <a:ext cx="1745453" cy="485282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35360" y="6237248"/>
            <a:ext cx="1009650" cy="369332"/>
          </a:xfrm>
          <a:prstGeom prst="rect">
            <a:avLst/>
          </a:prstGeom>
          <a:noFill/>
          <a:ln>
            <a:solidFill>
              <a:srgbClr val="B11C2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B11C2E"/>
                </a:solidFill>
              </a:rPr>
              <a:t>Macro 1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23BCD97-2AF2-4A7E-88A3-01CA497B803D}"/>
              </a:ext>
            </a:extLst>
          </p:cNvPr>
          <p:cNvSpPr/>
          <p:nvPr/>
        </p:nvSpPr>
        <p:spPr>
          <a:xfrm>
            <a:off x="9911070" y="1119281"/>
            <a:ext cx="2126232" cy="4983074"/>
          </a:xfrm>
          <a:custGeom>
            <a:avLst/>
            <a:gdLst>
              <a:gd name="connsiteX0" fmla="*/ 1326132 w 2126232"/>
              <a:gd name="connsiteY0" fmla="*/ 22454 h 4983074"/>
              <a:gd name="connsiteX1" fmla="*/ 1326132 w 2126232"/>
              <a:gd name="connsiteY1" fmla="*/ 22454 h 4983074"/>
              <a:gd name="connsiteX2" fmla="*/ 289812 w 2126232"/>
              <a:gd name="connsiteY2" fmla="*/ 22454 h 4983074"/>
              <a:gd name="connsiteX3" fmla="*/ 167892 w 2126232"/>
              <a:gd name="connsiteY3" fmla="*/ 37694 h 4983074"/>
              <a:gd name="connsiteX4" fmla="*/ 129792 w 2126232"/>
              <a:gd name="connsiteY4" fmla="*/ 52934 h 4983074"/>
              <a:gd name="connsiteX5" fmla="*/ 99312 w 2126232"/>
              <a:gd name="connsiteY5" fmla="*/ 60554 h 4983074"/>
              <a:gd name="connsiteX6" fmla="*/ 68832 w 2126232"/>
              <a:gd name="connsiteY6" fmla="*/ 83414 h 4983074"/>
              <a:gd name="connsiteX7" fmla="*/ 53592 w 2126232"/>
              <a:gd name="connsiteY7" fmla="*/ 113894 h 4983074"/>
              <a:gd name="connsiteX8" fmla="*/ 30732 w 2126232"/>
              <a:gd name="connsiteY8" fmla="*/ 151994 h 4983074"/>
              <a:gd name="connsiteX9" fmla="*/ 23112 w 2126232"/>
              <a:gd name="connsiteY9" fmla="*/ 182474 h 4983074"/>
              <a:gd name="connsiteX10" fmla="*/ 30732 w 2126232"/>
              <a:gd name="connsiteY10" fmla="*/ 1058774 h 4983074"/>
              <a:gd name="connsiteX11" fmla="*/ 38352 w 2126232"/>
              <a:gd name="connsiteY11" fmla="*/ 1234034 h 4983074"/>
              <a:gd name="connsiteX12" fmla="*/ 68832 w 2126232"/>
              <a:gd name="connsiteY12" fmla="*/ 2079854 h 4983074"/>
              <a:gd name="connsiteX13" fmla="*/ 61212 w 2126232"/>
              <a:gd name="connsiteY13" fmla="*/ 2674214 h 4983074"/>
              <a:gd name="connsiteX14" fmla="*/ 45972 w 2126232"/>
              <a:gd name="connsiteY14" fmla="*/ 2697074 h 4983074"/>
              <a:gd name="connsiteX15" fmla="*/ 30732 w 2126232"/>
              <a:gd name="connsiteY15" fmla="*/ 2796134 h 4983074"/>
              <a:gd name="connsiteX16" fmla="*/ 15492 w 2126232"/>
              <a:gd name="connsiteY16" fmla="*/ 2986634 h 4983074"/>
              <a:gd name="connsiteX17" fmla="*/ 252 w 2126232"/>
              <a:gd name="connsiteY17" fmla="*/ 3573374 h 4983074"/>
              <a:gd name="connsiteX18" fmla="*/ 7872 w 2126232"/>
              <a:gd name="connsiteY18" fmla="*/ 4221074 h 4983074"/>
              <a:gd name="connsiteX19" fmla="*/ 15492 w 2126232"/>
              <a:gd name="connsiteY19" fmla="*/ 4259174 h 4983074"/>
              <a:gd name="connsiteX20" fmla="*/ 38352 w 2126232"/>
              <a:gd name="connsiteY20" fmla="*/ 4282034 h 4983074"/>
              <a:gd name="connsiteX21" fmla="*/ 53592 w 2126232"/>
              <a:gd name="connsiteY21" fmla="*/ 4304894 h 4983074"/>
              <a:gd name="connsiteX22" fmla="*/ 76452 w 2126232"/>
              <a:gd name="connsiteY22" fmla="*/ 4320134 h 4983074"/>
              <a:gd name="connsiteX23" fmla="*/ 137412 w 2126232"/>
              <a:gd name="connsiteY23" fmla="*/ 4358234 h 4983074"/>
              <a:gd name="connsiteX24" fmla="*/ 175512 w 2126232"/>
              <a:gd name="connsiteY24" fmla="*/ 4381094 h 4983074"/>
              <a:gd name="connsiteX25" fmla="*/ 221232 w 2126232"/>
              <a:gd name="connsiteY25" fmla="*/ 4388714 h 4983074"/>
              <a:gd name="connsiteX26" fmla="*/ 358392 w 2126232"/>
              <a:gd name="connsiteY26" fmla="*/ 4381094 h 4983074"/>
              <a:gd name="connsiteX27" fmla="*/ 1729992 w 2126232"/>
              <a:gd name="connsiteY27" fmla="*/ 4381094 h 4983074"/>
              <a:gd name="connsiteX28" fmla="*/ 1691892 w 2126232"/>
              <a:gd name="connsiteY28" fmla="*/ 4426814 h 4983074"/>
              <a:gd name="connsiteX29" fmla="*/ 1669032 w 2126232"/>
              <a:gd name="connsiteY29" fmla="*/ 4457294 h 4983074"/>
              <a:gd name="connsiteX30" fmla="*/ 1661412 w 2126232"/>
              <a:gd name="connsiteY30" fmla="*/ 4480154 h 4983074"/>
              <a:gd name="connsiteX31" fmla="*/ 1646172 w 2126232"/>
              <a:gd name="connsiteY31" fmla="*/ 4503014 h 4983074"/>
              <a:gd name="connsiteX32" fmla="*/ 1630932 w 2126232"/>
              <a:gd name="connsiteY32" fmla="*/ 4533494 h 4983074"/>
              <a:gd name="connsiteX33" fmla="*/ 1608072 w 2126232"/>
              <a:gd name="connsiteY33" fmla="*/ 4602074 h 4983074"/>
              <a:gd name="connsiteX34" fmla="*/ 1577592 w 2126232"/>
              <a:gd name="connsiteY34" fmla="*/ 4647794 h 4983074"/>
              <a:gd name="connsiteX35" fmla="*/ 1509012 w 2126232"/>
              <a:gd name="connsiteY35" fmla="*/ 4670654 h 4983074"/>
              <a:gd name="connsiteX36" fmla="*/ 1242312 w 2126232"/>
              <a:gd name="connsiteY36" fmla="*/ 4663034 h 4983074"/>
              <a:gd name="connsiteX37" fmla="*/ 1105152 w 2126232"/>
              <a:gd name="connsiteY37" fmla="*/ 4640174 h 4983074"/>
              <a:gd name="connsiteX38" fmla="*/ 1082292 w 2126232"/>
              <a:gd name="connsiteY38" fmla="*/ 4624934 h 4983074"/>
              <a:gd name="connsiteX39" fmla="*/ 800352 w 2126232"/>
              <a:gd name="connsiteY39" fmla="*/ 4617314 h 4983074"/>
              <a:gd name="connsiteX40" fmla="*/ 769872 w 2126232"/>
              <a:gd name="connsiteY40" fmla="*/ 4624934 h 4983074"/>
              <a:gd name="connsiteX41" fmla="*/ 747012 w 2126232"/>
              <a:gd name="connsiteY41" fmla="*/ 4640174 h 4983074"/>
              <a:gd name="connsiteX42" fmla="*/ 708912 w 2126232"/>
              <a:gd name="connsiteY42" fmla="*/ 4647794 h 4983074"/>
              <a:gd name="connsiteX43" fmla="*/ 678432 w 2126232"/>
              <a:gd name="connsiteY43" fmla="*/ 4655414 h 4983074"/>
              <a:gd name="connsiteX44" fmla="*/ 655572 w 2126232"/>
              <a:gd name="connsiteY44" fmla="*/ 4670654 h 4983074"/>
              <a:gd name="connsiteX45" fmla="*/ 541272 w 2126232"/>
              <a:gd name="connsiteY45" fmla="*/ 4685894 h 4983074"/>
              <a:gd name="connsiteX46" fmla="*/ 518412 w 2126232"/>
              <a:gd name="connsiteY46" fmla="*/ 4693514 h 4983074"/>
              <a:gd name="connsiteX47" fmla="*/ 495552 w 2126232"/>
              <a:gd name="connsiteY47" fmla="*/ 4716374 h 4983074"/>
              <a:gd name="connsiteX48" fmla="*/ 472692 w 2126232"/>
              <a:gd name="connsiteY48" fmla="*/ 4731614 h 4983074"/>
              <a:gd name="connsiteX49" fmla="*/ 465072 w 2126232"/>
              <a:gd name="connsiteY49" fmla="*/ 4762094 h 4983074"/>
              <a:gd name="connsiteX50" fmla="*/ 457452 w 2126232"/>
              <a:gd name="connsiteY50" fmla="*/ 4800194 h 4983074"/>
              <a:gd name="connsiteX51" fmla="*/ 449832 w 2126232"/>
              <a:gd name="connsiteY51" fmla="*/ 4823054 h 4983074"/>
              <a:gd name="connsiteX52" fmla="*/ 457452 w 2126232"/>
              <a:gd name="connsiteY52" fmla="*/ 4868774 h 4983074"/>
              <a:gd name="connsiteX53" fmla="*/ 495552 w 2126232"/>
              <a:gd name="connsiteY53" fmla="*/ 4906874 h 4983074"/>
              <a:gd name="connsiteX54" fmla="*/ 518412 w 2126232"/>
              <a:gd name="connsiteY54" fmla="*/ 4929734 h 4983074"/>
              <a:gd name="connsiteX55" fmla="*/ 541272 w 2126232"/>
              <a:gd name="connsiteY55" fmla="*/ 4937354 h 4983074"/>
              <a:gd name="connsiteX56" fmla="*/ 609852 w 2126232"/>
              <a:gd name="connsiteY56" fmla="*/ 4967834 h 4983074"/>
              <a:gd name="connsiteX57" fmla="*/ 754632 w 2126232"/>
              <a:gd name="connsiteY57" fmla="*/ 4983074 h 4983074"/>
              <a:gd name="connsiteX58" fmla="*/ 2050032 w 2126232"/>
              <a:gd name="connsiteY58" fmla="*/ 4975454 h 4983074"/>
              <a:gd name="connsiteX59" fmla="*/ 2057652 w 2126232"/>
              <a:gd name="connsiteY59" fmla="*/ 4929734 h 4983074"/>
              <a:gd name="connsiteX60" fmla="*/ 2072892 w 2126232"/>
              <a:gd name="connsiteY60" fmla="*/ 4884014 h 4983074"/>
              <a:gd name="connsiteX61" fmla="*/ 2080512 w 2126232"/>
              <a:gd name="connsiteY61" fmla="*/ 4807814 h 4983074"/>
              <a:gd name="connsiteX62" fmla="*/ 2088132 w 2126232"/>
              <a:gd name="connsiteY62" fmla="*/ 4769714 h 4983074"/>
              <a:gd name="connsiteX63" fmla="*/ 2095752 w 2126232"/>
              <a:gd name="connsiteY63" fmla="*/ 4053434 h 4983074"/>
              <a:gd name="connsiteX64" fmla="*/ 2110992 w 2126232"/>
              <a:gd name="connsiteY64" fmla="*/ 3672434 h 4983074"/>
              <a:gd name="connsiteX65" fmla="*/ 2126232 w 2126232"/>
              <a:gd name="connsiteY65" fmla="*/ 1912214 h 4983074"/>
              <a:gd name="connsiteX66" fmla="*/ 2103372 w 2126232"/>
              <a:gd name="connsiteY66" fmla="*/ 1599794 h 4983074"/>
              <a:gd name="connsiteX67" fmla="*/ 2095752 w 2126232"/>
              <a:gd name="connsiteY67" fmla="*/ 1569314 h 4983074"/>
              <a:gd name="connsiteX68" fmla="*/ 2088132 w 2126232"/>
              <a:gd name="connsiteY68" fmla="*/ 1485494 h 4983074"/>
              <a:gd name="connsiteX69" fmla="*/ 2065272 w 2126232"/>
              <a:gd name="connsiteY69" fmla="*/ 1348334 h 4983074"/>
              <a:gd name="connsiteX70" fmla="*/ 2057652 w 2126232"/>
              <a:gd name="connsiteY70" fmla="*/ 1203554 h 4983074"/>
              <a:gd name="connsiteX71" fmla="*/ 2034792 w 2126232"/>
              <a:gd name="connsiteY71" fmla="*/ 1028294 h 4983074"/>
              <a:gd name="connsiteX72" fmla="*/ 2011932 w 2126232"/>
              <a:gd name="connsiteY72" fmla="*/ 860654 h 4983074"/>
              <a:gd name="connsiteX73" fmla="*/ 1989072 w 2126232"/>
              <a:gd name="connsiteY73" fmla="*/ 715874 h 4983074"/>
              <a:gd name="connsiteX74" fmla="*/ 1981452 w 2126232"/>
              <a:gd name="connsiteY74" fmla="*/ 647294 h 4983074"/>
              <a:gd name="connsiteX75" fmla="*/ 1950972 w 2126232"/>
              <a:gd name="connsiteY75" fmla="*/ 563474 h 4983074"/>
              <a:gd name="connsiteX76" fmla="*/ 1935732 w 2126232"/>
              <a:gd name="connsiteY76" fmla="*/ 494894 h 4983074"/>
              <a:gd name="connsiteX77" fmla="*/ 1912872 w 2126232"/>
              <a:gd name="connsiteY77" fmla="*/ 464414 h 4983074"/>
              <a:gd name="connsiteX78" fmla="*/ 1897632 w 2126232"/>
              <a:gd name="connsiteY78" fmla="*/ 426314 h 4983074"/>
              <a:gd name="connsiteX79" fmla="*/ 1867152 w 2126232"/>
              <a:gd name="connsiteY79" fmla="*/ 312014 h 4983074"/>
              <a:gd name="connsiteX80" fmla="*/ 1859532 w 2126232"/>
              <a:gd name="connsiteY80" fmla="*/ 289154 h 4983074"/>
              <a:gd name="connsiteX81" fmla="*/ 1851912 w 2126232"/>
              <a:gd name="connsiteY81" fmla="*/ 258674 h 4983074"/>
              <a:gd name="connsiteX82" fmla="*/ 1836672 w 2126232"/>
              <a:gd name="connsiteY82" fmla="*/ 235814 h 4983074"/>
              <a:gd name="connsiteX83" fmla="*/ 1829052 w 2126232"/>
              <a:gd name="connsiteY83" fmla="*/ 205334 h 4983074"/>
              <a:gd name="connsiteX84" fmla="*/ 1783332 w 2126232"/>
              <a:gd name="connsiteY84" fmla="*/ 174854 h 4983074"/>
              <a:gd name="connsiteX85" fmla="*/ 1760472 w 2126232"/>
              <a:gd name="connsiteY85" fmla="*/ 159614 h 4983074"/>
              <a:gd name="connsiteX86" fmla="*/ 1714752 w 2126232"/>
              <a:gd name="connsiteY86" fmla="*/ 144374 h 4983074"/>
              <a:gd name="connsiteX87" fmla="*/ 1646172 w 2126232"/>
              <a:gd name="connsiteY87" fmla="*/ 106274 h 4983074"/>
              <a:gd name="connsiteX88" fmla="*/ 1623312 w 2126232"/>
              <a:gd name="connsiteY88" fmla="*/ 91034 h 4983074"/>
              <a:gd name="connsiteX89" fmla="*/ 1562352 w 2126232"/>
              <a:gd name="connsiteY89" fmla="*/ 83414 h 4983074"/>
              <a:gd name="connsiteX90" fmla="*/ 1524252 w 2126232"/>
              <a:gd name="connsiteY90" fmla="*/ 75794 h 4983074"/>
              <a:gd name="connsiteX91" fmla="*/ 1463292 w 2126232"/>
              <a:gd name="connsiteY91" fmla="*/ 52934 h 4983074"/>
              <a:gd name="connsiteX92" fmla="*/ 1356612 w 2126232"/>
              <a:gd name="connsiteY92" fmla="*/ 37694 h 4983074"/>
              <a:gd name="connsiteX93" fmla="*/ 1326132 w 2126232"/>
              <a:gd name="connsiteY93" fmla="*/ 22454 h 4983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126232" h="4983074">
                <a:moveTo>
                  <a:pt x="1326132" y="22454"/>
                </a:moveTo>
                <a:lnTo>
                  <a:pt x="1326132" y="22454"/>
                </a:lnTo>
                <a:cubicBezTo>
                  <a:pt x="940714" y="-20370"/>
                  <a:pt x="1227555" y="8764"/>
                  <a:pt x="289812" y="22454"/>
                </a:cubicBezTo>
                <a:cubicBezTo>
                  <a:pt x="249666" y="23040"/>
                  <a:pt x="207664" y="31065"/>
                  <a:pt x="167892" y="37694"/>
                </a:cubicBezTo>
                <a:cubicBezTo>
                  <a:pt x="155192" y="42774"/>
                  <a:pt x="142768" y="48609"/>
                  <a:pt x="129792" y="52934"/>
                </a:cubicBezTo>
                <a:cubicBezTo>
                  <a:pt x="119857" y="56246"/>
                  <a:pt x="108679" y="55870"/>
                  <a:pt x="99312" y="60554"/>
                </a:cubicBezTo>
                <a:cubicBezTo>
                  <a:pt x="87953" y="66234"/>
                  <a:pt x="78992" y="75794"/>
                  <a:pt x="68832" y="83414"/>
                </a:cubicBezTo>
                <a:cubicBezTo>
                  <a:pt x="63752" y="93574"/>
                  <a:pt x="59109" y="103964"/>
                  <a:pt x="53592" y="113894"/>
                </a:cubicBezTo>
                <a:cubicBezTo>
                  <a:pt x="46399" y="126841"/>
                  <a:pt x="36747" y="138460"/>
                  <a:pt x="30732" y="151994"/>
                </a:cubicBezTo>
                <a:cubicBezTo>
                  <a:pt x="26479" y="161564"/>
                  <a:pt x="25652" y="172314"/>
                  <a:pt x="23112" y="182474"/>
                </a:cubicBezTo>
                <a:cubicBezTo>
                  <a:pt x="25652" y="474574"/>
                  <a:pt x="26499" y="766694"/>
                  <a:pt x="30732" y="1058774"/>
                </a:cubicBezTo>
                <a:cubicBezTo>
                  <a:pt x="31579" y="1117243"/>
                  <a:pt x="37409" y="1175566"/>
                  <a:pt x="38352" y="1234034"/>
                </a:cubicBezTo>
                <a:cubicBezTo>
                  <a:pt x="51475" y="2047638"/>
                  <a:pt x="-28289" y="1756116"/>
                  <a:pt x="68832" y="2079854"/>
                </a:cubicBezTo>
                <a:cubicBezTo>
                  <a:pt x="66292" y="2277974"/>
                  <a:pt x="68545" y="2476213"/>
                  <a:pt x="61212" y="2674214"/>
                </a:cubicBezTo>
                <a:cubicBezTo>
                  <a:pt x="60873" y="2683366"/>
                  <a:pt x="48193" y="2688189"/>
                  <a:pt x="45972" y="2697074"/>
                </a:cubicBezTo>
                <a:cubicBezTo>
                  <a:pt x="37869" y="2729485"/>
                  <a:pt x="34229" y="2762909"/>
                  <a:pt x="30732" y="2796134"/>
                </a:cubicBezTo>
                <a:cubicBezTo>
                  <a:pt x="24063" y="2859487"/>
                  <a:pt x="15492" y="2986634"/>
                  <a:pt x="15492" y="2986634"/>
                </a:cubicBezTo>
                <a:cubicBezTo>
                  <a:pt x="10412" y="3182214"/>
                  <a:pt x="1460" y="3377732"/>
                  <a:pt x="252" y="3573374"/>
                </a:cubicBezTo>
                <a:cubicBezTo>
                  <a:pt x="-1081" y="3789285"/>
                  <a:pt x="3075" y="4005212"/>
                  <a:pt x="7872" y="4221074"/>
                </a:cubicBezTo>
                <a:cubicBezTo>
                  <a:pt x="8160" y="4234022"/>
                  <a:pt x="9700" y="4247590"/>
                  <a:pt x="15492" y="4259174"/>
                </a:cubicBezTo>
                <a:cubicBezTo>
                  <a:pt x="20311" y="4268813"/>
                  <a:pt x="31453" y="4273755"/>
                  <a:pt x="38352" y="4282034"/>
                </a:cubicBezTo>
                <a:cubicBezTo>
                  <a:pt x="44215" y="4289069"/>
                  <a:pt x="47116" y="4298418"/>
                  <a:pt x="53592" y="4304894"/>
                </a:cubicBezTo>
                <a:cubicBezTo>
                  <a:pt x="60068" y="4311370"/>
                  <a:pt x="69126" y="4314639"/>
                  <a:pt x="76452" y="4320134"/>
                </a:cubicBezTo>
                <a:cubicBezTo>
                  <a:pt x="181385" y="4398834"/>
                  <a:pt x="69214" y="4324135"/>
                  <a:pt x="137412" y="4358234"/>
                </a:cubicBezTo>
                <a:cubicBezTo>
                  <a:pt x="150659" y="4364858"/>
                  <a:pt x="161593" y="4376033"/>
                  <a:pt x="175512" y="4381094"/>
                </a:cubicBezTo>
                <a:cubicBezTo>
                  <a:pt x="190032" y="4386374"/>
                  <a:pt x="205992" y="4386174"/>
                  <a:pt x="221232" y="4388714"/>
                </a:cubicBezTo>
                <a:lnTo>
                  <a:pt x="358392" y="4381094"/>
                </a:lnTo>
                <a:cubicBezTo>
                  <a:pt x="865610" y="4362979"/>
                  <a:pt x="1085249" y="4376554"/>
                  <a:pt x="1729992" y="4381094"/>
                </a:cubicBezTo>
                <a:cubicBezTo>
                  <a:pt x="1696309" y="4431618"/>
                  <a:pt x="1735896" y="4375476"/>
                  <a:pt x="1691892" y="4426814"/>
                </a:cubicBezTo>
                <a:cubicBezTo>
                  <a:pt x="1683627" y="4436457"/>
                  <a:pt x="1676652" y="4447134"/>
                  <a:pt x="1669032" y="4457294"/>
                </a:cubicBezTo>
                <a:cubicBezTo>
                  <a:pt x="1666492" y="4464914"/>
                  <a:pt x="1665004" y="4472970"/>
                  <a:pt x="1661412" y="4480154"/>
                </a:cubicBezTo>
                <a:cubicBezTo>
                  <a:pt x="1657316" y="4488345"/>
                  <a:pt x="1650716" y="4495063"/>
                  <a:pt x="1646172" y="4503014"/>
                </a:cubicBezTo>
                <a:cubicBezTo>
                  <a:pt x="1640536" y="4512877"/>
                  <a:pt x="1636012" y="4523334"/>
                  <a:pt x="1630932" y="4533494"/>
                </a:cubicBezTo>
                <a:cubicBezTo>
                  <a:pt x="1616785" y="4618374"/>
                  <a:pt x="1634859" y="4548501"/>
                  <a:pt x="1608072" y="4602074"/>
                </a:cubicBezTo>
                <a:cubicBezTo>
                  <a:pt x="1596783" y="4624652"/>
                  <a:pt x="1606482" y="4633349"/>
                  <a:pt x="1577592" y="4647794"/>
                </a:cubicBezTo>
                <a:cubicBezTo>
                  <a:pt x="1556039" y="4658570"/>
                  <a:pt x="1509012" y="4670654"/>
                  <a:pt x="1509012" y="4670654"/>
                </a:cubicBezTo>
                <a:cubicBezTo>
                  <a:pt x="1420112" y="4668114"/>
                  <a:pt x="1331082" y="4668469"/>
                  <a:pt x="1242312" y="4663034"/>
                </a:cubicBezTo>
                <a:cubicBezTo>
                  <a:pt x="1175880" y="4658967"/>
                  <a:pt x="1155724" y="4652817"/>
                  <a:pt x="1105152" y="4640174"/>
                </a:cubicBezTo>
                <a:cubicBezTo>
                  <a:pt x="1097532" y="4635094"/>
                  <a:pt x="1090795" y="4628335"/>
                  <a:pt x="1082292" y="4624934"/>
                </a:cubicBezTo>
                <a:cubicBezTo>
                  <a:pt x="989045" y="4587635"/>
                  <a:pt x="909714" y="4613669"/>
                  <a:pt x="800352" y="4617314"/>
                </a:cubicBezTo>
                <a:cubicBezTo>
                  <a:pt x="790192" y="4619854"/>
                  <a:pt x="779498" y="4620809"/>
                  <a:pt x="769872" y="4624934"/>
                </a:cubicBezTo>
                <a:cubicBezTo>
                  <a:pt x="761454" y="4628542"/>
                  <a:pt x="755587" y="4636958"/>
                  <a:pt x="747012" y="4640174"/>
                </a:cubicBezTo>
                <a:cubicBezTo>
                  <a:pt x="734885" y="4644722"/>
                  <a:pt x="721555" y="4644984"/>
                  <a:pt x="708912" y="4647794"/>
                </a:cubicBezTo>
                <a:cubicBezTo>
                  <a:pt x="698689" y="4650066"/>
                  <a:pt x="688592" y="4652874"/>
                  <a:pt x="678432" y="4655414"/>
                </a:cubicBezTo>
                <a:cubicBezTo>
                  <a:pt x="670812" y="4660494"/>
                  <a:pt x="664147" y="4667438"/>
                  <a:pt x="655572" y="4670654"/>
                </a:cubicBezTo>
                <a:cubicBezTo>
                  <a:pt x="632615" y="4679263"/>
                  <a:pt x="551178" y="4684903"/>
                  <a:pt x="541272" y="4685894"/>
                </a:cubicBezTo>
                <a:cubicBezTo>
                  <a:pt x="533652" y="4688434"/>
                  <a:pt x="525095" y="4689059"/>
                  <a:pt x="518412" y="4693514"/>
                </a:cubicBezTo>
                <a:cubicBezTo>
                  <a:pt x="509446" y="4699492"/>
                  <a:pt x="503831" y="4709475"/>
                  <a:pt x="495552" y="4716374"/>
                </a:cubicBezTo>
                <a:cubicBezTo>
                  <a:pt x="488517" y="4722237"/>
                  <a:pt x="480312" y="4726534"/>
                  <a:pt x="472692" y="4731614"/>
                </a:cubicBezTo>
                <a:cubicBezTo>
                  <a:pt x="470152" y="4741774"/>
                  <a:pt x="467344" y="4751871"/>
                  <a:pt x="465072" y="4762094"/>
                </a:cubicBezTo>
                <a:cubicBezTo>
                  <a:pt x="462262" y="4774737"/>
                  <a:pt x="460593" y="4787629"/>
                  <a:pt x="457452" y="4800194"/>
                </a:cubicBezTo>
                <a:cubicBezTo>
                  <a:pt x="455504" y="4807986"/>
                  <a:pt x="452372" y="4815434"/>
                  <a:pt x="449832" y="4823054"/>
                </a:cubicBezTo>
                <a:cubicBezTo>
                  <a:pt x="452372" y="4838294"/>
                  <a:pt x="452566" y="4854117"/>
                  <a:pt x="457452" y="4868774"/>
                </a:cubicBezTo>
                <a:cubicBezTo>
                  <a:pt x="466049" y="4894565"/>
                  <a:pt x="476795" y="4891243"/>
                  <a:pt x="495552" y="4906874"/>
                </a:cubicBezTo>
                <a:cubicBezTo>
                  <a:pt x="503831" y="4913773"/>
                  <a:pt x="509446" y="4923756"/>
                  <a:pt x="518412" y="4929734"/>
                </a:cubicBezTo>
                <a:cubicBezTo>
                  <a:pt x="525095" y="4934189"/>
                  <a:pt x="533889" y="4934190"/>
                  <a:pt x="541272" y="4937354"/>
                </a:cubicBezTo>
                <a:cubicBezTo>
                  <a:pt x="570571" y="4949911"/>
                  <a:pt x="577359" y="4958972"/>
                  <a:pt x="609852" y="4967834"/>
                </a:cubicBezTo>
                <a:cubicBezTo>
                  <a:pt x="645779" y="4977632"/>
                  <a:pt x="731179" y="4981270"/>
                  <a:pt x="754632" y="4983074"/>
                </a:cubicBezTo>
                <a:lnTo>
                  <a:pt x="2050032" y="4975454"/>
                </a:lnTo>
                <a:cubicBezTo>
                  <a:pt x="2065469" y="4974822"/>
                  <a:pt x="2053905" y="4944723"/>
                  <a:pt x="2057652" y="4929734"/>
                </a:cubicBezTo>
                <a:cubicBezTo>
                  <a:pt x="2061548" y="4914149"/>
                  <a:pt x="2067812" y="4899254"/>
                  <a:pt x="2072892" y="4884014"/>
                </a:cubicBezTo>
                <a:cubicBezTo>
                  <a:pt x="2075432" y="4858614"/>
                  <a:pt x="2077138" y="4833117"/>
                  <a:pt x="2080512" y="4807814"/>
                </a:cubicBezTo>
                <a:cubicBezTo>
                  <a:pt x="2082224" y="4794976"/>
                  <a:pt x="2087870" y="4782663"/>
                  <a:pt x="2088132" y="4769714"/>
                </a:cubicBezTo>
                <a:cubicBezTo>
                  <a:pt x="2092955" y="4530989"/>
                  <a:pt x="2090779" y="4292156"/>
                  <a:pt x="2095752" y="4053434"/>
                </a:cubicBezTo>
                <a:cubicBezTo>
                  <a:pt x="2098399" y="3926360"/>
                  <a:pt x="2105912" y="3799434"/>
                  <a:pt x="2110992" y="3672434"/>
                </a:cubicBezTo>
                <a:cubicBezTo>
                  <a:pt x="2121507" y="2978469"/>
                  <a:pt x="2126232" y="2767188"/>
                  <a:pt x="2126232" y="1912214"/>
                </a:cubicBezTo>
                <a:cubicBezTo>
                  <a:pt x="2126232" y="1771933"/>
                  <a:pt x="2123633" y="1721360"/>
                  <a:pt x="2103372" y="1599794"/>
                </a:cubicBezTo>
                <a:cubicBezTo>
                  <a:pt x="2101650" y="1589464"/>
                  <a:pt x="2098292" y="1579474"/>
                  <a:pt x="2095752" y="1569314"/>
                </a:cubicBezTo>
                <a:cubicBezTo>
                  <a:pt x="2093212" y="1541374"/>
                  <a:pt x="2091965" y="1513286"/>
                  <a:pt x="2088132" y="1485494"/>
                </a:cubicBezTo>
                <a:cubicBezTo>
                  <a:pt x="2081799" y="1439578"/>
                  <a:pt x="2065272" y="1348334"/>
                  <a:pt x="2065272" y="1348334"/>
                </a:cubicBezTo>
                <a:cubicBezTo>
                  <a:pt x="2062732" y="1300074"/>
                  <a:pt x="2061095" y="1251758"/>
                  <a:pt x="2057652" y="1203554"/>
                </a:cubicBezTo>
                <a:cubicBezTo>
                  <a:pt x="2052559" y="1132253"/>
                  <a:pt x="2043143" y="1106237"/>
                  <a:pt x="2034792" y="1028294"/>
                </a:cubicBezTo>
                <a:cubicBezTo>
                  <a:pt x="2017706" y="868829"/>
                  <a:pt x="2040503" y="974938"/>
                  <a:pt x="2011932" y="860654"/>
                </a:cubicBezTo>
                <a:cubicBezTo>
                  <a:pt x="1992683" y="687409"/>
                  <a:pt x="2018698" y="903507"/>
                  <a:pt x="1989072" y="715874"/>
                </a:cubicBezTo>
                <a:cubicBezTo>
                  <a:pt x="1985485" y="693155"/>
                  <a:pt x="1985963" y="669848"/>
                  <a:pt x="1981452" y="647294"/>
                </a:cubicBezTo>
                <a:cubicBezTo>
                  <a:pt x="1972912" y="604596"/>
                  <a:pt x="1962790" y="602867"/>
                  <a:pt x="1950972" y="563474"/>
                </a:cubicBezTo>
                <a:cubicBezTo>
                  <a:pt x="1949168" y="557462"/>
                  <a:pt x="1940129" y="503689"/>
                  <a:pt x="1935732" y="494894"/>
                </a:cubicBezTo>
                <a:cubicBezTo>
                  <a:pt x="1930052" y="483535"/>
                  <a:pt x="1919040" y="475516"/>
                  <a:pt x="1912872" y="464414"/>
                </a:cubicBezTo>
                <a:cubicBezTo>
                  <a:pt x="1906229" y="452457"/>
                  <a:pt x="1902712" y="439014"/>
                  <a:pt x="1897632" y="426314"/>
                </a:cubicBezTo>
                <a:cubicBezTo>
                  <a:pt x="1886621" y="338222"/>
                  <a:pt x="1899016" y="391674"/>
                  <a:pt x="1867152" y="312014"/>
                </a:cubicBezTo>
                <a:cubicBezTo>
                  <a:pt x="1864169" y="304556"/>
                  <a:pt x="1861739" y="296877"/>
                  <a:pt x="1859532" y="289154"/>
                </a:cubicBezTo>
                <a:cubicBezTo>
                  <a:pt x="1856655" y="279084"/>
                  <a:pt x="1856037" y="268300"/>
                  <a:pt x="1851912" y="258674"/>
                </a:cubicBezTo>
                <a:cubicBezTo>
                  <a:pt x="1848304" y="250256"/>
                  <a:pt x="1841752" y="243434"/>
                  <a:pt x="1836672" y="235814"/>
                </a:cubicBezTo>
                <a:cubicBezTo>
                  <a:pt x="1834132" y="225654"/>
                  <a:pt x="1835948" y="213216"/>
                  <a:pt x="1829052" y="205334"/>
                </a:cubicBezTo>
                <a:cubicBezTo>
                  <a:pt x="1816991" y="191550"/>
                  <a:pt x="1798572" y="185014"/>
                  <a:pt x="1783332" y="174854"/>
                </a:cubicBezTo>
                <a:cubicBezTo>
                  <a:pt x="1775712" y="169774"/>
                  <a:pt x="1769160" y="162510"/>
                  <a:pt x="1760472" y="159614"/>
                </a:cubicBezTo>
                <a:lnTo>
                  <a:pt x="1714752" y="144374"/>
                </a:lnTo>
                <a:cubicBezTo>
                  <a:pt x="1643005" y="72627"/>
                  <a:pt x="1758059" y="180865"/>
                  <a:pt x="1646172" y="106274"/>
                </a:cubicBezTo>
                <a:cubicBezTo>
                  <a:pt x="1638552" y="101194"/>
                  <a:pt x="1632147" y="93444"/>
                  <a:pt x="1623312" y="91034"/>
                </a:cubicBezTo>
                <a:cubicBezTo>
                  <a:pt x="1603555" y="85646"/>
                  <a:pt x="1582592" y="86528"/>
                  <a:pt x="1562352" y="83414"/>
                </a:cubicBezTo>
                <a:cubicBezTo>
                  <a:pt x="1549551" y="81445"/>
                  <a:pt x="1536895" y="78604"/>
                  <a:pt x="1524252" y="75794"/>
                </a:cubicBezTo>
                <a:cubicBezTo>
                  <a:pt x="1438021" y="56632"/>
                  <a:pt x="1551656" y="82389"/>
                  <a:pt x="1463292" y="52934"/>
                </a:cubicBezTo>
                <a:cubicBezTo>
                  <a:pt x="1439030" y="44847"/>
                  <a:pt x="1373435" y="39563"/>
                  <a:pt x="1356612" y="37694"/>
                </a:cubicBezTo>
                <a:lnTo>
                  <a:pt x="1326132" y="22454"/>
                </a:lnTo>
                <a:close/>
              </a:path>
            </a:pathLst>
          </a:cu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31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C1C48D6C-D78A-4815-8B43-0BB873AA76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4"/>
            <a:ext cx="1745453" cy="48528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Two things before we go further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196754"/>
            <a:ext cx="9520909" cy="4929411"/>
          </a:xfrm>
        </p:spPr>
        <p:txBody>
          <a:bodyPr/>
          <a:lstStyle/>
          <a:p>
            <a:r>
              <a:rPr lang="en-GB" dirty="0"/>
              <a:t>Semicolons (;)</a:t>
            </a:r>
          </a:p>
          <a:p>
            <a:pPr lvl="1"/>
            <a:r>
              <a:rPr lang="en-GB" dirty="0"/>
              <a:t>End each command with a semi colon</a:t>
            </a:r>
          </a:p>
          <a:p>
            <a:pPr lvl="1"/>
            <a:r>
              <a:rPr lang="en-GB" dirty="0"/>
              <a:t>This tells ImageJ where one command ends and another begins</a:t>
            </a:r>
          </a:p>
          <a:p>
            <a:pPr lvl="1"/>
            <a:endParaRPr lang="en-GB" dirty="0"/>
          </a:p>
          <a:p>
            <a:r>
              <a:rPr lang="en-GB" dirty="0"/>
              <a:t>Set the foreground/background logic</a:t>
            </a:r>
          </a:p>
          <a:p>
            <a:pPr lvl="1"/>
            <a:r>
              <a:rPr lang="en-GB" dirty="0"/>
              <a:t>ImageJ can be set to consider “background” as either white or black</a:t>
            </a:r>
          </a:p>
          <a:p>
            <a:pPr lvl="1"/>
            <a:r>
              <a:rPr lang="en-GB" dirty="0"/>
              <a:t>Each macro should start by </a:t>
            </a:r>
            <a:r>
              <a:rPr lang="en-GB" dirty="0" err="1"/>
              <a:t>standarising</a:t>
            </a:r>
            <a:r>
              <a:rPr lang="en-GB" dirty="0"/>
              <a:t> this </a:t>
            </a:r>
          </a:p>
          <a:p>
            <a:pPr lvl="1"/>
            <a:r>
              <a:rPr lang="en-GB" dirty="0"/>
              <a:t>The ImageJ default is black objects, white background)</a:t>
            </a:r>
          </a:p>
          <a:p>
            <a:pPr marL="914400" lvl="2" indent="0">
              <a:buNone/>
            </a:pPr>
            <a:r>
              <a:rPr lang="en-GB" sz="2400" dirty="0" err="1"/>
              <a:t>setOption</a:t>
            </a:r>
            <a:r>
              <a:rPr lang="en-GB" sz="2400" dirty="0">
                <a:solidFill>
                  <a:srgbClr val="FF0000"/>
                </a:solidFill>
              </a:rPr>
              <a:t>(</a:t>
            </a:r>
            <a:r>
              <a:rPr lang="en-GB" sz="2400" dirty="0">
                <a:solidFill>
                  <a:srgbClr val="DC009C"/>
                </a:solidFill>
              </a:rPr>
              <a:t>"</a:t>
            </a:r>
            <a:r>
              <a:rPr lang="en-GB" sz="2400" dirty="0" err="1">
                <a:solidFill>
                  <a:srgbClr val="DC009C"/>
                </a:solidFill>
              </a:rPr>
              <a:t>BlackBackground</a:t>
            </a:r>
            <a:r>
              <a:rPr lang="en-GB" sz="2400" dirty="0">
                <a:solidFill>
                  <a:srgbClr val="DC009C"/>
                </a:solidFill>
              </a:rPr>
              <a:t>"</a:t>
            </a:r>
            <a:r>
              <a:rPr lang="en-GB" sz="2400" dirty="0"/>
              <a:t>,</a:t>
            </a:r>
            <a:r>
              <a:rPr lang="en-GB" sz="2400" dirty="0">
                <a:solidFill>
                  <a:srgbClr val="AD8000"/>
                </a:solidFill>
              </a:rPr>
              <a:t> </a:t>
            </a:r>
            <a:r>
              <a:rPr lang="en-GB" sz="2400" dirty="0">
                <a:solidFill>
                  <a:srgbClr val="0000FF"/>
                </a:solidFill>
              </a:rPr>
              <a:t>false</a:t>
            </a:r>
            <a:r>
              <a:rPr lang="en-GB" sz="2400" dirty="0">
                <a:solidFill>
                  <a:srgbClr val="FF0000"/>
                </a:solidFill>
              </a:rPr>
              <a:t>)</a:t>
            </a:r>
            <a:r>
              <a:rPr lang="en-GB" sz="2400" dirty="0"/>
              <a:t>;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64E5B1-8032-4008-B582-D1E4B7FD5FB5}"/>
              </a:ext>
            </a:extLst>
          </p:cNvPr>
          <p:cNvSpPr/>
          <p:nvPr/>
        </p:nvSpPr>
        <p:spPr>
          <a:xfrm>
            <a:off x="9911070" y="1119281"/>
            <a:ext cx="2126232" cy="4983074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14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Variables act as temporary stores of information</a:t>
            </a:r>
          </a:p>
          <a:p>
            <a:pPr lvl="1"/>
            <a:r>
              <a:rPr lang="en-GB" dirty="0"/>
              <a:t>Formed of a reference (identifying name) and a value</a:t>
            </a:r>
          </a:p>
          <a:p>
            <a:pPr lvl="1"/>
            <a:r>
              <a:rPr lang="en-GB" dirty="0"/>
              <a:t>Stored value can be recalled later on using reference</a:t>
            </a:r>
          </a:p>
          <a:p>
            <a:endParaRPr lang="en-GB" sz="1600" dirty="0"/>
          </a:p>
          <a:p>
            <a:r>
              <a:rPr lang="en-GB" dirty="0"/>
              <a:t>Reference (identifying name) defined by the user</a:t>
            </a:r>
          </a:p>
          <a:p>
            <a:pPr lvl="1"/>
            <a:r>
              <a:rPr lang="en-GB" dirty="0"/>
              <a:t>No two variables can have the same name</a:t>
            </a:r>
          </a:p>
          <a:p>
            <a:pPr lvl="1"/>
            <a:endParaRPr lang="en-GB" sz="1600" dirty="0"/>
          </a:p>
          <a:p>
            <a:r>
              <a:rPr lang="en-GB" dirty="0"/>
              <a:t>Assigned a value at creation</a:t>
            </a:r>
          </a:p>
          <a:p>
            <a:pPr lvl="1"/>
            <a:r>
              <a:rPr lang="en-GB" dirty="0"/>
              <a:t>This can be updated/changed later on</a:t>
            </a:r>
          </a:p>
          <a:p>
            <a:endParaRPr lang="en-GB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4"/>
            <a:ext cx="1745453" cy="485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1_University of Bristol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descreen-presentation-template.ppt [Compatibility Mode]" id="{015D3FAC-8A05-4D96-B86A-FAF1F2B83C04}" vid="{E95CFD32-1F5A-4942-BB4C-571E14057853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5B9BD5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B9BD5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University of Bristol template</Template>
  <TotalTime>16214</TotalTime>
  <Words>2900</Words>
  <Application>Microsoft Office PowerPoint</Application>
  <PresentationFormat>Widescreen</PresentationFormat>
  <Paragraphs>509</Paragraphs>
  <Slides>42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Arial Nova Light</vt:lpstr>
      <vt:lpstr>Avenir Roman</vt:lpstr>
      <vt:lpstr>Calibri</vt:lpstr>
      <vt:lpstr>Calibri Light</vt:lpstr>
      <vt:lpstr>1_University of Bristol template</vt:lpstr>
      <vt:lpstr>An introduction to macro writing in ImageJ/Fiji</vt:lpstr>
      <vt:lpstr>Overview</vt:lpstr>
      <vt:lpstr>Course materials</vt:lpstr>
      <vt:lpstr>Where to get help</vt:lpstr>
      <vt:lpstr>Introduction to macros</vt:lpstr>
      <vt:lpstr>Structure</vt:lpstr>
      <vt:lpstr>Hello World</vt:lpstr>
      <vt:lpstr>Two things before we go further</vt:lpstr>
      <vt:lpstr>Variables</vt:lpstr>
      <vt:lpstr>What can be stored in variables?</vt:lpstr>
      <vt:lpstr>Working with number-type variables</vt:lpstr>
      <vt:lpstr>Working with string-type variables</vt:lpstr>
      <vt:lpstr>Working with array-type variables</vt:lpstr>
      <vt:lpstr>Working with array-type variables</vt:lpstr>
      <vt:lpstr>Working with array-type variables</vt:lpstr>
      <vt:lpstr>Functions</vt:lpstr>
      <vt:lpstr>However!</vt:lpstr>
      <vt:lpstr>Example functions</vt:lpstr>
      <vt:lpstr>Finding functions</vt:lpstr>
      <vt:lpstr>Finding functions</vt:lpstr>
      <vt:lpstr>Creating functions</vt:lpstr>
      <vt:lpstr>Creating functions</vt:lpstr>
      <vt:lpstr>Conditional statements</vt:lpstr>
      <vt:lpstr>Conditional statements</vt:lpstr>
      <vt:lpstr>Conditional statements</vt:lpstr>
      <vt:lpstr>Conditional operators</vt:lpstr>
      <vt:lpstr>Loops</vt:lpstr>
      <vt:lpstr>While loops</vt:lpstr>
      <vt:lpstr>For loops</vt:lpstr>
      <vt:lpstr>Nesting loops</vt:lpstr>
      <vt:lpstr>Nesting loops (example)</vt:lpstr>
      <vt:lpstr>Batch processing</vt:lpstr>
      <vt:lpstr>PowerPoint Presentation</vt:lpstr>
      <vt:lpstr>Overview</vt:lpstr>
      <vt:lpstr>Setting up for macro writing</vt:lpstr>
      <vt:lpstr>Exercise 1</vt:lpstr>
      <vt:lpstr>Exercise 2</vt:lpstr>
      <vt:lpstr>Exercise 3</vt:lpstr>
      <vt:lpstr>Exercise 4</vt:lpstr>
      <vt:lpstr>Exercise 5</vt:lpstr>
      <vt:lpstr>Exercise 6</vt:lpstr>
      <vt:lpstr>Exercise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ImageJ/FIJI image processing basics</dc:title>
  <dc:creator>SJ Cross</dc:creator>
  <cp:lastModifiedBy>Stephen Cross</cp:lastModifiedBy>
  <cp:revision>506</cp:revision>
  <cp:lastPrinted>2018-01-23T13:29:15Z</cp:lastPrinted>
  <dcterms:modified xsi:type="dcterms:W3CDTF">2020-08-26T11:58:32Z</dcterms:modified>
</cp:coreProperties>
</file>