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02"/>
  </p:notesMasterIdLst>
  <p:sldIdLst>
    <p:sldId id="316" r:id="rId2"/>
    <p:sldId id="351" r:id="rId3"/>
    <p:sldId id="407" r:id="rId4"/>
    <p:sldId id="361" r:id="rId5"/>
    <p:sldId id="450" r:id="rId6"/>
    <p:sldId id="481" r:id="rId7"/>
    <p:sldId id="464" r:id="rId8"/>
    <p:sldId id="459" r:id="rId9"/>
    <p:sldId id="460" r:id="rId10"/>
    <p:sldId id="461" r:id="rId11"/>
    <p:sldId id="462" r:id="rId12"/>
    <p:sldId id="463" r:id="rId13"/>
    <p:sldId id="465" r:id="rId14"/>
    <p:sldId id="470" r:id="rId15"/>
    <p:sldId id="466" r:id="rId16"/>
    <p:sldId id="467" r:id="rId17"/>
    <p:sldId id="468" r:id="rId18"/>
    <p:sldId id="469" r:id="rId19"/>
    <p:sldId id="549" r:id="rId20"/>
    <p:sldId id="552" r:id="rId21"/>
    <p:sldId id="553" r:id="rId22"/>
    <p:sldId id="482" r:id="rId23"/>
    <p:sldId id="451" r:id="rId24"/>
    <p:sldId id="453" r:id="rId25"/>
    <p:sldId id="454" r:id="rId26"/>
    <p:sldId id="455" r:id="rId27"/>
    <p:sldId id="456" r:id="rId28"/>
    <p:sldId id="457" r:id="rId29"/>
    <p:sldId id="452" r:id="rId30"/>
    <p:sldId id="554" r:id="rId31"/>
    <p:sldId id="483" r:id="rId32"/>
    <p:sldId id="458" r:id="rId33"/>
    <p:sldId id="471" r:id="rId34"/>
    <p:sldId id="486" r:id="rId35"/>
    <p:sldId id="474" r:id="rId36"/>
    <p:sldId id="484" r:id="rId37"/>
    <p:sldId id="475" r:id="rId38"/>
    <p:sldId id="485" r:id="rId39"/>
    <p:sldId id="480" r:id="rId40"/>
    <p:sldId id="476" r:id="rId41"/>
    <p:sldId id="477" r:id="rId42"/>
    <p:sldId id="478" r:id="rId43"/>
    <p:sldId id="479" r:id="rId44"/>
    <p:sldId id="555" r:id="rId45"/>
    <p:sldId id="556" r:id="rId46"/>
    <p:sldId id="448" r:id="rId47"/>
    <p:sldId id="506" r:id="rId48"/>
    <p:sldId id="509" r:id="rId49"/>
    <p:sldId id="511" r:id="rId50"/>
    <p:sldId id="515" r:id="rId51"/>
    <p:sldId id="518" r:id="rId52"/>
    <p:sldId id="519" r:id="rId53"/>
    <p:sldId id="523" r:id="rId54"/>
    <p:sldId id="520" r:id="rId55"/>
    <p:sldId id="514" r:id="rId56"/>
    <p:sldId id="534" r:id="rId57"/>
    <p:sldId id="545" r:id="rId58"/>
    <p:sldId id="546" r:id="rId59"/>
    <p:sldId id="547" r:id="rId60"/>
    <p:sldId id="527" r:id="rId61"/>
    <p:sldId id="524" r:id="rId62"/>
    <p:sldId id="525" r:id="rId63"/>
    <p:sldId id="526" r:id="rId64"/>
    <p:sldId id="528" r:id="rId65"/>
    <p:sldId id="529" r:id="rId66"/>
    <p:sldId id="531" r:id="rId67"/>
    <p:sldId id="532" r:id="rId68"/>
    <p:sldId id="559" r:id="rId69"/>
    <p:sldId id="530" r:id="rId70"/>
    <p:sldId id="533" r:id="rId71"/>
    <p:sldId id="557" r:id="rId72"/>
    <p:sldId id="558" r:id="rId73"/>
    <p:sldId id="560" r:id="rId74"/>
    <p:sldId id="446" r:id="rId75"/>
    <p:sldId id="487" r:id="rId76"/>
    <p:sldId id="488" r:id="rId77"/>
    <p:sldId id="489" r:id="rId78"/>
    <p:sldId id="492" r:id="rId79"/>
    <p:sldId id="493" r:id="rId80"/>
    <p:sldId id="496" r:id="rId81"/>
    <p:sldId id="497" r:id="rId82"/>
    <p:sldId id="495" r:id="rId83"/>
    <p:sldId id="498" r:id="rId84"/>
    <p:sldId id="499" r:id="rId85"/>
    <p:sldId id="500" r:id="rId86"/>
    <p:sldId id="501" r:id="rId87"/>
    <p:sldId id="502" r:id="rId88"/>
    <p:sldId id="503" r:id="rId89"/>
    <p:sldId id="536" r:id="rId90"/>
    <p:sldId id="537" r:id="rId91"/>
    <p:sldId id="538" r:id="rId92"/>
    <p:sldId id="539" r:id="rId93"/>
    <p:sldId id="540" r:id="rId94"/>
    <p:sldId id="505" r:id="rId95"/>
    <p:sldId id="541" r:id="rId96"/>
    <p:sldId id="542" r:id="rId97"/>
    <p:sldId id="543" r:id="rId98"/>
    <p:sldId id="544" r:id="rId99"/>
    <p:sldId id="444" r:id="rId100"/>
    <p:sldId id="443" r:id="rId101"/>
  </p:sldIdLst>
  <p:sldSz cx="12192000" cy="6858000"/>
  <p:notesSz cx="6669088" cy="9926638"/>
  <p:defaultTextStyle>
    <a:lvl1pPr>
      <a:defRPr>
        <a:latin typeface="+mj-lt"/>
        <a:ea typeface="+mj-ea"/>
        <a:cs typeface="+mj-cs"/>
        <a:sym typeface="Helvetica"/>
      </a:defRPr>
    </a:lvl1pPr>
    <a:lvl2pPr>
      <a:defRPr>
        <a:latin typeface="+mj-lt"/>
        <a:ea typeface="+mj-ea"/>
        <a:cs typeface="+mj-cs"/>
        <a:sym typeface="Helvetica"/>
      </a:defRPr>
    </a:lvl2pPr>
    <a:lvl3pPr>
      <a:defRPr>
        <a:latin typeface="+mj-lt"/>
        <a:ea typeface="+mj-ea"/>
        <a:cs typeface="+mj-cs"/>
        <a:sym typeface="Helvetica"/>
      </a:defRPr>
    </a:lvl3pPr>
    <a:lvl4pPr>
      <a:defRPr>
        <a:latin typeface="+mj-lt"/>
        <a:ea typeface="+mj-ea"/>
        <a:cs typeface="+mj-cs"/>
        <a:sym typeface="Helvetica"/>
      </a:defRPr>
    </a:lvl4pPr>
    <a:lvl5pPr>
      <a:defRPr>
        <a:latin typeface="+mj-lt"/>
        <a:ea typeface="+mj-ea"/>
        <a:cs typeface="+mj-cs"/>
        <a:sym typeface="Helvetica"/>
      </a:defRPr>
    </a:lvl5pPr>
    <a:lvl6pPr>
      <a:defRPr>
        <a:latin typeface="+mj-lt"/>
        <a:ea typeface="+mj-ea"/>
        <a:cs typeface="+mj-cs"/>
        <a:sym typeface="Helvetica"/>
      </a:defRPr>
    </a:lvl6pPr>
    <a:lvl7pPr>
      <a:defRPr>
        <a:latin typeface="+mj-lt"/>
        <a:ea typeface="+mj-ea"/>
        <a:cs typeface="+mj-cs"/>
        <a:sym typeface="Helvetica"/>
      </a:defRPr>
    </a:lvl7pPr>
    <a:lvl8pPr>
      <a:defRPr>
        <a:latin typeface="+mj-lt"/>
        <a:ea typeface="+mj-ea"/>
        <a:cs typeface="+mj-cs"/>
        <a:sym typeface="Helvetica"/>
      </a:defRPr>
    </a:lvl8pPr>
    <a:lvl9pPr>
      <a:defRPr>
        <a:latin typeface="+mj-lt"/>
        <a:ea typeface="+mj-ea"/>
        <a:cs typeface="+mj-cs"/>
        <a:sym typeface="Helvetica"/>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Cross" initials="SC" lastIdx="1" clrIdx="0">
    <p:extLst>
      <p:ext uri="{19B8F6BF-5375-455C-9EA6-DF929625EA0E}">
        <p15:presenceInfo xmlns:p15="http://schemas.microsoft.com/office/powerpoint/2012/main" userId="S::sc13967@bristol.ac.uk::95050c75-c08e-47d3-9b9e-088bad4f7f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EBD21B"/>
    <a:srgbClr val="CB3BB6"/>
    <a:srgbClr val="FFFFFF"/>
    <a:srgbClr val="BF2F37"/>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F821DB8-F4EB-4A41-A1BA-3FCAFE7338EE}"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2708684C-4D16-4618-839F-0558EEFCDFE6}"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4" autoAdjust="0"/>
    <p:restoredTop sz="88721" autoAdjust="0"/>
  </p:normalViewPr>
  <p:slideViewPr>
    <p:cSldViewPr snapToGrid="0">
      <p:cViewPr>
        <p:scale>
          <a:sx n="125" d="100"/>
          <a:sy n="125"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xfrm>
            <a:off x="26988" y="744538"/>
            <a:ext cx="6615112" cy="3722687"/>
          </a:xfrm>
          <a:prstGeom prst="rect">
            <a:avLst/>
          </a:prstGeom>
        </p:spPr>
        <p:txBody>
          <a:bodyPr/>
          <a:lstStyle/>
          <a:p>
            <a:pPr lvl="0"/>
            <a:endParaRPr/>
          </a:p>
        </p:txBody>
      </p:sp>
      <p:sp>
        <p:nvSpPr>
          <p:cNvPr id="57" name="Shape 57"/>
          <p:cNvSpPr>
            <a:spLocks noGrp="1"/>
          </p:cNvSpPr>
          <p:nvPr>
            <p:ph type="body" sz="quarter" idx="1"/>
          </p:nvPr>
        </p:nvSpPr>
        <p:spPr>
          <a:xfrm>
            <a:off x="889212" y="4715153"/>
            <a:ext cx="4890665" cy="4466987"/>
          </a:xfrm>
          <a:prstGeom prst="rect">
            <a:avLst/>
          </a:prstGeom>
        </p:spPr>
        <p:txBody>
          <a:bodyPr/>
          <a:lstStyle/>
          <a:p>
            <a:pPr lvl="0"/>
            <a:endParaRPr/>
          </a:p>
        </p:txBody>
      </p:sp>
    </p:spTree>
    <p:extLst>
      <p:ext uri="{BB962C8B-B14F-4D97-AF65-F5344CB8AC3E}">
        <p14:creationId xmlns:p14="http://schemas.microsoft.com/office/powerpoint/2010/main" val="445885590"/>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43992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47266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115220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082654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81993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383701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627465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4269307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77283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35360" y="1844842"/>
            <a:ext cx="11521280" cy="1470025"/>
          </a:xfrm>
          <a:prstGeom prst="rect">
            <a:avLst/>
          </a:prstGeom>
        </p:spPr>
        <p:txBody>
          <a:bodyPr anchor="b">
            <a:normAutofit/>
          </a:bodyPr>
          <a:lstStyle>
            <a:lvl1pPr algn="l">
              <a:defRPr sz="36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35360" y="3356992"/>
            <a:ext cx="11521280" cy="1752600"/>
          </a:xfrm>
          <a:prstGeom prst="rect">
            <a:avLst/>
          </a:prstGeo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39472229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7266" y="253416"/>
            <a:ext cx="7357468" cy="599964"/>
          </a:xfrm>
          <a:prstGeom prst="rect">
            <a:avLst/>
          </a:prstGeom>
        </p:spPr>
        <p:txBody>
          <a:bodyPr anchor="b">
            <a:normAutofit/>
          </a:bodyPr>
          <a:lstStyle>
            <a:lvl1pPr algn="ctr">
              <a:defRPr sz="32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788096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410766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0960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016667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68760"/>
            <a:ext cx="7315200" cy="4176464"/>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445225"/>
            <a:ext cx="7315200" cy="65496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636597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387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a:off x="334963" y="107950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4963" y="616585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3" name="Picture 7" descr="logo-ltr.tif"/>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34963" y="285750"/>
            <a:ext cx="1944687"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1" descr="address.gif"/>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364788"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a:extLst>
              <a:ext uri="{FF2B5EF4-FFF2-40B4-BE49-F238E27FC236}">
                <a16:creationId xmlns:a16="http://schemas.microsoft.com/office/drawing/2014/main" id="{092C8417-ECC2-4FC2-93D2-362020D9DED6}"/>
              </a:ext>
            </a:extLst>
          </p:cNvPr>
          <p:cNvPicPr>
            <a:picLocks noChangeAspect="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11137503" y="123980"/>
            <a:ext cx="719137"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53164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rtl="0" eaLnBrk="1" fontAlgn="base" hangingPunct="1">
        <a:spcBef>
          <a:spcPct val="0"/>
        </a:spcBef>
        <a:spcAft>
          <a:spcPct val="0"/>
        </a:spcAft>
        <a:defRPr sz="32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3200">
          <a:solidFill>
            <a:srgbClr val="9A1D2B"/>
          </a:solidFill>
          <a:latin typeface="Arial" charset="0"/>
          <a:cs typeface="Arial" charset="0"/>
        </a:defRPr>
      </a:lvl2pPr>
      <a:lvl3pPr algn="l" rtl="0" eaLnBrk="1" fontAlgn="base" hangingPunct="1">
        <a:spcBef>
          <a:spcPct val="0"/>
        </a:spcBef>
        <a:spcAft>
          <a:spcPct val="0"/>
        </a:spcAft>
        <a:defRPr sz="3200">
          <a:solidFill>
            <a:srgbClr val="9A1D2B"/>
          </a:solidFill>
          <a:latin typeface="Arial" charset="0"/>
          <a:cs typeface="Arial" charset="0"/>
        </a:defRPr>
      </a:lvl3pPr>
      <a:lvl4pPr algn="l" rtl="0" eaLnBrk="1" fontAlgn="base" hangingPunct="1">
        <a:spcBef>
          <a:spcPct val="0"/>
        </a:spcBef>
        <a:spcAft>
          <a:spcPct val="0"/>
        </a:spcAft>
        <a:defRPr sz="3200">
          <a:solidFill>
            <a:srgbClr val="9A1D2B"/>
          </a:solidFill>
          <a:latin typeface="Arial" charset="0"/>
          <a:cs typeface="Arial" charset="0"/>
        </a:defRPr>
      </a:lvl4pPr>
      <a:lvl5pPr algn="l" rtl="0" eaLnBrk="1" fontAlgn="base" hangingPunct="1">
        <a:spcBef>
          <a:spcPct val="0"/>
        </a:spcBef>
        <a:spcAft>
          <a:spcPct val="0"/>
        </a:spcAft>
        <a:defRPr sz="3200">
          <a:solidFill>
            <a:srgbClr val="9A1D2B"/>
          </a:solidFill>
          <a:latin typeface="Arial" charset="0"/>
          <a:cs typeface="Arial" charset="0"/>
        </a:defRPr>
      </a:lvl5pPr>
      <a:lvl6pPr marL="457200" algn="l" rtl="0" eaLnBrk="1" fontAlgn="base" hangingPunct="1">
        <a:spcBef>
          <a:spcPct val="0"/>
        </a:spcBef>
        <a:spcAft>
          <a:spcPct val="0"/>
        </a:spcAft>
        <a:defRPr sz="3200">
          <a:solidFill>
            <a:srgbClr val="9A1D2B"/>
          </a:solidFill>
          <a:latin typeface="Arial" charset="0"/>
          <a:cs typeface="Arial" charset="0"/>
        </a:defRPr>
      </a:lvl6pPr>
      <a:lvl7pPr marL="914400" algn="l" rtl="0" eaLnBrk="1" fontAlgn="base" hangingPunct="1">
        <a:spcBef>
          <a:spcPct val="0"/>
        </a:spcBef>
        <a:spcAft>
          <a:spcPct val="0"/>
        </a:spcAft>
        <a:defRPr sz="3200">
          <a:solidFill>
            <a:srgbClr val="9A1D2B"/>
          </a:solidFill>
          <a:latin typeface="Arial" charset="0"/>
          <a:cs typeface="Arial" charset="0"/>
        </a:defRPr>
      </a:lvl7pPr>
      <a:lvl8pPr marL="1371600" algn="l" rtl="0" eaLnBrk="1" fontAlgn="base" hangingPunct="1">
        <a:spcBef>
          <a:spcPct val="0"/>
        </a:spcBef>
        <a:spcAft>
          <a:spcPct val="0"/>
        </a:spcAft>
        <a:defRPr sz="3200">
          <a:solidFill>
            <a:srgbClr val="9A1D2B"/>
          </a:solidFill>
          <a:latin typeface="Arial" charset="0"/>
          <a:cs typeface="Arial" charset="0"/>
        </a:defRPr>
      </a:lvl8pPr>
      <a:lvl9pPr marL="1828800" algn="l" rtl="0" eaLnBrk="1" fontAlgn="base" hangingPunct="1">
        <a:spcBef>
          <a:spcPct val="0"/>
        </a:spcBef>
        <a:spcAft>
          <a:spcPct val="0"/>
        </a:spcAft>
        <a:defRPr sz="3200">
          <a:solidFill>
            <a:srgbClr val="9A1D2B"/>
          </a:solidFill>
          <a:latin typeface="Arial" charset="0"/>
          <a:cs typeface="Arial"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693987"/>
            <a:ext cx="11521280" cy="1470025"/>
          </a:xfrm>
        </p:spPr>
        <p:txBody>
          <a:bodyPr/>
          <a:lstStyle/>
          <a:p>
            <a:r>
              <a:rPr lang="en-GB" dirty="0"/>
              <a:t>MATLAB for image processing</a:t>
            </a:r>
            <a:br>
              <a:rPr lang="en-GB" dirty="0"/>
            </a:br>
            <a:r>
              <a:rPr lang="en-GB" sz="2800" dirty="0"/>
              <a:t>Session 3: Advanced data structures</a:t>
            </a:r>
            <a:endParaRPr lang="en-GB" dirty="0"/>
          </a:p>
        </p:txBody>
      </p:sp>
    </p:spTree>
    <p:extLst>
      <p:ext uri="{BB962C8B-B14F-4D97-AF65-F5344CB8AC3E}">
        <p14:creationId xmlns:p14="http://schemas.microsoft.com/office/powerpoint/2010/main" val="30461917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8D174C-AE78-4263-BA5C-179DD3A57C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076824"/>
            <a:ext cx="7382512" cy="10493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5876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2991040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02860C-B71B-4460-9570-E72EF78638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534024"/>
            <a:ext cx="7382512" cy="5921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19958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Tree>
    <p:extLst>
      <p:ext uri="{BB962C8B-B14F-4D97-AF65-F5344CB8AC3E}">
        <p14:creationId xmlns:p14="http://schemas.microsoft.com/office/powerpoint/2010/main" val="3187473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2386149"/>
            <a:ext cx="7382512" cy="37400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EE718B9B-4E4F-48E0-81A3-2959C83309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Tree>
    <p:extLst>
      <p:ext uri="{BB962C8B-B14F-4D97-AF65-F5344CB8AC3E}">
        <p14:creationId xmlns:p14="http://schemas.microsoft.com/office/powerpoint/2010/main" val="312571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324225"/>
            <a:ext cx="7382512" cy="28019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61518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796937"/>
            <a:ext cx="7382512" cy="232922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341507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214949"/>
            <a:ext cx="7382512" cy="19112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3646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667794"/>
            <a:ext cx="7382512" cy="145837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37737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Tree>
    <p:extLst>
      <p:ext uri="{BB962C8B-B14F-4D97-AF65-F5344CB8AC3E}">
        <p14:creationId xmlns:p14="http://schemas.microsoft.com/office/powerpoint/2010/main" val="14501746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448175"/>
            <a:ext cx="9022732" cy="3998119"/>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438940" cy="1766422"/>
            </a:xfrm>
            <a:prstGeom prst="rect">
              <a:avLst/>
            </a:prstGeom>
            <a:noFill/>
          </p:spPr>
          <p:txBody>
            <a:bodyPr wrap="square" rtlCol="0">
              <a:spAutoFit/>
            </a:bodyPr>
            <a:lstStyle/>
            <a:p>
              <a:r>
                <a:rPr lang="en-GB" sz="2400" b="1" dirty="0">
                  <a:solidFill>
                    <a:srgbClr val="BF2F37"/>
                  </a:solidFill>
                </a:rPr>
                <a:t>Exercise setup: Loading an example structure from file</a:t>
              </a:r>
            </a:p>
            <a:p>
              <a:endParaRPr lang="en-GB" sz="2400" b="1" dirty="0">
                <a:solidFill>
                  <a:srgbClr val="BF2F37"/>
                </a:solidFill>
              </a:endParaRPr>
            </a:p>
            <a:p>
              <a:pPr marL="457200" indent="-457200">
                <a:buAutoNum type="arabicPeriod"/>
              </a:pPr>
              <a:r>
                <a:rPr lang="en-GB" sz="2000" dirty="0"/>
                <a:t>Download ‘</a:t>
              </a:r>
              <a:r>
                <a:rPr lang="en-GB" sz="2000" dirty="0" err="1"/>
                <a:t>struct_example.mat</a:t>
              </a:r>
              <a:r>
                <a:rPr lang="en-GB" sz="2000" dirty="0"/>
                <a:t>’ from the GitHub (Session 3)</a:t>
              </a:r>
            </a:p>
            <a:p>
              <a:pPr marL="457200" indent="-457200">
                <a:buAutoNum type="arabicPeriod"/>
              </a:pPr>
              <a:endParaRPr lang="en-GB" sz="2000" dirty="0"/>
            </a:p>
            <a:p>
              <a:pPr marL="457200" indent="-457200">
                <a:buAutoNum type="arabicPeriod"/>
              </a:pPr>
              <a:r>
                <a:rPr lang="en-GB" sz="2000" dirty="0"/>
                <a:t>Load the example structure array from file using the following command</a:t>
              </a:r>
            </a:p>
            <a:p>
              <a:pPr algn="ctr"/>
              <a:r>
                <a:rPr lang="en-GB" sz="2000" i="1" dirty="0">
                  <a:solidFill>
                    <a:schemeClr val="accent1"/>
                  </a:solidFill>
                </a:rPr>
                <a:t>load(‘</a:t>
              </a:r>
              <a:r>
                <a:rPr lang="en-GB" sz="2000" i="1" dirty="0" err="1">
                  <a:solidFill>
                    <a:schemeClr val="accent1"/>
                  </a:solidFill>
                </a:rPr>
                <a:t>struct_example.mat</a:t>
              </a:r>
              <a:r>
                <a:rPr lang="en-GB" sz="2000" i="1" dirty="0">
                  <a:solidFill>
                    <a:schemeClr val="accent1"/>
                  </a:solidFill>
                </a:rPr>
                <a:t>’);</a:t>
              </a:r>
            </a:p>
            <a:p>
              <a:endParaRPr lang="en-GB" sz="2000" dirty="0"/>
            </a:p>
            <a:p>
              <a:r>
                <a:rPr lang="en-GB" sz="2000" dirty="0"/>
                <a:t>	You will now have a structure array in the workspace called “</a:t>
              </a:r>
              <a:r>
                <a:rPr lang="en-GB" sz="2000" dirty="0" err="1"/>
                <a:t>ex_struct</a:t>
              </a:r>
              <a:r>
                <a:rPr lang="en-GB" sz="2000" dirty="0"/>
                <a:t>”</a:t>
              </a:r>
            </a:p>
            <a:p>
              <a:endParaRPr lang="en-GB" sz="2000" dirty="0"/>
            </a:p>
            <a:p>
              <a:pPr algn="ctr"/>
              <a:r>
                <a:rPr lang="en-GB" sz="2000" dirty="0"/>
                <a:t>This structure array contains an image, a brief description of the image and </a:t>
              </a:r>
            </a:p>
            <a:p>
              <a:pPr algn="ctr"/>
              <a:r>
                <a:rPr lang="en-GB" sz="2000" dirty="0"/>
                <a:t>the time and date on which it was acquired.</a:t>
              </a:r>
            </a:p>
          </p:txBody>
        </p:sp>
      </p:grpSp>
      <p:sp>
        <p:nvSpPr>
          <p:cNvPr id="6" name="Content Placeholder 2">
            <a:extLst>
              <a:ext uri="{FF2B5EF4-FFF2-40B4-BE49-F238E27FC236}">
                <a16:creationId xmlns:a16="http://schemas.microsoft.com/office/drawing/2014/main" id="{5525A15F-4EAF-4DCC-B363-13886F5E660E}"/>
              </a:ext>
            </a:extLst>
          </p:cNvPr>
          <p:cNvSpPr txBox="1">
            <a:spLocks/>
          </p:cNvSpPr>
          <p:nvPr/>
        </p:nvSpPr>
        <p:spPr>
          <a:xfrm>
            <a:off x="2451788" y="5603956"/>
            <a:ext cx="7288424"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BF2F37"/>
                </a:solidFill>
              </a:rPr>
              <a:t>https://github.com/SJCross/MATLAB-course</a:t>
            </a:r>
            <a:endParaRPr lang="en-GB" sz="2000" dirty="0"/>
          </a:p>
        </p:txBody>
      </p:sp>
    </p:spTree>
    <p:extLst>
      <p:ext uri="{BB962C8B-B14F-4D97-AF65-F5344CB8AC3E}">
        <p14:creationId xmlns:p14="http://schemas.microsoft.com/office/powerpoint/2010/main" val="6923179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Course structure</a:t>
            </a:r>
          </a:p>
        </p:txBody>
      </p:sp>
      <p:sp>
        <p:nvSpPr>
          <p:cNvPr id="3" name="Content Placeholder 2">
            <a:extLst>
              <a:ext uri="{FF2B5EF4-FFF2-40B4-BE49-F238E27FC236}">
                <a16:creationId xmlns:a16="http://schemas.microsoft.com/office/drawing/2014/main" id="{71B4E4A7-CBDD-4C3F-9BC8-05BB491F14AB}"/>
              </a:ext>
            </a:extLst>
          </p:cNvPr>
          <p:cNvSpPr>
            <a:spLocks noGrp="1"/>
          </p:cNvSpPr>
          <p:nvPr>
            <p:ph idx="1"/>
          </p:nvPr>
        </p:nvSpPr>
        <p:spPr>
          <a:xfrm>
            <a:off x="335360" y="1196754"/>
            <a:ext cx="5760640" cy="4929411"/>
          </a:xfrm>
        </p:spPr>
        <p:txBody>
          <a:bodyPr/>
          <a:lstStyle/>
          <a:p>
            <a:r>
              <a:rPr lang="en-GB" sz="2800" dirty="0"/>
              <a:t>Session 1</a:t>
            </a:r>
          </a:p>
          <a:p>
            <a:pPr lvl="1"/>
            <a:r>
              <a:rPr lang="en-GB" sz="2400" dirty="0"/>
              <a:t>Introduction to MATLAB</a:t>
            </a:r>
          </a:p>
          <a:p>
            <a:pPr lvl="1"/>
            <a:r>
              <a:rPr lang="en-GB" sz="2400" dirty="0"/>
              <a:t>Data types</a:t>
            </a:r>
          </a:p>
          <a:p>
            <a:pPr lvl="1"/>
            <a:r>
              <a:rPr lang="en-GB" sz="2400" dirty="0"/>
              <a:t>Conditional statements and loops</a:t>
            </a:r>
          </a:p>
          <a:p>
            <a:pPr lvl="1"/>
            <a:endParaRPr lang="en-GB" sz="2400" dirty="0"/>
          </a:p>
          <a:p>
            <a:pPr lvl="1"/>
            <a:endParaRPr lang="en-GB" sz="1200" dirty="0"/>
          </a:p>
          <a:p>
            <a:r>
              <a:rPr lang="en-GB" sz="2800" dirty="0"/>
              <a:t>Session 3</a:t>
            </a:r>
          </a:p>
          <a:p>
            <a:pPr lvl="1"/>
            <a:r>
              <a:rPr lang="en-GB" sz="2400" dirty="0"/>
              <a:t>Advanced data structures</a:t>
            </a:r>
          </a:p>
          <a:p>
            <a:pPr lvl="1"/>
            <a:r>
              <a:rPr lang="en-GB" sz="2400" dirty="0"/>
              <a:t>Object-oriented programming</a:t>
            </a:r>
          </a:p>
          <a:p>
            <a:pPr lvl="1"/>
            <a:r>
              <a:rPr lang="en-GB" dirty="0"/>
              <a:t>Advanced image reading (Bio-Formats)</a:t>
            </a:r>
            <a:endParaRPr lang="en-GB" sz="2000" dirty="0"/>
          </a:p>
          <a:p>
            <a:pPr lvl="1"/>
            <a:endParaRPr lang="en-GB" sz="2400" dirty="0"/>
          </a:p>
          <a:p>
            <a:pPr lvl="1"/>
            <a:endParaRPr lang="en-GB" sz="2400" dirty="0"/>
          </a:p>
        </p:txBody>
      </p:sp>
      <p:sp>
        <p:nvSpPr>
          <p:cNvPr id="4" name="Content Placeholder 2">
            <a:extLst>
              <a:ext uri="{FF2B5EF4-FFF2-40B4-BE49-F238E27FC236}">
                <a16:creationId xmlns:a16="http://schemas.microsoft.com/office/drawing/2014/main" id="{C6368441-D1D8-40DF-8257-0B2FE0BFC97F}"/>
              </a:ext>
            </a:extLst>
          </p:cNvPr>
          <p:cNvSpPr txBox="1">
            <a:spLocks/>
          </p:cNvSpPr>
          <p:nvPr/>
        </p:nvSpPr>
        <p:spPr>
          <a:xfrm>
            <a:off x="6096000" y="1196942"/>
            <a:ext cx="5760640" cy="492941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Session 2</a:t>
            </a:r>
          </a:p>
          <a:p>
            <a:pPr lvl="1"/>
            <a:r>
              <a:rPr lang="en-GB" sz="2400" dirty="0"/>
              <a:t>Arrays and matrices</a:t>
            </a:r>
          </a:p>
          <a:p>
            <a:pPr lvl="1"/>
            <a:r>
              <a:rPr lang="en-GB" sz="2400" dirty="0"/>
              <a:t>Image processing</a:t>
            </a:r>
          </a:p>
          <a:p>
            <a:pPr lvl="1"/>
            <a:endParaRPr lang="en-GB" sz="2400" dirty="0"/>
          </a:p>
          <a:p>
            <a:pPr lvl="1"/>
            <a:endParaRPr lang="en-GB" sz="2400" dirty="0"/>
          </a:p>
          <a:p>
            <a:pPr lvl="1"/>
            <a:endParaRPr lang="en-GB" sz="1200" dirty="0"/>
          </a:p>
          <a:p>
            <a:r>
              <a:rPr lang="en-GB" sz="2800" dirty="0"/>
              <a:t>Session 4</a:t>
            </a:r>
          </a:p>
          <a:p>
            <a:pPr lvl="1"/>
            <a:r>
              <a:rPr lang="en-GB" sz="2400" dirty="0"/>
              <a:t>Figures and plotting</a:t>
            </a:r>
          </a:p>
          <a:p>
            <a:pPr lvl="1"/>
            <a:r>
              <a:rPr lang="en-GB" sz="2400" dirty="0"/>
              <a:t>Designing a user interface</a:t>
            </a:r>
          </a:p>
          <a:p>
            <a:pPr lvl="1"/>
            <a:endParaRPr lang="en-GB" sz="2400" dirty="0"/>
          </a:p>
          <a:p>
            <a:pPr lvl="1"/>
            <a:endParaRPr lang="en-GB" sz="2400" dirty="0"/>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spTree>
    <p:extLst>
      <p:ext uri="{BB962C8B-B14F-4D97-AF65-F5344CB8AC3E}">
        <p14:creationId xmlns:p14="http://schemas.microsoft.com/office/powerpoint/2010/main" val="8441344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00575"/>
            <a:ext cx="9022732" cy="3998119"/>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438940" cy="1140807"/>
            </a:xfrm>
            <a:prstGeom prst="rect">
              <a:avLst/>
            </a:prstGeom>
            <a:noFill/>
          </p:spPr>
          <p:txBody>
            <a:bodyPr wrap="square" rtlCol="0">
              <a:spAutoFit/>
            </a:bodyPr>
            <a:lstStyle/>
            <a:p>
              <a:r>
                <a:rPr lang="en-GB" sz="2400" b="1" dirty="0">
                  <a:solidFill>
                    <a:srgbClr val="BF2F37"/>
                  </a:solidFill>
                </a:rPr>
                <a:t>Exercise: Accessing data in a structure array</a:t>
              </a:r>
            </a:p>
            <a:p>
              <a:endParaRPr lang="en-GB" sz="2400" b="1" dirty="0">
                <a:solidFill>
                  <a:srgbClr val="BF2F37"/>
                </a:solidFill>
              </a:endParaRPr>
            </a:p>
            <a:p>
              <a:pPr marL="457200" indent="-457200">
                <a:buAutoNum type="arabicPeriod"/>
              </a:pPr>
              <a:r>
                <a:rPr lang="en-GB" sz="2000" dirty="0"/>
                <a:t>Use </a:t>
              </a:r>
              <a:r>
                <a:rPr lang="en-GB" sz="2000" i="1" dirty="0" err="1">
                  <a:solidFill>
                    <a:schemeClr val="accent1"/>
                  </a:solidFill>
                </a:rPr>
                <a:t>imshow</a:t>
              </a:r>
              <a:r>
                <a:rPr lang="en-GB" sz="2000" dirty="0"/>
                <a:t> to display the image contained in </a:t>
              </a:r>
              <a:r>
                <a:rPr lang="en-GB" sz="2000" dirty="0" err="1"/>
                <a:t>ex_struct</a:t>
              </a:r>
              <a:endParaRPr lang="en-GB" sz="2000" dirty="0"/>
            </a:p>
            <a:p>
              <a:pPr marL="457200" indent="-457200">
                <a:buAutoNum type="arabicPeriod"/>
              </a:pPr>
              <a:endParaRPr lang="en-GB" sz="2000" dirty="0"/>
            </a:p>
            <a:p>
              <a:pPr marL="457200" indent="-457200">
                <a:buAutoNum type="arabicPeriod"/>
              </a:pPr>
              <a:r>
                <a:rPr lang="en-GB" sz="2000" dirty="0"/>
                <a:t>In the command window, display the image description</a:t>
              </a:r>
            </a:p>
            <a:p>
              <a:pPr marL="457200" indent="-457200">
                <a:buAutoNum type="arabicPeriod"/>
              </a:pPr>
              <a:endParaRPr lang="en-GB" sz="2000" dirty="0"/>
            </a:p>
            <a:p>
              <a:pPr marL="457200" indent="-457200">
                <a:buAutoNum type="arabicPeriod"/>
              </a:pPr>
              <a:r>
                <a:rPr lang="en-GB" sz="2000" dirty="0"/>
                <a:t>Find the day, month and year on which the image was acquired</a:t>
              </a:r>
            </a:p>
          </p:txBody>
        </p:sp>
      </p:grpSp>
    </p:spTree>
    <p:extLst>
      <p:ext uri="{BB962C8B-B14F-4D97-AF65-F5344CB8AC3E}">
        <p14:creationId xmlns:p14="http://schemas.microsoft.com/office/powerpoint/2010/main" val="16234495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00575"/>
            <a:ext cx="9022732" cy="3998119"/>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438940" cy="222235"/>
            </a:xfrm>
            <a:prstGeom prst="rect">
              <a:avLst/>
            </a:prstGeom>
            <a:noFill/>
          </p:spPr>
          <p:txBody>
            <a:bodyPr wrap="square" rtlCol="0">
              <a:spAutoFit/>
            </a:bodyPr>
            <a:lstStyle/>
            <a:p>
              <a:r>
                <a:rPr lang="en-GB" sz="2400" b="1" dirty="0">
                  <a:solidFill>
                    <a:srgbClr val="BF2F37"/>
                  </a:solidFill>
                </a:rPr>
                <a:t>Exercise: Accessing data in a structure array</a:t>
              </a:r>
            </a:p>
          </p:txBody>
        </p:sp>
      </p:grpSp>
      <p:pic>
        <p:nvPicPr>
          <p:cNvPr id="3" name="Picture 2">
            <a:extLst>
              <a:ext uri="{FF2B5EF4-FFF2-40B4-BE49-F238E27FC236}">
                <a16:creationId xmlns:a16="http://schemas.microsoft.com/office/drawing/2014/main" id="{8C1B3E21-481E-412B-AB4D-28DEB64DA69A}"/>
              </a:ext>
            </a:extLst>
          </p:cNvPr>
          <p:cNvPicPr>
            <a:picLocks noChangeAspect="1"/>
          </p:cNvPicPr>
          <p:nvPr/>
        </p:nvPicPr>
        <p:blipFill rotWithShape="1">
          <a:blip r:embed="rId2"/>
          <a:srcRect l="9751" t="2741" r="10390" b="7939"/>
          <a:stretch/>
        </p:blipFill>
        <p:spPr>
          <a:xfrm>
            <a:off x="7241083" y="2254172"/>
            <a:ext cx="3017341" cy="3041479"/>
          </a:xfrm>
          <a:prstGeom prst="rect">
            <a:avLst/>
          </a:prstGeom>
        </p:spPr>
      </p:pic>
      <p:sp>
        <p:nvSpPr>
          <p:cNvPr id="9" name="TextBox 8">
            <a:extLst>
              <a:ext uri="{FF2B5EF4-FFF2-40B4-BE49-F238E27FC236}">
                <a16:creationId xmlns:a16="http://schemas.microsoft.com/office/drawing/2014/main" id="{7ED8381A-527B-4124-9F99-6F2620E15675}"/>
              </a:ext>
            </a:extLst>
          </p:cNvPr>
          <p:cNvSpPr txBox="1"/>
          <p:nvPr/>
        </p:nvSpPr>
        <p:spPr>
          <a:xfrm>
            <a:off x="1584634" y="1600575"/>
            <a:ext cx="5740091" cy="3354765"/>
          </a:xfrm>
          <a:prstGeom prst="rect">
            <a:avLst/>
          </a:prstGeom>
          <a:noFill/>
        </p:spPr>
        <p:txBody>
          <a:bodyPr wrap="square" rtlCol="0">
            <a:spAutoFit/>
          </a:bodyPr>
          <a:lstStyle/>
          <a:p>
            <a:pPr algn="ctr"/>
            <a:endParaRPr lang="en-GB" sz="2400" b="1" dirty="0">
              <a:solidFill>
                <a:srgbClr val="BF2F37"/>
              </a:solidFill>
            </a:endParaRPr>
          </a:p>
          <a:p>
            <a:pPr algn="ctr"/>
            <a:endParaRPr lang="en-GB" sz="2400" b="1" dirty="0">
              <a:solidFill>
                <a:srgbClr val="BF2F37"/>
              </a:solidFill>
            </a:endParaRPr>
          </a:p>
          <a:p>
            <a:pPr algn="ctr"/>
            <a:endParaRPr lang="en-GB" sz="2400" b="1" dirty="0">
              <a:solidFill>
                <a:srgbClr val="BF2F37"/>
              </a:solidFill>
            </a:endParaRPr>
          </a:p>
          <a:p>
            <a:pPr algn="ctr"/>
            <a:r>
              <a:rPr lang="en-GB" sz="2000" dirty="0">
                <a:solidFill>
                  <a:schemeClr val="tx1"/>
                </a:solidFill>
              </a:rPr>
              <a:t>Did you see this image?</a:t>
            </a:r>
          </a:p>
          <a:p>
            <a:pPr algn="ctr"/>
            <a:endParaRPr lang="en-GB" sz="2000" dirty="0">
              <a:solidFill>
                <a:schemeClr val="tx1"/>
              </a:solidFill>
            </a:endParaRPr>
          </a:p>
          <a:p>
            <a:pPr algn="ctr"/>
            <a:r>
              <a:rPr lang="en-GB" sz="2000" dirty="0">
                <a:solidFill>
                  <a:schemeClr val="tx1"/>
                </a:solidFill>
              </a:rPr>
              <a:t>The description was</a:t>
            </a:r>
          </a:p>
          <a:p>
            <a:pPr algn="ctr"/>
            <a:r>
              <a:rPr lang="en-GB" sz="2000" dirty="0">
                <a:solidFill>
                  <a:srgbClr val="C00000"/>
                </a:solidFill>
              </a:rPr>
              <a:t>'SRRF image of microtubules’</a:t>
            </a:r>
          </a:p>
          <a:p>
            <a:pPr algn="ctr"/>
            <a:endParaRPr lang="en-GB" sz="2000" dirty="0">
              <a:solidFill>
                <a:schemeClr val="accent4"/>
              </a:solidFill>
            </a:endParaRPr>
          </a:p>
          <a:p>
            <a:pPr algn="ctr"/>
            <a:r>
              <a:rPr lang="en-GB" sz="2000" dirty="0">
                <a:solidFill>
                  <a:schemeClr val="tx1"/>
                </a:solidFill>
              </a:rPr>
              <a:t>The date of acquisition was</a:t>
            </a:r>
          </a:p>
          <a:p>
            <a:pPr algn="ctr"/>
            <a:r>
              <a:rPr lang="en-GB" sz="2000" dirty="0">
                <a:solidFill>
                  <a:srgbClr val="C00000"/>
                </a:solidFill>
              </a:rPr>
              <a:t>22-10-2019 </a:t>
            </a:r>
          </a:p>
        </p:txBody>
      </p:sp>
    </p:spTree>
    <p:extLst>
      <p:ext uri="{BB962C8B-B14F-4D97-AF65-F5344CB8AC3E}">
        <p14:creationId xmlns:p14="http://schemas.microsoft.com/office/powerpoint/2010/main" val="3863473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Cell arrays</a:t>
            </a:r>
            <a:endParaRPr lang="en-GB" sz="2800" dirty="0">
              <a:solidFill>
                <a:schemeClr val="tx1"/>
              </a:solidFill>
            </a:endParaRPr>
          </a:p>
        </p:txBody>
      </p:sp>
    </p:spTree>
    <p:extLst>
      <p:ext uri="{BB962C8B-B14F-4D97-AF65-F5344CB8AC3E}">
        <p14:creationId xmlns:p14="http://schemas.microsoft.com/office/powerpoint/2010/main" val="12337728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52" name="Rectangle 51">
            <a:extLst>
              <a:ext uri="{FF2B5EF4-FFF2-40B4-BE49-F238E27FC236}">
                <a16:creationId xmlns:a16="http://schemas.microsoft.com/office/drawing/2014/main" id="{81EE5999-3AFA-4C93-AC50-F0ED95333EAE}"/>
              </a:ext>
            </a:extLst>
          </p:cNvPr>
          <p:cNvSpPr/>
          <p:nvPr/>
        </p:nvSpPr>
        <p:spPr>
          <a:xfrm>
            <a:off x="335360" y="3133725"/>
            <a:ext cx="7382512" cy="299244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4191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81EE5999-3AFA-4C93-AC50-F0ED95333EAE}"/>
              </a:ext>
            </a:extLst>
          </p:cNvPr>
          <p:cNvSpPr/>
          <p:nvPr/>
        </p:nvSpPr>
        <p:spPr>
          <a:xfrm>
            <a:off x="335360" y="3686175"/>
            <a:ext cx="7382512" cy="2439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1559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227793"/>
            <a:ext cx="7382512" cy="189837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65743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638675"/>
            <a:ext cx="7382512" cy="14874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1826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5105400"/>
            <a:ext cx="7382512" cy="10207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86125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49" name="Group 48">
            <a:extLst>
              <a:ext uri="{FF2B5EF4-FFF2-40B4-BE49-F238E27FC236}">
                <a16:creationId xmlns:a16="http://schemas.microsoft.com/office/drawing/2014/main" id="{6B3DACF4-EA9F-4C67-8E75-96CCDCC398B0}"/>
              </a:ext>
            </a:extLst>
          </p:cNvPr>
          <p:cNvGrpSpPr/>
          <p:nvPr/>
        </p:nvGrpSpPr>
        <p:grpSpPr>
          <a:xfrm>
            <a:off x="10529659" y="4673784"/>
            <a:ext cx="980901" cy="468000"/>
            <a:chOff x="10506552" y="4666459"/>
            <a:chExt cx="980901" cy="468000"/>
          </a:xfrm>
        </p:grpSpPr>
        <p:sp>
          <p:nvSpPr>
            <p:cNvPr id="46" name="Rectangle: Rounded Corners 45">
              <a:extLst>
                <a:ext uri="{FF2B5EF4-FFF2-40B4-BE49-F238E27FC236}">
                  <a16:creationId xmlns:a16="http://schemas.microsoft.com/office/drawing/2014/main" id="{4AE21F88-46D8-4552-887F-3A91111E9562}"/>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2C4120C1-4C52-4C7D-97D2-D972F01DA0C5}"/>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9" name="TextBox 18">
            <a:extLst>
              <a:ext uri="{FF2B5EF4-FFF2-40B4-BE49-F238E27FC236}">
                <a16:creationId xmlns:a16="http://schemas.microsoft.com/office/drawing/2014/main" id="{D5B64744-CC08-40D9-8257-AAE8903601F5}"/>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20" name="TextBox 19">
            <a:extLst>
              <a:ext uri="{FF2B5EF4-FFF2-40B4-BE49-F238E27FC236}">
                <a16:creationId xmlns:a16="http://schemas.microsoft.com/office/drawing/2014/main" id="{46A2B42D-40A4-4982-B244-6331630DA106}"/>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Tree>
    <p:extLst>
      <p:ext uri="{BB962C8B-B14F-4D97-AF65-F5344CB8AC3E}">
        <p14:creationId xmlns:p14="http://schemas.microsoft.com/office/powerpoint/2010/main" val="9983664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Create cell arrays using braces</a:t>
            </a:r>
          </a:p>
          <a:p>
            <a:pPr lvl="1"/>
            <a:r>
              <a:rPr lang="en-GB" dirty="0"/>
              <a:t>Same method as creating arrays (rows, then columns)</a:t>
            </a:r>
          </a:p>
          <a:p>
            <a:pPr lvl="1"/>
            <a:endParaRPr lang="en-GB" sz="1200" dirty="0"/>
          </a:p>
          <a:p>
            <a:r>
              <a:rPr lang="en-GB" dirty="0"/>
              <a:t>To create our example cell array</a:t>
            </a:r>
          </a:p>
          <a:p>
            <a:pPr lvl="1"/>
            <a:r>
              <a:rPr lang="en-GB" dirty="0"/>
              <a:t>Creating the 2x2 array</a:t>
            </a:r>
          </a:p>
          <a:p>
            <a:pPr marL="914400" lvl="2" indent="0">
              <a:buNone/>
            </a:pPr>
            <a:r>
              <a:rPr lang="en-GB" i="1" dirty="0" err="1">
                <a:solidFill>
                  <a:schemeClr val="accent1"/>
                </a:solidFill>
              </a:rPr>
              <a:t>num_arr</a:t>
            </a:r>
            <a:r>
              <a:rPr lang="en-GB" i="1" dirty="0">
                <a:solidFill>
                  <a:schemeClr val="accent1"/>
                </a:solidFill>
              </a:rPr>
              <a:t> = [1.2, 3.7; 0.7, -5.5]</a:t>
            </a:r>
          </a:p>
          <a:p>
            <a:pPr lvl="1"/>
            <a:r>
              <a:rPr lang="en-GB" dirty="0"/>
              <a:t>Creating the mini cell array</a:t>
            </a:r>
          </a:p>
          <a:p>
            <a:pPr marL="914400" lvl="2" indent="0">
              <a:buNone/>
            </a:pPr>
            <a:r>
              <a:rPr lang="en-GB" i="1" dirty="0" err="1">
                <a:solidFill>
                  <a:schemeClr val="accent1"/>
                </a:solidFill>
              </a:rPr>
              <a:t>mini_cell</a:t>
            </a:r>
            <a:r>
              <a:rPr lang="en-GB" i="1" dirty="0">
                <a:solidFill>
                  <a:schemeClr val="accent1"/>
                </a:solidFill>
              </a:rPr>
              <a:t> = {‘a’,42}</a:t>
            </a:r>
          </a:p>
          <a:p>
            <a:pPr lvl="1"/>
            <a:r>
              <a:rPr lang="en-GB" dirty="0"/>
              <a:t>Creating the main cell array</a:t>
            </a:r>
          </a:p>
          <a:p>
            <a:pPr marL="914400" lvl="2" indent="0">
              <a:buNone/>
            </a:pPr>
            <a:r>
              <a:rPr lang="en-GB" i="1" dirty="0" err="1">
                <a:solidFill>
                  <a:schemeClr val="accent1"/>
                </a:solidFill>
              </a:rPr>
              <a:t>cell_array</a:t>
            </a:r>
            <a:r>
              <a:rPr lang="en-GB" i="1" dirty="0">
                <a:solidFill>
                  <a:schemeClr val="accent1"/>
                </a:solidFill>
              </a:rPr>
              <a:t> = { 0.9 , ‘</a:t>
            </a:r>
            <a:r>
              <a:rPr lang="en-GB" i="1" dirty="0" err="1">
                <a:solidFill>
                  <a:schemeClr val="accent1"/>
                </a:solidFill>
              </a:rPr>
              <a:t>some_text</a:t>
            </a:r>
            <a:r>
              <a:rPr lang="en-GB" i="1" dirty="0">
                <a:solidFill>
                  <a:schemeClr val="accent1"/>
                </a:solidFill>
              </a:rPr>
              <a:t>’ ; </a:t>
            </a:r>
            <a:r>
              <a:rPr lang="en-GB" i="1" dirty="0" err="1">
                <a:solidFill>
                  <a:schemeClr val="accent1"/>
                </a:solidFill>
              </a:rPr>
              <a:t>num_arr</a:t>
            </a:r>
            <a:r>
              <a:rPr lang="en-GB" i="1" dirty="0">
                <a:solidFill>
                  <a:schemeClr val="accent1"/>
                </a:solidFill>
              </a:rPr>
              <a:t> , -128 ; ‘more stuff’ , </a:t>
            </a:r>
            <a:r>
              <a:rPr lang="en-GB" i="1" dirty="0" err="1">
                <a:solidFill>
                  <a:schemeClr val="accent1"/>
                </a:solidFill>
              </a:rPr>
              <a:t>mini_cell</a:t>
            </a:r>
            <a:r>
              <a:rPr lang="en-GB" i="1" dirty="0">
                <a:solidFill>
                  <a:schemeClr val="accent1"/>
                </a:solidFill>
              </a:rPr>
              <a:t> }</a:t>
            </a:r>
          </a:p>
        </p:txBody>
      </p:sp>
      <p:graphicFrame>
        <p:nvGraphicFramePr>
          <p:cNvPr id="4" name="Table 11">
            <a:extLst>
              <a:ext uri="{FF2B5EF4-FFF2-40B4-BE49-F238E27FC236}">
                <a16:creationId xmlns:a16="http://schemas.microsoft.com/office/drawing/2014/main" id="{B971754D-FE0F-4F8F-AFE0-B14E4EDE174C}"/>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5" name="Rectangle: Rounded Corners 4">
            <a:extLst>
              <a:ext uri="{FF2B5EF4-FFF2-40B4-BE49-F238E27FC236}">
                <a16:creationId xmlns:a16="http://schemas.microsoft.com/office/drawing/2014/main" id="{B9A5B915-6F54-4A05-BF2A-14BF56DA9B64}"/>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80591DA9-C1AD-461B-A940-A0B4FBD87EFF}"/>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2F9FFDC-0A13-427C-A16C-133527B16E64}"/>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E336B9BD-9138-474B-A56B-B1420376D68F}"/>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AD88C485-B477-4CEB-A5B4-9B0B697F73D2}"/>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AB865BD6-8EF9-4475-B927-0358F58ACF5F}"/>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A5C94A1-0947-42BC-85A0-024FB22FB9F8}"/>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12" name="TextBox 11">
            <a:extLst>
              <a:ext uri="{FF2B5EF4-FFF2-40B4-BE49-F238E27FC236}">
                <a16:creationId xmlns:a16="http://schemas.microsoft.com/office/drawing/2014/main" id="{91993477-6BDF-42A1-BB52-9D43795565E3}"/>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13" name="Group 12">
            <a:extLst>
              <a:ext uri="{FF2B5EF4-FFF2-40B4-BE49-F238E27FC236}">
                <a16:creationId xmlns:a16="http://schemas.microsoft.com/office/drawing/2014/main" id="{8B7733F2-39A2-4CBF-A420-69E8412B240E}"/>
              </a:ext>
            </a:extLst>
          </p:cNvPr>
          <p:cNvGrpSpPr/>
          <p:nvPr/>
        </p:nvGrpSpPr>
        <p:grpSpPr>
          <a:xfrm>
            <a:off x="10529659" y="4673784"/>
            <a:ext cx="980901" cy="468000"/>
            <a:chOff x="10506552" y="4666459"/>
            <a:chExt cx="980901" cy="468000"/>
          </a:xfrm>
        </p:grpSpPr>
        <p:sp>
          <p:nvSpPr>
            <p:cNvPr id="14" name="Rectangle: Rounded Corners 13">
              <a:extLst>
                <a:ext uri="{FF2B5EF4-FFF2-40B4-BE49-F238E27FC236}">
                  <a16:creationId xmlns:a16="http://schemas.microsoft.com/office/drawing/2014/main" id="{C01BC587-3EEE-4677-8359-D12449371D4B}"/>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16B08389-5269-4A49-B448-BFEFC19729A3}"/>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id="{46D7F1A2-7657-4B34-B9D3-AD919F2EAC43}"/>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17" name="TextBox 16">
            <a:extLst>
              <a:ext uri="{FF2B5EF4-FFF2-40B4-BE49-F238E27FC236}">
                <a16:creationId xmlns:a16="http://schemas.microsoft.com/office/drawing/2014/main" id="{0C713BB6-DDCE-436F-94A4-BB100E951FE9}"/>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8" name="TextBox 17">
            <a:extLst>
              <a:ext uri="{FF2B5EF4-FFF2-40B4-BE49-F238E27FC236}">
                <a16:creationId xmlns:a16="http://schemas.microsoft.com/office/drawing/2014/main" id="{144452F6-CAB2-46A3-BE21-B4E5AF7A35CB}"/>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19" name="TextBox 18">
            <a:extLst>
              <a:ext uri="{FF2B5EF4-FFF2-40B4-BE49-F238E27FC236}">
                <a16:creationId xmlns:a16="http://schemas.microsoft.com/office/drawing/2014/main" id="{7A15A6FC-B285-4009-B388-F3E064CCD835}"/>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
        <p:nvSpPr>
          <p:cNvPr id="20" name="Rectangle 19">
            <a:extLst>
              <a:ext uri="{FF2B5EF4-FFF2-40B4-BE49-F238E27FC236}">
                <a16:creationId xmlns:a16="http://schemas.microsoft.com/office/drawing/2014/main" id="{891056F9-9BF6-4D9E-A31E-CB78CBD6D70E}"/>
              </a:ext>
            </a:extLst>
          </p:cNvPr>
          <p:cNvSpPr/>
          <p:nvPr/>
        </p:nvSpPr>
        <p:spPr>
          <a:xfrm>
            <a:off x="2705100" y="4939288"/>
            <a:ext cx="361950"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B6AD43F3-5FB5-41F1-A71F-370CA81DD446}"/>
              </a:ext>
            </a:extLst>
          </p:cNvPr>
          <p:cNvSpPr/>
          <p:nvPr/>
        </p:nvSpPr>
        <p:spPr>
          <a:xfrm>
            <a:off x="9120809" y="1698597"/>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244097A1-B799-49EF-BB95-972D13D3BAD9}"/>
              </a:ext>
            </a:extLst>
          </p:cNvPr>
          <p:cNvSpPr/>
          <p:nvPr/>
        </p:nvSpPr>
        <p:spPr>
          <a:xfrm>
            <a:off x="3186513" y="4939288"/>
            <a:ext cx="1271187"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C764A6AF-02EC-4AEB-9AD6-38F45A597E67}"/>
              </a:ext>
            </a:extLst>
          </p:cNvPr>
          <p:cNvSpPr/>
          <p:nvPr/>
        </p:nvSpPr>
        <p:spPr>
          <a:xfrm>
            <a:off x="10429076" y="16985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3FE34D50-DA23-4538-9EB3-1CAA344096B0}"/>
              </a:ext>
            </a:extLst>
          </p:cNvPr>
          <p:cNvSpPr/>
          <p:nvPr/>
        </p:nvSpPr>
        <p:spPr>
          <a:xfrm>
            <a:off x="4586688" y="4939288"/>
            <a:ext cx="956862"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9FE55A5E-4832-4DEE-BB0A-C3BAD55493DA}"/>
              </a:ext>
            </a:extLst>
          </p:cNvPr>
          <p:cNvSpPr/>
          <p:nvPr/>
        </p:nvSpPr>
        <p:spPr>
          <a:xfrm>
            <a:off x="9120808"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4181956-BD1F-4564-A267-AF9F53BBB000}"/>
              </a:ext>
            </a:extLst>
          </p:cNvPr>
          <p:cNvSpPr/>
          <p:nvPr/>
        </p:nvSpPr>
        <p:spPr>
          <a:xfrm>
            <a:off x="5657849" y="4939288"/>
            <a:ext cx="523875"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4DE78C48-B2B6-4E3A-B3B7-CC69822A3F3B}"/>
              </a:ext>
            </a:extLst>
          </p:cNvPr>
          <p:cNvSpPr/>
          <p:nvPr/>
        </p:nvSpPr>
        <p:spPr>
          <a:xfrm>
            <a:off x="10429076"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A3C0EA3E-8B70-4DDF-A971-B5BEE84591F7}"/>
              </a:ext>
            </a:extLst>
          </p:cNvPr>
          <p:cNvSpPr/>
          <p:nvPr/>
        </p:nvSpPr>
        <p:spPr>
          <a:xfrm>
            <a:off x="6310712" y="4939288"/>
            <a:ext cx="1252138"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85CCB28F-A085-4041-B657-8094F45CBC73}"/>
              </a:ext>
            </a:extLst>
          </p:cNvPr>
          <p:cNvSpPr/>
          <p:nvPr/>
        </p:nvSpPr>
        <p:spPr>
          <a:xfrm>
            <a:off x="9120808"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A55ED03-ACB4-4626-BEB9-500B3D3403D5}"/>
              </a:ext>
            </a:extLst>
          </p:cNvPr>
          <p:cNvSpPr/>
          <p:nvPr/>
        </p:nvSpPr>
        <p:spPr>
          <a:xfrm>
            <a:off x="7673006" y="4939288"/>
            <a:ext cx="1013794"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A4207669-7124-4D9D-889E-6AB25C50EA55}"/>
              </a:ext>
            </a:extLst>
          </p:cNvPr>
          <p:cNvSpPr/>
          <p:nvPr/>
        </p:nvSpPr>
        <p:spPr>
          <a:xfrm>
            <a:off x="10429076"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58307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3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3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3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300"/>
                                        <p:tgtEl>
                                          <p:spTgt spid="23"/>
                                        </p:tgtEl>
                                      </p:cBhvr>
                                    </p:animEffect>
                                  </p:childTnLst>
                                </p:cTn>
                              </p:par>
                              <p:par>
                                <p:cTn id="19" presetID="10" presetClass="exit" presetSubtype="0" fill="hold" grpId="1" nodeType="withEffect">
                                  <p:stCondLst>
                                    <p:cond delay="0"/>
                                  </p:stCondLst>
                                  <p:childTnLst>
                                    <p:animEffect transition="out" filter="fade">
                                      <p:cBhvr>
                                        <p:cTn id="20" dur="300"/>
                                        <p:tgtEl>
                                          <p:spTgt spid="20"/>
                                        </p:tgtEl>
                                      </p:cBhvr>
                                    </p:animEffect>
                                    <p:set>
                                      <p:cBhvr>
                                        <p:cTn id="21" dur="1" fill="hold">
                                          <p:stCondLst>
                                            <p:cond delay="299"/>
                                          </p:stCondLst>
                                        </p:cTn>
                                        <p:tgtEl>
                                          <p:spTgt spid="2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300"/>
                                        <p:tgtEl>
                                          <p:spTgt spid="21"/>
                                        </p:tgtEl>
                                      </p:cBhvr>
                                    </p:animEffect>
                                    <p:set>
                                      <p:cBhvr>
                                        <p:cTn id="24" dur="1" fill="hold">
                                          <p:stCondLst>
                                            <p:cond delay="299"/>
                                          </p:stCondLst>
                                        </p:cTn>
                                        <p:tgtEl>
                                          <p:spTgt spid="2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3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300"/>
                                        <p:tgtEl>
                                          <p:spTgt spid="25"/>
                                        </p:tgtEl>
                                      </p:cBhvr>
                                    </p:animEffect>
                                  </p:childTnLst>
                                </p:cTn>
                              </p:par>
                              <p:par>
                                <p:cTn id="33" presetID="10" presetClass="exit" presetSubtype="0" fill="hold" grpId="1" nodeType="withEffect">
                                  <p:stCondLst>
                                    <p:cond delay="0"/>
                                  </p:stCondLst>
                                  <p:childTnLst>
                                    <p:animEffect transition="out" filter="fade">
                                      <p:cBhvr>
                                        <p:cTn id="34" dur="300"/>
                                        <p:tgtEl>
                                          <p:spTgt spid="22"/>
                                        </p:tgtEl>
                                      </p:cBhvr>
                                    </p:animEffect>
                                    <p:set>
                                      <p:cBhvr>
                                        <p:cTn id="35" dur="1" fill="hold">
                                          <p:stCondLst>
                                            <p:cond delay="299"/>
                                          </p:stCondLst>
                                        </p:cTn>
                                        <p:tgtEl>
                                          <p:spTgt spid="2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300"/>
                                        <p:tgtEl>
                                          <p:spTgt spid="23"/>
                                        </p:tgtEl>
                                      </p:cBhvr>
                                    </p:animEffect>
                                    <p:set>
                                      <p:cBhvr>
                                        <p:cTn id="38" dur="1" fill="hold">
                                          <p:stCondLst>
                                            <p:cond delay="299"/>
                                          </p:stCondLst>
                                        </p:cTn>
                                        <p:tgtEl>
                                          <p:spTgt spid="2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3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300"/>
                                        <p:tgtEl>
                                          <p:spTgt spid="27"/>
                                        </p:tgtEl>
                                      </p:cBhvr>
                                    </p:animEffect>
                                  </p:childTnLst>
                                </p:cTn>
                              </p:par>
                              <p:par>
                                <p:cTn id="47" presetID="10" presetClass="exit" presetSubtype="0" fill="hold" grpId="1" nodeType="withEffect">
                                  <p:stCondLst>
                                    <p:cond delay="0"/>
                                  </p:stCondLst>
                                  <p:childTnLst>
                                    <p:animEffect transition="out" filter="fade">
                                      <p:cBhvr>
                                        <p:cTn id="48" dur="300"/>
                                        <p:tgtEl>
                                          <p:spTgt spid="24"/>
                                        </p:tgtEl>
                                      </p:cBhvr>
                                    </p:animEffect>
                                    <p:set>
                                      <p:cBhvr>
                                        <p:cTn id="49" dur="1" fill="hold">
                                          <p:stCondLst>
                                            <p:cond delay="299"/>
                                          </p:stCondLst>
                                        </p:cTn>
                                        <p:tgtEl>
                                          <p:spTgt spid="24"/>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300"/>
                                        <p:tgtEl>
                                          <p:spTgt spid="25"/>
                                        </p:tgtEl>
                                      </p:cBhvr>
                                    </p:animEffect>
                                    <p:set>
                                      <p:cBhvr>
                                        <p:cTn id="52" dur="1" fill="hold">
                                          <p:stCondLst>
                                            <p:cond delay="299"/>
                                          </p:stCondLst>
                                        </p:cTn>
                                        <p:tgtEl>
                                          <p:spTgt spid="2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3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300"/>
                                        <p:tgtEl>
                                          <p:spTgt spid="29"/>
                                        </p:tgtEl>
                                      </p:cBhvr>
                                    </p:animEffect>
                                  </p:childTnLst>
                                </p:cTn>
                              </p:par>
                              <p:par>
                                <p:cTn id="61" presetID="10" presetClass="exit" presetSubtype="0" fill="hold" grpId="1" nodeType="withEffect">
                                  <p:stCondLst>
                                    <p:cond delay="0"/>
                                  </p:stCondLst>
                                  <p:childTnLst>
                                    <p:animEffect transition="out" filter="fade">
                                      <p:cBhvr>
                                        <p:cTn id="62" dur="300"/>
                                        <p:tgtEl>
                                          <p:spTgt spid="26"/>
                                        </p:tgtEl>
                                      </p:cBhvr>
                                    </p:animEffect>
                                    <p:set>
                                      <p:cBhvr>
                                        <p:cTn id="63" dur="1" fill="hold">
                                          <p:stCondLst>
                                            <p:cond delay="299"/>
                                          </p:stCondLst>
                                        </p:cTn>
                                        <p:tgtEl>
                                          <p:spTgt spid="2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300"/>
                                        <p:tgtEl>
                                          <p:spTgt spid="27"/>
                                        </p:tgtEl>
                                      </p:cBhvr>
                                    </p:animEffect>
                                    <p:set>
                                      <p:cBhvr>
                                        <p:cTn id="66" dur="1" fill="hold">
                                          <p:stCondLst>
                                            <p:cond delay="299"/>
                                          </p:stCondLst>
                                        </p:cTn>
                                        <p:tgtEl>
                                          <p:spTgt spid="2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3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300"/>
                                        <p:tgtEl>
                                          <p:spTgt spid="31"/>
                                        </p:tgtEl>
                                      </p:cBhvr>
                                    </p:animEffect>
                                  </p:childTnLst>
                                </p:cTn>
                              </p:par>
                              <p:par>
                                <p:cTn id="75" presetID="10" presetClass="exit" presetSubtype="0" fill="hold" grpId="1" nodeType="withEffect">
                                  <p:stCondLst>
                                    <p:cond delay="0"/>
                                  </p:stCondLst>
                                  <p:childTnLst>
                                    <p:animEffect transition="out" filter="fade">
                                      <p:cBhvr>
                                        <p:cTn id="76" dur="300"/>
                                        <p:tgtEl>
                                          <p:spTgt spid="28"/>
                                        </p:tgtEl>
                                      </p:cBhvr>
                                    </p:animEffect>
                                    <p:set>
                                      <p:cBhvr>
                                        <p:cTn id="77" dur="1" fill="hold">
                                          <p:stCondLst>
                                            <p:cond delay="299"/>
                                          </p:stCondLst>
                                        </p:cTn>
                                        <p:tgtEl>
                                          <p:spTgt spid="28"/>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300"/>
                                        <p:tgtEl>
                                          <p:spTgt spid="29"/>
                                        </p:tgtEl>
                                      </p:cBhvr>
                                    </p:animEffect>
                                    <p:set>
                                      <p:cBhvr>
                                        <p:cTn id="80" dur="1" fill="hold">
                                          <p:stCondLst>
                                            <p:cond delay="2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3738053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00575"/>
            <a:ext cx="9022732" cy="3998119"/>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3719470" cy="1288963"/>
            </a:xfrm>
            <a:prstGeom prst="rect">
              <a:avLst/>
            </a:prstGeom>
            <a:noFill/>
          </p:spPr>
          <p:txBody>
            <a:bodyPr wrap="square" rtlCol="0">
              <a:spAutoFit/>
            </a:bodyPr>
            <a:lstStyle/>
            <a:p>
              <a:r>
                <a:rPr lang="en-GB" sz="2400" b="1" dirty="0">
                  <a:solidFill>
                    <a:srgbClr val="BF2F37"/>
                  </a:solidFill>
                </a:rPr>
                <a:t>Exercise: Creating a cell array</a:t>
              </a:r>
            </a:p>
            <a:p>
              <a:endParaRPr lang="en-GB" sz="2400" b="1" dirty="0">
                <a:solidFill>
                  <a:srgbClr val="BF2F37"/>
                </a:solidFill>
              </a:endParaRPr>
            </a:p>
            <a:p>
              <a:pPr marL="457200" indent="-457200">
                <a:buAutoNum type="arabicPeriod"/>
              </a:pPr>
              <a:r>
                <a:rPr lang="en-GB" sz="2000" dirty="0"/>
                <a:t>Create a cell array containing the data to the right (the 2x2 grids can be randomly generated)</a:t>
              </a:r>
            </a:p>
            <a:p>
              <a:pPr marL="457200" indent="-457200">
                <a:buAutoNum type="arabicPeriod"/>
              </a:pPr>
              <a:endParaRPr lang="en-GB" sz="2000" dirty="0"/>
            </a:p>
            <a:p>
              <a:pPr marL="457200" indent="-457200">
                <a:buAutoNum type="arabicPeriod"/>
              </a:pPr>
              <a:r>
                <a:rPr lang="en-GB" sz="2000" dirty="0"/>
                <a:t>Access both values in the second column using a single command</a:t>
              </a:r>
            </a:p>
          </p:txBody>
        </p:sp>
      </p:grpSp>
      <p:grpSp>
        <p:nvGrpSpPr>
          <p:cNvPr id="3" name="Group 2">
            <a:extLst>
              <a:ext uri="{FF2B5EF4-FFF2-40B4-BE49-F238E27FC236}">
                <a16:creationId xmlns:a16="http://schemas.microsoft.com/office/drawing/2014/main" id="{E7F3A558-504D-4935-8A75-1E8DE40419F7}"/>
              </a:ext>
            </a:extLst>
          </p:cNvPr>
          <p:cNvGrpSpPr/>
          <p:nvPr/>
        </p:nvGrpSpPr>
        <p:grpSpPr>
          <a:xfrm rot="5400000">
            <a:off x="7095781" y="1664124"/>
            <a:ext cx="2566197" cy="3876085"/>
            <a:chOff x="9082877" y="1660664"/>
            <a:chExt cx="2566197" cy="3876085"/>
          </a:xfrm>
        </p:grpSpPr>
        <p:sp>
          <p:nvSpPr>
            <p:cNvPr id="22" name="Rectangle: Rounded Corners 21">
              <a:extLst>
                <a:ext uri="{FF2B5EF4-FFF2-40B4-BE49-F238E27FC236}">
                  <a16:creationId xmlns:a16="http://schemas.microsoft.com/office/drawing/2014/main" id="{784D4FD7-26A2-4937-BE3B-13BAD67D78D4}"/>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748D73BD-772F-478C-857B-59C5834B33B4}"/>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BAFD0D0C-4EA8-47DA-9D5E-50073E62C322}"/>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5AFB5A8F-BECB-44C9-B2C0-D2DA1314C779}"/>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284F49CE-B00E-46DC-9ED6-E8A57F905ED6}"/>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6C325976-18E4-4B0F-A077-821DBF281A16}"/>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8" name="TextBox 27">
            <a:extLst>
              <a:ext uri="{FF2B5EF4-FFF2-40B4-BE49-F238E27FC236}">
                <a16:creationId xmlns:a16="http://schemas.microsoft.com/office/drawing/2014/main" id="{114A52B9-82FE-4C31-B7EA-889CD11D3E97}"/>
              </a:ext>
            </a:extLst>
          </p:cNvPr>
          <p:cNvSpPr txBox="1"/>
          <p:nvPr/>
        </p:nvSpPr>
        <p:spPr>
          <a:xfrm>
            <a:off x="6440592" y="2732588"/>
            <a:ext cx="1257930" cy="430887"/>
          </a:xfrm>
          <a:prstGeom prst="rect">
            <a:avLst/>
          </a:prstGeom>
          <a:noFill/>
        </p:spPr>
        <p:txBody>
          <a:bodyPr wrap="square" rtlCol="0">
            <a:spAutoFit/>
          </a:bodyPr>
          <a:lstStyle/>
          <a:p>
            <a:pPr algn="ctr"/>
            <a:r>
              <a:rPr lang="en-GB" sz="2200" dirty="0"/>
              <a:t>‘obj1’</a:t>
            </a:r>
          </a:p>
        </p:txBody>
      </p:sp>
      <p:sp>
        <p:nvSpPr>
          <p:cNvPr id="29" name="TextBox 28">
            <a:extLst>
              <a:ext uri="{FF2B5EF4-FFF2-40B4-BE49-F238E27FC236}">
                <a16:creationId xmlns:a16="http://schemas.microsoft.com/office/drawing/2014/main" id="{32B55838-9727-431D-9B0E-6E6CF6EC9AA9}"/>
              </a:ext>
            </a:extLst>
          </p:cNvPr>
          <p:cNvSpPr txBox="1"/>
          <p:nvPr/>
        </p:nvSpPr>
        <p:spPr>
          <a:xfrm>
            <a:off x="6440592" y="4040856"/>
            <a:ext cx="1257930" cy="430887"/>
          </a:xfrm>
          <a:prstGeom prst="rect">
            <a:avLst/>
          </a:prstGeom>
          <a:noFill/>
        </p:spPr>
        <p:txBody>
          <a:bodyPr wrap="square" rtlCol="0">
            <a:spAutoFit/>
          </a:bodyPr>
          <a:lstStyle/>
          <a:p>
            <a:pPr algn="ctr"/>
            <a:r>
              <a:rPr lang="en-GB" sz="2200" dirty="0"/>
              <a:t>‘obj2’</a:t>
            </a:r>
          </a:p>
        </p:txBody>
      </p:sp>
      <p:sp>
        <p:nvSpPr>
          <p:cNvPr id="30" name="TextBox 29">
            <a:extLst>
              <a:ext uri="{FF2B5EF4-FFF2-40B4-BE49-F238E27FC236}">
                <a16:creationId xmlns:a16="http://schemas.microsoft.com/office/drawing/2014/main" id="{ECD99F7B-2EAB-451B-969F-7E9C65D08AE1}"/>
              </a:ext>
            </a:extLst>
          </p:cNvPr>
          <p:cNvSpPr txBox="1"/>
          <p:nvPr/>
        </p:nvSpPr>
        <p:spPr>
          <a:xfrm>
            <a:off x="7749549" y="2732588"/>
            <a:ext cx="1257930" cy="430887"/>
          </a:xfrm>
          <a:prstGeom prst="rect">
            <a:avLst/>
          </a:prstGeom>
          <a:noFill/>
        </p:spPr>
        <p:txBody>
          <a:bodyPr wrap="square" rtlCol="0">
            <a:spAutoFit/>
          </a:bodyPr>
          <a:lstStyle/>
          <a:p>
            <a:pPr algn="ctr"/>
            <a:r>
              <a:rPr lang="en-GB" sz="2200" dirty="0"/>
              <a:t>21</a:t>
            </a:r>
          </a:p>
        </p:txBody>
      </p:sp>
      <p:sp>
        <p:nvSpPr>
          <p:cNvPr id="31" name="TextBox 30">
            <a:extLst>
              <a:ext uri="{FF2B5EF4-FFF2-40B4-BE49-F238E27FC236}">
                <a16:creationId xmlns:a16="http://schemas.microsoft.com/office/drawing/2014/main" id="{2ED84E72-35A5-48E5-93FB-BF79313C546D}"/>
              </a:ext>
            </a:extLst>
          </p:cNvPr>
          <p:cNvSpPr txBox="1"/>
          <p:nvPr/>
        </p:nvSpPr>
        <p:spPr>
          <a:xfrm>
            <a:off x="7749549" y="4040855"/>
            <a:ext cx="1257930" cy="430887"/>
          </a:xfrm>
          <a:prstGeom prst="rect">
            <a:avLst/>
          </a:prstGeom>
          <a:noFill/>
        </p:spPr>
        <p:txBody>
          <a:bodyPr wrap="square" rtlCol="0">
            <a:spAutoFit/>
          </a:bodyPr>
          <a:lstStyle/>
          <a:p>
            <a:pPr algn="ctr"/>
            <a:r>
              <a:rPr lang="en-GB" sz="2200" dirty="0"/>
              <a:t>-5.3</a:t>
            </a:r>
          </a:p>
        </p:txBody>
      </p:sp>
      <p:graphicFrame>
        <p:nvGraphicFramePr>
          <p:cNvPr id="33" name="Table 11">
            <a:extLst>
              <a:ext uri="{FF2B5EF4-FFF2-40B4-BE49-F238E27FC236}">
                <a16:creationId xmlns:a16="http://schemas.microsoft.com/office/drawing/2014/main" id="{8279EFD2-2EDE-4F31-8654-284D4A5F449C}"/>
              </a:ext>
            </a:extLst>
          </p:cNvPr>
          <p:cNvGraphicFramePr>
            <a:graphicFrameLocks noGrp="1"/>
          </p:cNvGraphicFramePr>
          <p:nvPr>
            <p:extLst>
              <p:ext uri="{D42A27DB-BD31-4B8C-83A1-F6EECF244321}">
                <p14:modId xmlns:p14="http://schemas.microsoft.com/office/powerpoint/2010/main" val="1177150532"/>
              </p:ext>
            </p:extLst>
          </p:nvPr>
        </p:nvGraphicFramePr>
        <p:xfrm>
          <a:off x="9201957" y="2462031"/>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0.6</a:t>
                      </a:r>
                    </a:p>
                  </a:txBody>
                  <a:tcPr marL="0" marR="0" marT="0" marB="0" anchor="ctr"/>
                </a:tc>
                <a:tc>
                  <a:txBody>
                    <a:bodyPr/>
                    <a:lstStyle/>
                    <a:p>
                      <a:pPr algn="ctr"/>
                      <a:r>
                        <a:rPr lang="en-GB" sz="1300" dirty="0"/>
                        <a:t>0.7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0.1</a:t>
                      </a:r>
                    </a:p>
                  </a:txBody>
                  <a:tcPr marL="0" marR="0" marT="0" marB="0" anchor="ctr"/>
                </a:tc>
                <a:tc>
                  <a:txBody>
                    <a:bodyPr/>
                    <a:lstStyle/>
                    <a:p>
                      <a:pPr algn="ctr"/>
                      <a:r>
                        <a:rPr lang="en-GB" sz="1300" dirty="0"/>
                        <a:t>0.3</a:t>
                      </a:r>
                    </a:p>
                  </a:txBody>
                  <a:tcPr marL="0" marR="0" marT="0" marB="0" anchor="ctr"/>
                </a:tc>
                <a:extLst>
                  <a:ext uri="{0D108BD9-81ED-4DB2-BD59-A6C34878D82A}">
                    <a16:rowId xmlns:a16="http://schemas.microsoft.com/office/drawing/2014/main" val="3764598351"/>
                  </a:ext>
                </a:extLst>
              </a:tr>
            </a:tbl>
          </a:graphicData>
        </a:graphic>
      </p:graphicFrame>
      <p:graphicFrame>
        <p:nvGraphicFramePr>
          <p:cNvPr id="34" name="Table 11">
            <a:extLst>
              <a:ext uri="{FF2B5EF4-FFF2-40B4-BE49-F238E27FC236}">
                <a16:creationId xmlns:a16="http://schemas.microsoft.com/office/drawing/2014/main" id="{2F5B9E90-6B1C-4FBF-81D2-054C0AC28824}"/>
              </a:ext>
            </a:extLst>
          </p:cNvPr>
          <p:cNvGraphicFramePr>
            <a:graphicFrameLocks noGrp="1"/>
          </p:cNvGraphicFramePr>
          <p:nvPr>
            <p:extLst>
              <p:ext uri="{D42A27DB-BD31-4B8C-83A1-F6EECF244321}">
                <p14:modId xmlns:p14="http://schemas.microsoft.com/office/powerpoint/2010/main" val="237119689"/>
              </p:ext>
            </p:extLst>
          </p:nvPr>
        </p:nvGraphicFramePr>
        <p:xfrm>
          <a:off x="9201957" y="3792231"/>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0.8</a:t>
                      </a:r>
                    </a:p>
                  </a:txBody>
                  <a:tcPr marL="0" marR="0" marT="0" marB="0" anchor="ctr"/>
                </a:tc>
                <a:tc>
                  <a:txBody>
                    <a:bodyPr/>
                    <a:lstStyle/>
                    <a:p>
                      <a:pPr algn="ctr"/>
                      <a:r>
                        <a:rPr lang="en-GB" sz="1300" dirty="0"/>
                        <a:t>0.7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0.5</a:t>
                      </a:r>
                    </a:p>
                  </a:txBody>
                  <a:tcPr marL="0" marR="0" marT="0" marB="0" anchor="ctr"/>
                </a:tc>
                <a:tc>
                  <a:txBody>
                    <a:bodyPr/>
                    <a:lstStyle/>
                    <a:p>
                      <a:pPr algn="ctr"/>
                      <a:r>
                        <a:rPr lang="en-GB" sz="1300" dirty="0"/>
                        <a:t>0.2</a:t>
                      </a:r>
                    </a:p>
                  </a:txBody>
                  <a:tcPr marL="0" marR="0" marT="0" marB="0" anchor="ctr"/>
                </a:tc>
                <a:extLst>
                  <a:ext uri="{0D108BD9-81ED-4DB2-BD59-A6C34878D82A}">
                    <a16:rowId xmlns:a16="http://schemas.microsoft.com/office/drawing/2014/main" val="3764598351"/>
                  </a:ext>
                </a:extLst>
              </a:tr>
            </a:tbl>
          </a:graphicData>
        </a:graphic>
      </p:graphicFrame>
    </p:spTree>
    <p:extLst>
      <p:ext uri="{BB962C8B-B14F-4D97-AF65-F5344CB8AC3E}">
        <p14:creationId xmlns:p14="http://schemas.microsoft.com/office/powerpoint/2010/main" val="4953596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Tables</a:t>
            </a:r>
            <a:endParaRPr lang="en-GB" sz="2800" dirty="0">
              <a:solidFill>
                <a:schemeClr val="tx1"/>
              </a:solidFill>
            </a:endParaRPr>
          </a:p>
        </p:txBody>
      </p:sp>
    </p:spTree>
    <p:extLst>
      <p:ext uri="{BB962C8B-B14F-4D97-AF65-F5344CB8AC3E}">
        <p14:creationId xmlns:p14="http://schemas.microsoft.com/office/powerpoint/2010/main" val="34226768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840000" cy="4929411"/>
          </a:xfrm>
        </p:spPr>
        <p:txBody>
          <a:bodyPr/>
          <a:lstStyle/>
          <a:p>
            <a:r>
              <a:rPr lang="en-GB" dirty="0"/>
              <a:t>The “state of the art” of MATLAB stores</a:t>
            </a:r>
          </a:p>
          <a:p>
            <a:pPr lvl="1"/>
            <a:r>
              <a:rPr lang="en-GB" dirty="0"/>
              <a:t>Added in MATLAB 2013b</a:t>
            </a:r>
          </a:p>
          <a:p>
            <a:pPr lvl="1"/>
            <a:r>
              <a:rPr lang="en-GB" dirty="0"/>
              <a:t>Can hold mixed data types</a:t>
            </a:r>
          </a:p>
          <a:p>
            <a:pPr lvl="1"/>
            <a:r>
              <a:rPr lang="en-GB" dirty="0"/>
              <a:t>Access data by column name and row index</a:t>
            </a:r>
          </a:p>
          <a:p>
            <a:pPr lvl="2"/>
            <a:r>
              <a:rPr lang="en-GB" dirty="0"/>
              <a:t>Easier to use than cell arrays</a:t>
            </a:r>
          </a:p>
          <a:p>
            <a:pPr lvl="2"/>
            <a:endParaRPr lang="en-GB" sz="1200" dirty="0"/>
          </a:p>
          <a:p>
            <a:r>
              <a:rPr lang="en-GB" dirty="0"/>
              <a:t>Have dedicated properties, including:</a:t>
            </a:r>
          </a:p>
          <a:p>
            <a:pPr lvl="1"/>
            <a:r>
              <a:rPr lang="en-GB" dirty="0"/>
              <a:t>Descriptions of table contents</a:t>
            </a:r>
          </a:p>
          <a:p>
            <a:pPr lvl="1"/>
            <a:r>
              <a:rPr lang="en-GB" dirty="0"/>
              <a:t>Descriptions of columns</a:t>
            </a:r>
          </a:p>
          <a:p>
            <a:pPr lvl="1"/>
            <a:r>
              <a:rPr lang="en-GB" dirty="0"/>
              <a:t>Units for each column</a:t>
            </a:r>
          </a:p>
          <a:p>
            <a:pPr lvl="1"/>
            <a:endParaRPr lang="en-GB" dirty="0"/>
          </a:p>
          <a:p>
            <a:pPr lvl="1"/>
            <a:endParaRPr lang="en-GB" dirty="0"/>
          </a:p>
          <a:p>
            <a:pPr lvl="1"/>
            <a:endParaRPr lang="en-GB" sz="2800" dirty="0"/>
          </a:p>
          <a:p>
            <a:endParaRPr lang="en-GB" dirty="0"/>
          </a:p>
          <a:p>
            <a:pPr marL="0" indent="0">
              <a:buNone/>
            </a:pPr>
            <a:endParaRPr lang="en-GB" sz="1800" dirty="0"/>
          </a:p>
        </p:txBody>
      </p:sp>
      <p:graphicFrame>
        <p:nvGraphicFramePr>
          <p:cNvPr id="31" name="Table 11">
            <a:extLst>
              <a:ext uri="{FF2B5EF4-FFF2-40B4-BE49-F238E27FC236}">
                <a16:creationId xmlns:a16="http://schemas.microsoft.com/office/drawing/2014/main" id="{EC880F45-32A6-4BC7-B11C-EFDAF61EAE4D}"/>
              </a:ext>
            </a:extLst>
          </p:cNvPr>
          <p:cNvGraphicFramePr>
            <a:graphicFrameLocks noGrp="1"/>
          </p:cNvGraphicFramePr>
          <p:nvPr>
            <p:extLst>
              <p:ext uri="{D42A27DB-BD31-4B8C-83A1-F6EECF244321}">
                <p14:modId xmlns:p14="http://schemas.microsoft.com/office/powerpoint/2010/main" val="273695414"/>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dirty="0"/>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n_obj</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mean_area</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26234153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840000" cy="4929411"/>
          </a:xfrm>
        </p:spPr>
        <p:txBody>
          <a:bodyPr/>
          <a:lstStyle/>
          <a:p>
            <a:r>
              <a:rPr lang="en-GB" dirty="0"/>
              <a:t>Construct using </a:t>
            </a:r>
            <a:r>
              <a:rPr lang="en-GB" i="1" dirty="0">
                <a:solidFill>
                  <a:schemeClr val="accent1"/>
                </a:solidFill>
              </a:rPr>
              <a:t>table</a:t>
            </a:r>
            <a:r>
              <a:rPr lang="en-GB" dirty="0"/>
              <a:t> function</a:t>
            </a:r>
          </a:p>
          <a:p>
            <a:pPr lvl="1"/>
            <a:r>
              <a:rPr lang="en-GB" dirty="0"/>
              <a:t>Each column is a function argument</a:t>
            </a:r>
          </a:p>
          <a:p>
            <a:pPr lvl="1"/>
            <a:r>
              <a:rPr lang="en-GB" dirty="0"/>
              <a:t>Column names come from variable name</a:t>
            </a:r>
          </a:p>
          <a:p>
            <a:pPr lvl="1"/>
            <a:endParaRPr lang="en-GB" sz="1200" dirty="0"/>
          </a:p>
          <a:p>
            <a:r>
              <a:rPr lang="en-GB" dirty="0"/>
              <a:t>Example</a:t>
            </a:r>
          </a:p>
          <a:p>
            <a:pPr lvl="1"/>
            <a:r>
              <a:rPr lang="en-GB" dirty="0"/>
              <a:t>Create columns as arrays or cell arrays</a:t>
            </a:r>
          </a:p>
          <a:p>
            <a:pPr marL="914400" lvl="2" indent="0">
              <a:buNone/>
            </a:pPr>
            <a:r>
              <a:rPr lang="de-DE" i="1" dirty="0">
                <a:solidFill>
                  <a:schemeClr val="accent1"/>
                </a:solidFill>
              </a:rPr>
              <a:t>filenames = {'im_1.tif'; 'im_2.tif'; 'im_3.tif'; 'im_4.tif'}</a:t>
            </a:r>
            <a:endParaRPr lang="en-GB" i="1" dirty="0">
              <a:solidFill>
                <a:schemeClr val="accent1"/>
              </a:solidFill>
            </a:endParaRPr>
          </a:p>
          <a:p>
            <a:pPr marL="914400" lvl="2" indent="0">
              <a:buNone/>
            </a:pPr>
            <a:r>
              <a:rPr lang="en-GB" i="1" dirty="0" err="1">
                <a:solidFill>
                  <a:schemeClr val="accent1"/>
                </a:solidFill>
              </a:rPr>
              <a:t>obj_counts</a:t>
            </a:r>
            <a:r>
              <a:rPr lang="en-GB" i="1" dirty="0">
                <a:solidFill>
                  <a:schemeClr val="accent1"/>
                </a:solidFill>
              </a:rPr>
              <a:t> = [32; 54; 7; 52]</a:t>
            </a:r>
          </a:p>
          <a:p>
            <a:pPr marL="914400" lvl="2" indent="0">
              <a:buNone/>
            </a:pPr>
            <a:r>
              <a:rPr lang="en-GB" i="1" dirty="0">
                <a:solidFill>
                  <a:schemeClr val="accent1"/>
                </a:solidFill>
              </a:rPr>
              <a:t>areas = [4244; 6653; 3464; 4562]</a:t>
            </a:r>
            <a:endParaRPr lang="en-GB" sz="1200" i="1" dirty="0">
              <a:solidFill>
                <a:schemeClr val="accent1"/>
              </a:solidFill>
            </a:endParaRPr>
          </a:p>
          <a:p>
            <a:pPr lvl="1"/>
            <a:r>
              <a:rPr lang="en-GB" dirty="0"/>
              <a:t>Create table from arrays</a:t>
            </a:r>
          </a:p>
          <a:p>
            <a:pPr marL="914400" lvl="2" indent="0">
              <a:buNone/>
            </a:pPr>
            <a:r>
              <a:rPr lang="en-GB" i="1" dirty="0" err="1">
                <a:solidFill>
                  <a:schemeClr val="accent1"/>
                </a:solidFill>
              </a:rPr>
              <a:t>my_table</a:t>
            </a:r>
            <a:r>
              <a:rPr lang="en-GB" i="1" dirty="0">
                <a:solidFill>
                  <a:schemeClr val="accent1"/>
                </a:solidFill>
              </a:rPr>
              <a:t> = table(filenames, </a:t>
            </a:r>
            <a:r>
              <a:rPr lang="en-GB" i="1" dirty="0" err="1">
                <a:solidFill>
                  <a:schemeClr val="accent1"/>
                </a:solidFill>
              </a:rPr>
              <a:t>obj_counts</a:t>
            </a:r>
            <a:r>
              <a:rPr lang="en-GB" i="1" dirty="0">
                <a:solidFill>
                  <a:schemeClr val="accent1"/>
                </a:solidFill>
              </a:rPr>
              <a:t>, areas)</a:t>
            </a:r>
            <a:endParaRPr lang="en-GB" sz="1800" i="1" dirty="0">
              <a:solidFill>
                <a:schemeClr val="accent1"/>
              </a:solidFill>
            </a:endParaRPr>
          </a:p>
        </p:txBody>
      </p:sp>
      <p:graphicFrame>
        <p:nvGraphicFramePr>
          <p:cNvPr id="8" name="Table 11">
            <a:extLst>
              <a:ext uri="{FF2B5EF4-FFF2-40B4-BE49-F238E27FC236}">
                <a16:creationId xmlns:a16="http://schemas.microsoft.com/office/drawing/2014/main" id="{12E7AF08-1E68-48A2-A06A-9B6E8FBE910E}"/>
              </a:ext>
            </a:extLst>
          </p:cNvPr>
          <p:cNvGraphicFramePr>
            <a:graphicFrameLocks noGrp="1"/>
          </p:cNvGraphicFramePr>
          <p:nvPr>
            <p:extLst>
              <p:ext uri="{D42A27DB-BD31-4B8C-83A1-F6EECF244321}">
                <p14:modId xmlns:p14="http://schemas.microsoft.com/office/powerpoint/2010/main" val="4210393181"/>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dirty="0"/>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n_obj</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mean_area</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3374768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6CFD8CE-8B25-4BFF-B6B5-C61A4C59B5E1}"/>
              </a:ext>
            </a:extLst>
          </p:cNvPr>
          <p:cNvSpPr/>
          <p:nvPr/>
        </p:nvSpPr>
        <p:spPr>
          <a:xfrm>
            <a:off x="335360" y="2666083"/>
            <a:ext cx="11521280" cy="346008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186161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91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1F9C8A11-C2E2-43A6-953F-E10C061BA5D8}"/>
              </a:ext>
            </a:extLst>
          </p:cNvPr>
          <p:cNvSpPr/>
          <p:nvPr/>
        </p:nvSpPr>
        <p:spPr>
          <a:xfrm>
            <a:off x="264405" y="1167788"/>
            <a:ext cx="9044848" cy="4847422"/>
          </a:xfrm>
          <a:custGeom>
            <a:avLst/>
            <a:gdLst>
              <a:gd name="connsiteX0" fmla="*/ 66101 w 9044848"/>
              <a:gd name="connsiteY0" fmla="*/ 33051 h 4847422"/>
              <a:gd name="connsiteX1" fmla="*/ 0 w 9044848"/>
              <a:gd name="connsiteY1" fmla="*/ 4847422 h 4847422"/>
              <a:gd name="connsiteX2" fmla="*/ 4990641 w 9044848"/>
              <a:gd name="connsiteY2" fmla="*/ 4737253 h 4847422"/>
              <a:gd name="connsiteX3" fmla="*/ 4935556 w 9044848"/>
              <a:gd name="connsiteY3" fmla="*/ 1894901 h 4847422"/>
              <a:gd name="connsiteX4" fmla="*/ 9044848 w 9044848"/>
              <a:gd name="connsiteY4" fmla="*/ 1828800 h 4847422"/>
              <a:gd name="connsiteX5" fmla="*/ 8835528 w 9044848"/>
              <a:gd name="connsiteY5" fmla="*/ 0 h 4847422"/>
              <a:gd name="connsiteX6" fmla="*/ 66101 w 9044848"/>
              <a:gd name="connsiteY6" fmla="*/ 33051 h 48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4848" h="4847422">
                <a:moveTo>
                  <a:pt x="66101" y="33051"/>
                </a:moveTo>
                <a:lnTo>
                  <a:pt x="0" y="4847422"/>
                </a:lnTo>
                <a:lnTo>
                  <a:pt x="4990641" y="4737253"/>
                </a:lnTo>
                <a:lnTo>
                  <a:pt x="4935556" y="1894901"/>
                </a:lnTo>
                <a:lnTo>
                  <a:pt x="9044848" y="1828800"/>
                </a:lnTo>
                <a:lnTo>
                  <a:pt x="8835528" y="0"/>
                </a:lnTo>
                <a:lnTo>
                  <a:pt x="66101" y="33051"/>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B9D9E3F2-E9A6-480F-B5AE-568FBE685D1A}"/>
              </a:ext>
            </a:extLst>
          </p:cNvPr>
          <p:cNvSpPr txBox="1"/>
          <p:nvPr/>
        </p:nvSpPr>
        <p:spPr>
          <a:xfrm>
            <a:off x="4602680" y="2619092"/>
            <a:ext cx="2511845" cy="830997"/>
          </a:xfrm>
          <a:prstGeom prst="rect">
            <a:avLst/>
          </a:prstGeom>
          <a:noFill/>
        </p:spPr>
        <p:txBody>
          <a:bodyPr wrap="square" rtlCol="0">
            <a:spAutoFit/>
          </a:bodyPr>
          <a:lstStyle/>
          <a:p>
            <a:pPr algn="ctr"/>
            <a:r>
              <a:rPr lang="en-GB" sz="2400" dirty="0">
                <a:solidFill>
                  <a:srgbClr val="FF0000"/>
                </a:solidFill>
              </a:rPr>
              <a:t>This column was identified as text</a:t>
            </a:r>
          </a:p>
        </p:txBody>
      </p:sp>
      <p:sp>
        <p:nvSpPr>
          <p:cNvPr id="19" name="TextBox 18">
            <a:extLst>
              <a:ext uri="{FF2B5EF4-FFF2-40B4-BE49-F238E27FC236}">
                <a16:creationId xmlns:a16="http://schemas.microsoft.com/office/drawing/2014/main" id="{50B8A0E9-0C31-4DEC-9ACD-3E05DE255C6E}"/>
              </a:ext>
            </a:extLst>
          </p:cNvPr>
          <p:cNvSpPr txBox="1"/>
          <p:nvPr/>
        </p:nvSpPr>
        <p:spPr>
          <a:xfrm>
            <a:off x="7889895" y="2619092"/>
            <a:ext cx="2945710" cy="830997"/>
          </a:xfrm>
          <a:prstGeom prst="rect">
            <a:avLst/>
          </a:prstGeom>
          <a:noFill/>
        </p:spPr>
        <p:txBody>
          <a:bodyPr wrap="square" rtlCol="0">
            <a:spAutoFit/>
          </a:bodyPr>
          <a:lstStyle/>
          <a:p>
            <a:pPr algn="ctr"/>
            <a:r>
              <a:rPr lang="en-GB" sz="2400" dirty="0">
                <a:solidFill>
                  <a:srgbClr val="FF0000"/>
                </a:solidFill>
              </a:rPr>
              <a:t>These columns were identified as numeric</a:t>
            </a:r>
          </a:p>
        </p:txBody>
      </p:sp>
      <p:cxnSp>
        <p:nvCxnSpPr>
          <p:cNvPr id="20" name="Straight Arrow Connector 19">
            <a:extLst>
              <a:ext uri="{FF2B5EF4-FFF2-40B4-BE49-F238E27FC236}">
                <a16:creationId xmlns:a16="http://schemas.microsoft.com/office/drawing/2014/main" id="{4A9DC069-159D-4101-9CC3-BD253B31093D}"/>
              </a:ext>
            </a:extLst>
          </p:cNvPr>
          <p:cNvCxnSpPr>
            <a:cxnSpLocks/>
          </p:cNvCxnSpPr>
          <p:nvPr/>
        </p:nvCxnSpPr>
        <p:spPr>
          <a:xfrm>
            <a:off x="5858602" y="3429000"/>
            <a:ext cx="544034"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D899A5-2E0E-4A25-89F2-5AAAC49210EA}"/>
              </a:ext>
            </a:extLst>
          </p:cNvPr>
          <p:cNvCxnSpPr>
            <a:cxnSpLocks/>
          </p:cNvCxnSpPr>
          <p:nvPr/>
        </p:nvCxnSpPr>
        <p:spPr>
          <a:xfrm flipH="1">
            <a:off x="8857561" y="3429000"/>
            <a:ext cx="505189"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11EBF-B818-48D0-AEAB-5E443F8B9802}"/>
              </a:ext>
            </a:extLst>
          </p:cNvPr>
          <p:cNvCxnSpPr>
            <a:cxnSpLocks/>
          </p:cNvCxnSpPr>
          <p:nvPr/>
        </p:nvCxnSpPr>
        <p:spPr>
          <a:xfrm flipH="1">
            <a:off x="8031296" y="3424651"/>
            <a:ext cx="1331455" cy="83534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1900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Tree>
    <p:extLst>
      <p:ext uri="{BB962C8B-B14F-4D97-AF65-F5344CB8AC3E}">
        <p14:creationId xmlns:p14="http://schemas.microsoft.com/office/powerpoint/2010/main" val="7772970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
        <p:nvSpPr>
          <p:cNvPr id="7" name="TextBox 6">
            <a:extLst>
              <a:ext uri="{FF2B5EF4-FFF2-40B4-BE49-F238E27FC236}">
                <a16:creationId xmlns:a16="http://schemas.microsoft.com/office/drawing/2014/main" id="{D101B592-D980-4174-9519-5CC1454EDCC9}"/>
              </a:ext>
            </a:extLst>
          </p:cNvPr>
          <p:cNvSpPr txBox="1"/>
          <p:nvPr/>
        </p:nvSpPr>
        <p:spPr>
          <a:xfrm>
            <a:off x="6096000" y="2619092"/>
            <a:ext cx="3726072" cy="830997"/>
          </a:xfrm>
          <a:prstGeom prst="rect">
            <a:avLst/>
          </a:prstGeom>
          <a:noFill/>
        </p:spPr>
        <p:txBody>
          <a:bodyPr wrap="square" rtlCol="0">
            <a:spAutoFit/>
          </a:bodyPr>
          <a:lstStyle/>
          <a:p>
            <a:pPr algn="ctr"/>
            <a:r>
              <a:rPr lang="en-GB" sz="2400" dirty="0">
                <a:solidFill>
                  <a:srgbClr val="FF0000"/>
                </a:solidFill>
              </a:rPr>
              <a:t>Now, all columns were identified as text</a:t>
            </a:r>
          </a:p>
        </p:txBody>
      </p:sp>
      <p:cxnSp>
        <p:nvCxnSpPr>
          <p:cNvPr id="10" name="Straight Arrow Connector 9">
            <a:extLst>
              <a:ext uri="{FF2B5EF4-FFF2-40B4-BE49-F238E27FC236}">
                <a16:creationId xmlns:a16="http://schemas.microsoft.com/office/drawing/2014/main" id="{078EE5BD-C317-4CAB-A604-E7C8CC7DD405}"/>
              </a:ext>
            </a:extLst>
          </p:cNvPr>
          <p:cNvCxnSpPr>
            <a:cxnSpLocks/>
          </p:cNvCxnSpPr>
          <p:nvPr/>
        </p:nvCxnSpPr>
        <p:spPr>
          <a:xfrm>
            <a:off x="7959036" y="3450089"/>
            <a:ext cx="832424" cy="80990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EE7BF1-C496-4A7A-9E0F-78524F5DFE6D}"/>
              </a:ext>
            </a:extLst>
          </p:cNvPr>
          <p:cNvCxnSpPr>
            <a:cxnSpLocks/>
          </p:cNvCxnSpPr>
          <p:nvPr/>
        </p:nvCxnSpPr>
        <p:spPr>
          <a:xfrm flipH="1">
            <a:off x="7788925" y="3447463"/>
            <a:ext cx="170111" cy="8336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5DE233A-78DB-4ED8-9CF9-E55CF0072C9A}"/>
              </a:ext>
            </a:extLst>
          </p:cNvPr>
          <p:cNvCxnSpPr>
            <a:cxnSpLocks/>
          </p:cNvCxnSpPr>
          <p:nvPr/>
        </p:nvCxnSpPr>
        <p:spPr>
          <a:xfrm flipH="1">
            <a:off x="6756055" y="3433419"/>
            <a:ext cx="1202981" cy="82657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EE16EC3D-D2AC-4B4B-8D78-F52A644D954B}"/>
              </a:ext>
            </a:extLst>
          </p:cNvPr>
          <p:cNvSpPr/>
          <p:nvPr/>
        </p:nvSpPr>
        <p:spPr>
          <a:xfrm>
            <a:off x="198304" y="1189822"/>
            <a:ext cx="8615190" cy="4759286"/>
          </a:xfrm>
          <a:custGeom>
            <a:avLst/>
            <a:gdLst>
              <a:gd name="connsiteX0" fmla="*/ 88135 w 8615190"/>
              <a:gd name="connsiteY0" fmla="*/ 0 h 4759286"/>
              <a:gd name="connsiteX1" fmla="*/ 0 w 8615190"/>
              <a:gd name="connsiteY1" fmla="*/ 4748270 h 4759286"/>
              <a:gd name="connsiteX2" fmla="*/ 5133860 w 8615190"/>
              <a:gd name="connsiteY2" fmla="*/ 4759286 h 4759286"/>
              <a:gd name="connsiteX3" fmla="*/ 5199961 w 8615190"/>
              <a:gd name="connsiteY3" fmla="*/ 1542361 h 4759286"/>
              <a:gd name="connsiteX4" fmla="*/ 8615190 w 8615190"/>
              <a:gd name="connsiteY4" fmla="*/ 1476260 h 4759286"/>
              <a:gd name="connsiteX5" fmla="*/ 8449937 w 8615190"/>
              <a:gd name="connsiteY5" fmla="*/ 11017 h 4759286"/>
              <a:gd name="connsiteX6" fmla="*/ 88135 w 8615190"/>
              <a:gd name="connsiteY6" fmla="*/ 0 h 475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5190" h="4759286">
                <a:moveTo>
                  <a:pt x="88135" y="0"/>
                </a:moveTo>
                <a:lnTo>
                  <a:pt x="0" y="4748270"/>
                </a:lnTo>
                <a:lnTo>
                  <a:pt x="5133860" y="4759286"/>
                </a:lnTo>
                <a:lnTo>
                  <a:pt x="5199961" y="1542361"/>
                </a:lnTo>
                <a:lnTo>
                  <a:pt x="8615190" y="1476260"/>
                </a:lnTo>
                <a:lnTo>
                  <a:pt x="8449937" y="11017"/>
                </a:lnTo>
                <a:lnTo>
                  <a:pt x="88135" y="0"/>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5355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3533775"/>
            <a:ext cx="7382512" cy="25923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87401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Advanced data structures</a:t>
            </a:r>
            <a:endParaRPr lang="en-GB" sz="2800" dirty="0">
              <a:solidFill>
                <a:schemeClr val="tx1"/>
              </a:solidFill>
            </a:endParaRPr>
          </a:p>
        </p:txBody>
      </p:sp>
    </p:spTree>
    <p:extLst>
      <p:ext uri="{BB962C8B-B14F-4D97-AF65-F5344CB8AC3E}">
        <p14:creationId xmlns:p14="http://schemas.microsoft.com/office/powerpoint/2010/main" val="13975476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193FCB0-C9FB-45F2-BD91-4FAB9E15CC59}"/>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4448175"/>
            <a:ext cx="7084615" cy="1677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4124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0AFBFD-952F-46EA-BF90-BFE7CE871587}"/>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6" name="Rectangle 5">
            <a:extLst>
              <a:ext uri="{FF2B5EF4-FFF2-40B4-BE49-F238E27FC236}">
                <a16:creationId xmlns:a16="http://schemas.microsoft.com/office/drawing/2014/main" id="{27A99BA5-D350-40E8-9CF7-E911E0DEC482}"/>
              </a:ext>
            </a:extLst>
          </p:cNvPr>
          <p:cNvSpPr/>
          <p:nvPr/>
        </p:nvSpPr>
        <p:spPr>
          <a:xfrm>
            <a:off x="335360" y="4952999"/>
            <a:ext cx="7198915" cy="11731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433F464-F06F-43FC-99E4-64855D58DA2B}"/>
              </a:ext>
            </a:extLst>
          </p:cNvPr>
          <p:cNvSpPr/>
          <p:nvPr/>
        </p:nvSpPr>
        <p:spPr>
          <a:xfrm>
            <a:off x="9725024" y="2900363"/>
            <a:ext cx="357189" cy="900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91117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98046D-6366-4D33-B42F-E7C167FDF6C2}"/>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09DA1F61-7AF8-49D2-9C4A-C56B250E1ECF}"/>
              </a:ext>
            </a:extLst>
          </p:cNvPr>
          <p:cNvSpPr/>
          <p:nvPr/>
        </p:nvSpPr>
        <p:spPr>
          <a:xfrm>
            <a:off x="335360" y="5387248"/>
            <a:ext cx="7198915" cy="73891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4CEBE11C-19A9-4DAC-911D-FEF8C4496341}"/>
              </a:ext>
            </a:extLst>
          </p:cNvPr>
          <p:cNvSpPr/>
          <p:nvPr/>
        </p:nvSpPr>
        <p:spPr>
          <a:xfrm>
            <a:off x="8362950" y="3346450"/>
            <a:ext cx="2806700"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84332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6ED871-A95A-4648-AD0E-8B5C64DA7D23}"/>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7" name="Rectangle 6">
            <a:extLst>
              <a:ext uri="{FF2B5EF4-FFF2-40B4-BE49-F238E27FC236}">
                <a16:creationId xmlns:a16="http://schemas.microsoft.com/office/drawing/2014/main" id="{23FA1F69-5387-4317-A92F-5DC03A5A9570}"/>
              </a:ext>
            </a:extLst>
          </p:cNvPr>
          <p:cNvSpPr/>
          <p:nvPr/>
        </p:nvSpPr>
        <p:spPr>
          <a:xfrm>
            <a:off x="8362950" y="3141553"/>
            <a:ext cx="990600"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DE0D085-3202-40C6-8BA1-AF1729AD41A6}"/>
              </a:ext>
            </a:extLst>
          </p:cNvPr>
          <p:cNvSpPr/>
          <p:nvPr/>
        </p:nvSpPr>
        <p:spPr>
          <a:xfrm>
            <a:off x="10734674" y="3141553"/>
            <a:ext cx="434975"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30751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539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6559130" cy="1718718"/>
            </a:xfrm>
            <a:prstGeom prst="rect">
              <a:avLst/>
            </a:prstGeom>
            <a:noFill/>
          </p:spPr>
          <p:txBody>
            <a:bodyPr wrap="square" rtlCol="0">
              <a:spAutoFit/>
            </a:bodyPr>
            <a:lstStyle/>
            <a:p>
              <a:r>
                <a:rPr lang="en-GB" sz="2400" b="1" dirty="0">
                  <a:solidFill>
                    <a:srgbClr val="BF2F37"/>
                  </a:solidFill>
                </a:rPr>
                <a:t>Exercise: Loading tables and accessing data</a:t>
              </a:r>
            </a:p>
            <a:p>
              <a:endParaRPr lang="en-GB" sz="2400" b="1" dirty="0">
                <a:solidFill>
                  <a:srgbClr val="BF2F37"/>
                </a:solidFill>
              </a:endParaRPr>
            </a:p>
            <a:p>
              <a:pPr marL="457200" indent="-457200">
                <a:buAutoNum type="arabicPeriod"/>
              </a:pPr>
              <a:r>
                <a:rPr lang="en-GB" sz="2000" dirty="0">
                  <a:solidFill>
                    <a:schemeClr val="tx1"/>
                  </a:solidFill>
                </a:rPr>
                <a:t>Download the file ‘table_example.csv’ from GitHub (Session 3)</a:t>
              </a:r>
            </a:p>
            <a:p>
              <a:pPr marL="457200" indent="-457200">
                <a:buAutoNum type="arabicPeriod"/>
              </a:pPr>
              <a:endParaRPr lang="en-GB" sz="2000" dirty="0">
                <a:solidFill>
                  <a:schemeClr val="tx1"/>
                </a:solidFill>
              </a:endParaRPr>
            </a:p>
            <a:p>
              <a:pPr marL="457200" indent="-457200">
                <a:buAutoNum type="arabicPeriod"/>
              </a:pPr>
              <a:r>
                <a:rPr lang="en-GB" sz="2000" dirty="0">
                  <a:solidFill>
                    <a:schemeClr val="tx1"/>
                  </a:solidFill>
                </a:rPr>
                <a:t>Use the </a:t>
              </a:r>
              <a:r>
                <a:rPr lang="en-GB" sz="2000" i="1" dirty="0" err="1">
                  <a:solidFill>
                    <a:schemeClr val="accent1"/>
                  </a:solidFill>
                </a:rPr>
                <a:t>readtable</a:t>
              </a:r>
              <a:r>
                <a:rPr lang="en-GB" sz="2000" dirty="0">
                  <a:solidFill>
                    <a:schemeClr val="tx1"/>
                  </a:solidFill>
                </a:rPr>
                <a:t> function to load the table to file</a:t>
              </a:r>
            </a:p>
            <a:p>
              <a:pPr marL="457200" indent="-457200">
                <a:buAutoNum type="arabicPeriod"/>
              </a:pPr>
              <a:endParaRPr lang="en-GB" sz="2000" dirty="0">
                <a:solidFill>
                  <a:schemeClr val="tx1"/>
                </a:solidFill>
              </a:endParaRPr>
            </a:p>
            <a:p>
              <a:pPr marL="457200" indent="-457200">
                <a:buAutoNum type="arabicPeriod"/>
              </a:pPr>
              <a:r>
                <a:rPr lang="en-GB" sz="2000" dirty="0">
                  <a:solidFill>
                    <a:schemeClr val="tx1"/>
                  </a:solidFill>
                </a:rPr>
                <a:t>Display the table in the command window</a:t>
              </a:r>
            </a:p>
            <a:p>
              <a:pPr marL="457200" indent="-457200">
                <a:buAutoNum type="arabicPeriod"/>
              </a:pPr>
              <a:endParaRPr lang="en-GB" sz="2000" dirty="0">
                <a:solidFill>
                  <a:schemeClr val="tx1"/>
                </a:solidFill>
              </a:endParaRPr>
            </a:p>
            <a:p>
              <a:pPr marL="457200" indent="-457200">
                <a:buAutoNum type="arabicPeriod"/>
              </a:pPr>
              <a:r>
                <a:rPr lang="en-GB" sz="2000" dirty="0">
                  <a:solidFill>
                    <a:schemeClr val="tx1"/>
                  </a:solidFill>
                </a:rPr>
                <a:t>Use the </a:t>
              </a:r>
              <a:r>
                <a:rPr lang="en-GB" sz="2000" i="1" dirty="0">
                  <a:solidFill>
                    <a:schemeClr val="accent1"/>
                  </a:solidFill>
                </a:rPr>
                <a:t>mean</a:t>
              </a:r>
              <a:r>
                <a:rPr lang="en-GB" sz="2000" dirty="0">
                  <a:solidFill>
                    <a:schemeClr val="tx1"/>
                  </a:solidFill>
                </a:rPr>
                <a:t> function to get the mean number of cells (the </a:t>
              </a:r>
              <a:r>
                <a:rPr lang="en-GB" sz="2000" i="1" dirty="0">
                  <a:solidFill>
                    <a:schemeClr val="accent1"/>
                  </a:solidFill>
                </a:rPr>
                <a:t>mean</a:t>
              </a:r>
              <a:r>
                <a:rPr lang="en-GB" sz="2000" dirty="0">
                  <a:solidFill>
                    <a:schemeClr val="tx1"/>
                  </a:solidFill>
                </a:rPr>
                <a:t> function takes a numeric array as an argument).</a:t>
              </a:r>
            </a:p>
          </p:txBody>
        </p:sp>
      </p:grpSp>
      <p:sp>
        <p:nvSpPr>
          <p:cNvPr id="19" name="Content Placeholder 2">
            <a:extLst>
              <a:ext uri="{FF2B5EF4-FFF2-40B4-BE49-F238E27FC236}">
                <a16:creationId xmlns:a16="http://schemas.microsoft.com/office/drawing/2014/main" id="{E828AFD1-C385-4D51-B0B8-DDC39031FBE9}"/>
              </a:ext>
            </a:extLst>
          </p:cNvPr>
          <p:cNvSpPr txBox="1">
            <a:spLocks/>
          </p:cNvSpPr>
          <p:nvPr/>
        </p:nvSpPr>
        <p:spPr>
          <a:xfrm>
            <a:off x="2451788" y="5603956"/>
            <a:ext cx="7288424"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BF2F37"/>
                </a:solidFill>
              </a:rPr>
              <a:t>https://github.com/SJCross/MATLAB-course</a:t>
            </a:r>
            <a:endParaRPr lang="en-GB" sz="2000" dirty="0"/>
          </a:p>
        </p:txBody>
      </p:sp>
    </p:spTree>
    <p:extLst>
      <p:ext uri="{BB962C8B-B14F-4D97-AF65-F5344CB8AC3E}">
        <p14:creationId xmlns:p14="http://schemas.microsoft.com/office/powerpoint/2010/main" val="220810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539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344435" cy="240942"/>
            </a:xfrm>
            <a:prstGeom prst="rect">
              <a:avLst/>
            </a:prstGeom>
            <a:noFill/>
          </p:spPr>
          <p:txBody>
            <a:bodyPr wrap="square" rtlCol="0">
              <a:spAutoFit/>
            </a:bodyPr>
            <a:lstStyle/>
            <a:p>
              <a:r>
                <a:rPr lang="en-GB" sz="2400" b="1" dirty="0">
                  <a:solidFill>
                    <a:srgbClr val="BF2F37"/>
                  </a:solidFill>
                </a:rPr>
                <a:t>Exercise: Loading tables and accessing data</a:t>
              </a:r>
              <a:endParaRPr lang="en-GB" sz="2000" dirty="0">
                <a:solidFill>
                  <a:schemeClr val="tx1"/>
                </a:solidFill>
              </a:endParaRPr>
            </a:p>
          </p:txBody>
        </p:sp>
      </p:grpSp>
      <p:sp>
        <p:nvSpPr>
          <p:cNvPr id="19" name="Content Placeholder 2">
            <a:extLst>
              <a:ext uri="{FF2B5EF4-FFF2-40B4-BE49-F238E27FC236}">
                <a16:creationId xmlns:a16="http://schemas.microsoft.com/office/drawing/2014/main" id="{E828AFD1-C385-4D51-B0B8-DDC39031FBE9}"/>
              </a:ext>
            </a:extLst>
          </p:cNvPr>
          <p:cNvSpPr txBox="1">
            <a:spLocks/>
          </p:cNvSpPr>
          <p:nvPr/>
        </p:nvSpPr>
        <p:spPr>
          <a:xfrm>
            <a:off x="2451788" y="5603956"/>
            <a:ext cx="7288424"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BF2F37"/>
                </a:solidFill>
              </a:rPr>
              <a:t>https://github.com/SJCross/MATLAB-course</a:t>
            </a:r>
            <a:endParaRPr lang="en-GB" sz="2000" dirty="0"/>
          </a:p>
        </p:txBody>
      </p:sp>
      <p:pic>
        <p:nvPicPr>
          <p:cNvPr id="3" name="Picture 2">
            <a:extLst>
              <a:ext uri="{FF2B5EF4-FFF2-40B4-BE49-F238E27FC236}">
                <a16:creationId xmlns:a16="http://schemas.microsoft.com/office/drawing/2014/main" id="{4886ED9C-EC52-4ED6-B90F-E25E292CE2F0}"/>
              </a:ext>
            </a:extLst>
          </p:cNvPr>
          <p:cNvPicPr>
            <a:picLocks noChangeAspect="1"/>
          </p:cNvPicPr>
          <p:nvPr/>
        </p:nvPicPr>
        <p:blipFill>
          <a:blip r:embed="rId2"/>
          <a:stretch>
            <a:fillRect/>
          </a:stretch>
        </p:blipFill>
        <p:spPr>
          <a:xfrm>
            <a:off x="6425564" y="2795150"/>
            <a:ext cx="4067175" cy="1866900"/>
          </a:xfrm>
          <a:prstGeom prst="rect">
            <a:avLst/>
          </a:prstGeom>
        </p:spPr>
      </p:pic>
      <p:sp>
        <p:nvSpPr>
          <p:cNvPr id="9" name="TextBox 8">
            <a:extLst>
              <a:ext uri="{FF2B5EF4-FFF2-40B4-BE49-F238E27FC236}">
                <a16:creationId xmlns:a16="http://schemas.microsoft.com/office/drawing/2014/main" id="{35FFC2E0-C429-4AEB-93F2-7090078AC106}"/>
              </a:ext>
            </a:extLst>
          </p:cNvPr>
          <p:cNvSpPr txBox="1"/>
          <p:nvPr/>
        </p:nvSpPr>
        <p:spPr>
          <a:xfrm>
            <a:off x="1699261" y="1657683"/>
            <a:ext cx="4648988" cy="2985433"/>
          </a:xfrm>
          <a:prstGeom prst="rect">
            <a:avLst/>
          </a:prstGeom>
          <a:noFill/>
        </p:spPr>
        <p:txBody>
          <a:bodyPr wrap="square" rtlCol="0">
            <a:spAutoFit/>
          </a:bodyPr>
          <a:lstStyle/>
          <a:p>
            <a:endParaRPr lang="en-GB" sz="2400" b="1" dirty="0">
              <a:solidFill>
                <a:srgbClr val="BF2F37"/>
              </a:solidFill>
            </a:endParaRPr>
          </a:p>
          <a:p>
            <a:endParaRPr lang="en-GB" sz="2400" b="1" dirty="0">
              <a:solidFill>
                <a:srgbClr val="BF2F37"/>
              </a:solidFill>
            </a:endParaRPr>
          </a:p>
          <a:p>
            <a:pPr algn="ctr"/>
            <a:r>
              <a:rPr lang="en-GB" sz="2000" dirty="0">
                <a:solidFill>
                  <a:schemeClr val="tx1"/>
                </a:solidFill>
              </a:rPr>
              <a:t>To read the table</a:t>
            </a:r>
          </a:p>
          <a:p>
            <a:pPr algn="ctr"/>
            <a:r>
              <a:rPr lang="en-GB" sz="2000" i="1" dirty="0" err="1">
                <a:solidFill>
                  <a:schemeClr val="accent1"/>
                </a:solidFill>
              </a:rPr>
              <a:t>my_tab</a:t>
            </a:r>
            <a:r>
              <a:rPr lang="en-GB" sz="2000" i="1" dirty="0">
                <a:solidFill>
                  <a:schemeClr val="accent1"/>
                </a:solidFill>
              </a:rPr>
              <a:t> = </a:t>
            </a:r>
            <a:r>
              <a:rPr lang="en-GB" sz="2000" i="1" dirty="0" err="1">
                <a:solidFill>
                  <a:schemeClr val="accent1"/>
                </a:solidFill>
              </a:rPr>
              <a:t>readtable</a:t>
            </a:r>
            <a:r>
              <a:rPr lang="en-GB" sz="2000" i="1" dirty="0">
                <a:solidFill>
                  <a:schemeClr val="accent1"/>
                </a:solidFill>
              </a:rPr>
              <a:t>(‘table_example.csv’)</a:t>
            </a:r>
          </a:p>
          <a:p>
            <a:pPr algn="ctr"/>
            <a:endParaRPr lang="en-GB" sz="2000" dirty="0">
              <a:solidFill>
                <a:schemeClr val="tx1"/>
              </a:solidFill>
            </a:endParaRPr>
          </a:p>
          <a:p>
            <a:pPr algn="ctr"/>
            <a:r>
              <a:rPr lang="en-GB" sz="2000" dirty="0">
                <a:solidFill>
                  <a:schemeClr val="tx1"/>
                </a:solidFill>
              </a:rPr>
              <a:t>To get the mean number of cells</a:t>
            </a:r>
          </a:p>
          <a:p>
            <a:pPr algn="ctr"/>
            <a:r>
              <a:rPr lang="en-GB" sz="2000" i="1" dirty="0" err="1">
                <a:solidFill>
                  <a:schemeClr val="accent1"/>
                </a:solidFill>
              </a:rPr>
              <a:t>mean_n_cells</a:t>
            </a:r>
            <a:r>
              <a:rPr lang="en-GB" sz="2000" i="1" dirty="0">
                <a:solidFill>
                  <a:schemeClr val="accent1"/>
                </a:solidFill>
              </a:rPr>
              <a:t> = mean(</a:t>
            </a:r>
            <a:r>
              <a:rPr lang="en-GB" sz="2000" i="1" dirty="0" err="1">
                <a:solidFill>
                  <a:schemeClr val="accent1"/>
                </a:solidFill>
              </a:rPr>
              <a:t>my_table.n_cells</a:t>
            </a:r>
            <a:r>
              <a:rPr lang="en-GB" sz="2000" i="1" dirty="0">
                <a:solidFill>
                  <a:schemeClr val="accent1"/>
                </a:solidFill>
              </a:rPr>
              <a:t>)</a:t>
            </a:r>
          </a:p>
          <a:p>
            <a:pPr algn="ctr"/>
            <a:endParaRPr lang="en-GB" sz="2000" dirty="0">
              <a:solidFill>
                <a:schemeClr val="tx1"/>
              </a:solidFill>
            </a:endParaRPr>
          </a:p>
          <a:p>
            <a:pPr algn="ctr"/>
            <a:r>
              <a:rPr lang="en-GB" sz="2000" dirty="0">
                <a:solidFill>
                  <a:schemeClr val="tx1"/>
                </a:solidFill>
              </a:rPr>
              <a:t>The mean number of cells was 35.2</a:t>
            </a:r>
          </a:p>
        </p:txBody>
      </p:sp>
    </p:spTree>
    <p:extLst>
      <p:ext uri="{BB962C8B-B14F-4D97-AF65-F5344CB8AC3E}">
        <p14:creationId xmlns:p14="http://schemas.microsoft.com/office/powerpoint/2010/main" val="4207443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Object-oriented programming</a:t>
            </a:r>
            <a:endParaRPr lang="en-GB" sz="2800" dirty="0">
              <a:solidFill>
                <a:schemeClr val="tx1"/>
              </a:solidFill>
            </a:endParaRPr>
          </a:p>
        </p:txBody>
      </p:sp>
    </p:spTree>
    <p:extLst>
      <p:ext uri="{BB962C8B-B14F-4D97-AF65-F5344CB8AC3E}">
        <p14:creationId xmlns:p14="http://schemas.microsoft.com/office/powerpoint/2010/main" val="4130560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normAutofit/>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606869" y="1196754"/>
            <a:ext cx="10978262" cy="4929411"/>
          </a:xfrm>
        </p:spPr>
        <p:txBody>
          <a:bodyPr/>
          <a:lstStyle/>
          <a:p>
            <a:pPr marL="0" indent="0" algn="ctr">
              <a:buNone/>
            </a:pPr>
            <a:endParaRPr lang="en-GB" dirty="0"/>
          </a:p>
          <a:p>
            <a:pPr marL="0" indent="0" algn="ctr">
              <a:buNone/>
            </a:pPr>
            <a:endParaRPr lang="en-GB" dirty="0"/>
          </a:p>
          <a:p>
            <a:pPr marL="0" indent="0" algn="ctr">
              <a:buNone/>
            </a:pPr>
            <a:endParaRPr lang="en-GB" sz="1400" dirty="0"/>
          </a:p>
          <a:p>
            <a:pPr marL="0" indent="0" algn="ctr">
              <a:buNone/>
            </a:pPr>
            <a:r>
              <a:rPr lang="en-GB" dirty="0"/>
              <a:t>“Object-oriented programming (OOP) is a programming paradigm based on the concept of "objects", which can contain data, in the form of fields (often known as attributes or properties), and code, in the form of procedures (often known as methods).”</a:t>
            </a:r>
          </a:p>
          <a:p>
            <a:pPr marL="0" indent="0" algn="ctr">
              <a:buNone/>
            </a:pPr>
            <a:endParaRPr lang="en-GB" dirty="0"/>
          </a:p>
          <a:p>
            <a:pPr marL="0" indent="0" algn="ctr">
              <a:buNone/>
            </a:pPr>
            <a:r>
              <a:rPr lang="en-GB" sz="2000" dirty="0"/>
              <a:t>Wikipedia: “Object-oriented programming”</a:t>
            </a:r>
          </a:p>
        </p:txBody>
      </p:sp>
    </p:spTree>
    <p:extLst>
      <p:ext uri="{BB962C8B-B14F-4D97-AF65-F5344CB8AC3E}">
        <p14:creationId xmlns:p14="http://schemas.microsoft.com/office/powerpoint/2010/main" val="15298829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classes?</a:t>
            </a:r>
          </a:p>
          <a:p>
            <a:pPr lvl="1"/>
            <a:r>
              <a:rPr lang="en-GB" dirty="0"/>
              <a:t>Classes describe what properties and methods an object has</a:t>
            </a:r>
          </a:p>
          <a:p>
            <a:pPr lvl="1"/>
            <a:r>
              <a:rPr lang="en-GB" dirty="0"/>
              <a:t>An object can only belong to one class</a:t>
            </a:r>
          </a:p>
          <a:p>
            <a:endParaRPr lang="en-GB" sz="1200" dirty="0"/>
          </a:p>
          <a:p>
            <a:r>
              <a:rPr lang="en-GB" dirty="0"/>
              <a:t>What are objects?</a:t>
            </a:r>
          </a:p>
          <a:p>
            <a:pPr lvl="1"/>
            <a:r>
              <a:rPr lang="en-GB" dirty="0"/>
              <a:t>Data structures with a specific set of properties and methods (functions)</a:t>
            </a:r>
          </a:p>
          <a:p>
            <a:pPr lvl="1"/>
            <a:r>
              <a:rPr lang="en-GB" dirty="0"/>
              <a:t>Objects are instances of a class</a:t>
            </a:r>
          </a:p>
          <a:p>
            <a:pPr marL="457200" lvl="1" indent="0">
              <a:buNone/>
            </a:pPr>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a:p>
            <a:pPr lvl="1"/>
            <a:endParaRPr lang="en-GB" dirty="0"/>
          </a:p>
          <a:p>
            <a:endParaRPr lang="en-GB" sz="1200" dirty="0"/>
          </a:p>
          <a:p>
            <a:pPr lvl="1"/>
            <a:endParaRPr lang="en-GB" dirty="0"/>
          </a:p>
          <a:p>
            <a:pPr lvl="2"/>
            <a:endParaRPr lang="en-GB" dirty="0"/>
          </a:p>
          <a:p>
            <a:pPr lvl="1"/>
            <a:endParaRPr lang="en-GB" sz="1200" dirty="0"/>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
        <p:nvSpPr>
          <p:cNvPr id="7" name="Rectangle 6">
            <a:extLst>
              <a:ext uri="{FF2B5EF4-FFF2-40B4-BE49-F238E27FC236}">
                <a16:creationId xmlns:a16="http://schemas.microsoft.com/office/drawing/2014/main" id="{0A2B0976-AAA2-4AA9-ABDE-3CABAE4C3ED8}"/>
              </a:ext>
            </a:extLst>
          </p:cNvPr>
          <p:cNvSpPr/>
          <p:nvPr/>
        </p:nvSpPr>
        <p:spPr>
          <a:xfrm>
            <a:off x="335360" y="4289367"/>
            <a:ext cx="11311208" cy="183679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215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no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grpSp>
        <p:nvGrpSpPr>
          <p:cNvPr id="170" name="Group 169">
            <a:extLst>
              <a:ext uri="{FF2B5EF4-FFF2-40B4-BE49-F238E27FC236}">
                <a16:creationId xmlns:a16="http://schemas.microsoft.com/office/drawing/2014/main" id="{2C940EC6-9C5A-41F5-805C-F8220441F13F}"/>
              </a:ext>
            </a:extLst>
          </p:cNvPr>
          <p:cNvGrpSpPr/>
          <p:nvPr/>
        </p:nvGrpSpPr>
        <p:grpSpPr>
          <a:xfrm>
            <a:off x="4025803" y="2130101"/>
            <a:ext cx="5984470" cy="1238388"/>
            <a:chOff x="4025803" y="2130101"/>
            <a:chExt cx="5984470" cy="1238388"/>
          </a:xfrm>
        </p:grpSpPr>
        <p:sp>
          <p:nvSpPr>
            <p:cNvPr id="79" name="TextBox 78">
              <a:extLst>
                <a:ext uri="{FF2B5EF4-FFF2-40B4-BE49-F238E27FC236}">
                  <a16:creationId xmlns:a16="http://schemas.microsoft.com/office/drawing/2014/main" id="{4BA0AD53-DC0B-46F3-82C6-F46BE6D0523D}"/>
                </a:ext>
              </a:extLst>
            </p:cNvPr>
            <p:cNvSpPr txBox="1"/>
            <p:nvPr/>
          </p:nvSpPr>
          <p:spPr>
            <a:xfrm>
              <a:off x="4960661" y="2906824"/>
              <a:ext cx="5049612" cy="461665"/>
            </a:xfrm>
            <a:prstGeom prst="rect">
              <a:avLst/>
            </a:prstGeom>
            <a:noFill/>
          </p:spPr>
          <p:txBody>
            <a:bodyPr wrap="square" rtlCol="0">
              <a:spAutoFit/>
            </a:bodyPr>
            <a:lstStyle/>
            <a:p>
              <a:pPr algn="l"/>
              <a:r>
                <a:rPr lang="en-GB" sz="2400" dirty="0">
                  <a:solidFill>
                    <a:srgbClr val="FF0000"/>
                  </a:solidFill>
                </a:rPr>
                <a:t>Puncta (about 60 instances of these)</a:t>
              </a:r>
            </a:p>
          </p:txBody>
        </p:sp>
        <p:cxnSp>
          <p:nvCxnSpPr>
            <p:cNvPr id="164" name="Straight Arrow Connector 163">
              <a:extLst>
                <a:ext uri="{FF2B5EF4-FFF2-40B4-BE49-F238E27FC236}">
                  <a16:creationId xmlns:a16="http://schemas.microsoft.com/office/drawing/2014/main" id="{802EB9FE-C083-4419-82E5-58C13BDDB6DD}"/>
                </a:ext>
              </a:extLst>
            </p:cNvPr>
            <p:cNvCxnSpPr>
              <a:cxnSpLocks/>
            </p:cNvCxnSpPr>
            <p:nvPr/>
          </p:nvCxnSpPr>
          <p:spPr>
            <a:xfrm flipH="1" flipV="1">
              <a:off x="4025803" y="2130101"/>
              <a:ext cx="973404" cy="7767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9967C8BA-051F-40DB-B9DC-840115AB8AA7}"/>
              </a:ext>
            </a:extLst>
          </p:cNvPr>
          <p:cNvGrpSpPr/>
          <p:nvPr/>
        </p:nvGrpSpPr>
        <p:grpSpPr>
          <a:xfrm>
            <a:off x="4318027" y="3317075"/>
            <a:ext cx="5692247" cy="1005209"/>
            <a:chOff x="4318027" y="3317075"/>
            <a:chExt cx="5692247" cy="1005209"/>
          </a:xfrm>
        </p:grpSpPr>
        <p:cxnSp>
          <p:nvCxnSpPr>
            <p:cNvPr id="77" name="Straight Arrow Connector 76">
              <a:extLst>
                <a:ext uri="{FF2B5EF4-FFF2-40B4-BE49-F238E27FC236}">
                  <a16:creationId xmlns:a16="http://schemas.microsoft.com/office/drawing/2014/main" id="{797B06F6-43E1-4E68-833E-07853B1C8E58}"/>
                </a:ext>
              </a:extLst>
            </p:cNvPr>
            <p:cNvCxnSpPr>
              <a:cxnSpLocks/>
            </p:cNvCxnSpPr>
            <p:nvPr/>
          </p:nvCxnSpPr>
          <p:spPr>
            <a:xfrm flipH="1" flipV="1">
              <a:off x="4318027" y="3317075"/>
              <a:ext cx="681180" cy="543544"/>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CEB8FAD3-96FB-4D32-A737-F0678CFB7B34}"/>
                </a:ext>
              </a:extLst>
            </p:cNvPr>
            <p:cNvSpPr txBox="1"/>
            <p:nvPr/>
          </p:nvSpPr>
          <p:spPr>
            <a:xfrm>
              <a:off x="4960662" y="3860619"/>
              <a:ext cx="5049612" cy="461665"/>
            </a:xfrm>
            <a:prstGeom prst="rect">
              <a:avLst/>
            </a:prstGeom>
            <a:noFill/>
          </p:spPr>
          <p:txBody>
            <a:bodyPr wrap="square" rtlCol="0">
              <a:spAutoFit/>
            </a:bodyPr>
            <a:lstStyle/>
            <a:p>
              <a:pPr algn="l"/>
              <a:r>
                <a:rPr lang="en-GB" sz="2400" dirty="0">
                  <a:solidFill>
                    <a:srgbClr val="FF0000"/>
                  </a:solidFill>
                </a:rPr>
                <a:t>Nuclei (about 50 instances of these) </a:t>
              </a:r>
            </a:p>
          </p:txBody>
        </p:sp>
      </p:grpSp>
      <p:grpSp>
        <p:nvGrpSpPr>
          <p:cNvPr id="172" name="Group 171">
            <a:extLst>
              <a:ext uri="{FF2B5EF4-FFF2-40B4-BE49-F238E27FC236}">
                <a16:creationId xmlns:a16="http://schemas.microsoft.com/office/drawing/2014/main" id="{52CBE242-2437-453E-B6F8-BC360A58DCA1}"/>
              </a:ext>
            </a:extLst>
          </p:cNvPr>
          <p:cNvGrpSpPr/>
          <p:nvPr/>
        </p:nvGrpSpPr>
        <p:grpSpPr>
          <a:xfrm>
            <a:off x="4438899" y="4800655"/>
            <a:ext cx="4516707" cy="908760"/>
            <a:chOff x="4438899" y="4800655"/>
            <a:chExt cx="4516707" cy="908760"/>
          </a:xfrm>
        </p:grpSpPr>
        <p:cxnSp>
          <p:nvCxnSpPr>
            <p:cNvPr id="157" name="Straight Arrow Connector 156">
              <a:extLst>
                <a:ext uri="{FF2B5EF4-FFF2-40B4-BE49-F238E27FC236}">
                  <a16:creationId xmlns:a16="http://schemas.microsoft.com/office/drawing/2014/main" id="{B7319DE5-CBA3-4337-B00C-780AA22D98B3}"/>
                </a:ext>
              </a:extLst>
            </p:cNvPr>
            <p:cNvCxnSpPr>
              <a:cxnSpLocks/>
            </p:cNvCxnSpPr>
            <p:nvPr/>
          </p:nvCxnSpPr>
          <p:spPr>
            <a:xfrm flipH="1" flipV="1">
              <a:off x="4438899" y="4800655"/>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4A8A288-642A-4DB2-87A0-6BA1B0DD94A8}"/>
                </a:ext>
              </a:extLst>
            </p:cNvPr>
            <p:cNvSpPr txBox="1"/>
            <p:nvPr/>
          </p:nvSpPr>
          <p:spPr>
            <a:xfrm>
              <a:off x="4960661" y="5247750"/>
              <a:ext cx="3994945" cy="461665"/>
            </a:xfrm>
            <a:prstGeom prst="rect">
              <a:avLst/>
            </a:prstGeom>
            <a:noFill/>
          </p:spPr>
          <p:txBody>
            <a:bodyPr wrap="square" rtlCol="0">
              <a:spAutoFit/>
            </a:bodyPr>
            <a:lstStyle/>
            <a:p>
              <a:pPr algn="l"/>
              <a:r>
                <a:rPr lang="en-GB" sz="2400" dirty="0">
                  <a:solidFill>
                    <a:srgbClr val="FF0000"/>
                  </a:solidFill>
                </a:rPr>
                <a:t>Image (1 instance of these)</a:t>
              </a:r>
            </a:p>
          </p:txBody>
        </p:sp>
      </p:grpSp>
    </p:spTree>
    <p:extLst>
      <p:ext uri="{BB962C8B-B14F-4D97-AF65-F5344CB8AC3E}">
        <p14:creationId xmlns:p14="http://schemas.microsoft.com/office/powerpoint/2010/main" val="1227689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3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3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gtEl>
                                        <p:attrNameLst>
                                          <p:attrName>style.visibility</p:attrName>
                                        </p:attrNameLst>
                                      </p:cBhvr>
                                      <p:to>
                                        <p:strVal val="visible"/>
                                      </p:to>
                                    </p:set>
                                    <p:animEffect transition="in" filter="fade">
                                      <p:cBhvr>
                                        <p:cTn id="17" dur="3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Advanced data structures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Arrays and matrices recap</a:t>
            </a:r>
          </a:p>
          <a:p>
            <a:pPr lvl="1"/>
            <a:r>
              <a:rPr lang="en-GB" dirty="0"/>
              <a:t>Arrays are a regular grid of numbers in N dimensions</a:t>
            </a:r>
          </a:p>
          <a:p>
            <a:pPr lvl="1"/>
            <a:r>
              <a:rPr lang="en-GB" dirty="0"/>
              <a:t>Vectors are 1D arrays, matrices are 2D arrays</a:t>
            </a:r>
          </a:p>
          <a:p>
            <a:pPr lvl="1"/>
            <a:r>
              <a:rPr lang="en-GB" dirty="0">
                <a:sym typeface="Wingdings" panose="05000000000000000000" pitchFamily="2" charset="2"/>
              </a:rPr>
              <a:t> </a:t>
            </a:r>
            <a:r>
              <a:rPr lang="en-GB" dirty="0"/>
              <a:t>Fast access to subsets via indexing</a:t>
            </a:r>
          </a:p>
          <a:p>
            <a:pPr lvl="1"/>
            <a:r>
              <a:rPr lang="en-GB" dirty="0">
                <a:sym typeface="Wingdings" panose="05000000000000000000" pitchFamily="2" charset="2"/>
              </a:rPr>
              <a:t> </a:t>
            </a:r>
            <a:r>
              <a:rPr lang="en-GB" dirty="0"/>
              <a:t>Fast calculations on all values</a:t>
            </a:r>
          </a:p>
          <a:p>
            <a:pPr lvl="1"/>
            <a:r>
              <a:rPr lang="en-GB" dirty="0">
                <a:sym typeface="Wingdings" panose="05000000000000000000" pitchFamily="2" charset="2"/>
              </a:rPr>
              <a:t> </a:t>
            </a:r>
            <a:r>
              <a:rPr lang="en-GB" dirty="0"/>
              <a:t>Can only store numeric values</a:t>
            </a:r>
          </a:p>
          <a:p>
            <a:pPr lvl="1"/>
            <a:endParaRPr lang="en-GB" sz="1200" dirty="0"/>
          </a:p>
          <a:p>
            <a:r>
              <a:rPr lang="en-GB" dirty="0"/>
              <a:t>Alternatives for mixed data types</a:t>
            </a:r>
          </a:p>
          <a:p>
            <a:pPr lvl="1"/>
            <a:r>
              <a:rPr lang="en-GB" dirty="0"/>
              <a:t>Cell arrays</a:t>
            </a:r>
          </a:p>
          <a:p>
            <a:pPr lvl="1"/>
            <a:r>
              <a:rPr lang="en-GB" dirty="0"/>
              <a:t>Tables</a:t>
            </a:r>
          </a:p>
          <a:p>
            <a:pPr lvl="1"/>
            <a:r>
              <a:rPr lang="en-GB" dirty="0"/>
              <a:t>Structure arrays (aka “structs”)</a:t>
            </a:r>
          </a:p>
          <a:p>
            <a:pPr marL="457200" lvl="1" indent="0">
              <a:buNone/>
            </a:pPr>
            <a:endParaRPr lang="en-GB" dirty="0"/>
          </a:p>
          <a:p>
            <a:pPr lvl="1"/>
            <a:endParaRPr lang="en-GB" dirty="0"/>
          </a:p>
          <a:p>
            <a:pPr lvl="1"/>
            <a:endParaRPr lang="en-GB" dirty="0"/>
          </a:p>
        </p:txBody>
      </p:sp>
    </p:spTree>
    <p:extLst>
      <p:ext uri="{BB962C8B-B14F-4D97-AF65-F5344CB8AC3E}">
        <p14:creationId xmlns:p14="http://schemas.microsoft.com/office/powerpoint/2010/main" val="8753911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Tree>
    <p:extLst>
      <p:ext uri="{BB962C8B-B14F-4D97-AF65-F5344CB8AC3E}">
        <p14:creationId xmlns:p14="http://schemas.microsoft.com/office/powerpoint/2010/main" val="5690985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D8C0449C-36E7-4B16-8CBB-5D37C9E507B3}"/>
              </a:ext>
            </a:extLst>
          </p:cNvPr>
          <p:cNvGrpSpPr/>
          <p:nvPr/>
        </p:nvGrpSpPr>
        <p:grpSpPr>
          <a:xfrm>
            <a:off x="8023352" y="4812121"/>
            <a:ext cx="3757840" cy="1325188"/>
            <a:chOff x="8023352" y="4812121"/>
            <a:chExt cx="3757840" cy="1325188"/>
          </a:xfrm>
        </p:grpSpPr>
        <p:sp>
          <p:nvSpPr>
            <p:cNvPr id="80" name="TextBox 79">
              <a:extLst>
                <a:ext uri="{FF2B5EF4-FFF2-40B4-BE49-F238E27FC236}">
                  <a16:creationId xmlns:a16="http://schemas.microsoft.com/office/drawing/2014/main" id="{55217DC8-6178-4AF5-B730-A560FB93DA86}"/>
                </a:ext>
              </a:extLst>
            </p:cNvPr>
            <p:cNvSpPr txBox="1"/>
            <p:nvPr/>
          </p:nvSpPr>
          <p:spPr>
            <a:xfrm>
              <a:off x="8023352" y="5306312"/>
              <a:ext cx="3757840" cy="830997"/>
            </a:xfrm>
            <a:prstGeom prst="rect">
              <a:avLst/>
            </a:prstGeom>
            <a:noFill/>
          </p:spPr>
          <p:txBody>
            <a:bodyPr wrap="square" rtlCol="0">
              <a:spAutoFit/>
            </a:bodyPr>
            <a:lstStyle/>
            <a:p>
              <a:pPr algn="ctr"/>
              <a:r>
                <a:rPr lang="en-GB" sz="2400" dirty="0">
                  <a:solidFill>
                    <a:srgbClr val="FF0000"/>
                  </a:solidFill>
                </a:rPr>
                <a:t>This definition applies to both nuclei and puncta</a:t>
              </a:r>
            </a:p>
          </p:txBody>
        </p:sp>
        <p:cxnSp>
          <p:nvCxnSpPr>
            <p:cNvPr id="152" name="Straight Arrow Connector 151">
              <a:extLst>
                <a:ext uri="{FF2B5EF4-FFF2-40B4-BE49-F238E27FC236}">
                  <a16:creationId xmlns:a16="http://schemas.microsoft.com/office/drawing/2014/main" id="{7F11E7D9-B5F1-4A2E-B423-FD200C58D082}"/>
                </a:ext>
              </a:extLst>
            </p:cNvPr>
            <p:cNvCxnSpPr>
              <a:cxnSpLocks/>
            </p:cNvCxnSpPr>
            <p:nvPr/>
          </p:nvCxnSpPr>
          <p:spPr>
            <a:xfrm flipH="1" flipV="1">
              <a:off x="9341964" y="4812121"/>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39698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classes?</a:t>
            </a:r>
          </a:p>
          <a:p>
            <a:pPr lvl="1"/>
            <a:r>
              <a:rPr lang="en-GB" dirty="0"/>
              <a:t>Classes describe what properties and methods an object has</a:t>
            </a:r>
          </a:p>
          <a:p>
            <a:pPr lvl="1"/>
            <a:r>
              <a:rPr lang="en-GB" dirty="0"/>
              <a:t>An object can only belong to one class</a:t>
            </a:r>
          </a:p>
          <a:p>
            <a:endParaRPr lang="en-GB" sz="1200" dirty="0"/>
          </a:p>
          <a:p>
            <a:r>
              <a:rPr lang="en-GB" dirty="0"/>
              <a:t>What are objects?</a:t>
            </a:r>
          </a:p>
          <a:p>
            <a:pPr lvl="1"/>
            <a:r>
              <a:rPr lang="en-GB" dirty="0"/>
              <a:t>Data structures with a specific set of properties and methods (functions)</a:t>
            </a:r>
          </a:p>
          <a:p>
            <a:pPr lvl="1"/>
            <a:r>
              <a:rPr lang="en-GB" dirty="0"/>
              <a:t>Objects are instances of a class</a:t>
            </a:r>
          </a:p>
          <a:p>
            <a:pPr marL="457200" lvl="1" indent="0">
              <a:buNone/>
            </a:pPr>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Tree>
    <p:extLst>
      <p:ext uri="{BB962C8B-B14F-4D97-AF65-F5344CB8AC3E}">
        <p14:creationId xmlns:p14="http://schemas.microsoft.com/office/powerpoint/2010/main" val="39187514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1836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Box 150">
            <a:extLst>
              <a:ext uri="{FF2B5EF4-FFF2-40B4-BE49-F238E27FC236}">
                <a16:creationId xmlns:a16="http://schemas.microsoft.com/office/drawing/2014/main" id="{0AF40EF6-6D1B-414F-8C15-70114DEA2D54}"/>
              </a:ext>
            </a:extLst>
          </p:cNvPr>
          <p:cNvSpPr txBox="1"/>
          <p:nvPr/>
        </p:nvSpPr>
        <p:spPr>
          <a:xfrm>
            <a:off x="7013714" y="2535271"/>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sp>
        <p:nvSpPr>
          <p:cNvPr id="155" name="TextBox 154">
            <a:extLst>
              <a:ext uri="{FF2B5EF4-FFF2-40B4-BE49-F238E27FC236}">
                <a16:creationId xmlns:a16="http://schemas.microsoft.com/office/drawing/2014/main" id="{3F3C6E61-EE19-4880-8E95-75C167E73D74}"/>
              </a:ext>
            </a:extLst>
          </p:cNvPr>
          <p:cNvSpPr txBox="1"/>
          <p:nvPr/>
        </p:nvSpPr>
        <p:spPr>
          <a:xfrm>
            <a:off x="7013714" y="253527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grpSp>
        <p:nvGrpSpPr>
          <p:cNvPr id="3" name="Group 2">
            <a:extLst>
              <a:ext uri="{FF2B5EF4-FFF2-40B4-BE49-F238E27FC236}">
                <a16:creationId xmlns:a16="http://schemas.microsoft.com/office/drawing/2014/main" id="{D091D18F-A273-4D24-A5E5-961E859974D5}"/>
              </a:ext>
            </a:extLst>
          </p:cNvPr>
          <p:cNvGrpSpPr/>
          <p:nvPr/>
        </p:nvGrpSpPr>
        <p:grpSpPr>
          <a:xfrm>
            <a:off x="1401879" y="1639888"/>
            <a:ext cx="3014245" cy="3903811"/>
            <a:chOff x="1401879" y="1639888"/>
            <a:chExt cx="3014245" cy="3903811"/>
          </a:xfrm>
        </p:grpSpPr>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2" name="Group 151">
            <a:extLst>
              <a:ext uri="{FF2B5EF4-FFF2-40B4-BE49-F238E27FC236}">
                <a16:creationId xmlns:a16="http://schemas.microsoft.com/office/drawing/2014/main" id="{5F40F14A-875E-4878-8F60-207A0AD7F801}"/>
              </a:ext>
            </a:extLst>
          </p:cNvPr>
          <p:cNvGrpSpPr/>
          <p:nvPr/>
        </p:nvGrpSpPr>
        <p:grpSpPr>
          <a:xfrm>
            <a:off x="1401879" y="1639888"/>
            <a:ext cx="3014245" cy="3903811"/>
            <a:chOff x="1401879" y="1639888"/>
            <a:chExt cx="3014245" cy="3903811"/>
          </a:xfrm>
        </p:grpSpPr>
        <p:sp>
          <p:nvSpPr>
            <p:cNvPr id="153" name="Oval 152">
              <a:extLst>
                <a:ext uri="{FF2B5EF4-FFF2-40B4-BE49-F238E27FC236}">
                  <a16:creationId xmlns:a16="http://schemas.microsoft.com/office/drawing/2014/main" id="{EE3891AC-1BB4-4115-8DCA-8F63DA3986A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Oval 153">
              <a:extLst>
                <a:ext uri="{FF2B5EF4-FFF2-40B4-BE49-F238E27FC236}">
                  <a16:creationId xmlns:a16="http://schemas.microsoft.com/office/drawing/2014/main" id="{36FDE629-BDD5-4D30-8458-95A45602AF95}"/>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352F4DF3-4134-432F-98DA-F36867884A2B}"/>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A66F7209-8164-43F1-92E6-26F8A172846F}"/>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Oval 158">
              <a:extLst>
                <a:ext uri="{FF2B5EF4-FFF2-40B4-BE49-F238E27FC236}">
                  <a16:creationId xmlns:a16="http://schemas.microsoft.com/office/drawing/2014/main" id="{4C27866E-6686-4567-9051-4866A2342E8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Oval 159">
              <a:extLst>
                <a:ext uri="{FF2B5EF4-FFF2-40B4-BE49-F238E27FC236}">
                  <a16:creationId xmlns:a16="http://schemas.microsoft.com/office/drawing/2014/main" id="{6D3BB9AE-4DF5-4D34-B72D-E1C454D97C05}"/>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Oval 160">
              <a:extLst>
                <a:ext uri="{FF2B5EF4-FFF2-40B4-BE49-F238E27FC236}">
                  <a16:creationId xmlns:a16="http://schemas.microsoft.com/office/drawing/2014/main" id="{213A704F-87D1-4951-8D17-10B9624F5566}"/>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Oval 161">
              <a:extLst>
                <a:ext uri="{FF2B5EF4-FFF2-40B4-BE49-F238E27FC236}">
                  <a16:creationId xmlns:a16="http://schemas.microsoft.com/office/drawing/2014/main" id="{DEA91717-FF3F-4BD3-904E-ACBED0DBF042}"/>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Oval 162">
              <a:extLst>
                <a:ext uri="{FF2B5EF4-FFF2-40B4-BE49-F238E27FC236}">
                  <a16:creationId xmlns:a16="http://schemas.microsoft.com/office/drawing/2014/main" id="{6D19CBCB-3E92-4F79-9514-F3E5A963DE99}"/>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Oval 163">
              <a:extLst>
                <a:ext uri="{FF2B5EF4-FFF2-40B4-BE49-F238E27FC236}">
                  <a16:creationId xmlns:a16="http://schemas.microsoft.com/office/drawing/2014/main" id="{297F740F-107E-422B-A9A2-6BFF849194E6}"/>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Oval 164">
              <a:extLst>
                <a:ext uri="{FF2B5EF4-FFF2-40B4-BE49-F238E27FC236}">
                  <a16:creationId xmlns:a16="http://schemas.microsoft.com/office/drawing/2014/main" id="{2383FE8E-DE8D-4466-924B-013CE42EC3F7}"/>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Oval 165">
              <a:extLst>
                <a:ext uri="{FF2B5EF4-FFF2-40B4-BE49-F238E27FC236}">
                  <a16:creationId xmlns:a16="http://schemas.microsoft.com/office/drawing/2014/main" id="{6F1063D3-0C7A-4AAA-879D-EE04A665846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Oval 166">
              <a:extLst>
                <a:ext uri="{FF2B5EF4-FFF2-40B4-BE49-F238E27FC236}">
                  <a16:creationId xmlns:a16="http://schemas.microsoft.com/office/drawing/2014/main" id="{3B040852-4C77-434B-8766-E499862AEFC2}"/>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Oval 167">
              <a:extLst>
                <a:ext uri="{FF2B5EF4-FFF2-40B4-BE49-F238E27FC236}">
                  <a16:creationId xmlns:a16="http://schemas.microsoft.com/office/drawing/2014/main" id="{19FD50DC-5B5E-4B64-9677-6879C421ADA6}"/>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Oval 168">
              <a:extLst>
                <a:ext uri="{FF2B5EF4-FFF2-40B4-BE49-F238E27FC236}">
                  <a16:creationId xmlns:a16="http://schemas.microsoft.com/office/drawing/2014/main" id="{BED1DBFB-330E-4A08-B5EB-F191ECAFFD5F}"/>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Oval 169">
              <a:extLst>
                <a:ext uri="{FF2B5EF4-FFF2-40B4-BE49-F238E27FC236}">
                  <a16:creationId xmlns:a16="http://schemas.microsoft.com/office/drawing/2014/main" id="{71D85F15-759D-4392-BA4D-6AB03EB10D5F}"/>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Oval 170">
              <a:extLst>
                <a:ext uri="{FF2B5EF4-FFF2-40B4-BE49-F238E27FC236}">
                  <a16:creationId xmlns:a16="http://schemas.microsoft.com/office/drawing/2014/main" id="{C99825FC-1E17-4688-BE1E-155A024F6DA5}"/>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Oval 171">
              <a:extLst>
                <a:ext uri="{FF2B5EF4-FFF2-40B4-BE49-F238E27FC236}">
                  <a16:creationId xmlns:a16="http://schemas.microsoft.com/office/drawing/2014/main" id="{3567BD46-3C16-480B-8FBA-11C4B2ACDDCA}"/>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Oval 172">
              <a:extLst>
                <a:ext uri="{FF2B5EF4-FFF2-40B4-BE49-F238E27FC236}">
                  <a16:creationId xmlns:a16="http://schemas.microsoft.com/office/drawing/2014/main" id="{ABA418A8-5DA5-482D-8232-BCBCD36E5A9D}"/>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Oval 173">
              <a:extLst>
                <a:ext uri="{FF2B5EF4-FFF2-40B4-BE49-F238E27FC236}">
                  <a16:creationId xmlns:a16="http://schemas.microsoft.com/office/drawing/2014/main" id="{D6F0F638-427A-4D42-A9EB-603EBE14EE40}"/>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Oval 174">
              <a:extLst>
                <a:ext uri="{FF2B5EF4-FFF2-40B4-BE49-F238E27FC236}">
                  <a16:creationId xmlns:a16="http://schemas.microsoft.com/office/drawing/2014/main" id="{07998FD8-24AD-4CF3-B754-CC8D0851FD9F}"/>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Oval 175">
              <a:extLst>
                <a:ext uri="{FF2B5EF4-FFF2-40B4-BE49-F238E27FC236}">
                  <a16:creationId xmlns:a16="http://schemas.microsoft.com/office/drawing/2014/main" id="{EE973619-53DF-4FD5-957D-DE80827AF219}"/>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Oval 176">
              <a:extLst>
                <a:ext uri="{FF2B5EF4-FFF2-40B4-BE49-F238E27FC236}">
                  <a16:creationId xmlns:a16="http://schemas.microsoft.com/office/drawing/2014/main" id="{022315B0-CA70-4AF2-8744-1B65AD705D4F}"/>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Oval 177">
              <a:extLst>
                <a:ext uri="{FF2B5EF4-FFF2-40B4-BE49-F238E27FC236}">
                  <a16:creationId xmlns:a16="http://schemas.microsoft.com/office/drawing/2014/main" id="{633C49E1-54C6-4FAB-A61D-30F898CC35FD}"/>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Oval 178">
              <a:extLst>
                <a:ext uri="{FF2B5EF4-FFF2-40B4-BE49-F238E27FC236}">
                  <a16:creationId xmlns:a16="http://schemas.microsoft.com/office/drawing/2014/main" id="{73E13F36-822E-44A4-8AA2-80DA023DFA3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E160F51C-E277-44FA-8E96-6941133823A4}"/>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5A126DC2-0B9E-4813-832F-DB92540E6CDF}"/>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Oval 181">
              <a:extLst>
                <a:ext uri="{FF2B5EF4-FFF2-40B4-BE49-F238E27FC236}">
                  <a16:creationId xmlns:a16="http://schemas.microsoft.com/office/drawing/2014/main" id="{23193C8B-E6BE-4AC9-97B8-EBF39752EE69}"/>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Oval 182">
              <a:extLst>
                <a:ext uri="{FF2B5EF4-FFF2-40B4-BE49-F238E27FC236}">
                  <a16:creationId xmlns:a16="http://schemas.microsoft.com/office/drawing/2014/main" id="{1555254F-CA9D-419E-9BE4-A1317B2BC78D}"/>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Oval 183">
              <a:extLst>
                <a:ext uri="{FF2B5EF4-FFF2-40B4-BE49-F238E27FC236}">
                  <a16:creationId xmlns:a16="http://schemas.microsoft.com/office/drawing/2014/main" id="{675A18F6-0F81-47DB-897F-5A125618B31C}"/>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Oval 184">
              <a:extLst>
                <a:ext uri="{FF2B5EF4-FFF2-40B4-BE49-F238E27FC236}">
                  <a16:creationId xmlns:a16="http://schemas.microsoft.com/office/drawing/2014/main" id="{75379EC1-F9DE-4D69-B83A-E07DA41BDAEF}"/>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Oval 185">
              <a:extLst>
                <a:ext uri="{FF2B5EF4-FFF2-40B4-BE49-F238E27FC236}">
                  <a16:creationId xmlns:a16="http://schemas.microsoft.com/office/drawing/2014/main" id="{8B01CA83-20E0-4B84-B48F-EA90A0A05B14}"/>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Oval 186">
              <a:extLst>
                <a:ext uri="{FF2B5EF4-FFF2-40B4-BE49-F238E27FC236}">
                  <a16:creationId xmlns:a16="http://schemas.microsoft.com/office/drawing/2014/main" id="{9DAADBC2-C4A8-4186-B910-9EB0A19A3CA7}"/>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Oval 187">
              <a:extLst>
                <a:ext uri="{FF2B5EF4-FFF2-40B4-BE49-F238E27FC236}">
                  <a16:creationId xmlns:a16="http://schemas.microsoft.com/office/drawing/2014/main" id="{8242DC14-A8ED-49CA-836E-63E0E7F9E20D}"/>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BD5E6B68-5E40-4DFB-881E-76701DCB793D}"/>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Oval 189">
              <a:extLst>
                <a:ext uri="{FF2B5EF4-FFF2-40B4-BE49-F238E27FC236}">
                  <a16:creationId xmlns:a16="http://schemas.microsoft.com/office/drawing/2014/main" id="{40D0EFB6-4822-4DFA-B31E-CCDC121CC6A5}"/>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Oval 190">
              <a:extLst>
                <a:ext uri="{FF2B5EF4-FFF2-40B4-BE49-F238E27FC236}">
                  <a16:creationId xmlns:a16="http://schemas.microsoft.com/office/drawing/2014/main" id="{E4F2449F-BA42-4D71-AF33-1EB2C381347F}"/>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0095D8BD-B07D-491A-894C-B2D3175687D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68B06CF6-F782-4E6E-8805-76794334E4E7}"/>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Oval 193">
              <a:extLst>
                <a:ext uri="{FF2B5EF4-FFF2-40B4-BE49-F238E27FC236}">
                  <a16:creationId xmlns:a16="http://schemas.microsoft.com/office/drawing/2014/main" id="{18082A1C-5FCA-4D4B-99FA-286BEEC225A6}"/>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Oval 194">
              <a:extLst>
                <a:ext uri="{FF2B5EF4-FFF2-40B4-BE49-F238E27FC236}">
                  <a16:creationId xmlns:a16="http://schemas.microsoft.com/office/drawing/2014/main" id="{6B1DB81C-4B58-46A5-8FE9-23BBCA7F9FF8}"/>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Oval 195">
              <a:extLst>
                <a:ext uri="{FF2B5EF4-FFF2-40B4-BE49-F238E27FC236}">
                  <a16:creationId xmlns:a16="http://schemas.microsoft.com/office/drawing/2014/main" id="{1AC3A6C7-F6DF-4174-A45D-AB9800779A94}"/>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Oval 196">
              <a:extLst>
                <a:ext uri="{FF2B5EF4-FFF2-40B4-BE49-F238E27FC236}">
                  <a16:creationId xmlns:a16="http://schemas.microsoft.com/office/drawing/2014/main" id="{9F80F431-10B8-46F1-850F-064F2146620A}"/>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Oval 197">
              <a:extLst>
                <a:ext uri="{FF2B5EF4-FFF2-40B4-BE49-F238E27FC236}">
                  <a16:creationId xmlns:a16="http://schemas.microsoft.com/office/drawing/2014/main" id="{1A40BF27-EE6B-4DB8-80FE-75E35CD1FAB9}"/>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Oval 198">
              <a:extLst>
                <a:ext uri="{FF2B5EF4-FFF2-40B4-BE49-F238E27FC236}">
                  <a16:creationId xmlns:a16="http://schemas.microsoft.com/office/drawing/2014/main" id="{6EA5C5B4-A543-41B9-87E8-4446BABA099A}"/>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8B0212A3-B9A4-4D56-9206-F28892F514B5}"/>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Oval 200">
              <a:extLst>
                <a:ext uri="{FF2B5EF4-FFF2-40B4-BE49-F238E27FC236}">
                  <a16:creationId xmlns:a16="http://schemas.microsoft.com/office/drawing/2014/main" id="{3A87088A-131F-4D85-B9EA-BAD8F80B288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Oval 201">
              <a:extLst>
                <a:ext uri="{FF2B5EF4-FFF2-40B4-BE49-F238E27FC236}">
                  <a16:creationId xmlns:a16="http://schemas.microsoft.com/office/drawing/2014/main" id="{3E1C11A6-E874-49C0-A67A-A57B66A53552}"/>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Oval 202">
              <a:extLst>
                <a:ext uri="{FF2B5EF4-FFF2-40B4-BE49-F238E27FC236}">
                  <a16:creationId xmlns:a16="http://schemas.microsoft.com/office/drawing/2014/main" id="{24C36A2E-D0DF-4104-97F6-28C8B198AB03}"/>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Oval 203">
              <a:extLst>
                <a:ext uri="{FF2B5EF4-FFF2-40B4-BE49-F238E27FC236}">
                  <a16:creationId xmlns:a16="http://schemas.microsoft.com/office/drawing/2014/main" id="{5178A459-8C2F-4FEC-9625-022530CD8739}"/>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Oval 204">
              <a:extLst>
                <a:ext uri="{FF2B5EF4-FFF2-40B4-BE49-F238E27FC236}">
                  <a16:creationId xmlns:a16="http://schemas.microsoft.com/office/drawing/2014/main" id="{35F6F845-2534-4009-A55A-31E1B57E250F}"/>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155A989D-06FB-4C41-9C92-B59F63F6C0F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19EC8F44-8D23-417F-99CD-A3E968EB68F9}"/>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BC26A042-19F9-4DF8-87CE-913FF3DCDE6B}"/>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06CE3C6B-8483-4F19-A775-9A2D1FE5822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Oval 209">
              <a:extLst>
                <a:ext uri="{FF2B5EF4-FFF2-40B4-BE49-F238E27FC236}">
                  <a16:creationId xmlns:a16="http://schemas.microsoft.com/office/drawing/2014/main" id="{E07A37C7-EF95-459D-9F2C-0FA5B8EBC5E5}"/>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Oval 210">
              <a:extLst>
                <a:ext uri="{FF2B5EF4-FFF2-40B4-BE49-F238E27FC236}">
                  <a16:creationId xmlns:a16="http://schemas.microsoft.com/office/drawing/2014/main" id="{4F11C960-20DC-446F-930F-AD59CD3669D1}"/>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Oval 211">
              <a:extLst>
                <a:ext uri="{FF2B5EF4-FFF2-40B4-BE49-F238E27FC236}">
                  <a16:creationId xmlns:a16="http://schemas.microsoft.com/office/drawing/2014/main" id="{2E223C3F-EA9C-4D99-8D60-0AEA7D6FFE99}"/>
                </a:ext>
              </a:extLst>
            </p:cNvPr>
            <p:cNvSpPr/>
            <p:nvPr/>
          </p:nvSpPr>
          <p:spPr>
            <a:xfrm rot="4304836">
              <a:off x="1493064" y="2188148"/>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52CE66E9-5798-406D-A490-B9895C1B5C2E}"/>
                </a:ext>
              </a:extLst>
            </p:cNvPr>
            <p:cNvSpPr/>
            <p:nvPr/>
          </p:nvSpPr>
          <p:spPr>
            <a:xfrm rot="471711">
              <a:off x="1859700" y="2511935"/>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Oval 213">
              <a:extLst>
                <a:ext uri="{FF2B5EF4-FFF2-40B4-BE49-F238E27FC236}">
                  <a16:creationId xmlns:a16="http://schemas.microsoft.com/office/drawing/2014/main" id="{5F9BA694-0629-476A-9686-864C86D632F9}"/>
                </a:ext>
              </a:extLst>
            </p:cNvPr>
            <p:cNvSpPr/>
            <p:nvPr/>
          </p:nvSpPr>
          <p:spPr>
            <a:xfrm>
              <a:off x="1938955" y="2497394"/>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D7444095-E210-4208-A432-CBD642B6C65B}"/>
                </a:ext>
              </a:extLst>
            </p:cNvPr>
            <p:cNvSpPr/>
            <p:nvPr/>
          </p:nvSpPr>
          <p:spPr>
            <a:xfrm rot="471711">
              <a:off x="1878850" y="2576488"/>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Oval 215">
              <a:extLst>
                <a:ext uri="{FF2B5EF4-FFF2-40B4-BE49-F238E27FC236}">
                  <a16:creationId xmlns:a16="http://schemas.microsoft.com/office/drawing/2014/main" id="{C9022B3F-1DB7-4397-AC5A-F23BE9F75FFF}"/>
                </a:ext>
              </a:extLst>
            </p:cNvPr>
            <p:cNvSpPr/>
            <p:nvPr/>
          </p:nvSpPr>
          <p:spPr>
            <a:xfrm rot="471711">
              <a:off x="3167957" y="2579665"/>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617FF085-1273-4D19-8823-F9FDF7323854}"/>
                </a:ext>
              </a:extLst>
            </p:cNvPr>
            <p:cNvSpPr/>
            <p:nvPr/>
          </p:nvSpPr>
          <p:spPr>
            <a:xfrm rot="471711">
              <a:off x="3113812" y="252968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2A89DC97-564D-4960-B01F-E8BDA8C93F12}"/>
                </a:ext>
              </a:extLst>
            </p:cNvPr>
            <p:cNvSpPr/>
            <p:nvPr/>
          </p:nvSpPr>
          <p:spPr>
            <a:xfrm rot="471711">
              <a:off x="3015150" y="2283934"/>
              <a:ext cx="50068"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3DEDF18B-FA7E-4E69-BD5A-9AABF16F36CA}"/>
                </a:ext>
              </a:extLst>
            </p:cNvPr>
            <p:cNvSpPr/>
            <p:nvPr/>
          </p:nvSpPr>
          <p:spPr>
            <a:xfrm rot="471711">
              <a:off x="3334091" y="2815346"/>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C8F73A15-7314-4002-BB11-652BA9C3853D}"/>
                </a:ext>
              </a:extLst>
            </p:cNvPr>
            <p:cNvSpPr/>
            <p:nvPr/>
          </p:nvSpPr>
          <p:spPr>
            <a:xfrm rot="471711">
              <a:off x="3090689" y="188157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FA88E5B5-BEFC-4066-9FD3-493997CDC510}"/>
                </a:ext>
              </a:extLst>
            </p:cNvPr>
            <p:cNvSpPr/>
            <p:nvPr/>
          </p:nvSpPr>
          <p:spPr>
            <a:xfrm rot="471711">
              <a:off x="3809594" y="340225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36A310CB-C2FD-4875-BDEE-9F0B639C1C5B}"/>
                </a:ext>
              </a:extLst>
            </p:cNvPr>
            <p:cNvSpPr/>
            <p:nvPr/>
          </p:nvSpPr>
          <p:spPr>
            <a:xfrm rot="471711">
              <a:off x="3940254" y="245629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Oval 222">
              <a:extLst>
                <a:ext uri="{FF2B5EF4-FFF2-40B4-BE49-F238E27FC236}">
                  <a16:creationId xmlns:a16="http://schemas.microsoft.com/office/drawing/2014/main" id="{9B60C5FC-0FB3-4FCA-B3DE-EAC6174243A8}"/>
                </a:ext>
              </a:extLst>
            </p:cNvPr>
            <p:cNvSpPr/>
            <p:nvPr/>
          </p:nvSpPr>
          <p:spPr>
            <a:xfrm rot="471711">
              <a:off x="2744303" y="190229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Oval 223">
              <a:extLst>
                <a:ext uri="{FF2B5EF4-FFF2-40B4-BE49-F238E27FC236}">
                  <a16:creationId xmlns:a16="http://schemas.microsoft.com/office/drawing/2014/main" id="{90C7A6DA-6F9F-419E-96A5-F305C09C0369}"/>
                </a:ext>
              </a:extLst>
            </p:cNvPr>
            <p:cNvSpPr/>
            <p:nvPr/>
          </p:nvSpPr>
          <p:spPr>
            <a:xfrm rot="471711">
              <a:off x="2706487" y="199712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Oval 224">
              <a:extLst>
                <a:ext uri="{FF2B5EF4-FFF2-40B4-BE49-F238E27FC236}">
                  <a16:creationId xmlns:a16="http://schemas.microsoft.com/office/drawing/2014/main" id="{E75417EF-D1DF-491B-B91A-36CB8895C00C}"/>
                </a:ext>
              </a:extLst>
            </p:cNvPr>
            <p:cNvSpPr/>
            <p:nvPr/>
          </p:nvSpPr>
          <p:spPr>
            <a:xfrm rot="471711">
              <a:off x="3495812" y="3930734"/>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Oval 225">
              <a:extLst>
                <a:ext uri="{FF2B5EF4-FFF2-40B4-BE49-F238E27FC236}">
                  <a16:creationId xmlns:a16="http://schemas.microsoft.com/office/drawing/2014/main" id="{986A2042-AB1F-4576-87A2-707F77D56BC6}"/>
                </a:ext>
              </a:extLst>
            </p:cNvPr>
            <p:cNvSpPr/>
            <p:nvPr/>
          </p:nvSpPr>
          <p:spPr>
            <a:xfrm rot="471711">
              <a:off x="3007125" y="372721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Oval 226">
              <a:extLst>
                <a:ext uri="{FF2B5EF4-FFF2-40B4-BE49-F238E27FC236}">
                  <a16:creationId xmlns:a16="http://schemas.microsoft.com/office/drawing/2014/main" id="{7F910010-D3FB-40F7-8546-7788091343FF}"/>
                </a:ext>
              </a:extLst>
            </p:cNvPr>
            <p:cNvSpPr/>
            <p:nvPr/>
          </p:nvSpPr>
          <p:spPr>
            <a:xfrm rot="471711">
              <a:off x="3814356" y="483662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Oval 227">
              <a:extLst>
                <a:ext uri="{FF2B5EF4-FFF2-40B4-BE49-F238E27FC236}">
                  <a16:creationId xmlns:a16="http://schemas.microsoft.com/office/drawing/2014/main" id="{7042042A-17D7-47C7-BF1D-B0C1753C695A}"/>
                </a:ext>
              </a:extLst>
            </p:cNvPr>
            <p:cNvSpPr/>
            <p:nvPr/>
          </p:nvSpPr>
          <p:spPr>
            <a:xfrm rot="471711">
              <a:off x="4070488" y="384966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Oval 228">
              <a:extLst>
                <a:ext uri="{FF2B5EF4-FFF2-40B4-BE49-F238E27FC236}">
                  <a16:creationId xmlns:a16="http://schemas.microsoft.com/office/drawing/2014/main" id="{D50B59C2-CA1B-4E79-A65B-4313C61945E3}"/>
                </a:ext>
              </a:extLst>
            </p:cNvPr>
            <p:cNvSpPr/>
            <p:nvPr/>
          </p:nvSpPr>
          <p:spPr>
            <a:xfrm rot="4843762">
              <a:off x="2838714" y="4760918"/>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Oval 229">
              <a:extLst>
                <a:ext uri="{FF2B5EF4-FFF2-40B4-BE49-F238E27FC236}">
                  <a16:creationId xmlns:a16="http://schemas.microsoft.com/office/drawing/2014/main" id="{B6AA5C40-350F-46B7-9F4D-5CBD4D298484}"/>
                </a:ext>
              </a:extLst>
            </p:cNvPr>
            <p:cNvSpPr/>
            <p:nvPr/>
          </p:nvSpPr>
          <p:spPr>
            <a:xfrm rot="4843762">
              <a:off x="2642274" y="533622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Oval 230">
              <a:extLst>
                <a:ext uri="{FF2B5EF4-FFF2-40B4-BE49-F238E27FC236}">
                  <a16:creationId xmlns:a16="http://schemas.microsoft.com/office/drawing/2014/main" id="{05CB101E-DCC3-4BE3-B475-0BDE22BB52BC}"/>
                </a:ext>
              </a:extLst>
            </p:cNvPr>
            <p:cNvSpPr/>
            <p:nvPr/>
          </p:nvSpPr>
          <p:spPr>
            <a:xfrm rot="4843762">
              <a:off x="3735645" y="4765885"/>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Oval 231">
              <a:extLst>
                <a:ext uri="{FF2B5EF4-FFF2-40B4-BE49-F238E27FC236}">
                  <a16:creationId xmlns:a16="http://schemas.microsoft.com/office/drawing/2014/main" id="{B46048FB-5426-4AA5-AF11-036D2B109A9B}"/>
                </a:ext>
              </a:extLst>
            </p:cNvPr>
            <p:cNvSpPr/>
            <p:nvPr/>
          </p:nvSpPr>
          <p:spPr>
            <a:xfrm rot="4843762">
              <a:off x="3749941" y="33582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Oval 232">
              <a:extLst>
                <a:ext uri="{FF2B5EF4-FFF2-40B4-BE49-F238E27FC236}">
                  <a16:creationId xmlns:a16="http://schemas.microsoft.com/office/drawing/2014/main" id="{EB3B8ECE-CE88-4189-836C-FA623ADADFAF}"/>
                </a:ext>
              </a:extLst>
            </p:cNvPr>
            <p:cNvSpPr/>
            <p:nvPr/>
          </p:nvSpPr>
          <p:spPr>
            <a:xfrm rot="4843762">
              <a:off x="3131218" y="364087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Oval 233">
              <a:extLst>
                <a:ext uri="{FF2B5EF4-FFF2-40B4-BE49-F238E27FC236}">
                  <a16:creationId xmlns:a16="http://schemas.microsoft.com/office/drawing/2014/main" id="{789BA406-EE64-4D26-B708-E3C8733D07CF}"/>
                </a:ext>
              </a:extLst>
            </p:cNvPr>
            <p:cNvSpPr/>
            <p:nvPr/>
          </p:nvSpPr>
          <p:spPr>
            <a:xfrm rot="4843762">
              <a:off x="2274480" y="404807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Oval 234">
              <a:extLst>
                <a:ext uri="{FF2B5EF4-FFF2-40B4-BE49-F238E27FC236}">
                  <a16:creationId xmlns:a16="http://schemas.microsoft.com/office/drawing/2014/main" id="{E0AF0F9C-C5E8-4578-8434-A68EDDC65275}"/>
                </a:ext>
              </a:extLst>
            </p:cNvPr>
            <p:cNvSpPr/>
            <p:nvPr/>
          </p:nvSpPr>
          <p:spPr>
            <a:xfrm rot="4843762">
              <a:off x="1836933" y="3919942"/>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Oval 235">
              <a:extLst>
                <a:ext uri="{FF2B5EF4-FFF2-40B4-BE49-F238E27FC236}">
                  <a16:creationId xmlns:a16="http://schemas.microsoft.com/office/drawing/2014/main" id="{2EF05B03-4D81-4F4E-A3E9-746123109822}"/>
                </a:ext>
              </a:extLst>
            </p:cNvPr>
            <p:cNvSpPr/>
            <p:nvPr/>
          </p:nvSpPr>
          <p:spPr>
            <a:xfrm rot="4843762">
              <a:off x="1904697" y="397031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Oval 236">
              <a:extLst>
                <a:ext uri="{FF2B5EF4-FFF2-40B4-BE49-F238E27FC236}">
                  <a16:creationId xmlns:a16="http://schemas.microsoft.com/office/drawing/2014/main" id="{2D17F4F8-4D6D-4267-8079-BB9CB2ACAA1F}"/>
                </a:ext>
              </a:extLst>
            </p:cNvPr>
            <p:cNvSpPr/>
            <p:nvPr/>
          </p:nvSpPr>
          <p:spPr>
            <a:xfrm rot="5636090">
              <a:off x="2723935" y="4956094"/>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Oval 237">
              <a:extLst>
                <a:ext uri="{FF2B5EF4-FFF2-40B4-BE49-F238E27FC236}">
                  <a16:creationId xmlns:a16="http://schemas.microsoft.com/office/drawing/2014/main" id="{EDF30A42-F7FF-4A27-895A-791B91C0C784}"/>
                </a:ext>
              </a:extLst>
            </p:cNvPr>
            <p:cNvSpPr/>
            <p:nvPr/>
          </p:nvSpPr>
          <p:spPr>
            <a:xfrm rot="10800000">
              <a:off x="2838713" y="4838133"/>
              <a:ext cx="45719" cy="488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Oval 238">
              <a:extLst>
                <a:ext uri="{FF2B5EF4-FFF2-40B4-BE49-F238E27FC236}">
                  <a16:creationId xmlns:a16="http://schemas.microsoft.com/office/drawing/2014/main" id="{8B7C926B-5755-4611-9A20-5AD15562FAAA}"/>
                </a:ext>
              </a:extLst>
            </p:cNvPr>
            <p:cNvSpPr/>
            <p:nvPr/>
          </p:nvSpPr>
          <p:spPr>
            <a:xfrm rot="21329578">
              <a:off x="3732909" y="4855417"/>
              <a:ext cx="4858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Oval 239">
              <a:extLst>
                <a:ext uri="{FF2B5EF4-FFF2-40B4-BE49-F238E27FC236}">
                  <a16:creationId xmlns:a16="http://schemas.microsoft.com/office/drawing/2014/main" id="{90168478-8504-4F51-A4B5-2A319E0B1216}"/>
                </a:ext>
              </a:extLst>
            </p:cNvPr>
            <p:cNvSpPr/>
            <p:nvPr/>
          </p:nvSpPr>
          <p:spPr>
            <a:xfrm rot="3253533">
              <a:off x="4239314" y="4939160"/>
              <a:ext cx="5302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Oval 240">
              <a:extLst>
                <a:ext uri="{FF2B5EF4-FFF2-40B4-BE49-F238E27FC236}">
                  <a16:creationId xmlns:a16="http://schemas.microsoft.com/office/drawing/2014/main" id="{F25CB542-C585-4C51-9563-5D02DE819374}"/>
                </a:ext>
              </a:extLst>
            </p:cNvPr>
            <p:cNvSpPr/>
            <p:nvPr/>
          </p:nvSpPr>
          <p:spPr>
            <a:xfrm rot="5086186">
              <a:off x="3846639" y="3453693"/>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Oval 241">
              <a:extLst>
                <a:ext uri="{FF2B5EF4-FFF2-40B4-BE49-F238E27FC236}">
                  <a16:creationId xmlns:a16="http://schemas.microsoft.com/office/drawing/2014/main" id="{C9D80AB5-CB37-4408-9B7F-A07AFD6986BA}"/>
                </a:ext>
              </a:extLst>
            </p:cNvPr>
            <p:cNvSpPr/>
            <p:nvPr/>
          </p:nvSpPr>
          <p:spPr>
            <a:xfrm rot="5086186">
              <a:off x="3170043" y="5216726"/>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Oval 242">
              <a:extLst>
                <a:ext uri="{FF2B5EF4-FFF2-40B4-BE49-F238E27FC236}">
                  <a16:creationId xmlns:a16="http://schemas.microsoft.com/office/drawing/2014/main" id="{4B9BA441-6BCA-49ED-950A-8BF398D62DD6}"/>
                </a:ext>
              </a:extLst>
            </p:cNvPr>
            <p:cNvSpPr/>
            <p:nvPr/>
          </p:nvSpPr>
          <p:spPr>
            <a:xfrm rot="10800000">
              <a:off x="3744229" y="4993416"/>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Oval 243">
              <a:extLst>
                <a:ext uri="{FF2B5EF4-FFF2-40B4-BE49-F238E27FC236}">
                  <a16:creationId xmlns:a16="http://schemas.microsoft.com/office/drawing/2014/main" id="{385B44AC-8913-4211-8194-5C9641AE09D1}"/>
                </a:ext>
              </a:extLst>
            </p:cNvPr>
            <p:cNvSpPr/>
            <p:nvPr/>
          </p:nvSpPr>
          <p:spPr>
            <a:xfrm rot="10800000">
              <a:off x="3727319" y="5422639"/>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Oval 244">
              <a:extLst>
                <a:ext uri="{FF2B5EF4-FFF2-40B4-BE49-F238E27FC236}">
                  <a16:creationId xmlns:a16="http://schemas.microsoft.com/office/drawing/2014/main" id="{10CFDADA-FC49-4068-80BC-86351E5508F7}"/>
                </a:ext>
              </a:extLst>
            </p:cNvPr>
            <p:cNvSpPr/>
            <p:nvPr/>
          </p:nvSpPr>
          <p:spPr>
            <a:xfrm rot="10800000">
              <a:off x="2596820" y="5392571"/>
              <a:ext cx="58273" cy="66323"/>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Oval 245">
              <a:extLst>
                <a:ext uri="{FF2B5EF4-FFF2-40B4-BE49-F238E27FC236}">
                  <a16:creationId xmlns:a16="http://schemas.microsoft.com/office/drawing/2014/main" id="{4A4C055A-BF50-41F0-993E-BC376B03E086}"/>
                </a:ext>
              </a:extLst>
            </p:cNvPr>
            <p:cNvSpPr/>
            <p:nvPr/>
          </p:nvSpPr>
          <p:spPr>
            <a:xfrm rot="4843762">
              <a:off x="1990249" y="401198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Oval 246">
              <a:extLst>
                <a:ext uri="{FF2B5EF4-FFF2-40B4-BE49-F238E27FC236}">
                  <a16:creationId xmlns:a16="http://schemas.microsoft.com/office/drawing/2014/main" id="{3642EE71-F971-4B66-8E73-A88E88EEEAEF}"/>
                </a:ext>
              </a:extLst>
            </p:cNvPr>
            <p:cNvSpPr/>
            <p:nvPr/>
          </p:nvSpPr>
          <p:spPr>
            <a:xfrm rot="4843762">
              <a:off x="4210058" y="3805731"/>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Oval 247">
              <a:extLst>
                <a:ext uri="{FF2B5EF4-FFF2-40B4-BE49-F238E27FC236}">
                  <a16:creationId xmlns:a16="http://schemas.microsoft.com/office/drawing/2014/main" id="{58F65C63-7B5E-4551-87B4-885EFE9FF351}"/>
                </a:ext>
              </a:extLst>
            </p:cNvPr>
            <p:cNvSpPr/>
            <p:nvPr/>
          </p:nvSpPr>
          <p:spPr>
            <a:xfrm rot="4843762">
              <a:off x="3133600" y="357142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Oval 248">
              <a:extLst>
                <a:ext uri="{FF2B5EF4-FFF2-40B4-BE49-F238E27FC236}">
                  <a16:creationId xmlns:a16="http://schemas.microsoft.com/office/drawing/2014/main" id="{DC96FA8B-15E7-44F8-AC7E-BBF630CF3031}"/>
                </a:ext>
              </a:extLst>
            </p:cNvPr>
            <p:cNvSpPr/>
            <p:nvPr/>
          </p:nvSpPr>
          <p:spPr>
            <a:xfrm rot="5937615">
              <a:off x="1987805" y="345531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Oval 249">
              <a:extLst>
                <a:ext uri="{FF2B5EF4-FFF2-40B4-BE49-F238E27FC236}">
                  <a16:creationId xmlns:a16="http://schemas.microsoft.com/office/drawing/2014/main" id="{48909505-26D9-439C-B5DA-CCD71DB5369A}"/>
                </a:ext>
              </a:extLst>
            </p:cNvPr>
            <p:cNvSpPr/>
            <p:nvPr/>
          </p:nvSpPr>
          <p:spPr>
            <a:xfrm rot="5225847">
              <a:off x="2192591" y="287950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Oval 250">
              <a:extLst>
                <a:ext uri="{FF2B5EF4-FFF2-40B4-BE49-F238E27FC236}">
                  <a16:creationId xmlns:a16="http://schemas.microsoft.com/office/drawing/2014/main" id="{471DA00C-68C6-4735-AB80-CBB7C3DFE4B9}"/>
                </a:ext>
              </a:extLst>
            </p:cNvPr>
            <p:cNvSpPr/>
            <p:nvPr/>
          </p:nvSpPr>
          <p:spPr>
            <a:xfrm rot="10800000">
              <a:off x="1778420" y="3028882"/>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Oval 251">
              <a:extLst>
                <a:ext uri="{FF2B5EF4-FFF2-40B4-BE49-F238E27FC236}">
                  <a16:creationId xmlns:a16="http://schemas.microsoft.com/office/drawing/2014/main" id="{7DFF6ABE-9630-4A24-B054-0D92D09CCC82}"/>
                </a:ext>
              </a:extLst>
            </p:cNvPr>
            <p:cNvSpPr/>
            <p:nvPr/>
          </p:nvSpPr>
          <p:spPr>
            <a:xfrm rot="5400000">
              <a:off x="1722376" y="314378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Oval 252">
              <a:extLst>
                <a:ext uri="{FF2B5EF4-FFF2-40B4-BE49-F238E27FC236}">
                  <a16:creationId xmlns:a16="http://schemas.microsoft.com/office/drawing/2014/main" id="{1E489901-22A7-4C09-B084-CE49B2BDEF44}"/>
                </a:ext>
              </a:extLst>
            </p:cNvPr>
            <p:cNvSpPr/>
            <p:nvPr/>
          </p:nvSpPr>
          <p:spPr>
            <a:xfrm rot="5240237">
              <a:off x="2483442" y="244324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Oval 253">
              <a:extLst>
                <a:ext uri="{FF2B5EF4-FFF2-40B4-BE49-F238E27FC236}">
                  <a16:creationId xmlns:a16="http://schemas.microsoft.com/office/drawing/2014/main" id="{3E83240C-F37C-45ED-B465-364EE341B20B}"/>
                </a:ext>
              </a:extLst>
            </p:cNvPr>
            <p:cNvSpPr/>
            <p:nvPr/>
          </p:nvSpPr>
          <p:spPr>
            <a:xfrm rot="471711">
              <a:off x="2923788" y="2459974"/>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Oval 254">
              <a:extLst>
                <a:ext uri="{FF2B5EF4-FFF2-40B4-BE49-F238E27FC236}">
                  <a16:creationId xmlns:a16="http://schemas.microsoft.com/office/drawing/2014/main" id="{B13AF07C-78C7-4B1E-80F3-FE1135BBC614}"/>
                </a:ext>
              </a:extLst>
            </p:cNvPr>
            <p:cNvSpPr/>
            <p:nvPr/>
          </p:nvSpPr>
          <p:spPr>
            <a:xfrm rot="471711">
              <a:off x="3165346" y="1845199"/>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Oval 255">
              <a:extLst>
                <a:ext uri="{FF2B5EF4-FFF2-40B4-BE49-F238E27FC236}">
                  <a16:creationId xmlns:a16="http://schemas.microsoft.com/office/drawing/2014/main" id="{5174FB05-E4E5-4999-9E15-9B33F16E39CA}"/>
                </a:ext>
              </a:extLst>
            </p:cNvPr>
            <p:cNvSpPr/>
            <p:nvPr/>
          </p:nvSpPr>
          <p:spPr>
            <a:xfrm rot="471711">
              <a:off x="3970688" y="2340948"/>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Oval 256">
              <a:extLst>
                <a:ext uri="{FF2B5EF4-FFF2-40B4-BE49-F238E27FC236}">
                  <a16:creationId xmlns:a16="http://schemas.microsoft.com/office/drawing/2014/main" id="{A4369146-6B97-49DF-A85B-32A956AA5CB7}"/>
                </a:ext>
              </a:extLst>
            </p:cNvPr>
            <p:cNvSpPr/>
            <p:nvPr/>
          </p:nvSpPr>
          <p:spPr>
            <a:xfrm rot="5225847">
              <a:off x="2316829" y="2074264"/>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Oval 257">
              <a:extLst>
                <a:ext uri="{FF2B5EF4-FFF2-40B4-BE49-F238E27FC236}">
                  <a16:creationId xmlns:a16="http://schemas.microsoft.com/office/drawing/2014/main" id="{2406973A-3BF8-4FBE-9308-F0809E73093A}"/>
                </a:ext>
              </a:extLst>
            </p:cNvPr>
            <p:cNvSpPr/>
            <p:nvPr/>
          </p:nvSpPr>
          <p:spPr>
            <a:xfrm rot="5225847">
              <a:off x="2675954" y="193387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Oval 258">
              <a:extLst>
                <a:ext uri="{FF2B5EF4-FFF2-40B4-BE49-F238E27FC236}">
                  <a16:creationId xmlns:a16="http://schemas.microsoft.com/office/drawing/2014/main" id="{7C01DBBE-1FF5-4190-BF14-4BF856423EE1}"/>
                </a:ext>
              </a:extLst>
            </p:cNvPr>
            <p:cNvSpPr/>
            <p:nvPr/>
          </p:nvSpPr>
          <p:spPr>
            <a:xfrm rot="10969833">
              <a:off x="2872288" y="253370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Oval 259">
              <a:extLst>
                <a:ext uri="{FF2B5EF4-FFF2-40B4-BE49-F238E27FC236}">
                  <a16:creationId xmlns:a16="http://schemas.microsoft.com/office/drawing/2014/main" id="{8FB01D61-6323-4583-B400-7CC876054CC4}"/>
                </a:ext>
              </a:extLst>
            </p:cNvPr>
            <p:cNvSpPr/>
            <p:nvPr/>
          </p:nvSpPr>
          <p:spPr>
            <a:xfrm rot="5225847">
              <a:off x="3623349" y="2367723"/>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FF2B5B59-1B49-475F-A5FF-05BCA0384836}"/>
                </a:ext>
              </a:extLst>
            </p:cNvPr>
            <p:cNvSpPr/>
            <p:nvPr/>
          </p:nvSpPr>
          <p:spPr>
            <a:xfrm rot="10969833">
              <a:off x="3843377" y="211898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Oval 261">
              <a:extLst>
                <a:ext uri="{FF2B5EF4-FFF2-40B4-BE49-F238E27FC236}">
                  <a16:creationId xmlns:a16="http://schemas.microsoft.com/office/drawing/2014/main" id="{032BDB0E-EF07-4D67-B60C-8A95CFDF7614}"/>
                </a:ext>
              </a:extLst>
            </p:cNvPr>
            <p:cNvSpPr/>
            <p:nvPr/>
          </p:nvSpPr>
          <p:spPr>
            <a:xfrm rot="5225847">
              <a:off x="3966026" y="204594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3" name="Oval 262">
              <a:extLst>
                <a:ext uri="{FF2B5EF4-FFF2-40B4-BE49-F238E27FC236}">
                  <a16:creationId xmlns:a16="http://schemas.microsoft.com/office/drawing/2014/main" id="{8E95A30A-47A4-41DA-8F33-60D9CE426427}"/>
                </a:ext>
              </a:extLst>
            </p:cNvPr>
            <p:cNvSpPr/>
            <p:nvPr/>
          </p:nvSpPr>
          <p:spPr>
            <a:xfrm rot="471711">
              <a:off x="3914482" y="210862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Oval 263">
              <a:extLst>
                <a:ext uri="{FF2B5EF4-FFF2-40B4-BE49-F238E27FC236}">
                  <a16:creationId xmlns:a16="http://schemas.microsoft.com/office/drawing/2014/main" id="{B1C682E8-13AF-48D3-BA75-651D10D5F11E}"/>
                </a:ext>
              </a:extLst>
            </p:cNvPr>
            <p:cNvSpPr/>
            <p:nvPr/>
          </p:nvSpPr>
          <p:spPr>
            <a:xfrm rot="471711">
              <a:off x="3944290" y="198559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Oval 264">
              <a:extLst>
                <a:ext uri="{FF2B5EF4-FFF2-40B4-BE49-F238E27FC236}">
                  <a16:creationId xmlns:a16="http://schemas.microsoft.com/office/drawing/2014/main" id="{AF0289F1-25C4-4E1B-B952-86F69B369132}"/>
                </a:ext>
              </a:extLst>
            </p:cNvPr>
            <p:cNvSpPr/>
            <p:nvPr/>
          </p:nvSpPr>
          <p:spPr>
            <a:xfrm rot="471711">
              <a:off x="3886330" y="2023050"/>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Oval 265">
              <a:extLst>
                <a:ext uri="{FF2B5EF4-FFF2-40B4-BE49-F238E27FC236}">
                  <a16:creationId xmlns:a16="http://schemas.microsoft.com/office/drawing/2014/main" id="{B8565858-1299-4126-AF36-AC9DF823E068}"/>
                </a:ext>
              </a:extLst>
            </p:cNvPr>
            <p:cNvSpPr/>
            <p:nvPr/>
          </p:nvSpPr>
          <p:spPr>
            <a:xfrm rot="5225847">
              <a:off x="3602756" y="245849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Oval 266">
              <a:extLst>
                <a:ext uri="{FF2B5EF4-FFF2-40B4-BE49-F238E27FC236}">
                  <a16:creationId xmlns:a16="http://schemas.microsoft.com/office/drawing/2014/main" id="{740D5F26-59FA-465F-BBFB-10126F7E75A9}"/>
                </a:ext>
              </a:extLst>
            </p:cNvPr>
            <p:cNvSpPr/>
            <p:nvPr/>
          </p:nvSpPr>
          <p:spPr>
            <a:xfrm rot="5225847">
              <a:off x="2210235" y="297606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8" name="Oval 267">
              <a:extLst>
                <a:ext uri="{FF2B5EF4-FFF2-40B4-BE49-F238E27FC236}">
                  <a16:creationId xmlns:a16="http://schemas.microsoft.com/office/drawing/2014/main" id="{475570DE-B405-499D-8A85-3346C8C65A52}"/>
                </a:ext>
              </a:extLst>
            </p:cNvPr>
            <p:cNvSpPr/>
            <p:nvPr/>
          </p:nvSpPr>
          <p:spPr>
            <a:xfrm rot="5240237">
              <a:off x="3423781" y="2459717"/>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9" name="Oval 268">
              <a:extLst>
                <a:ext uri="{FF2B5EF4-FFF2-40B4-BE49-F238E27FC236}">
                  <a16:creationId xmlns:a16="http://schemas.microsoft.com/office/drawing/2014/main" id="{78B92289-5048-4D85-B96C-BE2BB9DF3303}"/>
                </a:ext>
              </a:extLst>
            </p:cNvPr>
            <p:cNvSpPr/>
            <p:nvPr/>
          </p:nvSpPr>
          <p:spPr>
            <a:xfrm rot="10969833">
              <a:off x="4294070" y="28333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0" name="Oval 269">
              <a:extLst>
                <a:ext uri="{FF2B5EF4-FFF2-40B4-BE49-F238E27FC236}">
                  <a16:creationId xmlns:a16="http://schemas.microsoft.com/office/drawing/2014/main" id="{27D26867-FC08-4B15-A087-FC1E75722EEB}"/>
                </a:ext>
              </a:extLst>
            </p:cNvPr>
            <p:cNvSpPr/>
            <p:nvPr/>
          </p:nvSpPr>
          <p:spPr>
            <a:xfrm rot="10969833">
              <a:off x="4231608" y="254141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1" name="Oval 270">
              <a:extLst>
                <a:ext uri="{FF2B5EF4-FFF2-40B4-BE49-F238E27FC236}">
                  <a16:creationId xmlns:a16="http://schemas.microsoft.com/office/drawing/2014/main" id="{234ED82A-CF4F-4402-8999-A369B62D2F84}"/>
                </a:ext>
              </a:extLst>
            </p:cNvPr>
            <p:cNvSpPr/>
            <p:nvPr/>
          </p:nvSpPr>
          <p:spPr>
            <a:xfrm rot="471711">
              <a:off x="3802261" y="3313763"/>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2" name="Oval 271">
              <a:extLst>
                <a:ext uri="{FF2B5EF4-FFF2-40B4-BE49-F238E27FC236}">
                  <a16:creationId xmlns:a16="http://schemas.microsoft.com/office/drawing/2014/main" id="{47B97B3B-B36E-4328-809E-FEAD87C2033D}"/>
                </a:ext>
              </a:extLst>
            </p:cNvPr>
            <p:cNvSpPr/>
            <p:nvPr/>
          </p:nvSpPr>
          <p:spPr>
            <a:xfrm rot="471711">
              <a:off x="2138267" y="298606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3" name="Oval 272">
              <a:extLst>
                <a:ext uri="{FF2B5EF4-FFF2-40B4-BE49-F238E27FC236}">
                  <a16:creationId xmlns:a16="http://schemas.microsoft.com/office/drawing/2014/main" id="{79AD3461-ECDB-4118-8C93-F84D2A057025}"/>
                </a:ext>
              </a:extLst>
            </p:cNvPr>
            <p:cNvSpPr/>
            <p:nvPr/>
          </p:nvSpPr>
          <p:spPr>
            <a:xfrm rot="471711">
              <a:off x="1770523" y="309997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4" name="Oval 273">
              <a:extLst>
                <a:ext uri="{FF2B5EF4-FFF2-40B4-BE49-F238E27FC236}">
                  <a16:creationId xmlns:a16="http://schemas.microsoft.com/office/drawing/2014/main" id="{22EB8DFC-90CC-4C5A-A23A-CE2DCB7052A1}"/>
                </a:ext>
              </a:extLst>
            </p:cNvPr>
            <p:cNvSpPr/>
            <p:nvPr/>
          </p:nvSpPr>
          <p:spPr>
            <a:xfrm rot="10391761">
              <a:off x="3394449" y="274277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5" name="Oval 274">
              <a:extLst>
                <a:ext uri="{FF2B5EF4-FFF2-40B4-BE49-F238E27FC236}">
                  <a16:creationId xmlns:a16="http://schemas.microsoft.com/office/drawing/2014/main" id="{E8A97B52-B3C8-4879-AEC1-7E6BE0F69436}"/>
                </a:ext>
              </a:extLst>
            </p:cNvPr>
            <p:cNvSpPr/>
            <p:nvPr/>
          </p:nvSpPr>
          <p:spPr>
            <a:xfrm rot="5240237">
              <a:off x="3456998" y="2558814"/>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6" name="Oval 275">
              <a:extLst>
                <a:ext uri="{FF2B5EF4-FFF2-40B4-BE49-F238E27FC236}">
                  <a16:creationId xmlns:a16="http://schemas.microsoft.com/office/drawing/2014/main" id="{73D84FF0-65E0-4AF9-8A9D-323ED7686BA9}"/>
                </a:ext>
              </a:extLst>
            </p:cNvPr>
            <p:cNvSpPr/>
            <p:nvPr/>
          </p:nvSpPr>
          <p:spPr>
            <a:xfrm rot="471711">
              <a:off x="4046946" y="248693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 name="Oval 276">
              <a:extLst>
                <a:ext uri="{FF2B5EF4-FFF2-40B4-BE49-F238E27FC236}">
                  <a16:creationId xmlns:a16="http://schemas.microsoft.com/office/drawing/2014/main" id="{3C216CA2-9E87-4AFE-B6E4-E15F925A0CFA}"/>
                </a:ext>
              </a:extLst>
            </p:cNvPr>
            <p:cNvSpPr/>
            <p:nvPr/>
          </p:nvSpPr>
          <p:spPr>
            <a:xfrm rot="5665372">
              <a:off x="4211210" y="277695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8" name="Oval 277">
              <a:extLst>
                <a:ext uri="{FF2B5EF4-FFF2-40B4-BE49-F238E27FC236}">
                  <a16:creationId xmlns:a16="http://schemas.microsoft.com/office/drawing/2014/main" id="{377166F4-3C1B-4F17-9295-4C6C1F43F93B}"/>
                </a:ext>
              </a:extLst>
            </p:cNvPr>
            <p:cNvSpPr/>
            <p:nvPr/>
          </p:nvSpPr>
          <p:spPr>
            <a:xfrm rot="471711">
              <a:off x="2426181" y="2479117"/>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9" name="Oval 278">
              <a:extLst>
                <a:ext uri="{FF2B5EF4-FFF2-40B4-BE49-F238E27FC236}">
                  <a16:creationId xmlns:a16="http://schemas.microsoft.com/office/drawing/2014/main" id="{0E1588CC-5256-4D92-8EB6-0B5B1377D668}"/>
                </a:ext>
              </a:extLst>
            </p:cNvPr>
            <p:cNvSpPr/>
            <p:nvPr/>
          </p:nvSpPr>
          <p:spPr>
            <a:xfrm rot="5225847">
              <a:off x="3145190" y="209998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243295019"/>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4.81481E-6 L 0.197 -0.16783 " pathEditMode="relative" rAng="0" ptsTypes="AA">
                                      <p:cBhvr>
                                        <p:cTn id="6" dur="900" fill="hold"/>
                                        <p:tgtEl>
                                          <p:spTgt spid="155"/>
                                        </p:tgtEl>
                                        <p:attrNameLst>
                                          <p:attrName>ppt_x</p:attrName>
                                          <p:attrName>ppt_y</p:attrName>
                                        </p:attrNameLst>
                                      </p:cBhvr>
                                      <p:rCtr x="9844" y="-8403"/>
                                    </p:animMotion>
                                  </p:childTnLst>
                                </p:cTn>
                              </p:par>
                              <p:par>
                                <p:cTn id="7" presetID="42" presetClass="path" presetSubtype="0" accel="50000" decel="50000" fill="hold" grpId="0" nodeType="withEffect">
                                  <p:stCondLst>
                                    <p:cond delay="0"/>
                                  </p:stCondLst>
                                  <p:childTnLst>
                                    <p:animMotion origin="layout" path="M 3.125E-6 4.81481E-6 L 0.19687 0.16944 " pathEditMode="relative" rAng="0" ptsTypes="AA">
                                      <p:cBhvr>
                                        <p:cTn id="8" dur="900" fill="hold"/>
                                        <p:tgtEl>
                                          <p:spTgt spid="151"/>
                                        </p:tgtEl>
                                        <p:attrNameLst>
                                          <p:attrName>ppt_x</p:attrName>
                                          <p:attrName>ppt_y</p:attrName>
                                        </p:attrNameLst>
                                      </p:cBhvr>
                                      <p:rCtr x="9844" y="8472"/>
                                    </p:animMotion>
                                  </p:childTnLst>
                                </p:cTn>
                              </p:par>
                              <p:par>
                                <p:cTn id="9" presetID="10" presetClass="exit" presetSubtype="0" fill="hold" nodeType="withEffect">
                                  <p:stCondLst>
                                    <p:cond delay="0"/>
                                  </p:stCondLst>
                                  <p:childTnLst>
                                    <p:animEffect transition="out" filter="fade">
                                      <p:cBhvr>
                                        <p:cTn id="10" dur="900"/>
                                        <p:tgtEl>
                                          <p:spTgt spid="3"/>
                                        </p:tgtEl>
                                      </p:cBhvr>
                                    </p:animEffect>
                                    <p:set>
                                      <p:cBhvr>
                                        <p:cTn id="11" dur="1" fill="hold">
                                          <p:stCondLst>
                                            <p:cond delay="899"/>
                                          </p:stCondLst>
                                        </p:cTn>
                                        <p:tgtEl>
                                          <p:spTgt spid="3"/>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152"/>
                                        </p:tgtEl>
                                        <p:attrNameLst>
                                          <p:attrName>style.visibility</p:attrName>
                                        </p:attrNameLst>
                                      </p:cBhvr>
                                      <p:to>
                                        <p:strVal val="visible"/>
                                      </p:to>
                                    </p:set>
                                    <p:animEffect transition="in" filter="fade">
                                      <p:cBhvr>
                                        <p:cTn id="14" dur="9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sp>
        <p:nvSpPr>
          <p:cNvPr id="70" name="TextBox 69">
            <a:extLst>
              <a:ext uri="{FF2B5EF4-FFF2-40B4-BE49-F238E27FC236}">
                <a16:creationId xmlns:a16="http://schemas.microsoft.com/office/drawing/2014/main" id="{984DC171-A4C8-4011-92E3-C1A15B5D7BE3}"/>
              </a:ext>
            </a:extLst>
          </p:cNvPr>
          <p:cNvSpPr txBox="1"/>
          <p:nvPr/>
        </p:nvSpPr>
        <p:spPr>
          <a:xfrm>
            <a:off x="9415024" y="3697814"/>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grpSp>
        <p:nvGrpSpPr>
          <p:cNvPr id="3" name="Group 2">
            <a:extLst>
              <a:ext uri="{FF2B5EF4-FFF2-40B4-BE49-F238E27FC236}">
                <a16:creationId xmlns:a16="http://schemas.microsoft.com/office/drawing/2014/main" id="{0AD9D31F-5871-4161-BC62-5A9D6B49C5AE}"/>
              </a:ext>
            </a:extLst>
          </p:cNvPr>
          <p:cNvGrpSpPr/>
          <p:nvPr/>
        </p:nvGrpSpPr>
        <p:grpSpPr>
          <a:xfrm>
            <a:off x="1401879" y="1639888"/>
            <a:ext cx="3014245" cy="3903811"/>
            <a:chOff x="1401879" y="1639888"/>
            <a:chExt cx="3014245" cy="3903811"/>
          </a:xfrm>
        </p:grpSpPr>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2" name="TextBox 151">
            <a:extLst>
              <a:ext uri="{FF2B5EF4-FFF2-40B4-BE49-F238E27FC236}">
                <a16:creationId xmlns:a16="http://schemas.microsoft.com/office/drawing/2014/main" id="{E5472755-9D13-4A21-818A-583BF73EAE13}"/>
              </a:ext>
            </a:extLst>
          </p:cNvPr>
          <p:cNvSpPr txBox="1"/>
          <p:nvPr/>
        </p:nvSpPr>
        <p:spPr>
          <a:xfrm>
            <a:off x="9415024" y="138308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Tree>
    <p:extLst>
      <p:ext uri="{BB962C8B-B14F-4D97-AF65-F5344CB8AC3E}">
        <p14:creationId xmlns:p14="http://schemas.microsoft.com/office/powerpoint/2010/main" val="10898216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4216563162"/>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636905331"/>
                  </a:ext>
                </a:extLst>
              </a:tr>
              <a:tr h="460715">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39115860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118236245"/>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7388779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944076403"/>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r>
                        <a:rPr lang="en-GB" dirty="0"/>
                        <a:t>Spot detector</a:t>
                      </a:r>
                    </a:p>
                  </a:txBody>
                  <a:tcPr/>
                </a:tc>
                <a:tc>
                  <a:txBody>
                    <a:bodyPr/>
                    <a:lstStyle/>
                    <a:p>
                      <a:r>
                        <a:rPr lang="en-GB" dirty="0"/>
                        <a:t>Intensity threshold, expected spot radius</a:t>
                      </a:r>
                    </a:p>
                    <a:p>
                      <a:endParaRPr lang="en-GB" dirty="0"/>
                    </a:p>
                  </a:txBody>
                  <a:tcPr/>
                </a:tc>
                <a:tc>
                  <a:txBody>
                    <a:bodyPr/>
                    <a:lstStyle/>
                    <a:p>
                      <a:r>
                        <a:rPr lang="en-GB" dirty="0"/>
                        <a:t>Detect spots in image, automatically set threshold</a:t>
                      </a:r>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5265211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r>
                        <a:rPr lang="en-GB" dirty="0"/>
                        <a:t>Spot detector</a:t>
                      </a:r>
                    </a:p>
                  </a:txBody>
                  <a:tcPr/>
                </a:tc>
                <a:tc>
                  <a:txBody>
                    <a:bodyPr/>
                    <a:lstStyle/>
                    <a:p>
                      <a:r>
                        <a:rPr lang="en-GB" dirty="0"/>
                        <a:t>Intensity threshold, expected spot radius</a:t>
                      </a:r>
                    </a:p>
                    <a:p>
                      <a:endParaRPr lang="en-GB" dirty="0"/>
                    </a:p>
                  </a:txBody>
                  <a:tcPr/>
                </a:tc>
                <a:tc>
                  <a:txBody>
                    <a:bodyPr/>
                    <a:lstStyle/>
                    <a:p>
                      <a:r>
                        <a:rPr lang="en-GB" dirty="0"/>
                        <a:t>Detect spots in image, automatically set threshold</a:t>
                      </a:r>
                    </a:p>
                  </a:txBody>
                  <a:tcPr/>
                </a:tc>
                <a:extLst>
                  <a:ext uri="{0D108BD9-81ED-4DB2-BD59-A6C34878D82A}">
                    <a16:rowId xmlns:a16="http://schemas.microsoft.com/office/drawing/2014/main" val="4072489557"/>
                  </a:ext>
                </a:extLst>
              </a:tr>
              <a:tr h="263266">
                <a:tc>
                  <a:txBody>
                    <a:bodyPr/>
                    <a:lstStyle/>
                    <a:p>
                      <a:r>
                        <a:rPr lang="en-GB" dirty="0"/>
                        <a:t>Plot window</a:t>
                      </a:r>
                    </a:p>
                  </a:txBody>
                  <a:tcPr/>
                </a:tc>
                <a:tc>
                  <a:txBody>
                    <a:bodyPr/>
                    <a:lstStyle/>
                    <a:p>
                      <a:r>
                        <a:rPr lang="en-GB" dirty="0"/>
                        <a:t>Position on screen, image being displayed</a:t>
                      </a:r>
                    </a:p>
                    <a:p>
                      <a:endParaRPr lang="en-GB" dirty="0"/>
                    </a:p>
                  </a:txBody>
                  <a:tcPr/>
                </a:tc>
                <a:tc>
                  <a:txBody>
                    <a:bodyPr/>
                    <a:lstStyle/>
                    <a:p>
                      <a:r>
                        <a:rPr lang="en-GB" dirty="0"/>
                        <a:t>Move window, close window</a:t>
                      </a:r>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7064119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Structure arrays</a:t>
            </a:r>
            <a:endParaRPr lang="en-GB" sz="2800" dirty="0">
              <a:solidFill>
                <a:schemeClr val="tx1"/>
              </a:solidFill>
            </a:endParaRPr>
          </a:p>
        </p:txBody>
      </p:sp>
    </p:spTree>
    <p:extLst>
      <p:ext uri="{BB962C8B-B14F-4D97-AF65-F5344CB8AC3E}">
        <p14:creationId xmlns:p14="http://schemas.microsoft.com/office/powerpoint/2010/main" val="31732634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Defining objects</a:t>
            </a:r>
            <a:endParaRPr lang="en-GB" sz="2800" dirty="0">
              <a:solidFill>
                <a:schemeClr val="tx1"/>
              </a:solidFill>
            </a:endParaRPr>
          </a:p>
        </p:txBody>
      </p:sp>
    </p:spTree>
    <p:extLst>
      <p:ext uri="{BB962C8B-B14F-4D97-AF65-F5344CB8AC3E}">
        <p14:creationId xmlns:p14="http://schemas.microsoft.com/office/powerpoint/2010/main" val="25755477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6322114" cy="4929411"/>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997F8D48-CFA3-4448-9411-BAFFF72FA273}"/>
              </a:ext>
            </a:extLst>
          </p:cNvPr>
          <p:cNvSpPr/>
          <p:nvPr/>
        </p:nvSpPr>
        <p:spPr>
          <a:xfrm>
            <a:off x="335360" y="2326105"/>
            <a:ext cx="6217840" cy="380005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1C481C04-D549-4684-B20F-AF2933B0B540}"/>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spTree>
    <p:extLst>
      <p:ext uri="{BB962C8B-B14F-4D97-AF65-F5344CB8AC3E}">
        <p14:creationId xmlns:p14="http://schemas.microsoft.com/office/powerpoint/2010/main" val="629120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3"/>
            <a:ext cx="6322114" cy="5491913"/>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997F8D48-CFA3-4448-9411-BAFFF72FA273}"/>
              </a:ext>
            </a:extLst>
          </p:cNvPr>
          <p:cNvSpPr/>
          <p:nvPr/>
        </p:nvSpPr>
        <p:spPr>
          <a:xfrm>
            <a:off x="335360" y="3496733"/>
            <a:ext cx="6217840" cy="262943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09F8E341-1EEC-4556-B160-6B688EB74722}"/>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spTree>
    <p:extLst>
      <p:ext uri="{BB962C8B-B14F-4D97-AF65-F5344CB8AC3E}">
        <p14:creationId xmlns:p14="http://schemas.microsoft.com/office/powerpoint/2010/main" val="12200546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pic>
        <p:nvPicPr>
          <p:cNvPr id="13" name="Picture 12">
            <a:extLst>
              <a:ext uri="{FF2B5EF4-FFF2-40B4-BE49-F238E27FC236}">
                <a16:creationId xmlns:a16="http://schemas.microsoft.com/office/drawing/2014/main" id="{F04E4AF7-17F9-431B-8168-B14A09016AF7}"/>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pic>
        <p:nvPicPr>
          <p:cNvPr id="14" name="Picture 13">
            <a:extLst>
              <a:ext uri="{FF2B5EF4-FFF2-40B4-BE49-F238E27FC236}">
                <a16:creationId xmlns:a16="http://schemas.microsoft.com/office/drawing/2014/main" id="{2BF4A140-896E-481E-B1D6-1210552321A4}"/>
              </a:ext>
            </a:extLst>
          </p:cNvPr>
          <p:cNvPicPr>
            <a:picLocks noChangeAspect="1"/>
          </p:cNvPicPr>
          <p:nvPr/>
        </p:nvPicPr>
        <p:blipFill>
          <a:blip r:embed="rId3"/>
          <a:stretch>
            <a:fillRect/>
          </a:stretch>
        </p:blipFill>
        <p:spPr>
          <a:xfrm>
            <a:off x="6696074" y="1271687"/>
            <a:ext cx="4953000" cy="4667250"/>
          </a:xfrm>
          <a:prstGeom prst="rect">
            <a:avLst/>
          </a:prstGeom>
          <a:ln w="12700">
            <a:solidFill>
              <a:srgbClr val="C00000"/>
            </a:solidFill>
          </a:ln>
        </p:spPr>
      </p:pic>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6322114" cy="4929411"/>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pic>
        <p:nvPicPr>
          <p:cNvPr id="16" name="Picture 15">
            <a:extLst>
              <a:ext uri="{FF2B5EF4-FFF2-40B4-BE49-F238E27FC236}">
                <a16:creationId xmlns:a16="http://schemas.microsoft.com/office/drawing/2014/main" id="{3352CA78-4568-4FDB-8A5C-06B434DF6D4D}"/>
              </a:ext>
            </a:extLst>
          </p:cNvPr>
          <p:cNvPicPr>
            <a:picLocks noChangeAspect="1"/>
          </p:cNvPicPr>
          <p:nvPr/>
        </p:nvPicPr>
        <p:blipFill>
          <a:blip r:embed="rId4"/>
          <a:stretch>
            <a:fillRect/>
          </a:stretch>
        </p:blipFill>
        <p:spPr>
          <a:xfrm>
            <a:off x="6696074" y="1271687"/>
            <a:ext cx="4953000" cy="4667250"/>
          </a:xfrm>
          <a:prstGeom prst="rect">
            <a:avLst/>
          </a:prstGeom>
          <a:ln w="12700">
            <a:solidFill>
              <a:srgbClr val="C00000"/>
            </a:solidFill>
          </a:ln>
        </p:spPr>
      </p:pic>
      <p:sp>
        <p:nvSpPr>
          <p:cNvPr id="11" name="Rectangle 10">
            <a:extLst>
              <a:ext uri="{FF2B5EF4-FFF2-40B4-BE49-F238E27FC236}">
                <a16:creationId xmlns:a16="http://schemas.microsoft.com/office/drawing/2014/main" id="{57B62B0F-9A67-4B57-95D0-3BD868E65D5C}"/>
              </a:ext>
            </a:extLst>
          </p:cNvPr>
          <p:cNvSpPr/>
          <p:nvPr/>
        </p:nvSpPr>
        <p:spPr>
          <a:xfrm>
            <a:off x="7833784" y="1668988"/>
            <a:ext cx="1002243"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AA4B85A-FA92-438C-9292-356F411E1E7F}"/>
              </a:ext>
            </a:extLst>
          </p:cNvPr>
          <p:cNvSpPr/>
          <p:nvPr/>
        </p:nvSpPr>
        <p:spPr>
          <a:xfrm>
            <a:off x="9170459" y="3342213"/>
            <a:ext cx="1002243"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386155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3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3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300"/>
                                        <p:tgtEl>
                                          <p:spTgt spid="16"/>
                                        </p:tgtEl>
                                      </p:cBhvr>
                                    </p:animEffect>
                                  </p:childTnLst>
                                </p:cTn>
                              </p:par>
                              <p:par>
                                <p:cTn id="21" presetID="10" presetClass="exit" presetSubtype="0" fill="hold" grpId="1" nodeType="withEffect">
                                  <p:stCondLst>
                                    <p:cond delay="0"/>
                                  </p:stCondLst>
                                  <p:childTnLst>
                                    <p:animEffect transition="out" filter="fade">
                                      <p:cBhvr>
                                        <p:cTn id="22" dur="300"/>
                                        <p:tgtEl>
                                          <p:spTgt spid="10"/>
                                        </p:tgtEl>
                                      </p:cBhvr>
                                    </p:animEffect>
                                    <p:set>
                                      <p:cBhvr>
                                        <p:cTn id="23" dur="1" fill="hold">
                                          <p:stCondLst>
                                            <p:cond delay="2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300"/>
                                        <p:tgtEl>
                                          <p:spTgt spid="11"/>
                                        </p:tgtEl>
                                      </p:cBhvr>
                                    </p:animEffect>
                                    <p:set>
                                      <p:cBhvr>
                                        <p:cTn id="26" dur="1" fill="hold">
                                          <p:stCondLst>
                                            <p:cond delay="2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Using objects</a:t>
            </a:r>
            <a:endParaRPr lang="en-GB" sz="2800" dirty="0">
              <a:solidFill>
                <a:schemeClr val="tx1"/>
              </a:solidFill>
            </a:endParaRPr>
          </a:p>
        </p:txBody>
      </p:sp>
    </p:spTree>
    <p:extLst>
      <p:ext uri="{BB962C8B-B14F-4D97-AF65-F5344CB8AC3E}">
        <p14:creationId xmlns:p14="http://schemas.microsoft.com/office/powerpoint/2010/main" val="3612666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7E650-94D1-49D2-996A-B5377BE194A5}"/>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Initialising properties</a:t>
            </a:r>
          </a:p>
        </p:txBody>
      </p:sp>
      <p:sp>
        <p:nvSpPr>
          <p:cNvPr id="14" name="Rectangle 13">
            <a:extLst>
              <a:ext uri="{FF2B5EF4-FFF2-40B4-BE49-F238E27FC236}">
                <a16:creationId xmlns:a16="http://schemas.microsoft.com/office/drawing/2014/main" id="{14328B32-AB1B-4F72-8608-0E5DE2899774}"/>
              </a:ext>
            </a:extLst>
          </p:cNvPr>
          <p:cNvSpPr/>
          <p:nvPr/>
        </p:nvSpPr>
        <p:spPr>
          <a:xfrm>
            <a:off x="335360" y="3098800"/>
            <a:ext cx="6217840" cy="30273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89908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73AF83-79B3-460C-8EF4-D102E0609174}"/>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Creating a new object instance</a:t>
            </a:r>
          </a:p>
        </p:txBody>
      </p:sp>
      <p:sp>
        <p:nvSpPr>
          <p:cNvPr id="7" name="Rectangle 6">
            <a:extLst>
              <a:ext uri="{FF2B5EF4-FFF2-40B4-BE49-F238E27FC236}">
                <a16:creationId xmlns:a16="http://schemas.microsoft.com/office/drawing/2014/main" id="{DCEFAF8C-9276-43A2-9A1B-08D47A38E556}"/>
              </a:ext>
            </a:extLst>
          </p:cNvPr>
          <p:cNvSpPr/>
          <p:nvPr/>
        </p:nvSpPr>
        <p:spPr>
          <a:xfrm>
            <a:off x="335360" y="3098800"/>
            <a:ext cx="6217840" cy="30273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6856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CD26DAA-891D-451D-8530-AEE934E3E0C5}"/>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Accessing object properties</a:t>
            </a:r>
          </a:p>
        </p:txBody>
      </p:sp>
      <p:sp>
        <p:nvSpPr>
          <p:cNvPr id="7" name="Rectangle 6">
            <a:extLst>
              <a:ext uri="{FF2B5EF4-FFF2-40B4-BE49-F238E27FC236}">
                <a16:creationId xmlns:a16="http://schemas.microsoft.com/office/drawing/2014/main" id="{7272224A-65CE-4992-BA72-7701C08B4A69}"/>
              </a:ext>
            </a:extLst>
          </p:cNvPr>
          <p:cNvSpPr/>
          <p:nvPr/>
        </p:nvSpPr>
        <p:spPr>
          <a:xfrm>
            <a:off x="335360" y="4693920"/>
            <a:ext cx="6217840" cy="1432243"/>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38627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5056E5-B194-4E7B-B607-332A5DEC16C2}"/>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Updating object properties</a:t>
            </a:r>
          </a:p>
        </p:txBody>
      </p:sp>
      <p:sp>
        <p:nvSpPr>
          <p:cNvPr id="7" name="Rectangle 6">
            <a:extLst>
              <a:ext uri="{FF2B5EF4-FFF2-40B4-BE49-F238E27FC236}">
                <a16:creationId xmlns:a16="http://schemas.microsoft.com/office/drawing/2014/main" id="{7272224A-65CE-4992-BA72-7701C08B4A69}"/>
              </a:ext>
            </a:extLst>
          </p:cNvPr>
          <p:cNvSpPr/>
          <p:nvPr/>
        </p:nvSpPr>
        <p:spPr>
          <a:xfrm>
            <a:off x="335360" y="4693920"/>
            <a:ext cx="6217840" cy="1432243"/>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220431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47FAD7-2502-4D2C-90E1-EAD90439AC9F}"/>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Using a method</a:t>
            </a:r>
          </a:p>
        </p:txBody>
      </p:sp>
    </p:spTree>
    <p:extLst>
      <p:ext uri="{BB962C8B-B14F-4D97-AF65-F5344CB8AC3E}">
        <p14:creationId xmlns:p14="http://schemas.microsoft.com/office/powerpoint/2010/main" val="359790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3152775"/>
            <a:ext cx="7382512" cy="297338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5673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assignment</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Using a method</a:t>
            </a:r>
          </a:p>
        </p:txBody>
      </p:sp>
      <p:pic>
        <p:nvPicPr>
          <p:cNvPr id="4" name="Picture 3">
            <a:extLst>
              <a:ext uri="{FF2B5EF4-FFF2-40B4-BE49-F238E27FC236}">
                <a16:creationId xmlns:a16="http://schemas.microsoft.com/office/drawing/2014/main" id="{1D3EF490-A0C7-41DE-BAAF-1B8B40836E2B}"/>
              </a:ext>
            </a:extLst>
          </p:cNvPr>
          <p:cNvPicPr>
            <a:picLocks noChangeAspect="1"/>
          </p:cNvPicPr>
          <p:nvPr/>
        </p:nvPicPr>
        <p:blipFill>
          <a:blip r:embed="rId2"/>
          <a:stretch>
            <a:fillRect/>
          </a:stretch>
        </p:blipFill>
        <p:spPr>
          <a:xfrm>
            <a:off x="7489507" y="1682366"/>
            <a:ext cx="3582353" cy="4443799"/>
          </a:xfrm>
          <a:prstGeom prst="rect">
            <a:avLst/>
          </a:prstGeom>
        </p:spPr>
      </p:pic>
    </p:spTree>
    <p:extLst>
      <p:ext uri="{BB962C8B-B14F-4D97-AF65-F5344CB8AC3E}">
        <p14:creationId xmlns:p14="http://schemas.microsoft.com/office/powerpoint/2010/main" val="25464912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Using objects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8063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344435" cy="1718718"/>
            </a:xfrm>
            <a:prstGeom prst="rect">
              <a:avLst/>
            </a:prstGeom>
            <a:noFill/>
          </p:spPr>
          <p:txBody>
            <a:bodyPr wrap="square" rtlCol="0">
              <a:spAutoFit/>
            </a:bodyPr>
            <a:lstStyle/>
            <a:p>
              <a:r>
                <a:rPr lang="en-GB" sz="2400" b="1" dirty="0">
                  <a:solidFill>
                    <a:srgbClr val="BF2F37"/>
                  </a:solidFill>
                </a:rPr>
                <a:t>Exercise background: Using objects</a:t>
              </a:r>
            </a:p>
            <a:p>
              <a:endParaRPr lang="en-GB" sz="2400" b="1" dirty="0">
                <a:solidFill>
                  <a:srgbClr val="BF2F37"/>
                </a:solidFill>
              </a:endParaRPr>
            </a:p>
            <a:p>
              <a:pPr algn="ctr"/>
              <a:r>
                <a:rPr lang="en-GB" sz="2000" dirty="0">
                  <a:solidFill>
                    <a:schemeClr val="tx1"/>
                  </a:solidFill>
                </a:rPr>
                <a:t>We can get a blank window using the  </a:t>
              </a:r>
              <a:r>
                <a:rPr lang="en-GB" sz="2000" i="1" dirty="0">
                  <a:solidFill>
                    <a:schemeClr val="accent1"/>
                  </a:solidFill>
                </a:rPr>
                <a:t>figure</a:t>
              </a:r>
              <a:r>
                <a:rPr lang="en-GB" sz="2000" dirty="0">
                  <a:solidFill>
                    <a:schemeClr val="tx1"/>
                  </a:solidFill>
                </a:rPr>
                <a:t> function </a:t>
              </a:r>
            </a:p>
            <a:p>
              <a:pPr algn="ctr"/>
              <a:r>
                <a:rPr lang="en-GB" sz="2000" dirty="0">
                  <a:solidFill>
                    <a:schemeClr val="tx1"/>
                  </a:solidFill>
                </a:rPr>
                <a:t>(this will be covered in Session 4)</a:t>
              </a:r>
            </a:p>
            <a:p>
              <a:pPr algn="ctr"/>
              <a:r>
                <a:rPr lang="en-GB" sz="2000" i="1" dirty="0">
                  <a:solidFill>
                    <a:schemeClr val="accent1"/>
                  </a:solidFill>
                </a:rPr>
                <a:t>fig = figure()</a:t>
              </a:r>
            </a:p>
            <a:p>
              <a:pPr algn="ctr"/>
              <a:endParaRPr lang="en-GB" sz="2000" i="1" dirty="0">
                <a:solidFill>
                  <a:schemeClr val="tx1"/>
                </a:solidFill>
              </a:endParaRPr>
            </a:p>
            <a:p>
              <a:pPr algn="ctr"/>
              <a:r>
                <a:rPr lang="en-GB" sz="2000" dirty="0">
                  <a:solidFill>
                    <a:schemeClr val="tx1"/>
                  </a:solidFill>
                </a:rPr>
                <a:t>We get a list of its properties by typing </a:t>
              </a:r>
              <a:r>
                <a:rPr lang="en-GB" sz="2000" i="1" dirty="0">
                  <a:solidFill>
                    <a:schemeClr val="accent1"/>
                  </a:solidFill>
                </a:rPr>
                <a:t>fig.</a:t>
              </a:r>
              <a:r>
                <a:rPr lang="en-GB" sz="2000" dirty="0">
                  <a:solidFill>
                    <a:schemeClr val="tx1"/>
                  </a:solidFill>
                </a:rPr>
                <a:t> then pressing tab</a:t>
              </a:r>
            </a:p>
            <a:p>
              <a:pPr algn="ctr"/>
              <a:endParaRPr lang="en-GB" sz="2000" dirty="0">
                <a:solidFill>
                  <a:schemeClr val="tx1"/>
                </a:solidFill>
              </a:endParaRPr>
            </a:p>
            <a:p>
              <a:pPr algn="ctr"/>
              <a:r>
                <a:rPr lang="en-GB" sz="2000" dirty="0">
                  <a:solidFill>
                    <a:schemeClr val="tx1"/>
                  </a:solidFill>
                </a:rPr>
                <a:t>One of these properties is Position, which returns a 4-element numeric array</a:t>
              </a:r>
            </a:p>
            <a:p>
              <a:pPr algn="ctr"/>
              <a:r>
                <a:rPr lang="en-GB" sz="2000" dirty="0">
                  <a:solidFill>
                    <a:schemeClr val="tx1"/>
                  </a:solidFill>
                </a:rPr>
                <a:t>[left, top, width, height]</a:t>
              </a:r>
            </a:p>
          </p:txBody>
        </p:sp>
      </p:grpSp>
    </p:spTree>
    <p:extLst>
      <p:ext uri="{BB962C8B-B14F-4D97-AF65-F5344CB8AC3E}">
        <p14:creationId xmlns:p14="http://schemas.microsoft.com/office/powerpoint/2010/main" val="809179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Using objects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8063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344435" cy="1156520"/>
            </a:xfrm>
            <a:prstGeom prst="rect">
              <a:avLst/>
            </a:prstGeom>
            <a:noFill/>
          </p:spPr>
          <p:txBody>
            <a:bodyPr wrap="square" rtlCol="0">
              <a:spAutoFit/>
            </a:bodyPr>
            <a:lstStyle/>
            <a:p>
              <a:r>
                <a:rPr lang="en-GB" sz="2400" b="1" dirty="0">
                  <a:solidFill>
                    <a:srgbClr val="BF2F37"/>
                  </a:solidFill>
                </a:rPr>
                <a:t>Exercise: Using objects</a:t>
              </a:r>
            </a:p>
            <a:p>
              <a:endParaRPr lang="en-GB" sz="2400" b="1" dirty="0">
                <a:solidFill>
                  <a:srgbClr val="BF2F37"/>
                </a:solidFill>
              </a:endParaRPr>
            </a:p>
            <a:p>
              <a:pPr marL="342900" indent="-342900">
                <a:buAutoNum type="arabicPeriod"/>
              </a:pPr>
              <a:r>
                <a:rPr lang="en-GB" dirty="0">
                  <a:solidFill>
                    <a:schemeClr val="tx1"/>
                  </a:solidFill>
                </a:rPr>
                <a:t>Use the figure function to create a new figure object and assign it a reference</a:t>
              </a:r>
            </a:p>
            <a:p>
              <a:pPr marL="342900" indent="-342900">
                <a:buAutoNum type="arabicPeriod"/>
              </a:pPr>
              <a:endParaRPr lang="en-GB" dirty="0">
                <a:solidFill>
                  <a:schemeClr val="tx1"/>
                </a:solidFill>
              </a:endParaRPr>
            </a:p>
            <a:p>
              <a:pPr marL="342900" indent="-342900">
                <a:buAutoNum type="arabicPeriod"/>
              </a:pPr>
              <a:r>
                <a:rPr lang="en-GB" dirty="0">
                  <a:solidFill>
                    <a:schemeClr val="tx1"/>
                  </a:solidFill>
                </a:rPr>
                <a:t>Display the Position of the figure and in the command window</a:t>
              </a:r>
            </a:p>
            <a:p>
              <a:pPr marL="342900" indent="-342900">
                <a:buAutoNum type="arabicPeriod"/>
              </a:pPr>
              <a:endParaRPr lang="en-GB" dirty="0">
                <a:solidFill>
                  <a:schemeClr val="tx1"/>
                </a:solidFill>
              </a:endParaRPr>
            </a:p>
            <a:p>
              <a:pPr marL="342900" indent="-342900">
                <a:buAutoNum type="arabicPeriod"/>
              </a:pPr>
              <a:r>
                <a:rPr lang="en-GB" dirty="0">
                  <a:solidFill>
                    <a:schemeClr val="tx1"/>
                  </a:solidFill>
                </a:rPr>
                <a:t>Keep the figure the same size, but move it so left = 300 and top = 100</a:t>
              </a:r>
            </a:p>
          </p:txBody>
        </p:sp>
      </p:grpSp>
    </p:spTree>
    <p:extLst>
      <p:ext uri="{BB962C8B-B14F-4D97-AF65-F5344CB8AC3E}">
        <p14:creationId xmlns:p14="http://schemas.microsoft.com/office/powerpoint/2010/main" val="3519001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Using objects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8063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344435" cy="433695"/>
            </a:xfrm>
            <a:prstGeom prst="rect">
              <a:avLst/>
            </a:prstGeom>
            <a:noFill/>
          </p:spPr>
          <p:txBody>
            <a:bodyPr wrap="square" rtlCol="0">
              <a:spAutoFit/>
            </a:bodyPr>
            <a:lstStyle/>
            <a:p>
              <a:r>
                <a:rPr lang="en-GB" sz="2400" b="1" dirty="0">
                  <a:solidFill>
                    <a:srgbClr val="BF2F37"/>
                  </a:solidFill>
                </a:rPr>
                <a:t>Exercise: Using objects</a:t>
              </a:r>
            </a:p>
            <a:p>
              <a:endParaRPr lang="en-GB" sz="2400" b="1" dirty="0">
                <a:solidFill>
                  <a:srgbClr val="BF2F37"/>
                </a:solidFill>
              </a:endParaRPr>
            </a:p>
          </p:txBody>
        </p:sp>
      </p:grpSp>
      <p:sp>
        <p:nvSpPr>
          <p:cNvPr id="6" name="TextBox 5">
            <a:extLst>
              <a:ext uri="{FF2B5EF4-FFF2-40B4-BE49-F238E27FC236}">
                <a16:creationId xmlns:a16="http://schemas.microsoft.com/office/drawing/2014/main" id="{90AF5B7E-4380-410B-96B8-8EA7C44FA918}"/>
              </a:ext>
            </a:extLst>
          </p:cNvPr>
          <p:cNvSpPr txBox="1"/>
          <p:nvPr/>
        </p:nvSpPr>
        <p:spPr>
          <a:xfrm>
            <a:off x="1943100" y="1813935"/>
            <a:ext cx="4617720" cy="3323987"/>
          </a:xfrm>
          <a:prstGeom prst="rect">
            <a:avLst/>
          </a:prstGeom>
          <a:noFill/>
        </p:spPr>
        <p:txBody>
          <a:bodyPr wrap="square" rtlCol="0">
            <a:spAutoFit/>
          </a:bodyPr>
          <a:lstStyle/>
          <a:p>
            <a:endParaRPr lang="en-GB" sz="2400" b="1" dirty="0">
              <a:solidFill>
                <a:srgbClr val="BF2F37"/>
              </a:solidFill>
            </a:endParaRPr>
          </a:p>
          <a:p>
            <a:endParaRPr lang="en-GB" sz="2400" b="1" dirty="0">
              <a:solidFill>
                <a:srgbClr val="BF2F37"/>
              </a:solidFill>
            </a:endParaRPr>
          </a:p>
          <a:p>
            <a:pPr algn="ctr"/>
            <a:r>
              <a:rPr lang="en-GB" dirty="0">
                <a:solidFill>
                  <a:schemeClr val="tx1"/>
                </a:solidFill>
              </a:rPr>
              <a:t>Create a new figure</a:t>
            </a:r>
          </a:p>
          <a:p>
            <a:pPr algn="ctr"/>
            <a:r>
              <a:rPr lang="en-GB" i="1" dirty="0" err="1">
                <a:solidFill>
                  <a:schemeClr val="accent1"/>
                </a:solidFill>
              </a:rPr>
              <a:t>my_fig</a:t>
            </a:r>
            <a:r>
              <a:rPr lang="en-GB" i="1" dirty="0">
                <a:solidFill>
                  <a:schemeClr val="accent1"/>
                </a:solidFill>
              </a:rPr>
              <a:t> = figure();</a:t>
            </a:r>
          </a:p>
          <a:p>
            <a:pPr algn="ctr"/>
            <a:endParaRPr lang="en-GB" dirty="0">
              <a:solidFill>
                <a:schemeClr val="tx1"/>
              </a:solidFill>
            </a:endParaRPr>
          </a:p>
          <a:p>
            <a:pPr algn="ctr"/>
            <a:r>
              <a:rPr lang="en-GB" dirty="0">
                <a:solidFill>
                  <a:schemeClr val="tx1"/>
                </a:solidFill>
              </a:rPr>
              <a:t>Access the position</a:t>
            </a:r>
          </a:p>
          <a:p>
            <a:pPr algn="ctr"/>
            <a:r>
              <a:rPr lang="en-GB" i="1" dirty="0" err="1">
                <a:solidFill>
                  <a:schemeClr val="accent1"/>
                </a:solidFill>
              </a:rPr>
              <a:t>pos</a:t>
            </a:r>
            <a:r>
              <a:rPr lang="en-GB" i="1" dirty="0">
                <a:solidFill>
                  <a:schemeClr val="accent1"/>
                </a:solidFill>
              </a:rPr>
              <a:t> = </a:t>
            </a:r>
            <a:r>
              <a:rPr lang="en-GB" i="1" dirty="0" err="1">
                <a:solidFill>
                  <a:schemeClr val="accent1"/>
                </a:solidFill>
              </a:rPr>
              <a:t>my_fig.Position</a:t>
            </a:r>
            <a:endParaRPr lang="en-GB" i="1" dirty="0">
              <a:solidFill>
                <a:schemeClr val="accent1"/>
              </a:solidFill>
            </a:endParaRPr>
          </a:p>
          <a:p>
            <a:pPr algn="ctr"/>
            <a:endParaRPr lang="en-GB" dirty="0">
              <a:solidFill>
                <a:schemeClr val="tx1"/>
              </a:solidFill>
            </a:endParaRPr>
          </a:p>
          <a:p>
            <a:pPr algn="ctr"/>
            <a:r>
              <a:rPr lang="en-GB" dirty="0">
                <a:solidFill>
                  <a:schemeClr val="tx1"/>
                </a:solidFill>
              </a:rPr>
              <a:t>Updating the left and top coordinates</a:t>
            </a:r>
          </a:p>
          <a:p>
            <a:pPr algn="ctr"/>
            <a:r>
              <a:rPr lang="en-GB" i="1" dirty="0" err="1">
                <a:solidFill>
                  <a:schemeClr val="accent1"/>
                </a:solidFill>
              </a:rPr>
              <a:t>pos</a:t>
            </a:r>
            <a:r>
              <a:rPr lang="en-GB" i="1" dirty="0">
                <a:solidFill>
                  <a:schemeClr val="accent1"/>
                </a:solidFill>
              </a:rPr>
              <a:t>[1,2] = [300,100]</a:t>
            </a:r>
          </a:p>
          <a:p>
            <a:pPr algn="ctr"/>
            <a:r>
              <a:rPr lang="en-GB" i="1" dirty="0" err="1">
                <a:solidFill>
                  <a:schemeClr val="accent1"/>
                </a:solidFill>
              </a:rPr>
              <a:t>my_fig.Position</a:t>
            </a:r>
            <a:r>
              <a:rPr lang="en-GB" i="1" dirty="0">
                <a:solidFill>
                  <a:schemeClr val="accent1"/>
                </a:solidFill>
              </a:rPr>
              <a:t> = </a:t>
            </a:r>
            <a:r>
              <a:rPr lang="en-GB" i="1" dirty="0" err="1">
                <a:solidFill>
                  <a:schemeClr val="accent1"/>
                </a:solidFill>
              </a:rPr>
              <a:t>pos</a:t>
            </a:r>
            <a:endParaRPr lang="en-GB" i="1" dirty="0">
              <a:solidFill>
                <a:schemeClr val="accent1"/>
              </a:solidFill>
            </a:endParaRPr>
          </a:p>
        </p:txBody>
      </p:sp>
    </p:spTree>
    <p:extLst>
      <p:ext uri="{BB962C8B-B14F-4D97-AF65-F5344CB8AC3E}">
        <p14:creationId xmlns:p14="http://schemas.microsoft.com/office/powerpoint/2010/main" val="961396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1446550"/>
          </a:xfrm>
          <a:prstGeom prst="rect">
            <a:avLst/>
          </a:prstGeom>
          <a:noFill/>
        </p:spPr>
        <p:txBody>
          <a:bodyPr wrap="square" rtlCol="0">
            <a:spAutoFit/>
          </a:bodyPr>
          <a:lstStyle/>
          <a:p>
            <a:pPr algn="ctr"/>
            <a:r>
              <a:rPr lang="en-GB" sz="3200" dirty="0"/>
              <a:t>Advanced image reading (Bio-Formats)</a:t>
            </a:r>
          </a:p>
          <a:p>
            <a:pPr algn="ctr"/>
            <a:endParaRPr lang="en-GB" sz="3200" dirty="0">
              <a:solidFill>
                <a:schemeClr val="tx1"/>
              </a:solidFill>
            </a:endParaRPr>
          </a:p>
          <a:p>
            <a:pPr algn="ctr"/>
            <a:r>
              <a:rPr lang="en-GB" sz="2400" dirty="0">
                <a:solidFill>
                  <a:schemeClr val="tx1"/>
                </a:solidFill>
              </a:rPr>
              <a:t>This is a chance to see OOP in action</a:t>
            </a:r>
            <a:endParaRPr lang="en-GB" sz="2000" dirty="0">
              <a:solidFill>
                <a:schemeClr val="tx1"/>
              </a:solidFill>
            </a:endParaRPr>
          </a:p>
        </p:txBody>
      </p:sp>
    </p:spTree>
    <p:extLst>
      <p:ext uri="{BB962C8B-B14F-4D97-AF65-F5344CB8AC3E}">
        <p14:creationId xmlns:p14="http://schemas.microsoft.com/office/powerpoint/2010/main" val="33619387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What is Bio-Formats Reader?</a:t>
            </a:r>
          </a:p>
          <a:p>
            <a:pPr lvl="1"/>
            <a:r>
              <a:rPr lang="en-GB" dirty="0">
                <a:solidFill>
                  <a:srgbClr val="C00000"/>
                </a:solidFill>
              </a:rPr>
              <a:t>Java-based library for reading proprietary image formats</a:t>
            </a:r>
          </a:p>
          <a:p>
            <a:pPr lvl="1"/>
            <a:r>
              <a:rPr lang="en-GB" dirty="0">
                <a:solidFill>
                  <a:srgbClr val="C00000"/>
                </a:solidFill>
              </a:rPr>
              <a:t>Developed by The Open Microscopy Environment (OME)</a:t>
            </a:r>
          </a:p>
          <a:p>
            <a:pPr lvl="1"/>
            <a:endParaRPr lang="en-GB" sz="1200" dirty="0">
              <a:solidFill>
                <a:schemeClr val="accent1"/>
              </a:solidFill>
            </a:endParaRPr>
          </a:p>
          <a:p>
            <a:r>
              <a:rPr lang="en-GB" dirty="0"/>
              <a:t>What formats does it support?</a:t>
            </a:r>
          </a:p>
          <a:p>
            <a:pPr lvl="1"/>
            <a:r>
              <a:rPr lang="en-GB" dirty="0"/>
              <a:t>Over 150 formats supported</a:t>
            </a:r>
          </a:p>
          <a:p>
            <a:pPr lvl="1"/>
            <a:r>
              <a:rPr lang="en-GB" dirty="0"/>
              <a:t>Of note for users of Wolfson Bioimaging Facility</a:t>
            </a:r>
          </a:p>
          <a:p>
            <a:pPr lvl="2"/>
            <a:r>
              <a:rPr lang="en-GB" dirty="0"/>
              <a:t>Leica .lif (most </a:t>
            </a:r>
            <a:r>
              <a:rPr lang="en-GB" dirty="0" err="1"/>
              <a:t>widefields</a:t>
            </a:r>
            <a:r>
              <a:rPr lang="en-GB" dirty="0"/>
              <a:t> and </a:t>
            </a:r>
            <a:r>
              <a:rPr lang="en-GB" dirty="0" err="1"/>
              <a:t>confocals</a:t>
            </a:r>
            <a:r>
              <a:rPr lang="en-GB" dirty="0"/>
              <a:t>)</a:t>
            </a:r>
          </a:p>
          <a:p>
            <a:pPr lvl="2"/>
            <a:r>
              <a:rPr lang="en-GB" dirty="0"/>
              <a:t>Zeiss .</a:t>
            </a:r>
            <a:r>
              <a:rPr lang="en-GB" dirty="0" err="1"/>
              <a:t>czi</a:t>
            </a:r>
            <a:r>
              <a:rPr lang="en-GB" dirty="0"/>
              <a:t> (lightsheet)</a:t>
            </a:r>
          </a:p>
          <a:p>
            <a:pPr lvl="2"/>
            <a:r>
              <a:rPr lang="en-GB" dirty="0"/>
              <a:t>PerkinElmer .flex (high content system)</a:t>
            </a:r>
          </a:p>
        </p:txBody>
      </p:sp>
    </p:spTree>
    <p:extLst>
      <p:ext uri="{BB962C8B-B14F-4D97-AF65-F5344CB8AC3E}">
        <p14:creationId xmlns:p14="http://schemas.microsoft.com/office/powerpoint/2010/main" val="2829399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Bio-Formats can also read image metadata</a:t>
            </a:r>
          </a:p>
          <a:p>
            <a:pPr lvl="1"/>
            <a:r>
              <a:rPr lang="en-GB" dirty="0"/>
              <a:t>Metadata is information about the image, included in the file</a:t>
            </a:r>
          </a:p>
          <a:p>
            <a:endParaRPr lang="en-GB" sz="1200" dirty="0"/>
          </a:p>
          <a:p>
            <a:r>
              <a:rPr lang="en-GB" dirty="0"/>
              <a:t>Metadata can include</a:t>
            </a:r>
          </a:p>
          <a:p>
            <a:pPr lvl="1"/>
            <a:r>
              <a:rPr lang="en-GB" dirty="0"/>
              <a:t>Time and date</a:t>
            </a:r>
          </a:p>
          <a:p>
            <a:pPr lvl="1"/>
            <a:r>
              <a:rPr lang="en-GB" dirty="0"/>
              <a:t>Spatial calibration (distance per pixel)</a:t>
            </a:r>
          </a:p>
          <a:p>
            <a:pPr lvl="1"/>
            <a:r>
              <a:rPr lang="en-GB" dirty="0"/>
              <a:t>Illumination parameters (e.g. laser powers)</a:t>
            </a:r>
          </a:p>
          <a:p>
            <a:pPr lvl="1"/>
            <a:endParaRPr lang="en-GB" sz="1200" dirty="0"/>
          </a:p>
          <a:p>
            <a:r>
              <a:rPr lang="en-GB" dirty="0"/>
              <a:t>Metadata is stored in a standardised OME format</a:t>
            </a:r>
          </a:p>
          <a:p>
            <a:pPr lvl="1"/>
            <a:r>
              <a:rPr lang="en-GB" dirty="0"/>
              <a:t>Promotes consistency in metadata access between formats</a:t>
            </a:r>
          </a:p>
          <a:p>
            <a:pPr lvl="1"/>
            <a:endParaRPr lang="en-GB" dirty="0"/>
          </a:p>
        </p:txBody>
      </p:sp>
    </p:spTree>
    <p:extLst>
      <p:ext uri="{BB962C8B-B14F-4D97-AF65-F5344CB8AC3E}">
        <p14:creationId xmlns:p14="http://schemas.microsoft.com/office/powerpoint/2010/main" val="19904556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pic>
        <p:nvPicPr>
          <p:cNvPr id="6" name="Picture 5">
            <a:extLst>
              <a:ext uri="{FF2B5EF4-FFF2-40B4-BE49-F238E27FC236}">
                <a16:creationId xmlns:a16="http://schemas.microsoft.com/office/drawing/2014/main" id="{F0A0DF38-AA98-4F13-A614-43A9BF2FA188}"/>
              </a:ext>
            </a:extLst>
          </p:cNvPr>
          <p:cNvPicPr>
            <a:picLocks noChangeAspect="1"/>
          </p:cNvPicPr>
          <p:nvPr/>
        </p:nvPicPr>
        <p:blipFill>
          <a:blip r:embed="rId2"/>
          <a:stretch>
            <a:fillRect/>
          </a:stretch>
        </p:blipFill>
        <p:spPr>
          <a:xfrm>
            <a:off x="3120390" y="1233963"/>
            <a:ext cx="5951220" cy="4390073"/>
          </a:xfrm>
          <a:prstGeom prst="rect">
            <a:avLst/>
          </a:prstGeom>
        </p:spPr>
      </p:pic>
      <p:sp>
        <p:nvSpPr>
          <p:cNvPr id="7" name="Content Placeholder 2">
            <a:extLst>
              <a:ext uri="{FF2B5EF4-FFF2-40B4-BE49-F238E27FC236}">
                <a16:creationId xmlns:a16="http://schemas.microsoft.com/office/drawing/2014/main" id="{83FAC257-4F30-476D-B3AB-AAE368C3EFB2}"/>
              </a:ext>
            </a:extLst>
          </p:cNvPr>
          <p:cNvSpPr txBox="1">
            <a:spLocks/>
          </p:cNvSpPr>
          <p:nvPr/>
        </p:nvSpPr>
        <p:spPr>
          <a:xfrm>
            <a:off x="357051" y="5603956"/>
            <a:ext cx="11477898"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C00000"/>
                </a:solidFill>
              </a:rPr>
              <a:t>https://docs.openmicroscopy.org/bio-formats/6.3.1/users/matlab/</a:t>
            </a:r>
          </a:p>
        </p:txBody>
      </p:sp>
    </p:spTree>
    <p:extLst>
      <p:ext uri="{BB962C8B-B14F-4D97-AF65-F5344CB8AC3E}">
        <p14:creationId xmlns:p14="http://schemas.microsoft.com/office/powerpoint/2010/main" val="3042608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98A750A-6C9F-4079-8996-E2EBC2D7AA34}"/>
              </a:ext>
            </a:extLst>
          </p:cNvPr>
          <p:cNvSpPr txBox="1"/>
          <p:nvPr/>
        </p:nvSpPr>
        <p:spPr>
          <a:xfrm>
            <a:off x="1043356" y="2550631"/>
            <a:ext cx="2511845" cy="461665"/>
          </a:xfrm>
          <a:prstGeom prst="rect">
            <a:avLst/>
          </a:prstGeom>
          <a:noFill/>
        </p:spPr>
        <p:txBody>
          <a:bodyPr wrap="square" rtlCol="0">
            <a:spAutoFit/>
          </a:bodyPr>
          <a:lstStyle/>
          <a:p>
            <a:pPr algn="ctr"/>
            <a:r>
              <a:rPr lang="en-GB" sz="2400" dirty="0">
                <a:solidFill>
                  <a:srgbClr val="FF0000"/>
                </a:solidFill>
              </a:rPr>
              <a:t>Core image data</a:t>
            </a:r>
          </a:p>
        </p:txBody>
      </p:sp>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2299279"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D789864-6F43-4C66-A19B-D5CD905F5167}"/>
              </a:ext>
            </a:extLst>
          </p:cNvPr>
          <p:cNvSpPr/>
          <p:nvPr/>
        </p:nvSpPr>
        <p:spPr>
          <a:xfrm>
            <a:off x="1803978" y="5529516"/>
            <a:ext cx="99060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4838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0435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BE922B2-67E8-47AC-AF07-F6EA0C29FFFC}"/>
              </a:ext>
            </a:extLst>
          </p:cNvPr>
          <p:cNvSpPr txBox="1"/>
          <p:nvPr/>
        </p:nvSpPr>
        <p:spPr>
          <a:xfrm>
            <a:off x="863094" y="2181299"/>
            <a:ext cx="3286120" cy="830997"/>
          </a:xfrm>
          <a:prstGeom prst="rect">
            <a:avLst/>
          </a:prstGeom>
          <a:noFill/>
        </p:spPr>
        <p:txBody>
          <a:bodyPr wrap="square" rtlCol="0">
            <a:spAutoFit/>
          </a:bodyPr>
          <a:lstStyle/>
          <a:p>
            <a:pPr algn="ctr"/>
            <a:r>
              <a:rPr lang="en-GB" sz="2400" dirty="0">
                <a:solidFill>
                  <a:srgbClr val="FF0000"/>
                </a:solidFill>
              </a:rPr>
              <a:t>Image pixel data</a:t>
            </a:r>
          </a:p>
          <a:p>
            <a:pPr algn="ctr"/>
            <a:r>
              <a:rPr lang="en-GB" sz="2400" dirty="0">
                <a:solidFill>
                  <a:srgbClr val="FF0000"/>
                </a:solidFill>
              </a:rPr>
              <a:t>(one row per image)</a:t>
            </a:r>
          </a:p>
        </p:txBody>
      </p:sp>
      <p:cxnSp>
        <p:nvCxnSpPr>
          <p:cNvPr id="9" name="Straight Arrow Connector 8">
            <a:extLst>
              <a:ext uri="{FF2B5EF4-FFF2-40B4-BE49-F238E27FC236}">
                <a16:creationId xmlns:a16="http://schemas.microsoft.com/office/drawing/2014/main" id="{78EA699F-6C47-4EDB-9CD8-60096D04C7E5}"/>
              </a:ext>
            </a:extLst>
          </p:cNvPr>
          <p:cNvCxnSpPr>
            <a:cxnSpLocks/>
          </p:cNvCxnSpPr>
          <p:nvPr/>
        </p:nvCxnSpPr>
        <p:spPr>
          <a:xfrm>
            <a:off x="2506154" y="3010233"/>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071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EDDBC4-842A-4DA6-BB55-B750FC408D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229099"/>
            <a:ext cx="7382512" cy="18970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2870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D1401F43-13AF-47DC-8482-95D48E32B29B}"/>
              </a:ext>
            </a:extLst>
          </p:cNvPr>
          <p:cNvPicPr>
            <a:picLocks noChangeAspect="1"/>
          </p:cNvPicPr>
          <p:nvPr/>
        </p:nvPicPr>
        <p:blipFill>
          <a:blip r:embed="rId2"/>
          <a:stretch>
            <a:fillRect/>
          </a:stretch>
        </p:blipFill>
        <p:spPr>
          <a:xfrm>
            <a:off x="1189940" y="3183227"/>
            <a:ext cx="9812119" cy="2857899"/>
          </a:xfrm>
          <a:prstGeom prst="rect">
            <a:avLst/>
          </a:prstGeom>
          <a:ln w="12700">
            <a:solidFill>
              <a:srgbClr val="C00000"/>
            </a:solidFill>
          </a:ln>
        </p:spPr>
      </p:pic>
    </p:spTree>
    <p:extLst>
      <p:ext uri="{BB962C8B-B14F-4D97-AF65-F5344CB8AC3E}">
        <p14:creationId xmlns:p14="http://schemas.microsoft.com/office/powerpoint/2010/main" val="2692703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39BC66F3-F19A-400A-8C3C-37382DBA86C5}"/>
              </a:ext>
            </a:extLst>
          </p:cNvPr>
          <p:cNvPicPr>
            <a:picLocks noChangeAspect="1"/>
          </p:cNvPicPr>
          <p:nvPr/>
        </p:nvPicPr>
        <p:blipFill>
          <a:blip r:embed="rId2"/>
          <a:stretch>
            <a:fillRect/>
          </a:stretch>
        </p:blipFill>
        <p:spPr>
          <a:xfrm>
            <a:off x="1189940" y="2325858"/>
            <a:ext cx="9812119" cy="3715268"/>
          </a:xfrm>
          <a:prstGeom prst="rect">
            <a:avLst/>
          </a:prstGeom>
          <a:ln w="12700">
            <a:solidFill>
              <a:srgbClr val="C00000"/>
            </a:solidFill>
          </a:ln>
        </p:spPr>
      </p:pic>
    </p:spTree>
    <p:extLst>
      <p:ext uri="{BB962C8B-B14F-4D97-AF65-F5344CB8AC3E}">
        <p14:creationId xmlns:p14="http://schemas.microsoft.com/office/powerpoint/2010/main" val="10059534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11" name="TextBox 10">
            <a:extLst>
              <a:ext uri="{FF2B5EF4-FFF2-40B4-BE49-F238E27FC236}">
                <a16:creationId xmlns:a16="http://schemas.microsoft.com/office/drawing/2014/main" id="{6AD838A8-CE80-4A24-A1F0-B68CD81EEBC4}"/>
              </a:ext>
            </a:extLst>
          </p:cNvPr>
          <p:cNvSpPr txBox="1"/>
          <p:nvPr/>
        </p:nvSpPr>
        <p:spPr>
          <a:xfrm>
            <a:off x="4437743" y="2548568"/>
            <a:ext cx="2511845" cy="461665"/>
          </a:xfrm>
          <a:prstGeom prst="rect">
            <a:avLst/>
          </a:prstGeom>
          <a:noFill/>
        </p:spPr>
        <p:txBody>
          <a:bodyPr wrap="square" rtlCol="0">
            <a:spAutoFit/>
          </a:bodyPr>
          <a:lstStyle/>
          <a:p>
            <a:pPr algn="ctr"/>
            <a:r>
              <a:rPr lang="en-GB" sz="2400" dirty="0">
                <a:solidFill>
                  <a:srgbClr val="FF0000"/>
                </a:solidFill>
              </a:rPr>
              <a:t>Image description</a:t>
            </a:r>
          </a:p>
        </p:txBody>
      </p:sp>
      <p:cxnSp>
        <p:nvCxnSpPr>
          <p:cNvPr id="12" name="Straight Arrow Connector 11">
            <a:extLst>
              <a:ext uri="{FF2B5EF4-FFF2-40B4-BE49-F238E27FC236}">
                <a16:creationId xmlns:a16="http://schemas.microsoft.com/office/drawing/2014/main" id="{31E18EA5-AE6D-44C9-B016-5158DDC4E720}"/>
              </a:ext>
            </a:extLst>
          </p:cNvPr>
          <p:cNvCxnSpPr>
            <a:cxnSpLocks/>
          </p:cNvCxnSpPr>
          <p:nvPr/>
        </p:nvCxnSpPr>
        <p:spPr>
          <a:xfrm>
            <a:off x="5693666" y="3008170"/>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7132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2629032" y="2181299"/>
            <a:ext cx="3466968" cy="830997"/>
          </a:xfrm>
          <a:prstGeom prst="rect">
            <a:avLst/>
          </a:prstGeom>
          <a:noFill/>
        </p:spPr>
        <p:txBody>
          <a:bodyPr wrap="square" rtlCol="0">
            <a:spAutoFit/>
          </a:bodyPr>
          <a:lstStyle/>
          <a:p>
            <a:pPr algn="ctr"/>
            <a:r>
              <a:rPr lang="en-GB" sz="2400" dirty="0">
                <a:solidFill>
                  <a:srgbClr val="FF0000"/>
                </a:solidFill>
              </a:rPr>
              <a:t>Raw metadata</a:t>
            </a:r>
          </a:p>
          <a:p>
            <a:pPr algn="ctr"/>
            <a:r>
              <a:rPr lang="en-GB" sz="2400" dirty="0">
                <a:solidFill>
                  <a:srgbClr val="FF0000"/>
                </a:solidFill>
              </a:rPr>
              <a:t>(Java </a:t>
            </a:r>
            <a:r>
              <a:rPr lang="en-GB" sz="2400" dirty="0" err="1">
                <a:solidFill>
                  <a:srgbClr val="FF0000"/>
                </a:solidFill>
              </a:rPr>
              <a:t>HashTable</a:t>
            </a:r>
            <a:r>
              <a:rPr lang="en-GB" sz="2400" dirty="0">
                <a:solidFill>
                  <a:srgbClr val="FF0000"/>
                </a:solidFill>
              </a:rPr>
              <a:t> object)</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4352992"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2541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4676907" y="2550631"/>
            <a:ext cx="3466968" cy="461665"/>
          </a:xfrm>
          <a:prstGeom prst="rect">
            <a:avLst/>
          </a:prstGeom>
          <a:noFill/>
        </p:spPr>
        <p:txBody>
          <a:bodyPr wrap="square" rtlCol="0">
            <a:spAutoFit/>
          </a:bodyPr>
          <a:lstStyle/>
          <a:p>
            <a:pPr algn="ctr"/>
            <a:r>
              <a:rPr lang="en-GB" sz="2400" dirty="0">
                <a:solidFill>
                  <a:srgbClr val="FF0000"/>
                </a:solidFill>
              </a:rPr>
              <a:t>Colourmap data</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9284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6400867"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0246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7" name="TextBox 6">
            <a:extLst>
              <a:ext uri="{FF2B5EF4-FFF2-40B4-BE49-F238E27FC236}">
                <a16:creationId xmlns:a16="http://schemas.microsoft.com/office/drawing/2014/main" id="{53A95EC2-5DF9-48B5-9E1B-1A7B2BF74F58}"/>
              </a:ext>
            </a:extLst>
          </p:cNvPr>
          <p:cNvSpPr txBox="1"/>
          <p:nvPr/>
        </p:nvSpPr>
        <p:spPr>
          <a:xfrm>
            <a:off x="7017803" y="2181299"/>
            <a:ext cx="4113442" cy="830997"/>
          </a:xfrm>
          <a:prstGeom prst="rect">
            <a:avLst/>
          </a:prstGeom>
          <a:noFill/>
        </p:spPr>
        <p:txBody>
          <a:bodyPr wrap="square" rtlCol="0">
            <a:spAutoFit/>
          </a:bodyPr>
          <a:lstStyle/>
          <a:p>
            <a:pPr algn="ctr"/>
            <a:r>
              <a:rPr lang="en-GB" sz="2400" dirty="0">
                <a:solidFill>
                  <a:srgbClr val="FF0000"/>
                </a:solidFill>
              </a:rPr>
              <a:t>OME metadata structure</a:t>
            </a:r>
          </a:p>
          <a:p>
            <a:pPr algn="ctr"/>
            <a:r>
              <a:rPr lang="en-GB" sz="2400" dirty="0">
                <a:solidFill>
                  <a:srgbClr val="FF0000"/>
                </a:solidFill>
              </a:rPr>
              <a:t>(this is an object)</a:t>
            </a:r>
          </a:p>
        </p:txBody>
      </p:sp>
      <p:cxnSp>
        <p:nvCxnSpPr>
          <p:cNvPr id="8" name="Straight Arrow Connector 7">
            <a:extLst>
              <a:ext uri="{FF2B5EF4-FFF2-40B4-BE49-F238E27FC236}">
                <a16:creationId xmlns:a16="http://schemas.microsoft.com/office/drawing/2014/main" id="{C94817C6-3586-4FA1-9E9D-345FAE6F0606}"/>
              </a:ext>
            </a:extLst>
          </p:cNvPr>
          <p:cNvCxnSpPr>
            <a:cxnSpLocks/>
          </p:cNvCxnSpPr>
          <p:nvPr/>
        </p:nvCxnSpPr>
        <p:spPr>
          <a:xfrm>
            <a:off x="9064692" y="3008170"/>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2DCE77-54A6-4B90-A986-FACA1BB48EE3}"/>
              </a:ext>
            </a:extLst>
          </p:cNvPr>
          <p:cNvSpPr/>
          <p:nvPr/>
        </p:nvSpPr>
        <p:spPr>
          <a:xfrm>
            <a:off x="7213734" y="5527453"/>
            <a:ext cx="3701914"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65290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63350"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
        <p:nvSpPr>
          <p:cNvPr id="9" name="TextBox 8">
            <a:extLst>
              <a:ext uri="{FF2B5EF4-FFF2-40B4-BE49-F238E27FC236}">
                <a16:creationId xmlns:a16="http://schemas.microsoft.com/office/drawing/2014/main" id="{98AE3EDE-E100-4B77-BF04-83AF18153431}"/>
              </a:ext>
            </a:extLst>
          </p:cNvPr>
          <p:cNvSpPr txBox="1"/>
          <p:nvPr/>
        </p:nvSpPr>
        <p:spPr>
          <a:xfrm>
            <a:off x="55236" y="2548568"/>
            <a:ext cx="4661790" cy="461665"/>
          </a:xfrm>
          <a:prstGeom prst="rect">
            <a:avLst/>
          </a:prstGeom>
          <a:noFill/>
        </p:spPr>
        <p:txBody>
          <a:bodyPr wrap="square" rtlCol="0">
            <a:spAutoFit/>
          </a:bodyPr>
          <a:lstStyle/>
          <a:p>
            <a:pPr algn="ctr"/>
            <a:r>
              <a:rPr lang="en-GB" sz="2400" dirty="0">
                <a:solidFill>
                  <a:srgbClr val="FF0000"/>
                </a:solidFill>
              </a:rPr>
              <a:t>Type .get, then press tab</a:t>
            </a:r>
          </a:p>
        </p:txBody>
      </p:sp>
      <p:cxnSp>
        <p:nvCxnSpPr>
          <p:cNvPr id="10" name="Straight Arrow Connector 9">
            <a:extLst>
              <a:ext uri="{FF2B5EF4-FFF2-40B4-BE49-F238E27FC236}">
                <a16:creationId xmlns:a16="http://schemas.microsoft.com/office/drawing/2014/main" id="{3400CE82-F430-4D55-A66C-E28A60941DD2}"/>
              </a:ext>
            </a:extLst>
          </p:cNvPr>
          <p:cNvCxnSpPr>
            <a:cxnSpLocks/>
          </p:cNvCxnSpPr>
          <p:nvPr/>
        </p:nvCxnSpPr>
        <p:spPr>
          <a:xfrm>
            <a:off x="2386131" y="3008170"/>
            <a:ext cx="0" cy="166337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AD6AEBD-113E-4B6C-8C0E-88A762058B81}"/>
              </a:ext>
            </a:extLst>
          </p:cNvPr>
          <p:cNvSpPr/>
          <p:nvPr/>
        </p:nvSpPr>
        <p:spPr>
          <a:xfrm>
            <a:off x="1678540" y="4671546"/>
            <a:ext cx="141518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09919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3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F36CEB16-2B81-4E68-9519-2F30B99DA756}"/>
              </a:ext>
            </a:extLst>
          </p:cNvPr>
          <p:cNvPicPr>
            <a:picLocks noChangeAspect="1"/>
          </p:cNvPicPr>
          <p:nvPr/>
        </p:nvPicPr>
        <p:blipFill>
          <a:blip r:embed="rId3"/>
          <a:stretch>
            <a:fillRect/>
          </a:stretch>
        </p:blipFill>
        <p:spPr>
          <a:xfrm>
            <a:off x="3165849" y="2699554"/>
            <a:ext cx="5419048" cy="1923810"/>
          </a:xfrm>
          <a:prstGeom prst="rect">
            <a:avLst/>
          </a:prstGeom>
        </p:spPr>
      </p:pic>
    </p:spTree>
    <p:extLst>
      <p:ext uri="{BB962C8B-B14F-4D97-AF65-F5344CB8AC3E}">
        <p14:creationId xmlns:p14="http://schemas.microsoft.com/office/powerpoint/2010/main" val="33632816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5375C9-C69E-4D8E-B14D-A20F73555770}"/>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Tree>
    <p:extLst>
      <p:ext uri="{BB962C8B-B14F-4D97-AF65-F5344CB8AC3E}">
        <p14:creationId xmlns:p14="http://schemas.microsoft.com/office/powerpoint/2010/main" val="38867388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376BFD-E090-4A91-85C3-B5F654AEA75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3259248"/>
            <a:ext cx="6217840" cy="286691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507583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D93F8-E0F2-4E3F-A6FE-13B4C0A7E3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9"/>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657725"/>
            <a:ext cx="7382512" cy="14684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30157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1A026E-55CA-4D31-9B58-238FE97A140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3775296"/>
            <a:ext cx="6217840" cy="2350868"/>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74933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pic>
        <p:nvPicPr>
          <p:cNvPr id="4" name="Picture 3">
            <a:extLst>
              <a:ext uri="{FF2B5EF4-FFF2-40B4-BE49-F238E27FC236}">
                <a16:creationId xmlns:a16="http://schemas.microsoft.com/office/drawing/2014/main" id="{0FD26FB7-2699-44D7-95E6-A342D14A11C8}"/>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4182700"/>
            <a:ext cx="6217840" cy="1943463"/>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85685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6B963A-518A-4F43-8C67-B0952A810F08}"/>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5006566"/>
            <a:ext cx="6217840" cy="111959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138573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pic>
        <p:nvPicPr>
          <p:cNvPr id="5" name="Picture 4">
            <a:extLst>
              <a:ext uri="{FF2B5EF4-FFF2-40B4-BE49-F238E27FC236}">
                <a16:creationId xmlns:a16="http://schemas.microsoft.com/office/drawing/2014/main" id="{F3D52AE9-2424-4D6A-A1D8-814EB881A82B}"/>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Tree>
    <p:extLst>
      <p:ext uri="{BB962C8B-B14F-4D97-AF65-F5344CB8AC3E}">
        <p14:creationId xmlns:p14="http://schemas.microsoft.com/office/powerpoint/2010/main" val="16114612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4213412"/>
            <a:ext cx="6217840" cy="191275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24F86079-A7ED-4189-B562-827287DFE3C2}"/>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Tree>
    <p:extLst>
      <p:ext uri="{BB962C8B-B14F-4D97-AF65-F5344CB8AC3E}">
        <p14:creationId xmlns:p14="http://schemas.microsoft.com/office/powerpoint/2010/main" val="18416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900987-80ED-4749-8268-851A6FCED57D}"/>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4563034"/>
            <a:ext cx="6217840" cy="156312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30314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EE3A3A-ADA9-4A85-A1C1-7C5F5F5929F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5020235"/>
            <a:ext cx="6217840" cy="1105928"/>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95449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6EFEF7-FA81-484D-A7ED-7504387D31AB}"/>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5414681"/>
            <a:ext cx="6217840" cy="71148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17224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D3FFBF-55F9-483F-8ADD-0CC4099755F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Tree>
    <p:extLst>
      <p:ext uri="{BB962C8B-B14F-4D97-AF65-F5344CB8AC3E}">
        <p14:creationId xmlns:p14="http://schemas.microsoft.com/office/powerpoint/2010/main" val="4552771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Questions?!</a:t>
            </a:r>
            <a:endParaRPr lang="en-GB" sz="2800" dirty="0">
              <a:solidFill>
                <a:schemeClr val="tx1"/>
              </a:solidFill>
            </a:endParaRPr>
          </a:p>
        </p:txBody>
      </p:sp>
    </p:spTree>
    <p:extLst>
      <p:ext uri="{BB962C8B-B14F-4D97-AF65-F5344CB8AC3E}">
        <p14:creationId xmlns:p14="http://schemas.microsoft.com/office/powerpoint/2010/main" val="11785033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iversity of Bristo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descreen-presentation-template.ppt [Compatibility Mode]" id="{015D3FAC-8A05-4D96-B86A-FAF1F2B83C04}" vid="{E95CFD32-1F5A-4942-BB4C-571E14057853}"/>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University of Bristol template</Template>
  <TotalTime>32874</TotalTime>
  <Words>5070</Words>
  <Application>Microsoft Office PowerPoint</Application>
  <PresentationFormat>Widescreen</PresentationFormat>
  <Paragraphs>1058</Paragraphs>
  <Slides>100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100</vt:i4>
      </vt:variant>
    </vt:vector>
  </HeadingPairs>
  <TitlesOfParts>
    <vt:vector size="104" baseType="lpstr">
      <vt:lpstr>Arial</vt:lpstr>
      <vt:lpstr>Avenir Roman</vt:lpstr>
      <vt:lpstr>Calibri</vt:lpstr>
      <vt:lpstr>1_University of Bristol template</vt:lpstr>
      <vt:lpstr>MATLAB for image processing Session 3: Advanced data structures</vt:lpstr>
      <vt:lpstr>Course structure</vt:lpstr>
      <vt:lpstr>Under construction!</vt:lpstr>
      <vt:lpstr>PowerPoint Presentation</vt:lpstr>
      <vt:lpstr>Advanced data structures</vt:lpstr>
      <vt:lpstr>PowerPoint Presentation</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PowerPoint Presentation</vt:lpstr>
      <vt:lpstr>Cell arrays</vt:lpstr>
      <vt:lpstr>Cell arrays</vt:lpstr>
      <vt:lpstr>Cell arrays</vt:lpstr>
      <vt:lpstr>Cell arrays</vt:lpstr>
      <vt:lpstr>Cell arrays</vt:lpstr>
      <vt:lpstr>Cell arrays</vt:lpstr>
      <vt:lpstr>Cell arrays</vt:lpstr>
      <vt:lpstr>Structure arrays</vt:lpstr>
      <vt:lpstr>PowerPoint Presentation</vt:lpstr>
      <vt:lpstr>Tables</vt:lpstr>
      <vt:lpstr>Tables</vt:lpstr>
      <vt:lpstr>Tables</vt:lpstr>
      <vt:lpstr>Tables</vt:lpstr>
      <vt:lpstr>Tables</vt:lpstr>
      <vt:lpstr>Tables</vt:lpstr>
      <vt:lpstr>Tables</vt:lpstr>
      <vt:lpstr>Tables</vt:lpstr>
      <vt:lpstr>Tables</vt:lpstr>
      <vt:lpstr>Tables</vt:lpstr>
      <vt:lpstr>Tables</vt:lpstr>
      <vt:lpstr>Tables</vt:lpstr>
      <vt:lpstr>Structure arrays</vt:lpstr>
      <vt:lpstr>Structure arrays</vt:lpstr>
      <vt:lpstr>PowerPoint Presentation</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PowerPoint Presentation</vt:lpstr>
      <vt:lpstr>Defining objects</vt:lpstr>
      <vt:lpstr>Defining objects</vt:lpstr>
      <vt:lpstr>Defining objects</vt:lpstr>
      <vt:lpstr>PowerPoint Presentation</vt:lpstr>
      <vt:lpstr>Using objects</vt:lpstr>
      <vt:lpstr>Using objects</vt:lpstr>
      <vt:lpstr>Using objects</vt:lpstr>
      <vt:lpstr>Using objects</vt:lpstr>
      <vt:lpstr>Using objects</vt:lpstr>
      <vt:lpstr>Using objects</vt:lpstr>
      <vt:lpstr>Using objects</vt:lpstr>
      <vt:lpstr>Using objects</vt:lpstr>
      <vt:lpstr>Using objects</vt:lpstr>
      <vt:lpstr>PowerPoint Presentation</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PowerPoint Presentation</vt:lpstr>
      <vt:lpstr>Under construction!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ImageJ/FIJI image processing basics</dc:title>
  <dc:creator>SJ Cross</dc:creator>
  <cp:lastModifiedBy>Stephen Cross</cp:lastModifiedBy>
  <cp:revision>1006</cp:revision>
  <cp:lastPrinted>2019-11-26T12:49:37Z</cp:lastPrinted>
  <dcterms:modified xsi:type="dcterms:W3CDTF">2020-02-05T09:11:17Z</dcterms:modified>
</cp:coreProperties>
</file>