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51"/>
  </p:notesMasterIdLst>
  <p:sldIdLst>
    <p:sldId id="316" r:id="rId2"/>
    <p:sldId id="351" r:id="rId3"/>
    <p:sldId id="407" r:id="rId4"/>
    <p:sldId id="361" r:id="rId5"/>
    <p:sldId id="450" r:id="rId6"/>
    <p:sldId id="481" r:id="rId7"/>
    <p:sldId id="464" r:id="rId8"/>
    <p:sldId id="459" r:id="rId9"/>
    <p:sldId id="460" r:id="rId10"/>
    <p:sldId id="461" r:id="rId11"/>
    <p:sldId id="462" r:id="rId12"/>
    <p:sldId id="463" r:id="rId13"/>
    <p:sldId id="465" r:id="rId14"/>
    <p:sldId id="470" r:id="rId15"/>
    <p:sldId id="466" r:id="rId16"/>
    <p:sldId id="467" r:id="rId17"/>
    <p:sldId id="468" r:id="rId18"/>
    <p:sldId id="469" r:id="rId19"/>
    <p:sldId id="482" r:id="rId20"/>
    <p:sldId id="451" r:id="rId21"/>
    <p:sldId id="453" r:id="rId22"/>
    <p:sldId id="454" r:id="rId23"/>
    <p:sldId id="455" r:id="rId24"/>
    <p:sldId id="456" r:id="rId25"/>
    <p:sldId id="457" r:id="rId26"/>
    <p:sldId id="452" r:id="rId27"/>
    <p:sldId id="483" r:id="rId28"/>
    <p:sldId id="458" r:id="rId29"/>
    <p:sldId id="471" r:id="rId30"/>
    <p:sldId id="486" r:id="rId31"/>
    <p:sldId id="474" r:id="rId32"/>
    <p:sldId id="484" r:id="rId33"/>
    <p:sldId id="475" r:id="rId34"/>
    <p:sldId id="485" r:id="rId35"/>
    <p:sldId id="480" r:id="rId36"/>
    <p:sldId id="476" r:id="rId37"/>
    <p:sldId id="477" r:id="rId38"/>
    <p:sldId id="478" r:id="rId39"/>
    <p:sldId id="479" r:id="rId40"/>
    <p:sldId id="448" r:id="rId41"/>
    <p:sldId id="449" r:id="rId42"/>
    <p:sldId id="446" r:id="rId43"/>
    <p:sldId id="487" r:id="rId44"/>
    <p:sldId id="488" r:id="rId45"/>
    <p:sldId id="489" r:id="rId46"/>
    <p:sldId id="491" r:id="rId47"/>
    <p:sldId id="447" r:id="rId48"/>
    <p:sldId id="444" r:id="rId49"/>
    <p:sldId id="443" r:id="rId50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2F37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0" autoAdjust="0"/>
    <p:restoredTop sz="88721" autoAdjust="0"/>
  </p:normalViewPr>
  <p:slideViewPr>
    <p:cSldViewPr snapToGrid="0">
      <p:cViewPr varScale="1">
        <p:scale>
          <a:sx n="115" d="100"/>
          <a:sy n="115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47266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15220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08265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81993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26930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3: Advanced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D174C-AE78-4263-BA5C-179DD3A5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5076824"/>
            <a:ext cx="7382512" cy="10493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02860C-B71B-4460-9570-E72EF7863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5534024"/>
            <a:ext cx="7382512" cy="5921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</p:spTree>
    <p:extLst>
      <p:ext uri="{BB962C8B-B14F-4D97-AF65-F5344CB8AC3E}">
        <p14:creationId xmlns:p14="http://schemas.microsoft.com/office/powerpoint/2010/main" val="318747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2386149"/>
            <a:ext cx="7382512" cy="3740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18B9B-4E4F-48E0-81A3-2959C833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3324225"/>
            <a:ext cx="7382512" cy="28019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3796937"/>
            <a:ext cx="7382512" cy="23292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4214949"/>
            <a:ext cx="7382512" cy="19112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4667794"/>
            <a:ext cx="7382512" cy="14583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1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Cell arrays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r>
              <a:rPr lang="en-GB" dirty="0"/>
              <a:t>Advanced image reading (Bio-Formats)</a:t>
            </a:r>
            <a:endParaRPr lang="en-GB" sz="20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133725"/>
            <a:ext cx="7382512" cy="29924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686175"/>
            <a:ext cx="7382512" cy="24399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227793"/>
            <a:ext cx="7382512" cy="18983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638675"/>
            <a:ext cx="7382512" cy="14874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5105400"/>
            <a:ext cx="7382512" cy="10207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3DACF4-EA9F-4C67-8E75-96CCDCC398B0}"/>
              </a:ext>
            </a:extLst>
          </p:cNvPr>
          <p:cNvGrpSpPr/>
          <p:nvPr/>
        </p:nvGrpSpPr>
        <p:grpSpPr>
          <a:xfrm>
            <a:off x="10529659" y="4673784"/>
            <a:ext cx="980901" cy="468000"/>
            <a:chOff x="10506552" y="4666459"/>
            <a:chExt cx="980901" cy="468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AE21F88-46D8-4552-887F-3A91111E9562}"/>
                </a:ext>
              </a:extLst>
            </p:cNvPr>
            <p:cNvSpPr/>
            <p:nvPr/>
          </p:nvSpPr>
          <p:spPr>
            <a:xfrm>
              <a:off x="10506552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C4120C1-4C52-4C7D-97D2-D972F01DA0C5}"/>
                </a:ext>
              </a:extLst>
            </p:cNvPr>
            <p:cNvSpPr/>
            <p:nvPr/>
          </p:nvSpPr>
          <p:spPr>
            <a:xfrm>
              <a:off x="11019453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64744-CC08-40D9-8257-AAE8903601F5}"/>
              </a:ext>
            </a:extLst>
          </p:cNvPr>
          <p:cNvSpPr txBox="1"/>
          <p:nvPr/>
        </p:nvSpPr>
        <p:spPr>
          <a:xfrm>
            <a:off x="10134694" y="4689945"/>
            <a:ext cx="125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‘a’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2B42D-40A4-4982-B244-6331630DA106}"/>
              </a:ext>
            </a:extLst>
          </p:cNvPr>
          <p:cNvSpPr txBox="1"/>
          <p:nvPr/>
        </p:nvSpPr>
        <p:spPr>
          <a:xfrm>
            <a:off x="11042560" y="4689945"/>
            <a:ext cx="4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9983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cell arrays using braces</a:t>
            </a:r>
          </a:p>
          <a:p>
            <a:pPr lvl="1"/>
            <a:r>
              <a:rPr lang="en-GB" dirty="0"/>
              <a:t>Same method as creating arrays (rows, then columns)</a:t>
            </a:r>
          </a:p>
          <a:p>
            <a:pPr lvl="1"/>
            <a:endParaRPr lang="en-GB" sz="1200" dirty="0"/>
          </a:p>
          <a:p>
            <a:r>
              <a:rPr lang="en-GB" dirty="0"/>
              <a:t>To create our example cell array</a:t>
            </a:r>
          </a:p>
          <a:p>
            <a:pPr lvl="1"/>
            <a:r>
              <a:rPr lang="en-GB" dirty="0"/>
              <a:t>Creating the 2x2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num_arr</a:t>
            </a:r>
            <a:r>
              <a:rPr lang="en-GB" i="1" dirty="0">
                <a:solidFill>
                  <a:schemeClr val="accent1"/>
                </a:solidFill>
              </a:rPr>
              <a:t> = [1.2, 3.7; 0.7, -5.5]</a:t>
            </a:r>
          </a:p>
          <a:p>
            <a:pPr lvl="1"/>
            <a:r>
              <a:rPr lang="en-GB" dirty="0"/>
              <a:t>Creating the mini cell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mini_cell</a:t>
            </a:r>
            <a:r>
              <a:rPr lang="en-GB" i="1" dirty="0">
                <a:solidFill>
                  <a:schemeClr val="accent1"/>
                </a:solidFill>
              </a:rPr>
              <a:t> = {‘a’,42}</a:t>
            </a:r>
          </a:p>
          <a:p>
            <a:pPr lvl="1"/>
            <a:r>
              <a:rPr lang="en-GB" dirty="0"/>
              <a:t>Creating the main cell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cell_array</a:t>
            </a:r>
            <a:r>
              <a:rPr lang="en-GB" i="1" dirty="0">
                <a:solidFill>
                  <a:schemeClr val="accent1"/>
                </a:solidFill>
              </a:rPr>
              <a:t> = { 0.9 , ‘</a:t>
            </a:r>
            <a:r>
              <a:rPr lang="en-GB" i="1" dirty="0" err="1">
                <a:solidFill>
                  <a:schemeClr val="accent1"/>
                </a:solidFill>
              </a:rPr>
              <a:t>some_text</a:t>
            </a:r>
            <a:r>
              <a:rPr lang="en-GB" i="1" dirty="0">
                <a:solidFill>
                  <a:schemeClr val="accent1"/>
                </a:solidFill>
              </a:rPr>
              <a:t>’ ; </a:t>
            </a:r>
            <a:r>
              <a:rPr lang="en-GB" i="1" dirty="0" err="1">
                <a:solidFill>
                  <a:schemeClr val="accent1"/>
                </a:solidFill>
              </a:rPr>
              <a:t>num_arr</a:t>
            </a:r>
            <a:r>
              <a:rPr lang="en-GB" i="1" dirty="0">
                <a:solidFill>
                  <a:schemeClr val="accent1"/>
                </a:solidFill>
              </a:rPr>
              <a:t> , -128 ; ‘more stuff’ , </a:t>
            </a:r>
            <a:r>
              <a:rPr lang="en-GB" i="1" dirty="0" err="1">
                <a:solidFill>
                  <a:schemeClr val="accent1"/>
                </a:solidFill>
              </a:rPr>
              <a:t>mini_cell</a:t>
            </a:r>
            <a:r>
              <a:rPr lang="en-GB" i="1" dirty="0">
                <a:solidFill>
                  <a:schemeClr val="accent1"/>
                </a:solidFill>
              </a:rPr>
              <a:t> }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B971754D-FE0F-4F8F-AFE0-B14E4EDE174C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5B915-6F54-4A05-BF2A-14BF56DA9B64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591DA9-C1AD-461B-A940-A0B4FBD87EFF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F9FFDC-0A13-427C-A16C-133527B16E64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36B9BD-9138-474B-A56B-B1420376D68F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8C485-B477-4CEB-A5B4-9B0B697F73D2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865BD6-8EF9-4475-B927-0358F58ACF5F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C94A1-0947-42BC-85A0-024FB22FB9F8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93477-6BDF-42A1-BB52-9D43795565E3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733F2-39A2-4CBF-A420-69E8412B240E}"/>
              </a:ext>
            </a:extLst>
          </p:cNvPr>
          <p:cNvGrpSpPr/>
          <p:nvPr/>
        </p:nvGrpSpPr>
        <p:grpSpPr>
          <a:xfrm>
            <a:off x="10529659" y="4673784"/>
            <a:ext cx="980901" cy="468000"/>
            <a:chOff x="10506552" y="4666459"/>
            <a:chExt cx="980901" cy="468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01BC587-3EEE-4677-8359-D12449371D4B}"/>
                </a:ext>
              </a:extLst>
            </p:cNvPr>
            <p:cNvSpPr/>
            <p:nvPr/>
          </p:nvSpPr>
          <p:spPr>
            <a:xfrm>
              <a:off x="10506552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B08389-5269-4A49-B448-BFEFC19729A3}"/>
                </a:ext>
              </a:extLst>
            </p:cNvPr>
            <p:cNvSpPr/>
            <p:nvPr/>
          </p:nvSpPr>
          <p:spPr>
            <a:xfrm>
              <a:off x="11019453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D7F1A2-7657-4B34-B9D3-AD919F2EAC43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13BB6-DDCE-436F-94A4-BB100E951FE9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4452F6-CAB2-46A3-BE21-B4E5AF7A35CB}"/>
              </a:ext>
            </a:extLst>
          </p:cNvPr>
          <p:cNvSpPr txBox="1"/>
          <p:nvPr/>
        </p:nvSpPr>
        <p:spPr>
          <a:xfrm>
            <a:off x="10134694" y="4689945"/>
            <a:ext cx="125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‘a’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5A6FC-B285-4009-B388-F3E064CCD835}"/>
              </a:ext>
            </a:extLst>
          </p:cNvPr>
          <p:cNvSpPr txBox="1"/>
          <p:nvPr/>
        </p:nvSpPr>
        <p:spPr>
          <a:xfrm>
            <a:off x="11042560" y="4689945"/>
            <a:ext cx="4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1056F9-9BF6-4D9E-A31E-CB78CBD6D70E}"/>
              </a:ext>
            </a:extLst>
          </p:cNvPr>
          <p:cNvSpPr/>
          <p:nvPr/>
        </p:nvSpPr>
        <p:spPr>
          <a:xfrm>
            <a:off x="2705100" y="4939288"/>
            <a:ext cx="361950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AD43F3-5FB5-41F1-A71F-370CA81DD446}"/>
              </a:ext>
            </a:extLst>
          </p:cNvPr>
          <p:cNvSpPr/>
          <p:nvPr/>
        </p:nvSpPr>
        <p:spPr>
          <a:xfrm>
            <a:off x="9120809" y="1698597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097A1-B799-49EF-BB95-972D13D3BAD9}"/>
              </a:ext>
            </a:extLst>
          </p:cNvPr>
          <p:cNvSpPr/>
          <p:nvPr/>
        </p:nvSpPr>
        <p:spPr>
          <a:xfrm>
            <a:off x="3186513" y="4939288"/>
            <a:ext cx="1271187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64A6AF-02EC-4AEB-9AD6-38F45A597E67}"/>
              </a:ext>
            </a:extLst>
          </p:cNvPr>
          <p:cNvSpPr/>
          <p:nvPr/>
        </p:nvSpPr>
        <p:spPr>
          <a:xfrm>
            <a:off x="10429076" y="16985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34D50-DA23-4538-9EB3-1CAA344096B0}"/>
              </a:ext>
            </a:extLst>
          </p:cNvPr>
          <p:cNvSpPr/>
          <p:nvPr/>
        </p:nvSpPr>
        <p:spPr>
          <a:xfrm>
            <a:off x="4586688" y="4939288"/>
            <a:ext cx="956862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E55A5E-4832-4DEE-BB0A-C3BAD55493DA}"/>
              </a:ext>
            </a:extLst>
          </p:cNvPr>
          <p:cNvSpPr/>
          <p:nvPr/>
        </p:nvSpPr>
        <p:spPr>
          <a:xfrm>
            <a:off x="9120808" y="30077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81956-BD1F-4564-A267-AF9F53BBB000}"/>
              </a:ext>
            </a:extLst>
          </p:cNvPr>
          <p:cNvSpPr/>
          <p:nvPr/>
        </p:nvSpPr>
        <p:spPr>
          <a:xfrm>
            <a:off x="5657849" y="4939288"/>
            <a:ext cx="523875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E78C48-B2B6-4E3A-B3B7-CC69822A3F3B}"/>
              </a:ext>
            </a:extLst>
          </p:cNvPr>
          <p:cNvSpPr/>
          <p:nvPr/>
        </p:nvSpPr>
        <p:spPr>
          <a:xfrm>
            <a:off x="10429076" y="30077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C0EA3E-8B70-4DDF-A971-B5BEE84591F7}"/>
              </a:ext>
            </a:extLst>
          </p:cNvPr>
          <p:cNvSpPr/>
          <p:nvPr/>
        </p:nvSpPr>
        <p:spPr>
          <a:xfrm>
            <a:off x="6310712" y="4939288"/>
            <a:ext cx="1252138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CCB28F-A085-4041-B657-8094F45CBC73}"/>
              </a:ext>
            </a:extLst>
          </p:cNvPr>
          <p:cNvSpPr/>
          <p:nvPr/>
        </p:nvSpPr>
        <p:spPr>
          <a:xfrm>
            <a:off x="9120808" y="4316752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5ED03-ACB4-4626-BEB9-500B3D3403D5}"/>
              </a:ext>
            </a:extLst>
          </p:cNvPr>
          <p:cNvSpPr/>
          <p:nvPr/>
        </p:nvSpPr>
        <p:spPr>
          <a:xfrm>
            <a:off x="7673006" y="4939288"/>
            <a:ext cx="1013794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207669-7124-4D9D-889E-6AB25C50EA55}"/>
              </a:ext>
            </a:extLst>
          </p:cNvPr>
          <p:cNvSpPr/>
          <p:nvPr/>
        </p:nvSpPr>
        <p:spPr>
          <a:xfrm>
            <a:off x="10429076" y="4316752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840000" cy="4929411"/>
          </a:xfrm>
        </p:spPr>
        <p:txBody>
          <a:bodyPr/>
          <a:lstStyle/>
          <a:p>
            <a:r>
              <a:rPr lang="en-GB" dirty="0"/>
              <a:t>The “state of the art” of MATLAB stores</a:t>
            </a:r>
          </a:p>
          <a:p>
            <a:pPr lvl="1"/>
            <a:r>
              <a:rPr lang="en-GB" dirty="0"/>
              <a:t>Added in MATLAB 2013b</a:t>
            </a:r>
          </a:p>
          <a:p>
            <a:pPr lvl="1"/>
            <a:r>
              <a:rPr lang="en-GB" dirty="0"/>
              <a:t>Can hold mixed data types</a:t>
            </a:r>
          </a:p>
          <a:p>
            <a:pPr lvl="1"/>
            <a:r>
              <a:rPr lang="en-GB" dirty="0"/>
              <a:t>Access data by column name and row index</a:t>
            </a:r>
          </a:p>
          <a:p>
            <a:pPr lvl="2"/>
            <a:r>
              <a:rPr lang="en-GB" dirty="0"/>
              <a:t>Easier to use than cell arrays</a:t>
            </a:r>
          </a:p>
          <a:p>
            <a:pPr lvl="2"/>
            <a:endParaRPr lang="en-GB" sz="1200" dirty="0"/>
          </a:p>
          <a:p>
            <a:r>
              <a:rPr lang="en-GB" dirty="0"/>
              <a:t>Have dedicated properties, including:</a:t>
            </a:r>
          </a:p>
          <a:p>
            <a:pPr lvl="1"/>
            <a:r>
              <a:rPr lang="en-GB" dirty="0"/>
              <a:t>Descriptions of table contents</a:t>
            </a:r>
          </a:p>
          <a:p>
            <a:pPr lvl="1"/>
            <a:r>
              <a:rPr lang="en-GB" dirty="0"/>
              <a:t>Descriptions of columns</a:t>
            </a:r>
          </a:p>
          <a:p>
            <a:pPr lvl="1"/>
            <a:r>
              <a:rPr lang="en-GB" dirty="0"/>
              <a:t>Units for each column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800" dirty="0"/>
          </a:p>
          <a:p>
            <a:endParaRPr lang="en-GB" dirty="0"/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31" name="Table 11">
            <a:extLst>
              <a:ext uri="{FF2B5EF4-FFF2-40B4-BE49-F238E27FC236}">
                <a16:creationId xmlns:a16="http://schemas.microsoft.com/office/drawing/2014/main" id="{EC880F45-32A6-4BC7-B11C-EFDAF61EA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5414"/>
              </p:ext>
            </p:extLst>
          </p:nvPr>
        </p:nvGraphicFramePr>
        <p:xfrm>
          <a:off x="7677149" y="2145206"/>
          <a:ext cx="3962131" cy="290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976">
                  <a:extLst>
                    <a:ext uri="{9D8B030D-6E8A-4147-A177-3AD203B41FA5}">
                      <a16:colId xmlns:a16="http://schemas.microsoft.com/office/drawing/2014/main" val="10410752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1647555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filename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n_obj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mean_area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im_1.tif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4244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224602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im_2.tif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6653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74195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im_3.tif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3464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im_4.tif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4562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840000" cy="4929411"/>
          </a:xfrm>
        </p:spPr>
        <p:txBody>
          <a:bodyPr/>
          <a:lstStyle/>
          <a:p>
            <a:r>
              <a:rPr lang="en-GB" dirty="0"/>
              <a:t>Constructing using </a:t>
            </a:r>
            <a:r>
              <a:rPr lang="en-GB" i="1" dirty="0">
                <a:solidFill>
                  <a:schemeClr val="accent1"/>
                </a:solidFill>
              </a:rPr>
              <a:t>table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Each column is a function argument</a:t>
            </a:r>
          </a:p>
          <a:p>
            <a:pPr lvl="1"/>
            <a:r>
              <a:rPr lang="en-GB" dirty="0"/>
              <a:t>Column names come from variable name</a:t>
            </a:r>
          </a:p>
          <a:p>
            <a:pPr lvl="1"/>
            <a:endParaRPr lang="en-GB" sz="1200" dirty="0"/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Create columns as arrays or cell arrays</a:t>
            </a:r>
          </a:p>
          <a:p>
            <a:pPr marL="914400" lvl="2" indent="0">
              <a:buNone/>
            </a:pPr>
            <a:r>
              <a:rPr lang="de-DE" i="1" dirty="0">
                <a:solidFill>
                  <a:schemeClr val="accent1"/>
                </a:solidFill>
              </a:rPr>
              <a:t>filenames = {'im_1.tif'; 'im_2.tif'; 'im_3.tif'; 'im_4.tif'}</a:t>
            </a:r>
            <a:endParaRPr lang="en-GB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obj_counts</a:t>
            </a:r>
            <a:r>
              <a:rPr lang="en-GB" i="1" dirty="0">
                <a:solidFill>
                  <a:schemeClr val="accent1"/>
                </a:solidFill>
              </a:rPr>
              <a:t> = [32; 54; 7; 52]</a:t>
            </a:r>
          </a:p>
          <a:p>
            <a:pPr marL="914400" lvl="2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areas = [4244; 6653; 3464; 4562]</a:t>
            </a:r>
            <a:endParaRPr lang="en-GB" sz="1200" i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Create table from arrays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my_table</a:t>
            </a:r>
            <a:r>
              <a:rPr lang="en-GB" i="1" dirty="0">
                <a:solidFill>
                  <a:schemeClr val="accent1"/>
                </a:solidFill>
              </a:rPr>
              <a:t> = table(filenames, </a:t>
            </a:r>
            <a:r>
              <a:rPr lang="en-GB" i="1" dirty="0" err="1">
                <a:solidFill>
                  <a:schemeClr val="accent1"/>
                </a:solidFill>
              </a:rPr>
              <a:t>obj_counts</a:t>
            </a:r>
            <a:r>
              <a:rPr lang="en-GB" i="1" dirty="0">
                <a:solidFill>
                  <a:schemeClr val="accent1"/>
                </a:solidFill>
              </a:rPr>
              <a:t>, areas)</a:t>
            </a:r>
            <a:endParaRPr lang="en-GB" sz="1800" i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12E7AF08-1E68-48A2-A06A-9B6E8FBE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93181"/>
              </p:ext>
            </p:extLst>
          </p:nvPr>
        </p:nvGraphicFramePr>
        <p:xfrm>
          <a:off x="7677149" y="2145206"/>
          <a:ext cx="3962131" cy="290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976">
                  <a:extLst>
                    <a:ext uri="{9D8B030D-6E8A-4147-A177-3AD203B41FA5}">
                      <a16:colId xmlns:a16="http://schemas.microsoft.com/office/drawing/2014/main" val="10410752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1647555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</a:tblGrid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filename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n_obj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err="1"/>
                        <a:t>mean_area</a:t>
                      </a:r>
                      <a:endParaRPr lang="en-GB" sz="2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im_1.tif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4244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224602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im_2.tif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6653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741951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im_3.tif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3464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im_4.tif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52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4562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7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C04B5E-4512-4811-8CEC-2AE86EC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6CFD8CE-8B25-4BFF-B6B5-C61A4C59B5E1}"/>
              </a:ext>
            </a:extLst>
          </p:cNvPr>
          <p:cNvSpPr/>
          <p:nvPr/>
        </p:nvSpPr>
        <p:spPr>
          <a:xfrm>
            <a:off x="335360" y="2666083"/>
            <a:ext cx="11521280" cy="34600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C04B5E-4512-4811-8CEC-2AE86EC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C04B5E-4512-4811-8CEC-2AE86EC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9C8A11-C2E2-43A6-953F-E10C061BA5D8}"/>
              </a:ext>
            </a:extLst>
          </p:cNvPr>
          <p:cNvSpPr/>
          <p:nvPr/>
        </p:nvSpPr>
        <p:spPr>
          <a:xfrm>
            <a:off x="264405" y="1167788"/>
            <a:ext cx="9044848" cy="4847422"/>
          </a:xfrm>
          <a:custGeom>
            <a:avLst/>
            <a:gdLst>
              <a:gd name="connsiteX0" fmla="*/ 66101 w 9044848"/>
              <a:gd name="connsiteY0" fmla="*/ 33051 h 4847422"/>
              <a:gd name="connsiteX1" fmla="*/ 0 w 9044848"/>
              <a:gd name="connsiteY1" fmla="*/ 4847422 h 4847422"/>
              <a:gd name="connsiteX2" fmla="*/ 4990641 w 9044848"/>
              <a:gd name="connsiteY2" fmla="*/ 4737253 h 4847422"/>
              <a:gd name="connsiteX3" fmla="*/ 4935556 w 9044848"/>
              <a:gd name="connsiteY3" fmla="*/ 1894901 h 4847422"/>
              <a:gd name="connsiteX4" fmla="*/ 9044848 w 9044848"/>
              <a:gd name="connsiteY4" fmla="*/ 1828800 h 4847422"/>
              <a:gd name="connsiteX5" fmla="*/ 8835528 w 9044848"/>
              <a:gd name="connsiteY5" fmla="*/ 0 h 4847422"/>
              <a:gd name="connsiteX6" fmla="*/ 66101 w 9044848"/>
              <a:gd name="connsiteY6" fmla="*/ 33051 h 48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4848" h="4847422">
                <a:moveTo>
                  <a:pt x="66101" y="33051"/>
                </a:moveTo>
                <a:lnTo>
                  <a:pt x="0" y="4847422"/>
                </a:lnTo>
                <a:lnTo>
                  <a:pt x="4990641" y="4737253"/>
                </a:lnTo>
                <a:lnTo>
                  <a:pt x="4935556" y="1894901"/>
                </a:lnTo>
                <a:lnTo>
                  <a:pt x="9044848" y="1828800"/>
                </a:lnTo>
                <a:lnTo>
                  <a:pt x="8835528" y="0"/>
                </a:lnTo>
                <a:lnTo>
                  <a:pt x="66101" y="33051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9E3F2-E9A6-480F-B5AE-568FBE685D1A}"/>
              </a:ext>
            </a:extLst>
          </p:cNvPr>
          <p:cNvSpPr txBox="1"/>
          <p:nvPr/>
        </p:nvSpPr>
        <p:spPr>
          <a:xfrm>
            <a:off x="4602680" y="2619092"/>
            <a:ext cx="251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This column was identified as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8A0E9-0C31-4DEC-9ACD-3E05DE255C6E}"/>
              </a:ext>
            </a:extLst>
          </p:cNvPr>
          <p:cNvSpPr txBox="1"/>
          <p:nvPr/>
        </p:nvSpPr>
        <p:spPr>
          <a:xfrm>
            <a:off x="7889895" y="2619092"/>
            <a:ext cx="294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These columns were identified as numeric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9DC069-159D-4101-9CC3-BD253B31093D}"/>
              </a:ext>
            </a:extLst>
          </p:cNvPr>
          <p:cNvCxnSpPr>
            <a:cxnSpLocks/>
          </p:cNvCxnSpPr>
          <p:nvPr/>
        </p:nvCxnSpPr>
        <p:spPr>
          <a:xfrm>
            <a:off x="5858602" y="3429000"/>
            <a:ext cx="544034" cy="835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D899A5-2E0E-4A25-89F2-5AAAC49210EA}"/>
              </a:ext>
            </a:extLst>
          </p:cNvPr>
          <p:cNvCxnSpPr>
            <a:cxnSpLocks/>
          </p:cNvCxnSpPr>
          <p:nvPr/>
        </p:nvCxnSpPr>
        <p:spPr>
          <a:xfrm flipH="1">
            <a:off x="8857561" y="3429000"/>
            <a:ext cx="505189" cy="835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211EBF-B818-48D0-AEAB-5E443F8B9802}"/>
              </a:ext>
            </a:extLst>
          </p:cNvPr>
          <p:cNvCxnSpPr>
            <a:cxnSpLocks/>
          </p:cNvCxnSpPr>
          <p:nvPr/>
        </p:nvCxnSpPr>
        <p:spPr>
          <a:xfrm flipH="1">
            <a:off x="8031296" y="3424651"/>
            <a:ext cx="1331455" cy="8353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8418E-39D6-4F9F-BDC7-4BBAC2C4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7772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275615" cy="4929411"/>
          </a:xfrm>
        </p:spPr>
        <p:txBody>
          <a:bodyPr/>
          <a:lstStyle/>
          <a:p>
            <a:r>
              <a:rPr lang="en-GB" dirty="0"/>
              <a:t>Load from file with </a:t>
            </a:r>
            <a:r>
              <a:rPr lang="en-GB" i="1" dirty="0" err="1">
                <a:solidFill>
                  <a:schemeClr val="accent1"/>
                </a:solidFill>
              </a:rPr>
              <a:t>readtable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Works with CSVs and Excel files</a:t>
            </a:r>
          </a:p>
          <a:p>
            <a:pPr lvl="1"/>
            <a:r>
              <a:rPr lang="en-GB" dirty="0"/>
              <a:t>Enable/disable header reading with </a:t>
            </a:r>
            <a:r>
              <a:rPr lang="en-GB" i="1" dirty="0"/>
              <a:t>‘</a:t>
            </a:r>
            <a:r>
              <a:rPr lang="en-GB" i="1" dirty="0" err="1"/>
              <a:t>ReadVariableNames</a:t>
            </a:r>
            <a:r>
              <a:rPr lang="en-GB" i="1" dirty="0"/>
              <a:t>’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Example CSV reading</a:t>
            </a:r>
          </a:p>
          <a:p>
            <a:pPr lvl="1"/>
            <a:endParaRPr lang="en-GB" dirty="0"/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DBE3E-6A28-45DB-A509-21F97CEF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731314"/>
            <a:ext cx="3162300" cy="2200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64D0-211E-42C7-9B0C-40B89C14E0E5}"/>
              </a:ext>
            </a:extLst>
          </p:cNvPr>
          <p:cNvCxnSpPr>
            <a:cxnSpLocks/>
          </p:cNvCxnSpPr>
          <p:nvPr/>
        </p:nvCxnSpPr>
        <p:spPr>
          <a:xfrm>
            <a:off x="4602680" y="4831451"/>
            <a:ext cx="387624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8418E-39D6-4F9F-BDC7-4BBAC2C4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4" y="3621776"/>
            <a:ext cx="6096000" cy="24193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1B592-D980-4174-9519-5CC1454EDCC9}"/>
              </a:ext>
            </a:extLst>
          </p:cNvPr>
          <p:cNvSpPr txBox="1"/>
          <p:nvPr/>
        </p:nvSpPr>
        <p:spPr>
          <a:xfrm>
            <a:off x="6096000" y="2619092"/>
            <a:ext cx="372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Now, all columns were identified as 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8EE5BD-C317-4CAB-A604-E7C8CC7DD405}"/>
              </a:ext>
            </a:extLst>
          </p:cNvPr>
          <p:cNvCxnSpPr>
            <a:cxnSpLocks/>
          </p:cNvCxnSpPr>
          <p:nvPr/>
        </p:nvCxnSpPr>
        <p:spPr>
          <a:xfrm>
            <a:off x="7959036" y="3450089"/>
            <a:ext cx="832424" cy="809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E7BF1-C496-4A7A-9E0F-78524F5DFE6D}"/>
              </a:ext>
            </a:extLst>
          </p:cNvPr>
          <p:cNvCxnSpPr>
            <a:cxnSpLocks/>
          </p:cNvCxnSpPr>
          <p:nvPr/>
        </p:nvCxnSpPr>
        <p:spPr>
          <a:xfrm flipH="1">
            <a:off x="7788925" y="3447463"/>
            <a:ext cx="170111" cy="833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233A-78DB-4ED8-9CF9-E55CF0072C9A}"/>
              </a:ext>
            </a:extLst>
          </p:cNvPr>
          <p:cNvCxnSpPr>
            <a:cxnSpLocks/>
          </p:cNvCxnSpPr>
          <p:nvPr/>
        </p:nvCxnSpPr>
        <p:spPr>
          <a:xfrm flipH="1">
            <a:off x="6756055" y="3433419"/>
            <a:ext cx="1202981" cy="826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16EC3D-D2AC-4B4B-8D78-F52A644D954B}"/>
              </a:ext>
            </a:extLst>
          </p:cNvPr>
          <p:cNvSpPr/>
          <p:nvPr/>
        </p:nvSpPr>
        <p:spPr>
          <a:xfrm>
            <a:off x="198304" y="1189822"/>
            <a:ext cx="8615190" cy="4759286"/>
          </a:xfrm>
          <a:custGeom>
            <a:avLst/>
            <a:gdLst>
              <a:gd name="connsiteX0" fmla="*/ 88135 w 8615190"/>
              <a:gd name="connsiteY0" fmla="*/ 0 h 4759286"/>
              <a:gd name="connsiteX1" fmla="*/ 0 w 8615190"/>
              <a:gd name="connsiteY1" fmla="*/ 4748270 h 4759286"/>
              <a:gd name="connsiteX2" fmla="*/ 5133860 w 8615190"/>
              <a:gd name="connsiteY2" fmla="*/ 4759286 h 4759286"/>
              <a:gd name="connsiteX3" fmla="*/ 5199961 w 8615190"/>
              <a:gd name="connsiteY3" fmla="*/ 1542361 h 4759286"/>
              <a:gd name="connsiteX4" fmla="*/ 8615190 w 8615190"/>
              <a:gd name="connsiteY4" fmla="*/ 1476260 h 4759286"/>
              <a:gd name="connsiteX5" fmla="*/ 8449937 w 8615190"/>
              <a:gd name="connsiteY5" fmla="*/ 11017 h 4759286"/>
              <a:gd name="connsiteX6" fmla="*/ 88135 w 8615190"/>
              <a:gd name="connsiteY6" fmla="*/ 0 h 475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5190" h="4759286">
                <a:moveTo>
                  <a:pt x="88135" y="0"/>
                </a:moveTo>
                <a:lnTo>
                  <a:pt x="0" y="4748270"/>
                </a:lnTo>
                <a:lnTo>
                  <a:pt x="5133860" y="4759286"/>
                </a:lnTo>
                <a:lnTo>
                  <a:pt x="5199961" y="1542361"/>
                </a:lnTo>
                <a:lnTo>
                  <a:pt x="8615190" y="1476260"/>
                </a:lnTo>
                <a:lnTo>
                  <a:pt x="8449937" y="11017"/>
                </a:lnTo>
                <a:lnTo>
                  <a:pt x="88135" y="0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42505-072C-4737-A8DB-6A4DA7C02B49}"/>
              </a:ext>
            </a:extLst>
          </p:cNvPr>
          <p:cNvSpPr/>
          <p:nvPr/>
        </p:nvSpPr>
        <p:spPr>
          <a:xfrm>
            <a:off x="335360" y="3533775"/>
            <a:ext cx="7382512" cy="25923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93FCB0-C9FB-45F2-BD91-4FAB9E15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42505-072C-4737-A8DB-6A4DA7C02B49}"/>
              </a:ext>
            </a:extLst>
          </p:cNvPr>
          <p:cNvSpPr/>
          <p:nvPr/>
        </p:nvSpPr>
        <p:spPr>
          <a:xfrm>
            <a:off x="335360" y="4448175"/>
            <a:ext cx="7084615" cy="16779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0AFBFD-952F-46EA-BF90-BFE7CE87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99BA5-D350-40E8-9CF7-E911E0DEC482}"/>
              </a:ext>
            </a:extLst>
          </p:cNvPr>
          <p:cNvSpPr/>
          <p:nvPr/>
        </p:nvSpPr>
        <p:spPr>
          <a:xfrm>
            <a:off x="335360" y="4952999"/>
            <a:ext cx="7198915" cy="11731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3F464-F06F-43FC-99E4-64855D58DA2B}"/>
              </a:ext>
            </a:extLst>
          </p:cNvPr>
          <p:cNvSpPr/>
          <p:nvPr/>
        </p:nvSpPr>
        <p:spPr>
          <a:xfrm>
            <a:off x="9725024" y="2900363"/>
            <a:ext cx="357189" cy="90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98046D-6366-4D33-B42F-E7C167FD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1F61-7AF8-49D2-9C4A-C56B250E1ECF}"/>
              </a:ext>
            </a:extLst>
          </p:cNvPr>
          <p:cNvSpPr/>
          <p:nvPr/>
        </p:nvSpPr>
        <p:spPr>
          <a:xfrm>
            <a:off x="335360" y="5387248"/>
            <a:ext cx="7198915" cy="7389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EBE11C-19A9-4DAC-911D-FEF8C4496341}"/>
              </a:ext>
            </a:extLst>
          </p:cNvPr>
          <p:cNvSpPr/>
          <p:nvPr/>
        </p:nvSpPr>
        <p:spPr>
          <a:xfrm>
            <a:off x="8362950" y="3346450"/>
            <a:ext cx="28067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6ED871-A95A-4648-AD0E-8B5C64DA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4" y="1651684"/>
            <a:ext cx="3905250" cy="39052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1" y="1196754"/>
            <a:ext cx="6694090" cy="4929411"/>
          </a:xfrm>
        </p:spPr>
        <p:txBody>
          <a:bodyPr/>
          <a:lstStyle/>
          <a:p>
            <a:r>
              <a:rPr lang="en-GB" dirty="0"/>
              <a:t>Accessing data in tables</a:t>
            </a:r>
          </a:p>
          <a:p>
            <a:pPr lvl="1"/>
            <a:r>
              <a:rPr lang="en-GB" dirty="0"/>
              <a:t>Specify columns using dot notation</a:t>
            </a:r>
          </a:p>
          <a:p>
            <a:pPr lvl="2"/>
            <a:r>
              <a:rPr lang="en-GB" dirty="0"/>
              <a:t>Like structure arrays</a:t>
            </a:r>
          </a:p>
          <a:p>
            <a:pPr lvl="1"/>
            <a:r>
              <a:rPr lang="en-GB" dirty="0"/>
              <a:t>Specify using row, column indices</a:t>
            </a:r>
          </a:p>
          <a:p>
            <a:pPr lvl="2"/>
            <a:r>
              <a:rPr lang="en-GB" dirty="0"/>
              <a:t>Like numeric arrays</a:t>
            </a:r>
          </a:p>
          <a:p>
            <a:pPr lvl="1"/>
            <a:endParaRPr lang="en-GB" sz="1200" dirty="0"/>
          </a:p>
          <a:p>
            <a:r>
              <a:rPr lang="en-GB" dirty="0"/>
              <a:t>Some examples</a:t>
            </a:r>
          </a:p>
          <a:p>
            <a:pPr lvl="1"/>
            <a:r>
              <a:rPr lang="en-GB" dirty="0"/>
              <a:t>Using our table from file</a:t>
            </a:r>
          </a:p>
          <a:p>
            <a:pPr lvl="1"/>
            <a:r>
              <a:rPr lang="en-GB" dirty="0"/>
              <a:t>Column by name</a:t>
            </a:r>
          </a:p>
          <a:p>
            <a:pPr lvl="1"/>
            <a:r>
              <a:rPr lang="en-GB" dirty="0"/>
              <a:t>Row by index</a:t>
            </a:r>
          </a:p>
          <a:p>
            <a:pPr lvl="1"/>
            <a:r>
              <a:rPr lang="en-GB" dirty="0"/>
              <a:t>Row and column indices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1F69-5387-4317-A92F-5DC03A5A9570}"/>
              </a:ext>
            </a:extLst>
          </p:cNvPr>
          <p:cNvSpPr/>
          <p:nvPr/>
        </p:nvSpPr>
        <p:spPr>
          <a:xfrm>
            <a:off x="8362950" y="3141553"/>
            <a:ext cx="990600" cy="420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0D085-3202-40C6-8BA1-AF1729AD41A6}"/>
              </a:ext>
            </a:extLst>
          </p:cNvPr>
          <p:cNvSpPr/>
          <p:nvPr/>
        </p:nvSpPr>
        <p:spPr>
          <a:xfrm>
            <a:off x="10734674" y="3141553"/>
            <a:ext cx="434975" cy="420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7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data structures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Object oriented programming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OOP</a:t>
            </a:r>
          </a:p>
          <a:p>
            <a:pPr lvl="1"/>
            <a:r>
              <a:rPr lang="en-GB" dirty="0"/>
              <a:t>What are objects, classes and methods</a:t>
            </a:r>
          </a:p>
          <a:p>
            <a:pPr lvl="1"/>
            <a:r>
              <a:rPr lang="en-GB" dirty="0"/>
              <a:t>Why would we use this?</a:t>
            </a:r>
          </a:p>
          <a:p>
            <a:r>
              <a:rPr lang="en-GB" dirty="0"/>
              <a:t>Example of OOP</a:t>
            </a:r>
          </a:p>
          <a:p>
            <a:pPr lvl="1"/>
            <a:r>
              <a:rPr lang="en-GB" dirty="0"/>
              <a:t>Class could refer to physical object, but could also be something that does a job</a:t>
            </a:r>
          </a:p>
          <a:p>
            <a:pPr lvl="1"/>
            <a:r>
              <a:rPr lang="en-GB" dirty="0"/>
              <a:t>Maybe use nuclear detection as an example</a:t>
            </a:r>
          </a:p>
          <a:p>
            <a:r>
              <a:rPr lang="en-GB" dirty="0"/>
              <a:t>Using objects and methods</a:t>
            </a:r>
          </a:p>
          <a:p>
            <a:pPr lvl="1"/>
            <a:r>
              <a:rPr lang="en-GB" dirty="0"/>
              <a:t>Find function which outputs objects (maybe something imaging related – maybe </a:t>
            </a:r>
            <a:r>
              <a:rPr lang="en-GB" dirty="0" err="1"/>
              <a:t>Bioformats</a:t>
            </a:r>
            <a:r>
              <a:rPr lang="en-GB" dirty="0"/>
              <a:t>…)</a:t>
            </a:r>
          </a:p>
          <a:p>
            <a:r>
              <a:rPr lang="en-GB" dirty="0"/>
              <a:t>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224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image reading (Bio-Formats)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52687" cy="4929411"/>
          </a:xfrm>
        </p:spPr>
        <p:txBody>
          <a:bodyPr/>
          <a:lstStyle/>
          <a:p>
            <a:r>
              <a:rPr lang="en-GB" dirty="0"/>
              <a:t>What is Bio-Formats Reader?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Java-based library for reading proprietary image formats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Developed by The Open Microscopy Environment (OME)</a:t>
            </a:r>
          </a:p>
          <a:p>
            <a:pPr lvl="1"/>
            <a:endParaRPr lang="en-GB" sz="1200" dirty="0">
              <a:solidFill>
                <a:schemeClr val="accent1"/>
              </a:solidFill>
            </a:endParaRPr>
          </a:p>
          <a:p>
            <a:r>
              <a:rPr lang="en-GB" dirty="0"/>
              <a:t>What formats does it support?</a:t>
            </a:r>
          </a:p>
          <a:p>
            <a:pPr lvl="1"/>
            <a:r>
              <a:rPr lang="en-GB" dirty="0"/>
              <a:t>Over 150 formats supported</a:t>
            </a:r>
          </a:p>
          <a:p>
            <a:pPr lvl="1"/>
            <a:r>
              <a:rPr lang="en-GB" dirty="0"/>
              <a:t>Of note for users of Wolfson Bioimaging Facility</a:t>
            </a:r>
          </a:p>
          <a:p>
            <a:pPr lvl="2"/>
            <a:r>
              <a:rPr lang="en-GB" dirty="0"/>
              <a:t>Leica .lif (most </a:t>
            </a:r>
            <a:r>
              <a:rPr lang="en-GB" dirty="0" err="1"/>
              <a:t>widefields</a:t>
            </a:r>
            <a:r>
              <a:rPr lang="en-GB" dirty="0"/>
              <a:t> and </a:t>
            </a:r>
            <a:r>
              <a:rPr lang="en-GB" dirty="0" err="1"/>
              <a:t>confocals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Zeiss .</a:t>
            </a:r>
            <a:r>
              <a:rPr lang="en-GB" dirty="0" err="1"/>
              <a:t>czi</a:t>
            </a:r>
            <a:r>
              <a:rPr lang="en-GB" dirty="0"/>
              <a:t> (lightsheet)</a:t>
            </a:r>
          </a:p>
          <a:p>
            <a:pPr lvl="2"/>
            <a:r>
              <a:rPr lang="en-GB" dirty="0"/>
              <a:t>PerkinElmer .flex (high content system)</a:t>
            </a:r>
          </a:p>
        </p:txBody>
      </p:sp>
    </p:spTree>
    <p:extLst>
      <p:ext uri="{BB962C8B-B14F-4D97-AF65-F5344CB8AC3E}">
        <p14:creationId xmlns:p14="http://schemas.microsoft.com/office/powerpoint/2010/main" val="28293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52687" cy="4929411"/>
          </a:xfrm>
        </p:spPr>
        <p:txBody>
          <a:bodyPr/>
          <a:lstStyle/>
          <a:p>
            <a:r>
              <a:rPr lang="en-GB" dirty="0"/>
              <a:t>Bio-Formats can also read image metadata</a:t>
            </a:r>
          </a:p>
          <a:p>
            <a:pPr lvl="1"/>
            <a:r>
              <a:rPr lang="en-GB" dirty="0"/>
              <a:t>Metadata is information about the image, included in the file</a:t>
            </a:r>
          </a:p>
          <a:p>
            <a:endParaRPr lang="en-GB" sz="1200" dirty="0"/>
          </a:p>
          <a:p>
            <a:r>
              <a:rPr lang="en-GB" dirty="0"/>
              <a:t>Metadata can include</a:t>
            </a:r>
          </a:p>
          <a:p>
            <a:pPr lvl="1"/>
            <a:r>
              <a:rPr lang="en-GB" dirty="0"/>
              <a:t>Time and date</a:t>
            </a:r>
          </a:p>
          <a:p>
            <a:pPr lvl="1"/>
            <a:r>
              <a:rPr lang="en-GB" dirty="0"/>
              <a:t>Spatial calibration (distance per pixel)</a:t>
            </a:r>
          </a:p>
          <a:p>
            <a:pPr lvl="1"/>
            <a:r>
              <a:rPr lang="en-GB" dirty="0"/>
              <a:t>Illumination parameters (e.g. laser powers)</a:t>
            </a:r>
          </a:p>
          <a:p>
            <a:pPr lvl="1"/>
            <a:endParaRPr lang="en-GB" sz="1200" dirty="0"/>
          </a:p>
          <a:p>
            <a:r>
              <a:rPr lang="en-GB" dirty="0"/>
              <a:t>Metadata is stored in a standardised OME format</a:t>
            </a:r>
          </a:p>
          <a:p>
            <a:pPr lvl="1"/>
            <a:r>
              <a:rPr lang="en-GB" dirty="0"/>
              <a:t>Promotes consistency in metadata access between formats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4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0DF38-AA98-4F13-A614-43A9BF2F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91" y="1233963"/>
            <a:ext cx="5951220" cy="43900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AC257-4F30-476D-B3AB-AAE368C3EFB2}"/>
              </a:ext>
            </a:extLst>
          </p:cNvPr>
          <p:cNvSpPr txBox="1">
            <a:spLocks/>
          </p:cNvSpPr>
          <p:nvPr/>
        </p:nvSpPr>
        <p:spPr>
          <a:xfrm>
            <a:off x="357051" y="5603956"/>
            <a:ext cx="11477898" cy="452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C00000"/>
                </a:solidFill>
              </a:rPr>
              <a:t>https://docs.openmicroscopy.org/bio-formats/6.3.1/users/matlab/</a:t>
            </a:r>
          </a:p>
        </p:txBody>
      </p:sp>
    </p:spTree>
    <p:extLst>
      <p:ext uri="{BB962C8B-B14F-4D97-AF65-F5344CB8AC3E}">
        <p14:creationId xmlns:p14="http://schemas.microsoft.com/office/powerpoint/2010/main" val="30426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Bio-Formats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918879" cy="4929411"/>
          </a:xfrm>
        </p:spPr>
        <p:txBody>
          <a:bodyPr/>
          <a:lstStyle/>
          <a:p>
            <a:r>
              <a:rPr lang="en-GB" dirty="0"/>
              <a:t>Basic image loading with </a:t>
            </a:r>
            <a:r>
              <a:rPr lang="en-GB" i="1" dirty="0" err="1">
                <a:solidFill>
                  <a:schemeClr val="accent1"/>
                </a:solidFill>
              </a:rPr>
              <a:t>bfopen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rgbClr val="C00000"/>
                </a:solidFill>
              </a:rPr>
              <a:t>Opens all series into a cell array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Need sufficient PC memory for this</a:t>
            </a:r>
          </a:p>
          <a:p>
            <a:pPr lvl="1"/>
            <a:endParaRPr lang="en-GB" sz="1200" i="1" dirty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DBD0E-2E80-4DFD-AC5B-CDB9B8C99E02}"/>
              </a:ext>
            </a:extLst>
          </p:cNvPr>
          <p:cNvSpPr txBox="1"/>
          <p:nvPr/>
        </p:nvSpPr>
        <p:spPr>
          <a:xfrm>
            <a:off x="2899954" y="2838994"/>
            <a:ext cx="6008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[Could have screenshots with text overlaid for each step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File loading and showing structure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Each row is a series</a:t>
            </a:r>
          </a:p>
          <a:p>
            <a:pPr marL="285750" lvl="2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First cell is itself a cell with each row as a different image</a:t>
            </a:r>
          </a:p>
          <a:p>
            <a:pPr marL="285750" lvl="2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    Column 1 is the image array</a:t>
            </a:r>
          </a:p>
          <a:p>
            <a:pPr marL="285750" lvl="2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    Column 2 is name of that image (brief description)</a:t>
            </a:r>
          </a:p>
          <a:p>
            <a:pPr marL="285750" lvl="2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Second cell is “raw” metadata structure as Java </a:t>
            </a:r>
            <a:r>
              <a:rPr lang="en-GB" dirty="0" err="1">
                <a:solidFill>
                  <a:srgbClr val="FF0000"/>
                </a:solidFill>
              </a:rPr>
              <a:t>HashTable</a:t>
            </a:r>
            <a:endParaRPr lang="en-GB" dirty="0">
              <a:solidFill>
                <a:srgbClr val="FF0000"/>
              </a:solidFill>
            </a:endParaRPr>
          </a:p>
          <a:p>
            <a:pPr marL="285750" lvl="2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Third cell contains colour lookup table information</a:t>
            </a:r>
          </a:p>
          <a:p>
            <a:pPr marL="285750" lvl="2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Fourth cell contains OME formatted metadata]</a:t>
            </a:r>
          </a:p>
          <a:p>
            <a:pPr marL="285750" lvl="2" indent="-285750">
              <a:buFontTx/>
              <a:buChar char="-"/>
            </a:pPr>
            <a:endParaRPr lang="en-GB" dirty="0"/>
          </a:p>
          <a:p>
            <a:pPr marL="285750" lvl="2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2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[Maybe do this after OOP, as BF has OOP format]</a:t>
            </a:r>
          </a:p>
          <a:p>
            <a:r>
              <a:rPr lang="en-GB" sz="2400" dirty="0"/>
              <a:t>Method of getting Bio-Formats to work</a:t>
            </a:r>
          </a:p>
          <a:p>
            <a:pPr lvl="1"/>
            <a:r>
              <a:rPr lang="en-GB" sz="2000" dirty="0"/>
              <a:t>Running a basic LIF import</a:t>
            </a:r>
          </a:p>
          <a:p>
            <a:pPr lvl="1"/>
            <a:r>
              <a:rPr lang="en-GB" sz="2000" dirty="0"/>
              <a:t>Dealing with multiple series</a:t>
            </a:r>
          </a:p>
          <a:p>
            <a:pPr lvl="1"/>
            <a:r>
              <a:rPr lang="en-GB" sz="2000" dirty="0"/>
              <a:t>Dealing with metadata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matrices recap</a:t>
            </a:r>
          </a:p>
          <a:p>
            <a:pPr lvl="1"/>
            <a:r>
              <a:rPr lang="en-GB" dirty="0"/>
              <a:t>Arrays are a regular grid of numbers in N dimensions</a:t>
            </a:r>
          </a:p>
          <a:p>
            <a:pPr lvl="1"/>
            <a:r>
              <a:rPr lang="en-GB" dirty="0"/>
              <a:t>Vectors are 1D arrays, matrices are 2D arrays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access to subsets via indexing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calculations on all values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 </a:t>
            </a:r>
            <a:r>
              <a:rPr lang="en-GB" dirty="0"/>
              <a:t>Can only store numeric values</a:t>
            </a:r>
          </a:p>
          <a:p>
            <a:pPr lvl="1"/>
            <a:endParaRPr lang="en-GB" sz="1200" dirty="0"/>
          </a:p>
          <a:p>
            <a:r>
              <a:rPr lang="en-GB" dirty="0"/>
              <a:t>Alternatives for mixed data types</a:t>
            </a:r>
          </a:p>
          <a:p>
            <a:pPr lvl="1"/>
            <a:r>
              <a:rPr lang="en-GB" dirty="0"/>
              <a:t>Cell arrays</a:t>
            </a:r>
          </a:p>
          <a:p>
            <a:pPr lvl="1"/>
            <a:r>
              <a:rPr lang="en-GB" dirty="0"/>
              <a:t>Tables</a:t>
            </a:r>
          </a:p>
          <a:p>
            <a:pPr lvl="1"/>
            <a:r>
              <a:rPr lang="en-GB" dirty="0"/>
              <a:t>Structure arrays (aka “structs”)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Structure arrays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3152775"/>
            <a:ext cx="7382512" cy="29733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EDDBC4-842A-4DA6-BB55-B750FC40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4229099"/>
            <a:ext cx="7382512" cy="18970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8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D93F8-E0F2-4E3F-A6FE-13B4C0A7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9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 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 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4657725"/>
            <a:ext cx="7382512" cy="14684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30392</TotalTime>
  <Words>2687</Words>
  <Application>Microsoft Office PowerPoint</Application>
  <PresentationFormat>Widescreen</PresentationFormat>
  <Paragraphs>502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Avenir Roman</vt:lpstr>
      <vt:lpstr>Calibri</vt:lpstr>
      <vt:lpstr>1_University of Bristol template</vt:lpstr>
      <vt:lpstr>MATLAB for image processing Session 3: Advanced data structures</vt:lpstr>
      <vt:lpstr>Course structure</vt:lpstr>
      <vt:lpstr>Under construction!</vt:lpstr>
      <vt:lpstr>PowerPoint Presentation</vt:lpstr>
      <vt:lpstr>Advanced data structures</vt:lpstr>
      <vt:lpstr>PowerPoint Presentation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PowerPoint Presentation</vt:lpstr>
      <vt:lpstr>Cell arrays</vt:lpstr>
      <vt:lpstr>Cell arrays</vt:lpstr>
      <vt:lpstr>Cell arrays</vt:lpstr>
      <vt:lpstr>Cell arrays</vt:lpstr>
      <vt:lpstr>Cell arrays</vt:lpstr>
      <vt:lpstr>Cell arrays</vt:lpstr>
      <vt:lpstr>Cell arrays</vt:lpstr>
      <vt:lpstr>PowerPoint Presentation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PowerPoint Presentation</vt:lpstr>
      <vt:lpstr>PowerPoint Presentation</vt:lpstr>
      <vt:lpstr>PowerPoint Presentation</vt:lpstr>
      <vt:lpstr>Bio-Formats and MATLAB</vt:lpstr>
      <vt:lpstr>Bio-Formats and MATLAB</vt:lpstr>
      <vt:lpstr>Bio-Formats and MATLAB</vt:lpstr>
      <vt:lpstr>Bio-Formats and MATLAB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812</cp:revision>
  <cp:lastPrinted>2019-11-26T12:49:37Z</cp:lastPrinted>
  <dcterms:modified xsi:type="dcterms:W3CDTF">2020-01-31T16:51:09Z</dcterms:modified>
</cp:coreProperties>
</file>