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25"/>
  </p:notesMasterIdLst>
  <p:sldIdLst>
    <p:sldId id="316" r:id="rId2"/>
    <p:sldId id="351" r:id="rId3"/>
    <p:sldId id="361" r:id="rId4"/>
    <p:sldId id="352" r:id="rId5"/>
    <p:sldId id="367" r:id="rId6"/>
    <p:sldId id="371" r:id="rId7"/>
    <p:sldId id="373" r:id="rId8"/>
    <p:sldId id="372" r:id="rId9"/>
    <p:sldId id="374" r:id="rId10"/>
    <p:sldId id="370" r:id="rId11"/>
    <p:sldId id="369" r:id="rId12"/>
    <p:sldId id="368" r:id="rId13"/>
    <p:sldId id="366" r:id="rId14"/>
    <p:sldId id="365" r:id="rId15"/>
    <p:sldId id="354" r:id="rId16"/>
    <p:sldId id="353" r:id="rId17"/>
    <p:sldId id="363" r:id="rId18"/>
    <p:sldId id="364" r:id="rId19"/>
    <p:sldId id="362" r:id="rId20"/>
    <p:sldId id="355" r:id="rId21"/>
    <p:sldId id="356" r:id="rId22"/>
    <p:sldId id="358" r:id="rId23"/>
    <p:sldId id="357" r:id="rId24"/>
  </p:sldIdLst>
  <p:sldSz cx="12192000" cy="6858000"/>
  <p:notesSz cx="6669088" cy="9926638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Cross" initials="SC" lastIdx="1" clrIdx="0">
    <p:extLst>
      <p:ext uri="{19B8F6BF-5375-455C-9EA6-DF929625EA0E}">
        <p15:presenceInfo xmlns:p15="http://schemas.microsoft.com/office/powerpoint/2012/main" userId="S::sc13967@bristol.ac.uk::95050c75-c08e-47d3-9b9e-088bad4f7f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F37"/>
    <a:srgbClr val="FFFFFF"/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35" autoAdjust="0"/>
    <p:restoredTop sz="96395" autoAdjust="0"/>
  </p:normalViewPr>
  <p:slideViewPr>
    <p:cSldViewPr snapToGrid="0">
      <p:cViewPr>
        <p:scale>
          <a:sx n="125" d="100"/>
          <a:sy n="125" d="100"/>
        </p:scale>
        <p:origin x="-2886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889212" y="4715153"/>
            <a:ext cx="4890665" cy="44669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4588559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2439927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991565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48013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1844842"/>
            <a:ext cx="1152128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0" y="3356992"/>
            <a:ext cx="1152128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222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266" y="253416"/>
            <a:ext cx="7357468" cy="5999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buFont typeface="Arial" pitchFamily="34" charset="0"/>
              <a:buChar char="­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809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buFont typeface="Arial" pitchFamily="34" charset="0"/>
              <a:buChar char="­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076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2784"/>
            <a:ext cx="5486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412784"/>
            <a:ext cx="5486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666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68760"/>
            <a:ext cx="7315200" cy="417646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5225"/>
            <a:ext cx="7315200" cy="6549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659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387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34963" y="107950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4963" y="616585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7" descr="logo-ltr.tif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963" y="285750"/>
            <a:ext cx="1944687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1" descr="address.gif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4788" y="6237288"/>
            <a:ext cx="1492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31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BF2F37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2693987"/>
            <a:ext cx="11521280" cy="1470025"/>
          </a:xfrm>
        </p:spPr>
        <p:txBody>
          <a:bodyPr/>
          <a:lstStyle/>
          <a:p>
            <a:r>
              <a:rPr lang="en-GB" dirty="0"/>
              <a:t>MATLAB for image processing</a:t>
            </a:r>
            <a:br>
              <a:rPr lang="en-GB" dirty="0"/>
            </a:br>
            <a:r>
              <a:rPr lang="en-GB" sz="2800" dirty="0"/>
              <a:t>Session 2: Matrices and image 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191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Initialising an empty matrix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Matrices can be re-sized, but this is SLOW</a:t>
            </a:r>
          </a:p>
        </p:txBody>
      </p:sp>
    </p:spTree>
    <p:extLst>
      <p:ext uri="{BB962C8B-B14F-4D97-AF65-F5344CB8AC3E}">
        <p14:creationId xmlns:p14="http://schemas.microsoft.com/office/powerpoint/2010/main" val="2138320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solidFill>
                  <a:srgbClr val="FF0000"/>
                </a:solidFill>
              </a:rPr>
              <a:t>[Have them do an exercise]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984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matrix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Access values in a matrix using coordinates</a:t>
            </a:r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0354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 creating a small matrix</a:t>
            </a:r>
          </a:p>
          <a:p>
            <a:r>
              <a:rPr lang="en-GB" dirty="0"/>
              <a:t>Could use rand(3)</a:t>
            </a:r>
          </a:p>
          <a:p>
            <a:r>
              <a:rPr lang="en-GB" dirty="0"/>
              <a:t>Dimension order</a:t>
            </a:r>
          </a:p>
          <a:p>
            <a:r>
              <a:rPr lang="en-GB" dirty="0"/>
              <a:t>Indexing</a:t>
            </a:r>
          </a:p>
          <a:p>
            <a:pPr lvl="1"/>
            <a:r>
              <a:rPr lang="en-GB" dirty="0"/>
              <a:t>Accessing a single value</a:t>
            </a:r>
          </a:p>
          <a:p>
            <a:pPr lvl="1"/>
            <a:r>
              <a:rPr lang="en-GB" dirty="0"/>
              <a:t>Accessing a range of values</a:t>
            </a:r>
          </a:p>
        </p:txBody>
      </p:sp>
    </p:spTree>
    <p:extLst>
      <p:ext uri="{BB962C8B-B14F-4D97-AF65-F5344CB8AC3E}">
        <p14:creationId xmlns:p14="http://schemas.microsoft.com/office/powerpoint/2010/main" val="2285108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Matrix operations</a:t>
            </a:r>
          </a:p>
          <a:p>
            <a:pPr lvl="1"/>
            <a:r>
              <a:rPr lang="en-GB" dirty="0"/>
              <a:t>Start by adding a single value to a matrix</a:t>
            </a:r>
          </a:p>
          <a:p>
            <a:pPr lvl="1"/>
            <a:r>
              <a:rPr lang="en-GB" dirty="0"/>
              <a:t>Add two matrices together</a:t>
            </a:r>
          </a:p>
          <a:p>
            <a:pPr lvl="1"/>
            <a:r>
              <a:rPr lang="en-GB" dirty="0"/>
              <a:t>Talk about the element-wise dot (e.g. .*)</a:t>
            </a:r>
          </a:p>
        </p:txBody>
      </p:sp>
    </p:spTree>
    <p:extLst>
      <p:ext uri="{BB962C8B-B14F-4D97-AF65-F5344CB8AC3E}">
        <p14:creationId xmlns:p14="http://schemas.microsoft.com/office/powerpoint/2010/main" val="909048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Initialising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and how?</a:t>
            </a:r>
          </a:p>
          <a:p>
            <a:r>
              <a:rPr lang="en-GB" dirty="0"/>
              <a:t>Demo of creating a matrix</a:t>
            </a:r>
          </a:p>
          <a:p>
            <a:pPr lvl="1"/>
            <a:r>
              <a:rPr lang="en-GB" dirty="0"/>
              <a:t>Non-initialised</a:t>
            </a:r>
          </a:p>
          <a:p>
            <a:pPr lvl="1"/>
            <a:r>
              <a:rPr lang="en-GB" dirty="0"/>
              <a:t>Initialised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587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Tic toc</a:t>
            </a:r>
          </a:p>
          <a:p>
            <a:pPr lvl="1"/>
            <a:r>
              <a:rPr lang="en-GB" dirty="0"/>
              <a:t>Demo</a:t>
            </a:r>
          </a:p>
          <a:p>
            <a:r>
              <a:rPr lang="en-GB" dirty="0"/>
              <a:t>Profiler</a:t>
            </a:r>
          </a:p>
          <a:p>
            <a:pPr lvl="1"/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18872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Visualising data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681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Figures and plotting</a:t>
            </a:r>
          </a:p>
          <a:p>
            <a:r>
              <a:rPr lang="en-GB" dirty="0"/>
              <a:t>Generate a 1D trace, then plot this</a:t>
            </a:r>
          </a:p>
          <a:p>
            <a:r>
              <a:rPr lang="en-GB" dirty="0"/>
              <a:t>Functions</a:t>
            </a:r>
          </a:p>
          <a:p>
            <a:pPr lvl="1"/>
            <a:r>
              <a:rPr lang="en-GB" dirty="0"/>
              <a:t>hold</a:t>
            </a:r>
          </a:p>
          <a:p>
            <a:pPr lvl="1"/>
            <a:r>
              <a:rPr lang="en-GB" dirty="0" err="1"/>
              <a:t>gca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4363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Image processing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321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E4A7-CBDD-4C3F-9BC8-05BB491F1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Session 1</a:t>
            </a:r>
          </a:p>
          <a:p>
            <a:pPr lvl="1"/>
            <a:r>
              <a:rPr lang="en-GB" sz="2400" dirty="0"/>
              <a:t>Introduction to MATLAB</a:t>
            </a:r>
          </a:p>
          <a:p>
            <a:pPr lvl="1"/>
            <a:r>
              <a:rPr lang="en-GB" sz="2400" dirty="0"/>
              <a:t>Data types</a:t>
            </a:r>
          </a:p>
          <a:p>
            <a:pPr lvl="1"/>
            <a:r>
              <a:rPr lang="en-GB" sz="2400" dirty="0"/>
              <a:t>Conditional statements and loops</a:t>
            </a:r>
          </a:p>
          <a:p>
            <a:pPr lvl="1"/>
            <a:endParaRPr lang="en-GB" sz="2400" dirty="0"/>
          </a:p>
          <a:p>
            <a:pPr lvl="1"/>
            <a:endParaRPr lang="en-GB" sz="1200" dirty="0"/>
          </a:p>
          <a:p>
            <a:r>
              <a:rPr lang="en-GB" sz="2800" dirty="0"/>
              <a:t>Session 3</a:t>
            </a:r>
          </a:p>
          <a:p>
            <a:pPr lvl="1"/>
            <a:r>
              <a:rPr lang="en-GB" sz="2400" dirty="0"/>
              <a:t>Advanced data structures</a:t>
            </a:r>
          </a:p>
          <a:p>
            <a:pPr lvl="1"/>
            <a:r>
              <a:rPr lang="en-GB" sz="2400" dirty="0"/>
              <a:t>Advanced image reading (</a:t>
            </a:r>
            <a:r>
              <a:rPr lang="en-GB" sz="2400" dirty="0" err="1"/>
              <a:t>Bioformats</a:t>
            </a:r>
            <a:r>
              <a:rPr lang="en-GB" sz="2400" dirty="0"/>
              <a:t>)</a:t>
            </a:r>
            <a:endParaRPr lang="en-GB" sz="2000" dirty="0"/>
          </a:p>
          <a:p>
            <a:pPr lvl="1"/>
            <a:r>
              <a:rPr lang="en-GB" sz="2400" dirty="0"/>
              <a:t>Object-oriented programming</a:t>
            </a:r>
          </a:p>
          <a:p>
            <a:pPr lvl="1"/>
            <a:endParaRPr lang="en-GB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368441-D1D8-40DF-8257-0B2FE0BFC97F}"/>
              </a:ext>
            </a:extLst>
          </p:cNvPr>
          <p:cNvSpPr txBox="1">
            <a:spLocks/>
          </p:cNvSpPr>
          <p:nvPr/>
        </p:nvSpPr>
        <p:spPr>
          <a:xfrm>
            <a:off x="6096000" y="1196942"/>
            <a:ext cx="576064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Session 2</a:t>
            </a:r>
          </a:p>
          <a:p>
            <a:pPr lvl="1"/>
            <a:r>
              <a:rPr lang="en-GB" sz="2400" dirty="0"/>
              <a:t>Matrix operations</a:t>
            </a:r>
          </a:p>
          <a:p>
            <a:pPr lvl="1"/>
            <a:r>
              <a:rPr lang="en-GB" sz="2400" dirty="0"/>
              <a:t>Figures and plotting</a:t>
            </a:r>
          </a:p>
          <a:p>
            <a:pPr lvl="1"/>
            <a:r>
              <a:rPr lang="en-GB" sz="2400" dirty="0"/>
              <a:t>Image processing</a:t>
            </a:r>
          </a:p>
          <a:p>
            <a:pPr lvl="1"/>
            <a:endParaRPr lang="en-GB" sz="2400" dirty="0"/>
          </a:p>
          <a:p>
            <a:pPr lvl="1"/>
            <a:endParaRPr lang="en-GB" sz="1200" dirty="0"/>
          </a:p>
          <a:p>
            <a:r>
              <a:rPr lang="en-GB" sz="2800" dirty="0"/>
              <a:t>Session 4</a:t>
            </a:r>
          </a:p>
          <a:p>
            <a:pPr lvl="1"/>
            <a:r>
              <a:rPr lang="en-GB" sz="2400" dirty="0"/>
              <a:t>Designing a user interface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A14640-3093-495C-9897-FB809A5AC7BE}"/>
              </a:ext>
            </a:extLst>
          </p:cNvPr>
          <p:cNvGrpSpPr/>
          <p:nvPr/>
        </p:nvGrpSpPr>
        <p:grpSpPr>
          <a:xfrm>
            <a:off x="6423569" y="4943825"/>
            <a:ext cx="5088876" cy="1018706"/>
            <a:chOff x="6767764" y="4869012"/>
            <a:chExt cx="4537452" cy="1018706"/>
          </a:xfrm>
        </p:grpSpPr>
        <p:pic>
          <p:nvPicPr>
            <p:cNvPr id="1026" name="Picture 2" descr="See the source image">
              <a:extLst>
                <a:ext uri="{FF2B5EF4-FFF2-40B4-BE49-F238E27FC236}">
                  <a16:creationId xmlns:a16="http://schemas.microsoft.com/office/drawing/2014/main" id="{7F7C875F-2006-4A90-BBA3-6BB63A58DC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6510" y="4869012"/>
              <a:ext cx="1018706" cy="1018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75927A-B354-4981-8817-46E9FFCBE837}"/>
                </a:ext>
              </a:extLst>
            </p:cNvPr>
            <p:cNvSpPr txBox="1"/>
            <p:nvPr/>
          </p:nvSpPr>
          <p:spPr>
            <a:xfrm>
              <a:off x="6767764" y="4925836"/>
              <a:ext cx="351874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800" dirty="0">
                  <a:solidFill>
                    <a:schemeClr val="tx1"/>
                  </a:solidFill>
                </a:rPr>
                <a:t>Requests?  Let me know!</a:t>
              </a:r>
            </a:p>
            <a:p>
              <a:pPr algn="l"/>
              <a:r>
                <a:rPr lang="en-GB" sz="2400" dirty="0">
                  <a:solidFill>
                    <a:srgbClr val="BF2F37"/>
                  </a:solidFill>
                </a:rPr>
                <a:t>stephen.cross@bristol.ac.uk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4134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standard libraries</a:t>
            </a:r>
          </a:p>
          <a:p>
            <a:pPr lvl="1"/>
            <a:r>
              <a:rPr lang="en-GB" dirty="0" err="1"/>
              <a:t>imread</a:t>
            </a:r>
            <a:endParaRPr lang="en-GB" dirty="0"/>
          </a:p>
          <a:p>
            <a:r>
              <a:rPr lang="en-GB" dirty="0"/>
              <a:t>Oh look, they’re matrices</a:t>
            </a:r>
          </a:p>
          <a:p>
            <a:r>
              <a:rPr lang="en-GB" dirty="0"/>
              <a:t>Multidimensionality</a:t>
            </a:r>
          </a:p>
        </p:txBody>
      </p:sp>
    </p:spTree>
    <p:extLst>
      <p:ext uri="{BB962C8B-B14F-4D97-AF65-F5344CB8AC3E}">
        <p14:creationId xmlns:p14="http://schemas.microsoft.com/office/powerpoint/2010/main" val="2947281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image</a:t>
            </a:r>
          </a:p>
          <a:p>
            <a:pPr lvl="1"/>
            <a:r>
              <a:rPr lang="en-GB" dirty="0" err="1"/>
              <a:t>imagesc</a:t>
            </a:r>
            <a:endParaRPr lang="en-GB" dirty="0"/>
          </a:p>
          <a:p>
            <a:r>
              <a:rPr lang="en-GB" dirty="0" err="1"/>
              <a:t>imshow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8107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Filters</a:t>
            </a:r>
          </a:p>
          <a:p>
            <a:pPr lvl="1"/>
            <a:r>
              <a:rPr lang="en-GB" dirty="0"/>
              <a:t>Median</a:t>
            </a:r>
          </a:p>
          <a:p>
            <a:pPr lvl="1"/>
            <a:r>
              <a:rPr lang="en-GB" dirty="0"/>
              <a:t>Gaussian</a:t>
            </a:r>
            <a:endParaRPr lang="en-GB" b="1" dirty="0"/>
          </a:p>
          <a:p>
            <a:r>
              <a:rPr lang="en-GB" dirty="0"/>
              <a:t>Thresholding</a:t>
            </a:r>
          </a:p>
          <a:p>
            <a:pPr lvl="1"/>
            <a:r>
              <a:rPr lang="en-GB" dirty="0"/>
              <a:t>Otsu method</a:t>
            </a:r>
          </a:p>
        </p:txBody>
      </p:sp>
    </p:spTree>
    <p:extLst>
      <p:ext uri="{BB962C8B-B14F-4D97-AF65-F5344CB8AC3E}">
        <p14:creationId xmlns:p14="http://schemas.microsoft.com/office/powerpoint/2010/main" val="3035785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imwrite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7485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Matrix operations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547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So far we’ve only looked at variables holding a single value</a:t>
            </a:r>
          </a:p>
          <a:p>
            <a:endParaRPr lang="en-GB" sz="1200" dirty="0"/>
          </a:p>
          <a:p>
            <a:r>
              <a:rPr lang="en-GB" dirty="0"/>
              <a:t>Matrices hold multiple numeric values in an n-dimensional grid</a:t>
            </a:r>
          </a:p>
          <a:p>
            <a:pPr lvl="1"/>
            <a:r>
              <a:rPr lang="en-GB" dirty="0"/>
              <a:t>MATLAB is specifically optimised for calculations on these</a:t>
            </a:r>
          </a:p>
          <a:p>
            <a:pPr lvl="1"/>
            <a:r>
              <a:rPr lang="en-GB" dirty="0"/>
              <a:t>Have a minimum of 2 dimensions (XY)</a:t>
            </a:r>
          </a:p>
          <a:p>
            <a:pPr lvl="1"/>
            <a:r>
              <a:rPr lang="en-GB" dirty="0"/>
              <a:t>XY dimensions always specified first in the order (row, column)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EA4F3-C917-4C3E-BA69-FAE55AB9E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604" y="3880684"/>
            <a:ext cx="5818792" cy="216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74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Creating a 2D matrix from known values</a:t>
            </a:r>
          </a:p>
          <a:p>
            <a:pPr lvl="1"/>
            <a:r>
              <a:rPr lang="en-GB" dirty="0"/>
              <a:t>Surround values with square brackets</a:t>
            </a:r>
          </a:p>
          <a:p>
            <a:pPr lvl="1"/>
            <a:r>
              <a:rPr lang="en-GB" dirty="0"/>
              <a:t>Comma-separate items on the same row</a:t>
            </a:r>
          </a:p>
          <a:p>
            <a:pPr lvl="1"/>
            <a:r>
              <a:rPr lang="en-GB" dirty="0"/>
              <a:t>Semicolon-separate rows</a:t>
            </a:r>
            <a:endParaRPr lang="en-GB" sz="28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E0D0426-0B06-473B-9CD0-B82445A8FEE4}"/>
              </a:ext>
            </a:extLst>
          </p:cNvPr>
          <p:cNvSpPr txBox="1">
            <a:spLocks/>
          </p:cNvSpPr>
          <p:nvPr/>
        </p:nvSpPr>
        <p:spPr>
          <a:xfrm>
            <a:off x="335360" y="3247697"/>
            <a:ext cx="3841200" cy="187821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 single row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53AA60D-C624-43EF-9E8C-99F29A3BF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920" y="3850376"/>
            <a:ext cx="2804160" cy="219075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5B85927-0157-4AB1-B1CE-6782F9DF5441}"/>
              </a:ext>
            </a:extLst>
          </p:cNvPr>
          <p:cNvSpPr txBox="1">
            <a:spLocks/>
          </p:cNvSpPr>
          <p:nvPr/>
        </p:nvSpPr>
        <p:spPr>
          <a:xfrm>
            <a:off x="4176560" y="3247696"/>
            <a:ext cx="3841200" cy="187821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 single column</a:t>
            </a:r>
          </a:p>
          <a:p>
            <a:pPr lvl="1"/>
            <a:endParaRPr lang="en-GB" i="1" dirty="0">
              <a:solidFill>
                <a:schemeClr val="accent1"/>
              </a:solidFill>
            </a:endParaRPr>
          </a:p>
          <a:p>
            <a:pPr lvl="1"/>
            <a:endParaRPr lang="en-GB" sz="1200" dirty="0"/>
          </a:p>
          <a:p>
            <a:pPr lvl="1"/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C7002C5-58B7-4395-B99C-219A0BA87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80" y="3850376"/>
            <a:ext cx="2804160" cy="219075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3B329FC-57D7-4384-A84D-C614B27BF593}"/>
              </a:ext>
            </a:extLst>
          </p:cNvPr>
          <p:cNvSpPr txBox="1">
            <a:spLocks/>
          </p:cNvSpPr>
          <p:nvPr/>
        </p:nvSpPr>
        <p:spPr>
          <a:xfrm>
            <a:off x="8015442" y="3247693"/>
            <a:ext cx="3841200" cy="187821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 true 2D matrix</a:t>
            </a:r>
          </a:p>
          <a:p>
            <a:pPr lvl="1"/>
            <a:endParaRPr lang="en-GB" i="1" dirty="0">
              <a:solidFill>
                <a:schemeClr val="accent1"/>
              </a:solidFill>
            </a:endParaRPr>
          </a:p>
          <a:p>
            <a:pPr lvl="1"/>
            <a:endParaRPr lang="en-GB" sz="1200" dirty="0"/>
          </a:p>
          <a:p>
            <a:pPr lvl="1"/>
            <a:endParaRPr lang="en-GB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55EB208-4DE9-48EF-832B-B81488BF7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3962" y="3850376"/>
            <a:ext cx="2804160" cy="219075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</p:spTree>
    <p:extLst>
      <p:ext uri="{BB962C8B-B14F-4D97-AF65-F5344CB8AC3E}">
        <p14:creationId xmlns:p14="http://schemas.microsoft.com/office/powerpoint/2010/main" val="460338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Matrices can be joined along existing or new axes</a:t>
            </a:r>
          </a:p>
          <a:p>
            <a:pPr lvl="1"/>
            <a:r>
              <a:rPr lang="en-GB" dirty="0"/>
              <a:t>Used to create higher dimensionalities than 2D</a:t>
            </a:r>
          </a:p>
          <a:p>
            <a:pPr lvl="1"/>
            <a:endParaRPr lang="en-GB" sz="1200" dirty="0"/>
          </a:p>
          <a:p>
            <a:r>
              <a:rPr lang="en-GB" dirty="0"/>
              <a:t>Using concatenation function</a:t>
            </a:r>
          </a:p>
          <a:p>
            <a:pPr lvl="1"/>
            <a:r>
              <a:rPr lang="en-GB" dirty="0"/>
              <a:t>Create separate matrices, then join using </a:t>
            </a:r>
            <a:r>
              <a:rPr lang="en-GB" i="1" dirty="0">
                <a:solidFill>
                  <a:schemeClr val="accent1"/>
                </a:solidFill>
              </a:rPr>
              <a:t>cat</a:t>
            </a:r>
            <a:r>
              <a:rPr lang="en-GB" dirty="0"/>
              <a:t> function</a:t>
            </a:r>
          </a:p>
          <a:p>
            <a:pPr lvl="1"/>
            <a:r>
              <a:rPr lang="en-GB" dirty="0"/>
              <a:t>First argument of </a:t>
            </a:r>
            <a:r>
              <a:rPr lang="en-GB" i="1" dirty="0">
                <a:solidFill>
                  <a:schemeClr val="accent1"/>
                </a:solidFill>
              </a:rPr>
              <a:t>cat</a:t>
            </a:r>
            <a:r>
              <a:rPr lang="en-GB" dirty="0"/>
              <a:t> specifies axis to concatenate along</a:t>
            </a:r>
          </a:p>
          <a:p>
            <a:pPr lvl="1"/>
            <a:endParaRPr lang="en-GB" sz="1200" dirty="0"/>
          </a:p>
          <a:p>
            <a:r>
              <a:rPr lang="en-GB" dirty="0"/>
              <a:t>By indexing</a:t>
            </a:r>
          </a:p>
          <a:p>
            <a:pPr lvl="1"/>
            <a:r>
              <a:rPr lang="en-GB" dirty="0"/>
              <a:t>Create separate matrices, then merge one into the other</a:t>
            </a:r>
          </a:p>
          <a:p>
            <a:pPr lvl="1"/>
            <a:r>
              <a:rPr lang="en-GB" dirty="0"/>
              <a:t>Not as simple to extend existing dimensions (</a:t>
            </a:r>
            <a:r>
              <a:rPr lang="en-GB" i="1" dirty="0">
                <a:solidFill>
                  <a:schemeClr val="accent1"/>
                </a:solidFill>
              </a:rPr>
              <a:t>cat</a:t>
            </a:r>
            <a:r>
              <a:rPr lang="en-GB" dirty="0"/>
              <a:t> is better)</a:t>
            </a:r>
          </a:p>
          <a:p>
            <a:pPr lvl="1"/>
            <a:r>
              <a:rPr lang="en-GB" dirty="0"/>
              <a:t>We’ll look into indexing in more detail later 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D3422C-CF2F-475A-94EB-1CB488A2AEC9}"/>
              </a:ext>
            </a:extLst>
          </p:cNvPr>
          <p:cNvSpPr/>
          <p:nvPr/>
        </p:nvSpPr>
        <p:spPr>
          <a:xfrm>
            <a:off x="335360" y="2362200"/>
            <a:ext cx="11521280" cy="376396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47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Matrices can be joined along existing or new axes</a:t>
            </a:r>
          </a:p>
          <a:p>
            <a:pPr lvl="1"/>
            <a:r>
              <a:rPr lang="en-GB" dirty="0"/>
              <a:t>Used to create higher dimensionalities than 2D</a:t>
            </a:r>
          </a:p>
          <a:p>
            <a:pPr lvl="1"/>
            <a:endParaRPr lang="en-GB" sz="1200" dirty="0"/>
          </a:p>
          <a:p>
            <a:r>
              <a:rPr lang="en-GB" dirty="0"/>
              <a:t>Using concatenation function</a:t>
            </a:r>
          </a:p>
          <a:p>
            <a:pPr lvl="1"/>
            <a:r>
              <a:rPr lang="en-GB" dirty="0"/>
              <a:t>Create separate matrices, then join using </a:t>
            </a:r>
            <a:r>
              <a:rPr lang="en-GB" i="1" dirty="0">
                <a:solidFill>
                  <a:schemeClr val="accent1"/>
                </a:solidFill>
              </a:rPr>
              <a:t>cat</a:t>
            </a:r>
            <a:r>
              <a:rPr lang="en-GB" dirty="0"/>
              <a:t> function</a:t>
            </a:r>
          </a:p>
          <a:p>
            <a:pPr lvl="1"/>
            <a:r>
              <a:rPr lang="en-GB" dirty="0"/>
              <a:t>First argument of </a:t>
            </a:r>
            <a:r>
              <a:rPr lang="en-GB" i="1" dirty="0">
                <a:solidFill>
                  <a:schemeClr val="accent1"/>
                </a:solidFill>
              </a:rPr>
              <a:t>cat</a:t>
            </a:r>
            <a:r>
              <a:rPr lang="en-GB" dirty="0"/>
              <a:t> specifies axis to concatenate along</a:t>
            </a:r>
          </a:p>
          <a:p>
            <a:pPr lvl="1"/>
            <a:endParaRPr lang="en-GB" sz="1200" dirty="0"/>
          </a:p>
          <a:p>
            <a:r>
              <a:rPr lang="en-GB" dirty="0"/>
              <a:t>By indexing</a:t>
            </a:r>
          </a:p>
          <a:p>
            <a:pPr lvl="1"/>
            <a:r>
              <a:rPr lang="en-GB" dirty="0"/>
              <a:t>Create separate matrices, then merge one into the other</a:t>
            </a:r>
          </a:p>
          <a:p>
            <a:pPr lvl="1"/>
            <a:r>
              <a:rPr lang="en-GB" dirty="0"/>
              <a:t>Not as simple to extend existing dimensions (</a:t>
            </a:r>
            <a:r>
              <a:rPr lang="en-GB" i="1" dirty="0">
                <a:solidFill>
                  <a:schemeClr val="accent1"/>
                </a:solidFill>
              </a:rPr>
              <a:t>cat</a:t>
            </a:r>
            <a:r>
              <a:rPr lang="en-GB" dirty="0"/>
              <a:t> is better)</a:t>
            </a:r>
          </a:p>
          <a:p>
            <a:pPr lvl="1"/>
            <a:r>
              <a:rPr lang="en-GB" dirty="0"/>
              <a:t>We’ll look into indexing in more detail later 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D3422C-CF2F-475A-94EB-1CB488A2AEC9}"/>
              </a:ext>
            </a:extLst>
          </p:cNvPr>
          <p:cNvSpPr/>
          <p:nvPr/>
        </p:nvSpPr>
        <p:spPr>
          <a:xfrm>
            <a:off x="335360" y="3857297"/>
            <a:ext cx="11521280" cy="22688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5DBF88-9070-480B-A837-4C932A17F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962" y="1344158"/>
            <a:ext cx="2804160" cy="4696968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3AEC3F5-97E9-4E72-A151-AB0ABA786691}"/>
              </a:ext>
            </a:extLst>
          </p:cNvPr>
          <p:cNvSpPr/>
          <p:nvPr/>
        </p:nvSpPr>
        <p:spPr>
          <a:xfrm>
            <a:off x="8903585" y="3444875"/>
            <a:ext cx="2097790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646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matrices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9B021CB-97DB-4981-A50E-D47508637B41}"/>
              </a:ext>
            </a:extLst>
          </p:cNvPr>
          <p:cNvSpPr txBox="1">
            <a:spLocks/>
          </p:cNvSpPr>
          <p:nvPr/>
        </p:nvSpPr>
        <p:spPr>
          <a:xfrm>
            <a:off x="335360" y="1198179"/>
            <a:ext cx="3841200" cy="187821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Joining vertically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E266A01-BDAA-41F5-A602-56C0536C9764}"/>
              </a:ext>
            </a:extLst>
          </p:cNvPr>
          <p:cNvSpPr txBox="1">
            <a:spLocks/>
          </p:cNvSpPr>
          <p:nvPr/>
        </p:nvSpPr>
        <p:spPr>
          <a:xfrm>
            <a:off x="4176560" y="1198178"/>
            <a:ext cx="3841200" cy="187821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Joining horizontally</a:t>
            </a:r>
          </a:p>
          <a:p>
            <a:pPr lvl="1"/>
            <a:endParaRPr lang="en-GB" i="1" dirty="0">
              <a:solidFill>
                <a:schemeClr val="accent1"/>
              </a:solidFill>
            </a:endParaRPr>
          </a:p>
          <a:p>
            <a:pPr lvl="1"/>
            <a:endParaRPr lang="en-GB" sz="1200" dirty="0"/>
          </a:p>
          <a:p>
            <a:pPr lvl="1"/>
            <a:endParaRPr lang="en-GB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592B9A9-ABD6-4508-B8B8-5BEE4F4E5EA1}"/>
              </a:ext>
            </a:extLst>
          </p:cNvPr>
          <p:cNvSpPr txBox="1">
            <a:spLocks/>
          </p:cNvSpPr>
          <p:nvPr/>
        </p:nvSpPr>
        <p:spPr>
          <a:xfrm>
            <a:off x="8015442" y="1198175"/>
            <a:ext cx="3841200" cy="187821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Joining along new axis</a:t>
            </a:r>
          </a:p>
          <a:p>
            <a:pPr lvl="1"/>
            <a:endParaRPr lang="en-GB" i="1" dirty="0">
              <a:solidFill>
                <a:schemeClr val="accent1"/>
              </a:solidFill>
            </a:endParaRPr>
          </a:p>
          <a:p>
            <a:pPr lvl="1"/>
            <a:endParaRPr lang="en-GB" sz="1200" dirty="0"/>
          </a:p>
          <a:p>
            <a:pPr lvl="1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E64607-8CAD-4193-A0C5-1456B9923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80" y="1834886"/>
            <a:ext cx="2804160" cy="420624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18412C-DCE6-42C7-A9EE-5F5A1E139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3962" y="1834886"/>
            <a:ext cx="2804160" cy="420624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3A2E758-2613-45D9-9FAE-AEA6B61BC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920" y="1834886"/>
            <a:ext cx="2804160" cy="420624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8DE8992-0794-4720-967E-8DDB8AFA8180}"/>
              </a:ext>
            </a:extLst>
          </p:cNvPr>
          <p:cNvSpPr/>
          <p:nvPr/>
        </p:nvSpPr>
        <p:spPr>
          <a:xfrm>
            <a:off x="1221351" y="3933244"/>
            <a:ext cx="2097790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384821-8010-443B-9EDD-885F1514A0DB}"/>
              </a:ext>
            </a:extLst>
          </p:cNvPr>
          <p:cNvSpPr/>
          <p:nvPr/>
        </p:nvSpPr>
        <p:spPr>
          <a:xfrm>
            <a:off x="5059437" y="3933243"/>
            <a:ext cx="2097790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E11C6E-3ED8-45A5-8D23-893E23B12A03}"/>
              </a:ext>
            </a:extLst>
          </p:cNvPr>
          <p:cNvSpPr/>
          <p:nvPr/>
        </p:nvSpPr>
        <p:spPr>
          <a:xfrm>
            <a:off x="8910007" y="2355904"/>
            <a:ext cx="2097790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521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Matrices can be joined along existing or new axes</a:t>
            </a:r>
          </a:p>
          <a:p>
            <a:pPr lvl="1"/>
            <a:r>
              <a:rPr lang="en-GB" dirty="0"/>
              <a:t>Used to create higher dimensionalities than 2D</a:t>
            </a:r>
          </a:p>
          <a:p>
            <a:pPr lvl="1"/>
            <a:endParaRPr lang="en-GB" sz="1200" dirty="0"/>
          </a:p>
          <a:p>
            <a:r>
              <a:rPr lang="en-GB" dirty="0"/>
              <a:t>Using concatenation function</a:t>
            </a:r>
          </a:p>
          <a:p>
            <a:pPr lvl="1"/>
            <a:r>
              <a:rPr lang="en-GB" dirty="0"/>
              <a:t>Create separate matrices, then join using </a:t>
            </a:r>
            <a:r>
              <a:rPr lang="en-GB" i="1" dirty="0">
                <a:solidFill>
                  <a:schemeClr val="accent1"/>
                </a:solidFill>
              </a:rPr>
              <a:t>cat</a:t>
            </a:r>
            <a:r>
              <a:rPr lang="en-GB" dirty="0"/>
              <a:t> function</a:t>
            </a:r>
          </a:p>
          <a:p>
            <a:pPr lvl="1"/>
            <a:r>
              <a:rPr lang="en-GB" dirty="0"/>
              <a:t>First argument of </a:t>
            </a:r>
            <a:r>
              <a:rPr lang="en-GB" i="1" dirty="0">
                <a:solidFill>
                  <a:schemeClr val="accent1"/>
                </a:solidFill>
              </a:rPr>
              <a:t>cat</a:t>
            </a:r>
            <a:r>
              <a:rPr lang="en-GB" dirty="0"/>
              <a:t> specifies axis to concatenate along</a:t>
            </a:r>
          </a:p>
          <a:p>
            <a:pPr lvl="1"/>
            <a:endParaRPr lang="en-GB" sz="1200" dirty="0"/>
          </a:p>
          <a:p>
            <a:r>
              <a:rPr lang="en-GB" dirty="0"/>
              <a:t>By indexing</a:t>
            </a:r>
          </a:p>
          <a:p>
            <a:pPr lvl="1"/>
            <a:r>
              <a:rPr lang="en-GB" dirty="0"/>
              <a:t>Create separate matrices, then merge one into the other</a:t>
            </a:r>
          </a:p>
          <a:p>
            <a:pPr lvl="1"/>
            <a:r>
              <a:rPr lang="en-GB" dirty="0"/>
              <a:t>Not as simple to extend existing dimensions (</a:t>
            </a:r>
            <a:r>
              <a:rPr lang="en-GB" i="1" dirty="0">
                <a:solidFill>
                  <a:schemeClr val="accent1"/>
                </a:solidFill>
              </a:rPr>
              <a:t>cat</a:t>
            </a:r>
            <a:r>
              <a:rPr lang="en-GB" dirty="0"/>
              <a:t> is better)</a:t>
            </a:r>
          </a:p>
          <a:p>
            <a:pPr lvl="1"/>
            <a:r>
              <a:rPr lang="en-GB" dirty="0"/>
              <a:t>We’ll look into indexing in more detail later 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0BAEFA-D303-4DB8-9C12-CE043C51E41A}"/>
              </a:ext>
            </a:extLst>
          </p:cNvPr>
          <p:cNvSpPr/>
          <p:nvPr/>
        </p:nvSpPr>
        <p:spPr>
          <a:xfrm>
            <a:off x="335360" y="2185639"/>
            <a:ext cx="11521280" cy="176189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ECB1F-47B4-4727-9942-BEC780DE8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962" y="1344158"/>
            <a:ext cx="2804160" cy="4696968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D4FCC21-AE80-40B2-B5EA-C669B6C061DB}"/>
              </a:ext>
            </a:extLst>
          </p:cNvPr>
          <p:cNvSpPr/>
          <p:nvPr/>
        </p:nvSpPr>
        <p:spPr>
          <a:xfrm>
            <a:off x="9039225" y="1863711"/>
            <a:ext cx="590550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7AC471-D56E-4616-A5DE-B46068DC22B6}"/>
              </a:ext>
            </a:extLst>
          </p:cNvPr>
          <p:cNvSpPr/>
          <p:nvPr/>
        </p:nvSpPr>
        <p:spPr>
          <a:xfrm>
            <a:off x="9039224" y="5492322"/>
            <a:ext cx="1006476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3AE187-07EC-47FD-B97F-3EE7E2B7415F}"/>
              </a:ext>
            </a:extLst>
          </p:cNvPr>
          <p:cNvSpPr/>
          <p:nvPr/>
        </p:nvSpPr>
        <p:spPr>
          <a:xfrm>
            <a:off x="8903585" y="2809297"/>
            <a:ext cx="1526290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562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9" grpId="1" animBg="1"/>
    </p:bldLst>
  </p:timing>
</p:sld>
</file>

<file path=ppt/theme/theme1.xml><?xml version="1.0" encoding="utf-8"?>
<a:theme xmlns:a="http://schemas.openxmlformats.org/drawingml/2006/main" name="1_University of Bristo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descreen-presentation-template.ppt [Compatibility Mode]" id="{015D3FAC-8A05-4D96-B86A-FAF1F2B83C04}" vid="{E95CFD32-1F5A-4942-BB4C-571E14057853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University of Bristol template</Template>
  <TotalTime>20749</TotalTime>
  <Words>565</Words>
  <Application>Microsoft Office PowerPoint</Application>
  <PresentationFormat>Widescreen</PresentationFormat>
  <Paragraphs>142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Avenir Roman</vt:lpstr>
      <vt:lpstr>Calibri</vt:lpstr>
      <vt:lpstr>1_University of Bristol template</vt:lpstr>
      <vt:lpstr>MATLAB for image processing Session 2: Matrices and image processing</vt:lpstr>
      <vt:lpstr>Course structure</vt:lpstr>
      <vt:lpstr>PowerPoint Presentation</vt:lpstr>
      <vt:lpstr>Introduction to matrices</vt:lpstr>
      <vt:lpstr>Creating matrices</vt:lpstr>
      <vt:lpstr>Combining matrices</vt:lpstr>
      <vt:lpstr>Combining matrices</vt:lpstr>
      <vt:lpstr>Combining matrices</vt:lpstr>
      <vt:lpstr>Combining matrices</vt:lpstr>
      <vt:lpstr>Creating matrices</vt:lpstr>
      <vt:lpstr>Creating matrices</vt:lpstr>
      <vt:lpstr>Accessing matrix data</vt:lpstr>
      <vt:lpstr>Introduction to matrices</vt:lpstr>
      <vt:lpstr>Introduction to matrices</vt:lpstr>
      <vt:lpstr>Initialising matrices</vt:lpstr>
      <vt:lpstr>Optimising code</vt:lpstr>
      <vt:lpstr>PowerPoint Presentation</vt:lpstr>
      <vt:lpstr>Image loading</vt:lpstr>
      <vt:lpstr>PowerPoint Presentation</vt:lpstr>
      <vt:lpstr>Image loading</vt:lpstr>
      <vt:lpstr>Visualising images</vt:lpstr>
      <vt:lpstr>Image processing</vt:lpstr>
      <vt:lpstr>Saving 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ImageJ/FIJI image processing basics</dc:title>
  <dc:creator>SJ Cross</dc:creator>
  <cp:lastModifiedBy>Stephen Cross</cp:lastModifiedBy>
  <cp:revision>482</cp:revision>
  <cp:lastPrinted>2019-11-26T12:49:37Z</cp:lastPrinted>
  <dcterms:modified xsi:type="dcterms:W3CDTF">2020-01-22T12:03:59Z</dcterms:modified>
</cp:coreProperties>
</file>