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74"/>
  </p:notesMasterIdLst>
  <p:sldIdLst>
    <p:sldId id="316" r:id="rId2"/>
    <p:sldId id="351" r:id="rId3"/>
    <p:sldId id="409" r:id="rId4"/>
    <p:sldId id="407" r:id="rId5"/>
    <p:sldId id="405" r:id="rId6"/>
    <p:sldId id="329" r:id="rId7"/>
    <p:sldId id="337" r:id="rId8"/>
    <p:sldId id="319" r:id="rId9"/>
    <p:sldId id="347" r:id="rId10"/>
    <p:sldId id="333" r:id="rId11"/>
    <p:sldId id="324" r:id="rId12"/>
    <p:sldId id="334" r:id="rId13"/>
    <p:sldId id="339" r:id="rId14"/>
    <p:sldId id="330" r:id="rId15"/>
    <p:sldId id="336" r:id="rId16"/>
    <p:sldId id="335" r:id="rId17"/>
    <p:sldId id="338" r:id="rId18"/>
    <p:sldId id="332" r:id="rId19"/>
    <p:sldId id="341" r:id="rId20"/>
    <p:sldId id="340" r:id="rId21"/>
    <p:sldId id="343" r:id="rId22"/>
    <p:sldId id="342" r:id="rId23"/>
    <p:sldId id="403" r:id="rId24"/>
    <p:sldId id="349" r:id="rId25"/>
    <p:sldId id="352" r:id="rId26"/>
    <p:sldId id="350" r:id="rId27"/>
    <p:sldId id="406" r:id="rId28"/>
    <p:sldId id="404" r:id="rId29"/>
    <p:sldId id="369" r:id="rId30"/>
    <p:sldId id="375" r:id="rId31"/>
    <p:sldId id="372" r:id="rId32"/>
    <p:sldId id="373" r:id="rId33"/>
    <p:sldId id="374" r:id="rId34"/>
    <p:sldId id="376" r:id="rId35"/>
    <p:sldId id="370" r:id="rId36"/>
    <p:sldId id="377" r:id="rId37"/>
    <p:sldId id="327" r:id="rId38"/>
    <p:sldId id="346" r:id="rId39"/>
    <p:sldId id="320" r:id="rId40"/>
    <p:sldId id="397" r:id="rId41"/>
    <p:sldId id="348" r:id="rId42"/>
    <p:sldId id="358" r:id="rId43"/>
    <p:sldId id="360" r:id="rId44"/>
    <p:sldId id="353" r:id="rId45"/>
    <p:sldId id="354" r:id="rId46"/>
    <p:sldId id="378" r:id="rId47"/>
    <p:sldId id="355" r:id="rId48"/>
    <p:sldId id="356" r:id="rId49"/>
    <p:sldId id="361" r:id="rId50"/>
    <p:sldId id="364" r:id="rId51"/>
    <p:sldId id="365" r:id="rId52"/>
    <p:sldId id="366" r:id="rId53"/>
    <p:sldId id="367" r:id="rId54"/>
    <p:sldId id="368" r:id="rId55"/>
    <p:sldId id="388" r:id="rId56"/>
    <p:sldId id="384" r:id="rId57"/>
    <p:sldId id="385" r:id="rId58"/>
    <p:sldId id="386" r:id="rId59"/>
    <p:sldId id="387" r:id="rId60"/>
    <p:sldId id="389" r:id="rId61"/>
    <p:sldId id="390" r:id="rId62"/>
    <p:sldId id="391" r:id="rId63"/>
    <p:sldId id="393" r:id="rId64"/>
    <p:sldId id="394" r:id="rId65"/>
    <p:sldId id="395" r:id="rId66"/>
    <p:sldId id="396" r:id="rId67"/>
    <p:sldId id="398" r:id="rId68"/>
    <p:sldId id="399" r:id="rId69"/>
    <p:sldId id="400" r:id="rId70"/>
    <p:sldId id="401" r:id="rId71"/>
    <p:sldId id="402" r:id="rId72"/>
    <p:sldId id="408" r:id="rId73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37"/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5" autoAdjust="0"/>
    <p:restoredTop sz="96395" autoAdjust="0"/>
  </p:normalViewPr>
  <p:slideViewPr>
    <p:cSldViewPr snapToGrid="0">
      <p:cViewPr varScale="1">
        <p:scale>
          <a:sx n="109" d="100"/>
          <a:sy n="109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06637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385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998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59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71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94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853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346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8896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646555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First, give example of typing code live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10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02574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322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232737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4223998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697840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442322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984904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035929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846661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847188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120620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579955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101282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1299012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4074200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474612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551786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94507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20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88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08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76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97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8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matlabcentra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1: 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</p:spTree>
    <p:extLst>
      <p:ext uri="{BB962C8B-B14F-4D97-AF65-F5344CB8AC3E}">
        <p14:creationId xmlns:p14="http://schemas.microsoft.com/office/powerpoint/2010/main" val="23018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0C5BA-75CF-43E3-A8C0-900A30B34619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93CD81-1CFE-4684-A6F8-237B1A69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AFE4E8-A594-470F-BF8B-B8F56160C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39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62FFA8-7D0A-4FE0-B472-29E335459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7D67E7-04FC-4F18-8A6A-8C3D5882378D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9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4932ED-B056-4FA0-903D-1E0921F87DA7}"/>
              </a:ext>
            </a:extLst>
          </p:cNvPr>
          <p:cNvGrpSpPr/>
          <p:nvPr/>
        </p:nvGrpSpPr>
        <p:grpSpPr>
          <a:xfrm>
            <a:off x="2376530" y="3736640"/>
            <a:ext cx="7438940" cy="1444960"/>
            <a:chOff x="2335794" y="3736643"/>
            <a:chExt cx="7438940" cy="19246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4DD3E3-60E9-4AEA-A55D-8264BB2E0CA6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9A257-9D2C-4246-A756-19D8C911D094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639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Run some code in the command window</a:t>
              </a:r>
            </a:p>
            <a:p>
              <a:endParaRPr lang="en-GB" dirty="0"/>
            </a:p>
            <a:p>
              <a:pPr marL="342900" indent="-342900">
                <a:buAutoNum type="arabicPeriod"/>
              </a:pPr>
              <a:r>
                <a:rPr lang="en-GB" dirty="0"/>
                <a:t>Type the following into the command window, then press “Enter”.  </a:t>
              </a:r>
            </a:p>
            <a:p>
              <a:pPr algn="ctr"/>
              <a:r>
                <a:rPr lang="en-GB" i="1" dirty="0" err="1">
                  <a:solidFill>
                    <a:schemeClr val="accent1"/>
                  </a:solidFill>
                </a:rPr>
                <a:t>disp</a:t>
              </a:r>
              <a:r>
                <a:rPr lang="en-GB" i="1" dirty="0">
                  <a:solidFill>
                    <a:schemeClr val="accent1"/>
                  </a:solidFill>
                </a:rPr>
                <a:t>('Hello from the command window!');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1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4932ED-B056-4FA0-903D-1E0921F87DA7}"/>
              </a:ext>
            </a:extLst>
          </p:cNvPr>
          <p:cNvGrpSpPr/>
          <p:nvPr/>
        </p:nvGrpSpPr>
        <p:grpSpPr>
          <a:xfrm>
            <a:off x="2376530" y="3736640"/>
            <a:ext cx="7438940" cy="1444960"/>
            <a:chOff x="2335794" y="3736643"/>
            <a:chExt cx="7438940" cy="19246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4DD3E3-60E9-4AEA-A55D-8264BB2E0CA6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9A257-9D2C-4246-A756-19D8C911D094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639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Run some code in the command window</a:t>
              </a:r>
            </a:p>
            <a:p>
              <a:endParaRPr lang="en-GB" dirty="0"/>
            </a:p>
            <a:p>
              <a:pPr algn="ctr"/>
              <a:r>
                <a:rPr lang="en-GB" dirty="0"/>
                <a:t>The message “Hello from the command window!” </a:t>
              </a:r>
            </a:p>
            <a:p>
              <a:pPr algn="ctr"/>
              <a:r>
                <a:rPr lang="en-GB" dirty="0"/>
                <a:t>should appear on the next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74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D51B5-D6F7-4614-BC0B-BEA5F4EA79E0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669CECD-71F4-4D9D-A3AF-22B8AEFFA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A2B6E59-C224-4582-AF12-711A481B3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B7E06B5-E4D7-4C1E-9A07-A819659EB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C85A83C-22FB-4274-B2B7-6B1228E82B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B0B5BD40-5B9D-42D2-A74B-BBF20771F7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2928B7EE-3145-43B7-A7AC-300D6F222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5D99BC7-227C-4ECA-B1ED-BF296A0A0203}"/>
              </a:ext>
            </a:extLst>
          </p:cNvPr>
          <p:cNvSpPr/>
          <p:nvPr/>
        </p:nvSpPr>
        <p:spPr>
          <a:xfrm>
            <a:off x="4562618" y="2105636"/>
            <a:ext cx="4879831" cy="2542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AA682F-A078-41BA-9E67-DE4D6E811B3A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C98A9-68E7-4952-ACF6-EE6D6CE73125}"/>
              </a:ext>
            </a:extLst>
          </p:cNvPr>
          <p:cNvSpPr/>
          <p:nvPr/>
        </p:nvSpPr>
        <p:spPr>
          <a:xfrm>
            <a:off x="3286126" y="1502569"/>
            <a:ext cx="204788" cy="37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472AE0-E996-44E1-B3BB-E91D6E3E410C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0AD58B-9D21-4BE9-9AFA-8E9B92320D6D}"/>
              </a:ext>
            </a:extLst>
          </p:cNvPr>
          <p:cNvGrpSpPr/>
          <p:nvPr/>
        </p:nvGrpSpPr>
        <p:grpSpPr>
          <a:xfrm>
            <a:off x="2376530" y="3736642"/>
            <a:ext cx="7438940" cy="2194258"/>
            <a:chOff x="2335794" y="3736643"/>
            <a:chExt cx="7438940" cy="19246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F3271A-A5A0-4314-8787-0BB429409322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201E04-938F-4341-B2E1-D5A40E135B6D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808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Create and run an M-file</a:t>
              </a:r>
            </a:p>
            <a:p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/>
                <a:t>In the editor, create a new script file and add the following code</a:t>
              </a:r>
            </a:p>
            <a:p>
              <a:pPr lvl="1" algn="ctr"/>
              <a:r>
                <a:rPr lang="en-GB" i="1" dirty="0" err="1">
                  <a:solidFill>
                    <a:schemeClr val="accent1"/>
                  </a:solidFill>
                </a:rPr>
                <a:t>disp</a:t>
              </a:r>
              <a:r>
                <a:rPr lang="en-GB" i="1" dirty="0">
                  <a:solidFill>
                    <a:schemeClr val="accent1"/>
                  </a:solidFill>
                </a:rPr>
                <a:t>('Hello from an M-file!');</a:t>
              </a:r>
            </a:p>
            <a:p>
              <a:pPr lvl="1" algn="ctr"/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/>
                <a:t>From the “Editor” tab, save the script to a file called </a:t>
              </a:r>
              <a:r>
                <a:rPr lang="en-GB" dirty="0" err="1"/>
                <a:t>demoscript.m</a:t>
              </a:r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In the command window, type </a:t>
              </a:r>
              <a:r>
                <a:rPr lang="en-GB" i="1" dirty="0" err="1">
                  <a:solidFill>
                    <a:schemeClr val="accent1"/>
                  </a:solidFill>
                </a:rPr>
                <a:t>demoscript</a:t>
              </a:r>
              <a:r>
                <a:rPr lang="en-GB" dirty="0">
                  <a:solidFill>
                    <a:schemeClr val="tx1"/>
                  </a:solidFill>
                </a:rPr>
                <a:t> and press “Enter”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5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0AD58B-9D21-4BE9-9AFA-8E9B92320D6D}"/>
              </a:ext>
            </a:extLst>
          </p:cNvPr>
          <p:cNvGrpSpPr/>
          <p:nvPr/>
        </p:nvGrpSpPr>
        <p:grpSpPr>
          <a:xfrm>
            <a:off x="2376530" y="3736642"/>
            <a:ext cx="7438940" cy="2194258"/>
            <a:chOff x="2335794" y="3736643"/>
            <a:chExt cx="7438940" cy="19246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F3271A-A5A0-4314-8787-0BB429409322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201E04-938F-4341-B2E1-D5A40E135B6D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808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Create and run an M-file</a:t>
              </a:r>
            </a:p>
            <a:p>
              <a:endParaRPr lang="en-GB" dirty="0"/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Did the code run?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If not, it’s likely because MATLAB didn’t know where to look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for the </a:t>
              </a:r>
              <a:r>
                <a:rPr lang="en-GB" dirty="0" err="1">
                  <a:solidFill>
                    <a:schemeClr val="tx1"/>
                  </a:solidFill>
                </a:rPr>
                <a:t>demoscript.m</a:t>
              </a:r>
              <a:r>
                <a:rPr lang="en-GB" dirty="0">
                  <a:solidFill>
                    <a:schemeClr val="tx1"/>
                  </a:solidFill>
                </a:rPr>
                <a:t> file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6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335360" y="2362200"/>
            <a:ext cx="11521280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8078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6095998" y="2362200"/>
            <a:ext cx="5760641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74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Advanced image reading (</a:t>
            </a:r>
            <a:r>
              <a:rPr lang="en-GB" sz="2400" dirty="0" err="1"/>
              <a:t>Bioformats</a:t>
            </a:r>
            <a:r>
              <a:rPr lang="en-GB" sz="2400" dirty="0"/>
              <a:t>)</a:t>
            </a:r>
            <a:endParaRPr lang="en-GB" sz="2000" dirty="0"/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Matrix operations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AD961-73B8-42BF-A40C-B3238F130AC1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A38F51-79F8-4B9E-9440-2C50E6D1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E438CC-BE96-410F-A663-3D8CE4E4C9C7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9D920-520A-4998-8296-13CAAB39EA20}"/>
              </a:ext>
            </a:extLst>
          </p:cNvPr>
          <p:cNvSpPr/>
          <p:nvPr/>
        </p:nvSpPr>
        <p:spPr>
          <a:xfrm>
            <a:off x="2857877" y="1969835"/>
            <a:ext cx="6584571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9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335360" y="2362200"/>
            <a:ext cx="5760640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5226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Add To add folders to the path, use the Set Path tool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AD961-73B8-42BF-A40C-B3238F130AC1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D3EE8AE1-1417-4AC8-93AF-B836667A3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0640A0-FC9A-4CE4-A942-0C5CCACCC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A0FB4ABA-74BD-46C1-8186-72C29140A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2FC966-9F6F-4143-A200-DFB9E880A7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D1BC25-9954-43E7-8EFB-F834BE7E73D7}"/>
              </a:ext>
            </a:extLst>
          </p:cNvPr>
          <p:cNvSpPr/>
          <p:nvPr/>
        </p:nvSpPr>
        <p:spPr>
          <a:xfrm>
            <a:off x="7058025" y="1624624"/>
            <a:ext cx="376237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41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Variables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2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Values stored in the workspace (i.e. in MATLAB’s memory)</a:t>
            </a:r>
          </a:p>
          <a:p>
            <a:pPr lvl="1"/>
            <a:r>
              <a:rPr lang="en-GB" sz="2400" dirty="0"/>
              <a:t>We can access that value using a specific reference</a:t>
            </a:r>
          </a:p>
          <a:p>
            <a:pPr lvl="1"/>
            <a:r>
              <a:rPr lang="en-GB" sz="2400" dirty="0"/>
              <a:t>Workspace panel shows a summary of that value</a:t>
            </a:r>
          </a:p>
          <a:p>
            <a:pPr lvl="1"/>
            <a:endParaRPr lang="en-GB" sz="1200" dirty="0"/>
          </a:p>
          <a:p>
            <a:r>
              <a:rPr lang="en-GB" sz="2800" dirty="0"/>
              <a:t>We can call the reference </a:t>
            </a:r>
            <a:r>
              <a:rPr lang="en-GB" sz="2800" i="1" dirty="0"/>
              <a:t>nearly</a:t>
            </a:r>
            <a:r>
              <a:rPr lang="en-GB" sz="2800" dirty="0"/>
              <a:t> anything</a:t>
            </a:r>
          </a:p>
          <a:p>
            <a:pPr lvl="1"/>
            <a:r>
              <a:rPr lang="en-GB" sz="2400" dirty="0"/>
              <a:t>Must start with a letter and contain no whitespace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my_variable_name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dirty="0"/>
              <a:t>or </a:t>
            </a:r>
            <a:r>
              <a:rPr lang="en-GB" sz="2400" i="1" dirty="0">
                <a:solidFill>
                  <a:schemeClr val="accent1"/>
                </a:solidFill>
              </a:rPr>
              <a:t>another_variable_3</a:t>
            </a:r>
          </a:p>
          <a:p>
            <a:pPr lvl="1"/>
            <a:endParaRPr lang="en-GB" sz="1200" dirty="0"/>
          </a:p>
          <a:p>
            <a:r>
              <a:rPr lang="en-GB" sz="2800" dirty="0"/>
              <a:t>Assign variables using </a:t>
            </a:r>
            <a:r>
              <a:rPr lang="en-GB" sz="2800" i="1" dirty="0">
                <a:solidFill>
                  <a:schemeClr val="accent1"/>
                </a:solidFill>
              </a:rPr>
              <a:t>=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number_to_store</a:t>
            </a:r>
            <a:r>
              <a:rPr lang="en-GB" sz="2400" i="1" dirty="0">
                <a:solidFill>
                  <a:schemeClr val="accent1"/>
                </a:solidFill>
              </a:rPr>
              <a:t> = 3.14</a:t>
            </a:r>
          </a:p>
          <a:p>
            <a:pPr lvl="1"/>
            <a:r>
              <a:rPr lang="en-GB" sz="2400" dirty="0"/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i="1" dirty="0" err="1">
                <a:solidFill>
                  <a:schemeClr val="accent1"/>
                </a:solidFill>
              </a:rPr>
              <a:t>loaded_image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('Z:\Stephen\Courses\MATLAB\</a:t>
            </a:r>
            <a:r>
              <a:rPr lang="en-GB" sz="2400" i="1" dirty="0" err="1">
                <a:solidFill>
                  <a:schemeClr val="accent1"/>
                </a:solidFill>
              </a:rPr>
              <a:t>ExampleImage.tif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0835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Values stored in the workspace (i.e. in MATLAB’s memory)</a:t>
            </a:r>
          </a:p>
          <a:p>
            <a:pPr lvl="1"/>
            <a:r>
              <a:rPr lang="en-GB" sz="2400" dirty="0"/>
              <a:t>We can access that value using a specific reference</a:t>
            </a:r>
          </a:p>
          <a:p>
            <a:pPr lvl="1"/>
            <a:endParaRPr lang="en-GB" sz="1200" dirty="0"/>
          </a:p>
          <a:p>
            <a:r>
              <a:rPr lang="en-GB" sz="2800" dirty="0"/>
              <a:t>We can call the reference </a:t>
            </a:r>
            <a:r>
              <a:rPr lang="en-GB" sz="2800" i="1" dirty="0"/>
              <a:t>nearly</a:t>
            </a:r>
            <a:r>
              <a:rPr lang="en-GB" sz="2800" dirty="0"/>
              <a:t> anything</a:t>
            </a:r>
          </a:p>
          <a:p>
            <a:pPr lvl="1"/>
            <a:r>
              <a:rPr lang="en-GB" sz="2400" dirty="0"/>
              <a:t>Must start with a letter</a:t>
            </a:r>
          </a:p>
          <a:p>
            <a:pPr lvl="1"/>
            <a:r>
              <a:rPr lang="en-GB" sz="2400" dirty="0"/>
              <a:t>No whitespace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my_variable_name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dirty="0"/>
              <a:t>or </a:t>
            </a:r>
            <a:r>
              <a:rPr lang="en-GB" sz="2400" i="1" dirty="0">
                <a:solidFill>
                  <a:schemeClr val="accent1"/>
                </a:solidFill>
              </a:rPr>
              <a:t>another_variable_3</a:t>
            </a:r>
          </a:p>
          <a:p>
            <a:pPr lvl="1"/>
            <a:endParaRPr lang="en-GB" sz="1200" dirty="0"/>
          </a:p>
          <a:p>
            <a:r>
              <a:rPr lang="en-GB" sz="2800" dirty="0"/>
              <a:t>Assign variables using “=“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number_to_store</a:t>
            </a:r>
            <a:r>
              <a:rPr lang="en-GB" sz="2400" i="1" dirty="0">
                <a:solidFill>
                  <a:schemeClr val="accent1"/>
                </a:solidFill>
              </a:rPr>
              <a:t> = 3.14</a:t>
            </a:r>
          </a:p>
          <a:p>
            <a:pPr lvl="1"/>
            <a:r>
              <a:rPr lang="en-GB" sz="2400" dirty="0"/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i="1" dirty="0" err="1">
                <a:solidFill>
                  <a:schemeClr val="accent1"/>
                </a:solidFill>
              </a:rPr>
              <a:t>loaded_image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(‘Z:\Stephen\Courses\MATLAB\</a:t>
            </a:r>
            <a:r>
              <a:rPr lang="en-GB" sz="2400" i="1" dirty="0" err="1">
                <a:solidFill>
                  <a:schemeClr val="accent1"/>
                </a:solidFill>
              </a:rPr>
              <a:t>ExampleImage.tif</a:t>
            </a:r>
            <a:r>
              <a:rPr lang="en-GB" sz="2400" i="1" dirty="0">
                <a:solidFill>
                  <a:schemeClr val="accent1"/>
                </a:solidFill>
              </a:rPr>
              <a:t>’);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F988A-CB12-4AD5-ABCD-9BCC25063BF2}"/>
              </a:ext>
            </a:extLst>
          </p:cNvPr>
          <p:cNvSpPr/>
          <p:nvPr/>
        </p:nvSpPr>
        <p:spPr>
          <a:xfrm>
            <a:off x="335360" y="1162622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A31571E-C4FA-4DB7-BA3E-51755CF30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752E9695-E2CD-4236-BEBA-8FCC66D41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EE2AC93-EE93-4DA3-AC0F-7AF309F2D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61C069-DF3B-4F5F-BCCF-24E53948AC28}"/>
              </a:ext>
            </a:extLst>
          </p:cNvPr>
          <p:cNvSpPr/>
          <p:nvPr/>
        </p:nvSpPr>
        <p:spPr>
          <a:xfrm>
            <a:off x="2857877" y="3999523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Remove all variables from workspace using </a:t>
            </a:r>
            <a:r>
              <a:rPr lang="en-GB" sz="2800" i="1" dirty="0">
                <a:solidFill>
                  <a:schemeClr val="accent1"/>
                </a:solidFill>
              </a:rPr>
              <a:t>clear</a:t>
            </a:r>
          </a:p>
          <a:p>
            <a:pPr lvl="1"/>
            <a:r>
              <a:rPr lang="en-GB" sz="2400" dirty="0"/>
              <a:t>You should include this as the first line of a script</a:t>
            </a:r>
          </a:p>
          <a:p>
            <a:pPr lvl="1"/>
            <a:r>
              <a:rPr lang="en-GB" sz="2400" dirty="0"/>
              <a:t>Clear specific variables by using their name </a:t>
            </a:r>
          </a:p>
          <a:p>
            <a:pPr lvl="2"/>
            <a:r>
              <a:rPr lang="en-GB" sz="2000" dirty="0"/>
              <a:t>e.g. To remove a </a:t>
            </a:r>
            <a:r>
              <a:rPr lang="en-GB" sz="2000"/>
              <a:t>variable called “var_1”, </a:t>
            </a:r>
            <a:r>
              <a:rPr lang="en-GB" sz="2000" dirty="0"/>
              <a:t>use </a:t>
            </a:r>
            <a:r>
              <a:rPr lang="en-GB" sz="2000" i="1" dirty="0">
                <a:solidFill>
                  <a:schemeClr val="accent1"/>
                </a:solidFill>
              </a:rPr>
              <a:t>clear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i="1" dirty="0">
                <a:solidFill>
                  <a:schemeClr val="accent1"/>
                </a:solidFill>
              </a:rPr>
              <a:t>var_1</a:t>
            </a:r>
          </a:p>
          <a:p>
            <a:pPr lvl="2"/>
            <a:endParaRPr lang="en-GB" sz="1200" dirty="0"/>
          </a:p>
          <a:p>
            <a:r>
              <a:rPr lang="en-GB" sz="2800" dirty="0"/>
              <a:t>The most recent non-assigned output is stored in </a:t>
            </a:r>
            <a:r>
              <a:rPr lang="en-GB" sz="2800" i="1" dirty="0" err="1">
                <a:solidFill>
                  <a:schemeClr val="accent1"/>
                </a:solidFill>
              </a:rPr>
              <a:t>ans</a:t>
            </a:r>
            <a:endParaRPr lang="en-GB" sz="28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>
                <a:solidFill>
                  <a:schemeClr val="accent2"/>
                </a:solidFill>
              </a:rPr>
              <a:t>Handy if you forgot to assign a reference to a variable!</a:t>
            </a:r>
          </a:p>
        </p:txBody>
      </p:sp>
    </p:spTree>
    <p:extLst>
      <p:ext uri="{BB962C8B-B14F-4D97-AF65-F5344CB8AC3E}">
        <p14:creationId xmlns:p14="http://schemas.microsoft.com/office/powerpoint/2010/main" val="13813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Why not type the values explicitly?</a:t>
            </a:r>
          </a:p>
          <a:p>
            <a:pPr lvl="1"/>
            <a:r>
              <a:rPr lang="en-GB" sz="2400" dirty="0"/>
              <a:t>Can’t we just write the values straight into the code?</a:t>
            </a:r>
          </a:p>
          <a:p>
            <a:endParaRPr lang="en-GB" sz="1200" dirty="0"/>
          </a:p>
          <a:p>
            <a:r>
              <a:rPr lang="en-GB" sz="2800" dirty="0"/>
              <a:t>Values unknown when writing the code</a:t>
            </a:r>
          </a:p>
          <a:p>
            <a:pPr lvl="1"/>
            <a:r>
              <a:rPr lang="en-GB" sz="2400" dirty="0"/>
              <a:t>If all values were known at the beginning, the output would always be the same</a:t>
            </a:r>
          </a:p>
          <a:p>
            <a:pPr lvl="1"/>
            <a:r>
              <a:rPr lang="en-GB" sz="2400" dirty="0"/>
              <a:t>e.g. An image loaded by the user must be stored in the workspace</a:t>
            </a:r>
          </a:p>
          <a:p>
            <a:pPr lvl="2"/>
            <a:r>
              <a:rPr lang="en-GB" sz="2000" dirty="0"/>
              <a:t>A reference lets us access this</a:t>
            </a:r>
          </a:p>
          <a:p>
            <a:pPr lvl="1"/>
            <a:endParaRPr lang="en-GB" sz="1200" dirty="0"/>
          </a:p>
          <a:p>
            <a:r>
              <a:rPr lang="en-GB" sz="2800" dirty="0"/>
              <a:t>Repeated use of a value</a:t>
            </a:r>
          </a:p>
          <a:p>
            <a:pPr lvl="1"/>
            <a:r>
              <a:rPr lang="en-GB" sz="2400" dirty="0"/>
              <a:t>e.g. A spatial calibration (distance/pixel), which is used many times</a:t>
            </a:r>
          </a:p>
          <a:p>
            <a:pPr marL="457200" lvl="1" indent="0" algn="ctr">
              <a:buNone/>
            </a:pPr>
            <a:endParaRPr lang="en-GB" sz="24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382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Functions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4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segments of code</a:t>
            </a:r>
          </a:p>
          <a:p>
            <a:pPr lvl="1"/>
            <a:r>
              <a:rPr lang="en-GB" sz="2400" dirty="0"/>
              <a:t>Accessible using their name</a:t>
            </a:r>
          </a:p>
          <a:p>
            <a:pPr lvl="1"/>
            <a:r>
              <a:rPr lang="en-GB" sz="2400" dirty="0"/>
              <a:t>A single function typically does one job</a:t>
            </a:r>
          </a:p>
          <a:p>
            <a:pPr lvl="1"/>
            <a:endParaRPr lang="en-GB" sz="1200" dirty="0"/>
          </a:p>
          <a:p>
            <a:r>
              <a:rPr lang="en-GB" sz="2800" dirty="0"/>
              <a:t>Example functions</a:t>
            </a:r>
          </a:p>
          <a:p>
            <a:pPr lvl="1"/>
            <a:r>
              <a:rPr lang="en-GB" sz="2400" dirty="0"/>
              <a:t>Display a message:	</a:t>
            </a:r>
            <a:r>
              <a:rPr lang="en-GB" sz="2400" i="1" dirty="0" err="1">
                <a:solidFill>
                  <a:schemeClr val="accent1"/>
                </a:solidFill>
              </a:rPr>
              <a:t>disp</a:t>
            </a:r>
            <a:r>
              <a:rPr lang="en-GB" sz="2400" i="1" dirty="0">
                <a:solidFill>
                  <a:schemeClr val="accent1"/>
                </a:solidFill>
              </a:rPr>
              <a:t>('Hello from the command window!');</a:t>
            </a:r>
          </a:p>
          <a:p>
            <a:pPr lvl="1"/>
            <a:r>
              <a:rPr lang="en-GB" sz="2400" dirty="0"/>
              <a:t>Load an image:</a:t>
            </a:r>
            <a:r>
              <a:rPr lang="en-GB" sz="2400" i="1" dirty="0">
                <a:solidFill>
                  <a:schemeClr val="accent1"/>
                </a:solidFill>
              </a:rPr>
              <a:t>		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('Z:\Stephen\MATLAB\</a:t>
            </a:r>
            <a:r>
              <a:rPr lang="en-GB" sz="2400" i="1" dirty="0" err="1">
                <a:solidFill>
                  <a:schemeClr val="accent1"/>
                </a:solidFill>
              </a:rPr>
              <a:t>ExImage.tif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  <a:p>
            <a:pPr lvl="1"/>
            <a:r>
              <a:rPr lang="en-GB" sz="2400" dirty="0"/>
              <a:t>Get image dimensions: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image_size</a:t>
            </a:r>
            <a:r>
              <a:rPr lang="en-GB" sz="2400" i="1" dirty="0">
                <a:solidFill>
                  <a:schemeClr val="accent1"/>
                </a:solidFill>
              </a:rPr>
              <a:t> = size(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GB" sz="2400" dirty="0"/>
              <a:t>Save an Excel file: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xlswrite</a:t>
            </a:r>
            <a:r>
              <a:rPr lang="en-GB" sz="2400" i="1" dirty="0">
                <a:solidFill>
                  <a:schemeClr val="accent1"/>
                </a:solidFill>
              </a:rPr>
              <a:t>('Z:\Stephen\MATLAB\MyResults.xlsx', </a:t>
            </a:r>
            <a:r>
              <a:rPr lang="en-GB" sz="2400" i="1" dirty="0" err="1">
                <a:solidFill>
                  <a:schemeClr val="accent1"/>
                </a:solidFill>
              </a:rPr>
              <a:t>results_table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endParaRPr lang="en-GB" sz="1200" i="1" dirty="0">
              <a:solidFill>
                <a:schemeClr val="accent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These are all defined with a common form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5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437138" cy="4929411"/>
          </a:xfrm>
        </p:spPr>
        <p:txBody>
          <a:bodyPr/>
          <a:lstStyle/>
          <a:p>
            <a:r>
              <a:rPr lang="en-GB" sz="2800" dirty="0"/>
              <a:t>Solutions for previous worksheet</a:t>
            </a:r>
          </a:p>
          <a:p>
            <a:pPr lvl="1"/>
            <a:r>
              <a:rPr lang="en-GB" sz="2000" dirty="0"/>
              <a:t>Session 2 onwards</a:t>
            </a:r>
          </a:p>
          <a:p>
            <a:pPr lvl="1"/>
            <a:endParaRPr lang="en-GB" sz="1200" dirty="0"/>
          </a:p>
          <a:p>
            <a:r>
              <a:rPr lang="en-GB" sz="2400" dirty="0"/>
              <a:t>Presentation of new concepts</a:t>
            </a:r>
          </a:p>
          <a:p>
            <a:pPr lvl="1"/>
            <a:r>
              <a:rPr lang="en-GB" sz="2000" dirty="0"/>
              <a:t>Some worked examples</a:t>
            </a:r>
          </a:p>
          <a:p>
            <a:pPr lvl="1"/>
            <a:r>
              <a:rPr lang="en-GB" sz="2000" dirty="0"/>
              <a:t>Feel free to follow along on your laptops</a:t>
            </a:r>
          </a:p>
          <a:p>
            <a:pPr lvl="1"/>
            <a:endParaRPr lang="en-GB" sz="1200" dirty="0"/>
          </a:p>
          <a:p>
            <a:r>
              <a:rPr lang="en-GB" sz="2400" dirty="0"/>
              <a:t>Worksheet</a:t>
            </a:r>
          </a:p>
          <a:p>
            <a:pPr lvl="1"/>
            <a:r>
              <a:rPr lang="en-GB" sz="2000" dirty="0"/>
              <a:t>Exercises to test understanding of new material</a:t>
            </a:r>
          </a:p>
          <a:p>
            <a:pPr lvl="1"/>
            <a:r>
              <a:rPr lang="en-GB" sz="2000" dirty="0"/>
              <a:t>Require researching how to implement solutions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958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F8B27-0896-4808-86AE-402821E1DC81}"/>
              </a:ext>
            </a:extLst>
          </p:cNvPr>
          <p:cNvSpPr/>
          <p:nvPr/>
        </p:nvSpPr>
        <p:spPr>
          <a:xfrm>
            <a:off x="335360" y="3130827"/>
            <a:ext cx="11521280" cy="159026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7CC8C-C210-4B8E-BD47-5AD21673F2FD}"/>
              </a:ext>
            </a:extLst>
          </p:cNvPr>
          <p:cNvSpPr/>
          <p:nvPr/>
        </p:nvSpPr>
        <p:spPr>
          <a:xfrm>
            <a:off x="335360" y="1838740"/>
            <a:ext cx="11521280" cy="12920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5174E-4662-4DE8-AEDD-285066E03CAD}"/>
              </a:ext>
            </a:extLst>
          </p:cNvPr>
          <p:cNvSpPr/>
          <p:nvPr/>
        </p:nvSpPr>
        <p:spPr>
          <a:xfrm>
            <a:off x="3961986" y="1196755"/>
            <a:ext cx="3295649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F8B27-0896-4808-86AE-402821E1DC81}"/>
              </a:ext>
            </a:extLst>
          </p:cNvPr>
          <p:cNvSpPr/>
          <p:nvPr/>
        </p:nvSpPr>
        <p:spPr>
          <a:xfrm>
            <a:off x="335360" y="3130827"/>
            <a:ext cx="11521280" cy="159026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3827E-AB41-433E-8C21-07A400884D6A}"/>
              </a:ext>
            </a:extLst>
          </p:cNvPr>
          <p:cNvSpPr/>
          <p:nvPr/>
        </p:nvSpPr>
        <p:spPr>
          <a:xfrm>
            <a:off x="7250686" y="1196753"/>
            <a:ext cx="361941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BCF020-BC30-43EC-8F54-F42A96CF8C28}"/>
              </a:ext>
            </a:extLst>
          </p:cNvPr>
          <p:cNvSpPr/>
          <p:nvPr/>
        </p:nvSpPr>
        <p:spPr>
          <a:xfrm>
            <a:off x="1321904" y="1196753"/>
            <a:ext cx="235880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sz="2800" dirty="0"/>
              <a:t>Let’s look at those example functions again</a:t>
            </a:r>
          </a:p>
          <a:p>
            <a:pPr lvl="1"/>
            <a:r>
              <a:rPr lang="en-GB" sz="2400" dirty="0"/>
              <a:t>Display a message:	</a:t>
            </a:r>
            <a:r>
              <a:rPr lang="en-GB" sz="2400" i="1" dirty="0" err="1">
                <a:solidFill>
                  <a:schemeClr val="accent1"/>
                </a:solidFill>
              </a:rPr>
              <a:t>disp</a:t>
            </a:r>
            <a:r>
              <a:rPr lang="en-GB" sz="2400" i="1" dirty="0">
                <a:solidFill>
                  <a:schemeClr val="accent1"/>
                </a:solidFill>
              </a:rPr>
              <a:t>('Hello from the command window! ');</a:t>
            </a:r>
          </a:p>
          <a:p>
            <a:pPr lvl="1"/>
            <a:r>
              <a:rPr lang="en-GB" sz="2400" dirty="0"/>
              <a:t>Load an image:</a:t>
            </a:r>
            <a:r>
              <a:rPr lang="en-GB" sz="2400" i="1" dirty="0">
                <a:solidFill>
                  <a:schemeClr val="accent1"/>
                </a:solidFill>
              </a:rPr>
              <a:t>		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('Z:\Stephen\MATLAB\</a:t>
            </a:r>
            <a:r>
              <a:rPr lang="en-GB" sz="2400" i="1" dirty="0" err="1">
                <a:solidFill>
                  <a:schemeClr val="accent1"/>
                </a:solidFill>
              </a:rPr>
              <a:t>ExImage.tif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  <a:p>
            <a:pPr lvl="1"/>
            <a:r>
              <a:rPr lang="en-GB" sz="2400" dirty="0"/>
              <a:t>Get image dimensions: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image_size</a:t>
            </a:r>
            <a:r>
              <a:rPr lang="en-GB" sz="2400" i="1" dirty="0">
                <a:solidFill>
                  <a:schemeClr val="accent1"/>
                </a:solidFill>
              </a:rPr>
              <a:t> = size(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GB" sz="2400" dirty="0"/>
              <a:t>Save an Excel file: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xlswrite</a:t>
            </a:r>
            <a:r>
              <a:rPr lang="en-GB" sz="2400" i="1" dirty="0">
                <a:solidFill>
                  <a:schemeClr val="accent1"/>
                </a:solidFill>
              </a:rPr>
              <a:t>('Z:\Stephen\MATLAB\MyResults.xlsx', </a:t>
            </a:r>
            <a:r>
              <a:rPr lang="en-GB" sz="2400" i="1" dirty="0" err="1">
                <a:solidFill>
                  <a:schemeClr val="accent1"/>
                </a:solidFill>
              </a:rPr>
              <a:t>results_table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D810B-7559-4E2B-8D98-609564D7407E}"/>
              </a:ext>
            </a:extLst>
          </p:cNvPr>
          <p:cNvSpPr/>
          <p:nvPr/>
        </p:nvSpPr>
        <p:spPr>
          <a:xfrm>
            <a:off x="3961986" y="1196755"/>
            <a:ext cx="3295649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32705-B487-496F-BA3B-F67B0FED0CE3}"/>
              </a:ext>
            </a:extLst>
          </p:cNvPr>
          <p:cNvSpPr/>
          <p:nvPr/>
        </p:nvSpPr>
        <p:spPr>
          <a:xfrm>
            <a:off x="7250686" y="1196753"/>
            <a:ext cx="361941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82BF0-796F-4EF7-8CEB-E9303DDD0971}"/>
              </a:ext>
            </a:extLst>
          </p:cNvPr>
          <p:cNvSpPr/>
          <p:nvPr/>
        </p:nvSpPr>
        <p:spPr>
          <a:xfrm>
            <a:off x="1321904" y="1196753"/>
            <a:ext cx="235880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65A5BF-7013-47F3-9E8D-8D82A788A56B}"/>
              </a:ext>
            </a:extLst>
          </p:cNvPr>
          <p:cNvSpPr/>
          <p:nvPr/>
        </p:nvSpPr>
        <p:spPr>
          <a:xfrm>
            <a:off x="4034873" y="2494721"/>
            <a:ext cx="557005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6BA6A-21E8-469E-BDB3-4A608683D203}"/>
              </a:ext>
            </a:extLst>
          </p:cNvPr>
          <p:cNvSpPr/>
          <p:nvPr/>
        </p:nvSpPr>
        <p:spPr>
          <a:xfrm>
            <a:off x="6096001" y="2941982"/>
            <a:ext cx="911086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D2608A-6012-4D7E-8791-D730E6D6169D}"/>
              </a:ext>
            </a:extLst>
          </p:cNvPr>
          <p:cNvSpPr/>
          <p:nvPr/>
        </p:nvSpPr>
        <p:spPr>
          <a:xfrm>
            <a:off x="5744816" y="3389243"/>
            <a:ext cx="457201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732C2A-4FCC-4F37-80FA-9F3DEF811E00}"/>
              </a:ext>
            </a:extLst>
          </p:cNvPr>
          <p:cNvSpPr/>
          <p:nvPr/>
        </p:nvSpPr>
        <p:spPr>
          <a:xfrm>
            <a:off x="4034873" y="3836504"/>
            <a:ext cx="1014205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27620-13F6-40D4-8816-741499220EA6}"/>
              </a:ext>
            </a:extLst>
          </p:cNvPr>
          <p:cNvSpPr/>
          <p:nvPr/>
        </p:nvSpPr>
        <p:spPr>
          <a:xfrm>
            <a:off x="4591878" y="2494721"/>
            <a:ext cx="4651513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1BFF91-BD3B-45FB-8754-E69D38D57DBF}"/>
              </a:ext>
            </a:extLst>
          </p:cNvPr>
          <p:cNvSpPr/>
          <p:nvPr/>
        </p:nvSpPr>
        <p:spPr>
          <a:xfrm>
            <a:off x="7007088" y="2941547"/>
            <a:ext cx="4452730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A354EA-664B-4948-AC9F-2F5524335814}"/>
              </a:ext>
            </a:extLst>
          </p:cNvPr>
          <p:cNvSpPr/>
          <p:nvPr/>
        </p:nvSpPr>
        <p:spPr>
          <a:xfrm>
            <a:off x="6202018" y="3389242"/>
            <a:ext cx="2037522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C6CEEC-7200-47EC-97D8-C370EA24DA43}"/>
              </a:ext>
            </a:extLst>
          </p:cNvPr>
          <p:cNvSpPr/>
          <p:nvPr/>
        </p:nvSpPr>
        <p:spPr>
          <a:xfrm>
            <a:off x="5049078" y="3836503"/>
            <a:ext cx="6559826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062EB-5262-4C28-87EF-3E5FF5E9A6A5}"/>
              </a:ext>
            </a:extLst>
          </p:cNvPr>
          <p:cNvSpPr/>
          <p:nvPr/>
        </p:nvSpPr>
        <p:spPr>
          <a:xfrm>
            <a:off x="4034874" y="2941547"/>
            <a:ext cx="1829214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90D2B-2F5C-4598-95F7-38C29B4F10CF}"/>
              </a:ext>
            </a:extLst>
          </p:cNvPr>
          <p:cNvSpPr/>
          <p:nvPr/>
        </p:nvSpPr>
        <p:spPr>
          <a:xfrm>
            <a:off x="4034873" y="3392120"/>
            <a:ext cx="1451527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6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2" animBg="1"/>
      <p:bldP spid="18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One function per file</a:t>
            </a:r>
          </a:p>
          <a:p>
            <a:pPr lvl="1"/>
            <a:r>
              <a:rPr lang="en-GB" sz="2400" dirty="0"/>
              <a:t>First line should declare the function form</a:t>
            </a:r>
          </a:p>
          <a:p>
            <a:pPr lvl="1"/>
            <a:endParaRPr lang="en-GB" sz="1200" dirty="0"/>
          </a:p>
          <a:p>
            <a:r>
              <a:rPr lang="en-GB" sz="2800" dirty="0"/>
              <a:t>Variables are specific to that function</a:t>
            </a:r>
          </a:p>
          <a:p>
            <a:pPr lvl="1"/>
            <a:r>
              <a:rPr lang="en-GB" sz="2400" dirty="0"/>
              <a:t>Variables declared inside a function can’t be used elsewhere</a:t>
            </a:r>
          </a:p>
          <a:p>
            <a:pPr lvl="1"/>
            <a:r>
              <a:rPr lang="en-GB" sz="2400" dirty="0"/>
              <a:t>This includes between iterations of the same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5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B25236-3628-4244-931E-B735EB2D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1594071"/>
          </a:xfrm>
        </p:spPr>
        <p:txBody>
          <a:bodyPr/>
          <a:lstStyle/>
          <a:p>
            <a:r>
              <a:rPr lang="en-GB" sz="2800" dirty="0"/>
              <a:t>An example function file</a:t>
            </a:r>
          </a:p>
          <a:p>
            <a:pPr lvl="1"/>
            <a:r>
              <a:rPr lang="en-GB" sz="2400" dirty="0"/>
              <a:t>Creates two random numbers in a specified range</a:t>
            </a:r>
          </a:p>
          <a:p>
            <a:pPr lvl="1"/>
            <a:endParaRPr lang="en-GB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E6144-708C-4647-B8EA-DD1C57AE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459726"/>
            <a:ext cx="6477000" cy="358140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34997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Code should be well documented</a:t>
            </a:r>
          </a:p>
          <a:p>
            <a:pPr lvl="1"/>
            <a:r>
              <a:rPr lang="en-GB" sz="2400" dirty="0"/>
              <a:t>You’ll be thankful you did in 18 months!</a:t>
            </a:r>
          </a:p>
          <a:p>
            <a:pPr lvl="1"/>
            <a:r>
              <a:rPr lang="en-GB" sz="2400" dirty="0"/>
              <a:t>…and so will your collaborators/successors</a:t>
            </a:r>
          </a:p>
          <a:p>
            <a:pPr lvl="1"/>
            <a:endParaRPr lang="en-GB" sz="1200" dirty="0"/>
          </a:p>
          <a:p>
            <a:r>
              <a:rPr lang="en-GB" sz="2800" dirty="0"/>
              <a:t>Adding comments to code</a:t>
            </a:r>
          </a:p>
          <a:p>
            <a:pPr lvl="1"/>
            <a:r>
              <a:rPr lang="en-GB" sz="2400" dirty="0"/>
              <a:t>Any line starting with </a:t>
            </a:r>
            <a:r>
              <a:rPr lang="en-GB" sz="2400" dirty="0">
                <a:solidFill>
                  <a:schemeClr val="accent1"/>
                </a:solidFill>
              </a:rPr>
              <a:t>%</a:t>
            </a:r>
            <a:r>
              <a:rPr lang="en-GB" sz="2400" dirty="0"/>
              <a:t> will be ignored by MATLAB</a:t>
            </a:r>
          </a:p>
          <a:p>
            <a:pPr lvl="1"/>
            <a:r>
              <a:rPr lang="en-GB" sz="2400" dirty="0"/>
              <a:t>Comments will automatically appear in green</a:t>
            </a:r>
          </a:p>
          <a:p>
            <a:pPr lvl="1"/>
            <a:endParaRPr lang="en-GB" sz="1200" dirty="0"/>
          </a:p>
          <a:p>
            <a:r>
              <a:rPr lang="en-GB" sz="2800" dirty="0"/>
              <a:t>What to include</a:t>
            </a:r>
          </a:p>
          <a:p>
            <a:pPr lvl="1"/>
            <a:r>
              <a:rPr lang="en-GB" sz="2400" dirty="0"/>
              <a:t>What the code is doing</a:t>
            </a:r>
          </a:p>
          <a:p>
            <a:pPr lvl="1"/>
            <a:r>
              <a:rPr lang="en-GB" sz="2400" dirty="0"/>
              <a:t>Focus on tricky bits of code, where the intention isn’t obvious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792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Another Thing…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597E0-89DD-4960-B508-D4FCAD81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By default, MATLAB will display a text output after each command</a:t>
            </a:r>
          </a:p>
          <a:p>
            <a:pPr lvl="1"/>
            <a:r>
              <a:rPr lang="en-GB" sz="2400" dirty="0"/>
              <a:t>Including a semicolon at the end of the line suppresses this output</a:t>
            </a:r>
          </a:p>
          <a:p>
            <a:pPr lvl="1"/>
            <a:r>
              <a:rPr lang="en-GB" sz="2400" dirty="0"/>
              <a:t>Unlike other languages (including ImageJ macro), MATLAB doesn’t </a:t>
            </a:r>
            <a:r>
              <a:rPr lang="en-GB" sz="2400" i="1" dirty="0"/>
              <a:t>need</a:t>
            </a:r>
            <a:r>
              <a:rPr lang="en-GB" sz="2400" dirty="0"/>
              <a:t> a semicolon at the end of the line</a:t>
            </a:r>
          </a:p>
          <a:p>
            <a:pPr lvl="1"/>
            <a:endParaRPr lang="en-GB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822418-2248-4A65-AAEE-8567EB319E19}"/>
              </a:ext>
            </a:extLst>
          </p:cNvPr>
          <p:cNvGrpSpPr/>
          <p:nvPr/>
        </p:nvGrpSpPr>
        <p:grpSpPr>
          <a:xfrm>
            <a:off x="2154026" y="3429000"/>
            <a:ext cx="7883948" cy="2000000"/>
            <a:chOff x="1735861" y="3521819"/>
            <a:chExt cx="7883948" cy="200000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10E2528-9299-4195-AE12-25AA6C66B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861" y="3521819"/>
              <a:ext cx="3523809" cy="2000000"/>
            </a:xfrm>
            <a:prstGeom prst="rect">
              <a:avLst/>
            </a:prstGeom>
            <a:ln w="12700">
              <a:solidFill>
                <a:srgbClr val="BF2F37"/>
              </a:solidFill>
            </a:ln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1070467-17C1-4DAD-89D0-9B41FAFA5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521819"/>
              <a:ext cx="3523809" cy="2000000"/>
            </a:xfrm>
            <a:prstGeom prst="rect">
              <a:avLst/>
            </a:prstGeom>
            <a:ln w="12700">
              <a:solidFill>
                <a:srgbClr val="BF2F37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544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get help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848CB-7A71-4934-A0A8-6E0F8013F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03585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45888-9284-401B-A55D-4B31C68AF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99" y="1428071"/>
            <a:ext cx="3291380" cy="1213205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5DBDEBE-2E55-4AD6-B55B-127841135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t="19170" r="25427" b="19170"/>
          <a:stretch/>
        </p:blipFill>
        <p:spPr bwMode="auto">
          <a:xfrm>
            <a:off x="8179449" y="4643860"/>
            <a:ext cx="2582007" cy="113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51C0CD4-7128-4BA0-A6DA-EE9444C2F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103" y="2691929"/>
            <a:ext cx="2117772" cy="16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A09ACD93-53FF-4FD5-8DF8-6B7B2DB04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54" y="5209580"/>
            <a:ext cx="3326423" cy="79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.sc Forum">
            <a:extLst>
              <a:ext uri="{FF2B5EF4-FFF2-40B4-BE49-F238E27FC236}">
                <a16:creationId xmlns:a16="http://schemas.microsoft.com/office/drawing/2014/main" id="{4E68A264-C596-4D41-9B49-F68A703F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44" y="1365936"/>
            <a:ext cx="3169157" cy="95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B76011E7-676A-4B41-9575-94DCF8FC1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2" b="21928"/>
          <a:stretch/>
        </p:blipFill>
        <p:spPr bwMode="auto">
          <a:xfrm>
            <a:off x="408779" y="3429000"/>
            <a:ext cx="2891886" cy="7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430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MATLAB Central (</a:t>
            </a:r>
            <a:r>
              <a:rPr lang="en-GB" sz="2800" dirty="0">
                <a:hlinkClick r:id="rId3"/>
              </a:rPr>
              <a:t>https://uk.mathworks.com/matlabcentral/</a:t>
            </a:r>
            <a:r>
              <a:rPr lang="en-GB" sz="2800" dirty="0"/>
              <a:t>)</a:t>
            </a:r>
          </a:p>
          <a:p>
            <a:pPr lvl="1"/>
            <a:r>
              <a:rPr lang="en-GB" sz="2400" dirty="0"/>
              <a:t>Large online community</a:t>
            </a:r>
          </a:p>
          <a:p>
            <a:pPr lvl="1"/>
            <a:r>
              <a:rPr lang="en-GB" sz="2400" dirty="0"/>
              <a:t>First, search to see if your question has already been answered</a:t>
            </a:r>
          </a:p>
          <a:p>
            <a:pPr lvl="1"/>
            <a:endParaRPr lang="en-GB" sz="1200" dirty="0"/>
          </a:p>
          <a:p>
            <a:r>
              <a:rPr lang="en-GB" sz="2800" dirty="0"/>
              <a:t>Documentation</a:t>
            </a:r>
          </a:p>
          <a:p>
            <a:pPr lvl="1"/>
            <a:r>
              <a:rPr lang="en-GB" sz="2400" dirty="0"/>
              <a:t>Just type </a:t>
            </a:r>
            <a:r>
              <a:rPr lang="en-GB" sz="2400" i="1" dirty="0">
                <a:solidFill>
                  <a:schemeClr val="accent1"/>
                </a:solidFill>
              </a:rPr>
              <a:t>doc</a:t>
            </a:r>
            <a:r>
              <a:rPr lang="en-GB" sz="2400" dirty="0"/>
              <a:t> followed by the function name (e.g. </a:t>
            </a:r>
            <a:r>
              <a:rPr lang="en-GB" sz="2400" i="1" dirty="0">
                <a:solidFill>
                  <a:schemeClr val="accent1"/>
                </a:solidFill>
              </a:rPr>
              <a:t>doc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dirty="0"/>
              <a:t>)</a:t>
            </a:r>
          </a:p>
          <a:p>
            <a:pPr lvl="1"/>
            <a:endParaRPr lang="en-GB" sz="1200" dirty="0"/>
          </a:p>
          <a:p>
            <a:r>
              <a:rPr lang="en-GB" sz="2800" dirty="0"/>
              <a:t>Error messages</a:t>
            </a:r>
          </a:p>
          <a:p>
            <a:pPr lvl="1"/>
            <a:r>
              <a:rPr lang="en-GB" sz="2400" dirty="0"/>
              <a:t>These state the error in </a:t>
            </a:r>
            <a:r>
              <a:rPr lang="en-GB" sz="2400" i="1" dirty="0"/>
              <a:t>relatively </a:t>
            </a:r>
            <a:r>
              <a:rPr lang="en-GB" sz="2400" dirty="0"/>
              <a:t>plain English</a:t>
            </a:r>
          </a:p>
          <a:p>
            <a:pPr lvl="1"/>
            <a:endParaRPr lang="en-GB" sz="1200" dirty="0"/>
          </a:p>
          <a:p>
            <a:r>
              <a:rPr lang="en-GB" sz="2800" dirty="0"/>
              <a:t>Wolfson Bioimaging Facility!</a:t>
            </a:r>
          </a:p>
          <a:p>
            <a:pPr lvl="1"/>
            <a:r>
              <a:rPr lang="en-GB" sz="2400" dirty="0"/>
              <a:t>wolfson-analysis@bristol.ac.uk</a:t>
            </a:r>
          </a:p>
        </p:txBody>
      </p:sp>
    </p:spTree>
    <p:extLst>
      <p:ext uri="{BB962C8B-B14F-4D97-AF65-F5344CB8AC3E}">
        <p14:creationId xmlns:p14="http://schemas.microsoft.com/office/powerpoint/2010/main" val="6421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Data types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4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Logical</a:t>
            </a:r>
          </a:p>
          <a:p>
            <a:pPr lvl="1"/>
            <a:r>
              <a:rPr lang="en-GB" sz="2400" dirty="0"/>
              <a:t>Only values of 1 (true) or 0 (false)</a:t>
            </a:r>
          </a:p>
          <a:p>
            <a:endParaRPr lang="en-GB" sz="1200" dirty="0"/>
          </a:p>
          <a:p>
            <a:r>
              <a:rPr lang="en-GB" sz="2800" dirty="0"/>
              <a:t>Numeric</a:t>
            </a:r>
            <a:endParaRPr lang="en-GB" sz="2400" dirty="0"/>
          </a:p>
          <a:p>
            <a:pPr lvl="1"/>
            <a:r>
              <a:rPr lang="en-GB" sz="2400" dirty="0"/>
              <a:t>Integers: 				0, 1, 2, 3, etc.</a:t>
            </a:r>
          </a:p>
          <a:p>
            <a:pPr lvl="1"/>
            <a:r>
              <a:rPr lang="en-GB" sz="2400" dirty="0"/>
              <a:t>Floating point: 				3.145</a:t>
            </a:r>
          </a:p>
          <a:p>
            <a:pPr lvl="1"/>
            <a:endParaRPr lang="en-GB" sz="1200" dirty="0"/>
          </a:p>
          <a:p>
            <a:r>
              <a:rPr lang="en-GB" sz="2800" dirty="0"/>
              <a:t>Text</a:t>
            </a:r>
          </a:p>
          <a:p>
            <a:pPr lvl="1"/>
            <a:r>
              <a:rPr lang="en-GB" sz="2400" dirty="0"/>
              <a:t>Character arrays:	 		‘Hello World!’</a:t>
            </a:r>
          </a:p>
          <a:p>
            <a:pPr lvl="1"/>
            <a:r>
              <a:rPr lang="en-GB" sz="2400" dirty="0"/>
              <a:t>String arrays:				“Hello World!”</a:t>
            </a:r>
          </a:p>
          <a:p>
            <a:pPr lvl="1"/>
            <a:endParaRPr lang="en-GB" sz="1200" dirty="0"/>
          </a:p>
          <a:p>
            <a:r>
              <a:rPr lang="en-GB" sz="2800" dirty="0"/>
              <a:t>We will cover more over the next couple of sessions</a:t>
            </a:r>
          </a:p>
        </p:txBody>
      </p:sp>
    </p:spTree>
    <p:extLst>
      <p:ext uri="{BB962C8B-B14F-4D97-AF65-F5344CB8AC3E}">
        <p14:creationId xmlns:p14="http://schemas.microsoft.com/office/powerpoint/2010/main" val="38243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All data stored as sequences of 0s and 1s</a:t>
            </a:r>
          </a:p>
          <a:p>
            <a:pPr lvl="1"/>
            <a:r>
              <a:rPr lang="en-GB" sz="2400" dirty="0"/>
              <a:t>A single 0 or 1 is called a “bit”</a:t>
            </a:r>
          </a:p>
          <a:p>
            <a:pPr lvl="1"/>
            <a:r>
              <a:rPr lang="en-GB" sz="2400" dirty="0"/>
              <a:t>A sequence of eight 0s and 1s is called a “byte”</a:t>
            </a:r>
            <a:endParaRPr lang="en-GB" sz="1200" dirty="0"/>
          </a:p>
          <a:p>
            <a:endParaRPr lang="en-GB" sz="1200" dirty="0"/>
          </a:p>
          <a:p>
            <a:r>
              <a:rPr lang="en-GB" sz="2800" dirty="0"/>
              <a:t>MATLAB often chooses what it considers the most appropriate type</a:t>
            </a:r>
          </a:p>
          <a:p>
            <a:pPr lvl="1"/>
            <a:r>
              <a:rPr lang="en-GB" sz="2400" dirty="0"/>
              <a:t>See the data type for a variable using the </a:t>
            </a:r>
            <a:r>
              <a:rPr lang="en-GB" sz="2400" i="1" dirty="0" err="1">
                <a:solidFill>
                  <a:schemeClr val="accent1"/>
                </a:solidFill>
              </a:rPr>
              <a:t>whos</a:t>
            </a:r>
            <a:r>
              <a:rPr lang="en-GB" sz="2400" dirty="0"/>
              <a:t> function</a:t>
            </a:r>
          </a:p>
          <a:p>
            <a:pPr lvl="1"/>
            <a:endParaRPr lang="en-GB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0F17C3-CD34-4B25-B660-4D17D420D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96" y="3796722"/>
            <a:ext cx="5068007" cy="2244404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8DA45A-1459-4BD9-BF95-3F8A3C483387}"/>
              </a:ext>
            </a:extLst>
          </p:cNvPr>
          <p:cNvSpPr txBox="1">
            <a:spLocks/>
          </p:cNvSpPr>
          <p:nvPr/>
        </p:nvSpPr>
        <p:spPr>
          <a:xfrm>
            <a:off x="8830056" y="4344593"/>
            <a:ext cx="3093268" cy="11651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This value uses 8 bytes (i.e. 64 0s or 1s), so is 64-bit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452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 value which is either true or false</a:t>
            </a:r>
          </a:p>
          <a:p>
            <a:pPr lvl="1"/>
            <a:r>
              <a:rPr lang="en-GB" sz="2400" dirty="0"/>
              <a:t>Can be represented as 1 (true) or 0 (false)</a:t>
            </a:r>
          </a:p>
          <a:p>
            <a:pPr lvl="1"/>
            <a:endParaRPr lang="en-GB" sz="1200" dirty="0"/>
          </a:p>
          <a:p>
            <a:r>
              <a:rPr lang="en-GB" sz="2800" dirty="0"/>
              <a:t>Used in conditional statements and loops</a:t>
            </a:r>
          </a:p>
          <a:p>
            <a:pPr lvl="1"/>
            <a:r>
              <a:rPr lang="en-GB" sz="2400" dirty="0"/>
              <a:t>We’ll look at these later in this session</a:t>
            </a:r>
          </a:p>
          <a:p>
            <a:endParaRPr lang="en-GB" sz="1200" dirty="0"/>
          </a:p>
          <a:p>
            <a:r>
              <a:rPr lang="en-GB" sz="2800" dirty="0"/>
              <a:t>Sometimes referred to as “Boolean” in literature</a:t>
            </a:r>
          </a:p>
          <a:p>
            <a:endParaRPr lang="en-GB" sz="1200" dirty="0"/>
          </a:p>
          <a:p>
            <a:r>
              <a:rPr lang="en-GB" sz="2800" dirty="0"/>
              <a:t>Example assignment</a:t>
            </a:r>
          </a:p>
          <a:p>
            <a:pPr lvl="1"/>
            <a:r>
              <a:rPr lang="en-GB" sz="2400" dirty="0"/>
              <a:t>Using “true” and “false” keywords: 	</a:t>
            </a:r>
            <a:r>
              <a:rPr lang="en-GB" sz="2400" i="1" dirty="0">
                <a:solidFill>
                  <a:schemeClr val="accent1"/>
                </a:solidFill>
              </a:rPr>
              <a:t>my_logical_1 = true;</a:t>
            </a:r>
          </a:p>
          <a:p>
            <a:pPr lvl="1"/>
            <a:r>
              <a:rPr lang="en-GB" sz="2400" dirty="0"/>
              <a:t>Using “logical” function:		</a:t>
            </a:r>
            <a:r>
              <a:rPr lang="en-GB" sz="2400" i="1" dirty="0">
                <a:solidFill>
                  <a:schemeClr val="accent1"/>
                </a:solidFill>
              </a:rPr>
              <a:t>my_logical_2 = logical(1);	</a:t>
            </a:r>
            <a:r>
              <a:rPr lang="en-GB" sz="2400" dirty="0"/>
              <a:t>(this will be true)</a:t>
            </a:r>
          </a:p>
          <a:p>
            <a:pPr lvl="1"/>
            <a:r>
              <a:rPr lang="en-GB" sz="2400" dirty="0"/>
              <a:t>As a result of a conditional check:	</a:t>
            </a:r>
            <a:r>
              <a:rPr lang="en-GB" sz="2400" i="1" dirty="0">
                <a:solidFill>
                  <a:schemeClr val="accent1"/>
                </a:solidFill>
              </a:rPr>
              <a:t>my_logical_3 = 4 &gt; 8;</a:t>
            </a:r>
            <a:r>
              <a:rPr lang="en-GB" sz="2400" dirty="0"/>
              <a:t>		(this will be false)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515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Unsigned 8-bit integers</a:t>
            </a:r>
          </a:p>
          <a:p>
            <a:pPr lvl="1"/>
            <a:r>
              <a:rPr lang="en-GB" sz="2400" dirty="0"/>
              <a:t>Number stored using 8 bits (0s and 1s)</a:t>
            </a:r>
          </a:p>
          <a:p>
            <a:pPr lvl="1"/>
            <a:r>
              <a:rPr lang="en-GB" sz="2400" dirty="0"/>
              <a:t>Values in range 0 to 255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	ex_value_1 = uint8(32);</a:t>
            </a:r>
          </a:p>
          <a:p>
            <a:pPr lvl="1"/>
            <a:endParaRPr lang="en-GB" sz="1200" dirty="0"/>
          </a:p>
          <a:p>
            <a:r>
              <a:rPr lang="en-GB" sz="2800" dirty="0"/>
              <a:t>Signed 8-bit integers</a:t>
            </a:r>
          </a:p>
          <a:p>
            <a:pPr lvl="1"/>
            <a:r>
              <a:rPr lang="en-GB" sz="2400" dirty="0"/>
              <a:t>Number stored using 8 bits</a:t>
            </a:r>
          </a:p>
          <a:p>
            <a:pPr lvl="2"/>
            <a:r>
              <a:rPr lang="en-GB" sz="2000" dirty="0"/>
              <a:t>256 possible combinations (2</a:t>
            </a:r>
            <a:r>
              <a:rPr lang="en-GB" sz="2000" baseline="30000" dirty="0"/>
              <a:t>8</a:t>
            </a:r>
            <a:r>
              <a:rPr lang="en-GB" sz="2000" dirty="0"/>
              <a:t> = 256)</a:t>
            </a:r>
          </a:p>
          <a:p>
            <a:pPr lvl="1"/>
            <a:r>
              <a:rPr lang="en-GB" sz="2400" dirty="0"/>
              <a:t>Values in range -128 to 127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e.g. 	</a:t>
            </a:r>
            <a:r>
              <a:rPr lang="en-GB" sz="2400" i="1" dirty="0">
                <a:solidFill>
                  <a:schemeClr val="accent1"/>
                </a:solidFill>
              </a:rPr>
              <a:t>ex_value_2 = int8(-107);</a:t>
            </a:r>
          </a:p>
          <a:p>
            <a:pPr lvl="1"/>
            <a:endParaRPr lang="en-GB" sz="2000" dirty="0"/>
          </a:p>
          <a:p>
            <a:pPr lvl="2"/>
            <a:endParaRPr lang="en-GB" sz="1600" dirty="0"/>
          </a:p>
          <a:p>
            <a:pPr lvl="1"/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8729C-CF08-444A-9EB7-01AD83AA6872}"/>
              </a:ext>
            </a:extLst>
          </p:cNvPr>
          <p:cNvSpPr txBox="1"/>
          <p:nvPr/>
        </p:nvSpPr>
        <p:spPr>
          <a:xfrm>
            <a:off x="7716520" y="1222154"/>
            <a:ext cx="32613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 algn="l">
              <a:buNone/>
            </a:pPr>
            <a:r>
              <a:rPr lang="en-GB" sz="2400" dirty="0">
                <a:solidFill>
                  <a:srgbClr val="BF2F37"/>
                </a:solidFill>
              </a:rPr>
              <a:t>Unsigned 8-bit</a:t>
            </a:r>
          </a:p>
          <a:p>
            <a:pPr marL="914400" lvl="2" indent="0" algn="l">
              <a:buNone/>
            </a:pPr>
            <a:endParaRPr lang="en-GB" sz="1200" dirty="0"/>
          </a:p>
          <a:p>
            <a:pPr marL="914400" lvl="2" indent="0" algn="l">
              <a:buNone/>
            </a:pPr>
            <a:r>
              <a:rPr lang="en-GB" sz="2000" dirty="0"/>
              <a:t>00000000 = 0</a:t>
            </a:r>
          </a:p>
          <a:p>
            <a:pPr marL="914400" lvl="2" indent="0" algn="l">
              <a:buNone/>
            </a:pPr>
            <a:r>
              <a:rPr lang="en-GB" sz="2000" dirty="0"/>
              <a:t>00000001 = 1</a:t>
            </a:r>
          </a:p>
          <a:p>
            <a:pPr marL="914400" lvl="2" indent="0" algn="l">
              <a:buNone/>
            </a:pPr>
            <a:r>
              <a:rPr lang="en-GB" sz="2000" dirty="0"/>
              <a:t>00000010 = 2</a:t>
            </a:r>
          </a:p>
          <a:p>
            <a:pPr marL="914400" lvl="2" indent="0" algn="l">
              <a:buNone/>
            </a:pPr>
            <a:r>
              <a:rPr lang="en-GB" sz="2000" dirty="0"/>
              <a:t>00000011 = 3</a:t>
            </a:r>
          </a:p>
          <a:p>
            <a:pPr marL="914400" lvl="2" indent="0" algn="l">
              <a:buNone/>
            </a:pPr>
            <a:r>
              <a:rPr lang="en-GB" sz="2000" dirty="0"/>
              <a:t>00000100 = 4</a:t>
            </a:r>
          </a:p>
          <a:p>
            <a:pPr marL="914400" lvl="2" indent="0" algn="l">
              <a:buNone/>
            </a:pPr>
            <a:r>
              <a:rPr lang="en-GB" sz="2000" dirty="0"/>
              <a:t>00000101 = 5</a:t>
            </a:r>
          </a:p>
          <a:p>
            <a:pPr marL="914400" lvl="2" indent="0" algn="l">
              <a:buNone/>
            </a:pPr>
            <a:r>
              <a:rPr lang="en-GB" sz="2000" dirty="0"/>
              <a:t>…</a:t>
            </a:r>
          </a:p>
          <a:p>
            <a:pPr marL="914400" lvl="2" indent="0" algn="l">
              <a:buNone/>
            </a:pPr>
            <a:r>
              <a:rPr lang="en-GB" sz="2000" dirty="0"/>
              <a:t>01111111 = 127</a:t>
            </a:r>
          </a:p>
          <a:p>
            <a:pPr marL="914400" lvl="2" indent="0" algn="l">
              <a:buNone/>
            </a:pPr>
            <a:r>
              <a:rPr lang="en-GB" sz="2000" dirty="0"/>
              <a:t>10000000 = 128</a:t>
            </a:r>
          </a:p>
          <a:p>
            <a:pPr marL="914400" lvl="2" indent="0" algn="l">
              <a:buNone/>
            </a:pPr>
            <a:r>
              <a:rPr lang="en-GB" sz="2000" dirty="0"/>
              <a:t>…</a:t>
            </a:r>
          </a:p>
          <a:p>
            <a:pPr marL="914400" lvl="2" algn="l"/>
            <a:r>
              <a:rPr lang="en-GB" sz="2000" dirty="0"/>
              <a:t>11111101 = 253</a:t>
            </a:r>
          </a:p>
          <a:p>
            <a:pPr marL="914400" lvl="2" indent="0" algn="l">
              <a:buNone/>
            </a:pPr>
            <a:r>
              <a:rPr lang="en-GB" sz="2000" dirty="0"/>
              <a:t>11111110 = 254</a:t>
            </a:r>
          </a:p>
          <a:p>
            <a:pPr marL="914400" lvl="2" indent="0" algn="l">
              <a:buNone/>
            </a:pPr>
            <a:r>
              <a:rPr lang="en-GB" sz="2000" dirty="0"/>
              <a:t>11111111 = 255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51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C55D-B602-49A5-9857-829E1056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E928-B85D-41DE-A9A3-6054C6AF6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Can use more bits if greater range is required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When dealing with images, you typically use uint8 or uint16</a:t>
            </a:r>
          </a:p>
          <a:p>
            <a:endParaRPr lang="en-GB" sz="2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D9104B8-4DAE-4B16-B662-58149C3D1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48417"/>
              </p:ext>
            </p:extLst>
          </p:nvPr>
        </p:nvGraphicFramePr>
        <p:xfrm>
          <a:off x="1646734" y="1851363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47118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63153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1826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0021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Short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Value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2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-32768 to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7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</a:t>
                      </a:r>
                      <a:r>
                        <a:rPr lang="en-GB" baseline="30000" dirty="0"/>
                        <a:t>31</a:t>
                      </a:r>
                      <a:r>
                        <a:rPr lang="en-GB" baseline="0" dirty="0"/>
                        <a:t> to 2</a:t>
                      </a:r>
                      <a:r>
                        <a:rPr lang="en-GB" baseline="30000" dirty="0"/>
                        <a:t>31</a:t>
                      </a:r>
                      <a:r>
                        <a:rPr lang="en-GB" baseline="0" dirty="0"/>
                        <a:t>-1</a:t>
                      </a:r>
                      <a:endParaRPr lang="en-GB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9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</a:t>
                      </a:r>
                      <a:r>
                        <a:rPr lang="en-GB" baseline="30000" dirty="0"/>
                        <a:t>32</a:t>
                      </a:r>
                      <a:r>
                        <a:rPr lang="en-GB" baseline="0" dirty="0"/>
                        <a:t>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8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</a:t>
                      </a:r>
                      <a:r>
                        <a:rPr lang="en-GB" baseline="30000" dirty="0"/>
                        <a:t>63</a:t>
                      </a:r>
                      <a:r>
                        <a:rPr lang="en-GB" baseline="0" dirty="0"/>
                        <a:t> to 2</a:t>
                      </a:r>
                      <a:r>
                        <a:rPr lang="en-GB" baseline="30000" dirty="0"/>
                        <a:t>63</a:t>
                      </a:r>
                      <a:r>
                        <a:rPr lang="en-GB" baseline="0" dirty="0"/>
                        <a:t>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1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</a:t>
                      </a:r>
                      <a:r>
                        <a:rPr lang="en-GB" baseline="30000" dirty="0"/>
                        <a:t>64</a:t>
                      </a:r>
                      <a:r>
                        <a:rPr lang="en-GB" baseline="0" dirty="0"/>
                        <a:t>-1</a:t>
                      </a:r>
                      <a:endParaRPr lang="en-GB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Stores numbers in “scientific notation” (e.g. -2.4 x10</a:t>
            </a:r>
            <a:r>
              <a:rPr lang="en-GB" sz="2800" baseline="30000" dirty="0"/>
              <a:t>6</a:t>
            </a:r>
            <a:r>
              <a:rPr lang="en-GB" sz="2800" dirty="0"/>
              <a:t>)</a:t>
            </a:r>
          </a:p>
          <a:p>
            <a:pPr lvl="1"/>
            <a:r>
              <a:rPr lang="en-GB" sz="2400" dirty="0"/>
              <a:t>As such, the decimal can “move” depending on the exponent</a:t>
            </a:r>
          </a:p>
          <a:p>
            <a:pPr lvl="1"/>
            <a:endParaRPr lang="en-GB" sz="1200" dirty="0"/>
          </a:p>
          <a:p>
            <a:r>
              <a:rPr lang="en-GB" sz="2800" dirty="0"/>
              <a:t>Single precision values (32-bit)</a:t>
            </a:r>
          </a:p>
          <a:p>
            <a:pPr lvl="1"/>
            <a:r>
              <a:rPr lang="en-GB" sz="2400" dirty="0"/>
              <a:t>Values in range ~1.17 x10</a:t>
            </a:r>
            <a:r>
              <a:rPr lang="en-GB" sz="2400" baseline="30000" dirty="0"/>
              <a:t>-38</a:t>
            </a:r>
            <a:r>
              <a:rPr lang="en-GB" sz="2400" dirty="0"/>
              <a:t> to ± ~3.40 x10</a:t>
            </a:r>
            <a:r>
              <a:rPr lang="en-GB" sz="2400" baseline="30000" dirty="0"/>
              <a:t>38</a:t>
            </a:r>
          </a:p>
          <a:p>
            <a:pPr lvl="1"/>
            <a:r>
              <a:rPr lang="en-GB" sz="2400" dirty="0"/>
              <a:t>Numbers stored with 6-9 significant figures</a:t>
            </a:r>
          </a:p>
          <a:p>
            <a:pPr lvl="1"/>
            <a:endParaRPr lang="en-GB" sz="1200" dirty="0"/>
          </a:p>
          <a:p>
            <a:r>
              <a:rPr lang="en-GB" sz="2800" dirty="0"/>
              <a:t>Double precision values (64-bit)</a:t>
            </a:r>
            <a:endParaRPr lang="en-GB" sz="2400" dirty="0"/>
          </a:p>
          <a:p>
            <a:pPr lvl="1"/>
            <a:r>
              <a:rPr lang="en-GB" sz="2400" dirty="0"/>
              <a:t>Values in range ~2.23 x10</a:t>
            </a:r>
            <a:r>
              <a:rPr lang="en-GB" sz="2400" baseline="30000" dirty="0"/>
              <a:t>-308</a:t>
            </a:r>
            <a:r>
              <a:rPr lang="en-GB" sz="2400" dirty="0"/>
              <a:t> to ± ~1.80 x10</a:t>
            </a:r>
            <a:r>
              <a:rPr lang="en-GB" sz="2400" baseline="30000" dirty="0"/>
              <a:t>308</a:t>
            </a:r>
          </a:p>
          <a:p>
            <a:pPr lvl="1"/>
            <a:r>
              <a:rPr lang="en-GB" sz="2400" dirty="0"/>
              <a:t>Numbers stored with 15-17 significant figures</a:t>
            </a:r>
          </a:p>
          <a:p>
            <a:pPr lvl="1"/>
            <a:r>
              <a:rPr lang="en-GB" sz="2400" dirty="0"/>
              <a:t>Default for numbers in MATLAB</a:t>
            </a:r>
          </a:p>
        </p:txBody>
      </p:sp>
    </p:spTree>
    <p:extLst>
      <p:ext uri="{BB962C8B-B14F-4D97-AF65-F5344CB8AC3E}">
        <p14:creationId xmlns:p14="http://schemas.microsoft.com/office/powerpoint/2010/main" val="10164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Inf (infinity)</a:t>
            </a:r>
          </a:p>
          <a:p>
            <a:pPr lvl="1"/>
            <a:r>
              <a:rPr lang="en-GB" sz="2400" dirty="0"/>
              <a:t>Result of divide by zero operations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 err="1">
                <a:solidFill>
                  <a:schemeClr val="accent1"/>
                </a:solidFill>
              </a:rPr>
              <a:t>isinf</a:t>
            </a:r>
            <a:r>
              <a:rPr lang="en-GB" sz="2400" dirty="0"/>
              <a:t> to see if a value is infinity</a:t>
            </a:r>
          </a:p>
          <a:p>
            <a:pPr lvl="1"/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9C6B3-ED1E-4EA8-8B34-A0E7D0891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767" y="3174101"/>
            <a:ext cx="3171825" cy="286702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11DFFF-187B-431F-BFF4-544C98A34A70}"/>
              </a:ext>
            </a:extLst>
          </p:cNvPr>
          <p:cNvSpPr txBox="1">
            <a:spLocks/>
          </p:cNvSpPr>
          <p:nvPr/>
        </p:nvSpPr>
        <p:spPr>
          <a:xfrm>
            <a:off x="6096000" y="1196753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err="1"/>
              <a:t>NaN</a:t>
            </a:r>
            <a:r>
              <a:rPr lang="en-GB" sz="2800" dirty="0"/>
              <a:t> (not-a-number)</a:t>
            </a:r>
            <a:endParaRPr lang="en-GB" sz="2000" dirty="0"/>
          </a:p>
          <a:p>
            <a:pPr lvl="1"/>
            <a:r>
              <a:rPr lang="en-GB" sz="2400" dirty="0"/>
              <a:t>Result of special cases, 0/0 or Inf/Inf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 err="1">
                <a:solidFill>
                  <a:schemeClr val="accent1"/>
                </a:solidFill>
              </a:rPr>
              <a:t>isnan</a:t>
            </a:r>
            <a:r>
              <a:rPr lang="en-GB" sz="2400" dirty="0"/>
              <a:t> to see if a value is </a:t>
            </a:r>
            <a:r>
              <a:rPr lang="en-GB" sz="2400" dirty="0" err="1"/>
              <a:t>NaN</a:t>
            </a:r>
            <a:endParaRPr lang="en-GB" sz="2400" dirty="0"/>
          </a:p>
          <a:p>
            <a:pPr lvl="1"/>
            <a:r>
              <a:rPr lang="en-GB" sz="2400" dirty="0"/>
              <a:t>Operations using </a:t>
            </a:r>
            <a:r>
              <a:rPr lang="en-GB" sz="2400" dirty="0" err="1"/>
              <a:t>NaN</a:t>
            </a:r>
            <a:r>
              <a:rPr lang="en-GB" sz="2400" dirty="0"/>
              <a:t> will return </a:t>
            </a:r>
            <a:r>
              <a:rPr lang="en-GB" sz="2400" dirty="0" err="1"/>
              <a:t>NaN</a:t>
            </a:r>
            <a:endParaRPr lang="en-GB" sz="2400" dirty="0"/>
          </a:p>
          <a:p>
            <a:pPr lvl="1"/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C28F7-5E85-43A8-8469-8DB5936D7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407" y="3174101"/>
            <a:ext cx="3171825" cy="286702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237800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637D-A405-445C-9E96-26ABAC7A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 type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23E9-10B7-4625-88BF-301F1D6A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Choose the data type to fit the use</a:t>
            </a:r>
          </a:p>
          <a:p>
            <a:pPr lvl="1"/>
            <a:r>
              <a:rPr lang="en-GB" sz="2400" dirty="0"/>
              <a:t>It can be a trade-off between speed, memory usage and precision</a:t>
            </a:r>
          </a:p>
          <a:p>
            <a:pPr lvl="1"/>
            <a:r>
              <a:rPr lang="en-GB" sz="2400" dirty="0"/>
              <a:t>Are your values always going to be integers?</a:t>
            </a:r>
          </a:p>
          <a:p>
            <a:pPr lvl="1"/>
            <a:r>
              <a:rPr lang="en-GB" sz="2400" dirty="0"/>
              <a:t>Will you ever get negative values?</a:t>
            </a:r>
          </a:p>
          <a:p>
            <a:pPr lvl="1"/>
            <a:endParaRPr lang="en-GB" sz="1200" dirty="0"/>
          </a:p>
          <a:p>
            <a:r>
              <a:rPr lang="en-GB" sz="2800" dirty="0"/>
              <a:t>Beware of rounding errors with floating point numbers</a:t>
            </a:r>
          </a:p>
          <a:p>
            <a:pPr lvl="1"/>
            <a:r>
              <a:rPr lang="en-GB" sz="2400" dirty="0"/>
              <a:t>Numbers aren’t stored exactly (limited by significant figures)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70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course materials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85D5F-6403-4C40-824F-5E743C91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663" y="1232598"/>
            <a:ext cx="5390674" cy="433244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F10DC0-1353-4862-AFEF-A432FE1E0AF3}"/>
              </a:ext>
            </a:extLst>
          </p:cNvPr>
          <p:cNvSpPr txBox="1">
            <a:spLocks/>
          </p:cNvSpPr>
          <p:nvPr/>
        </p:nvSpPr>
        <p:spPr>
          <a:xfrm>
            <a:off x="2451788" y="5603956"/>
            <a:ext cx="7288424" cy="45250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https://github.com/SJCross/MATLAB-course</a:t>
            </a: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9E5AB0-686C-43ED-AB1D-B0902EECF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663" y="1232598"/>
            <a:ext cx="5390674" cy="43324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64DA8-0942-436E-8055-1C218C8D5D06}"/>
              </a:ext>
            </a:extLst>
          </p:cNvPr>
          <p:cNvSpPr/>
          <p:nvPr/>
        </p:nvSpPr>
        <p:spPr>
          <a:xfrm>
            <a:off x="3485913" y="3762038"/>
            <a:ext cx="1350406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DDD6D-0B6C-4963-BE20-5F8195762728}"/>
              </a:ext>
            </a:extLst>
          </p:cNvPr>
          <p:cNvSpPr/>
          <p:nvPr/>
        </p:nvSpPr>
        <p:spPr>
          <a:xfrm>
            <a:off x="3536713" y="3444538"/>
            <a:ext cx="94638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04C326-1AFE-4EF7-A5E4-B2DF2BB37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663" y="1232598"/>
            <a:ext cx="5390674" cy="43324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C27E54A-D197-4B0B-BB04-91DA6FA6FBBE}"/>
              </a:ext>
            </a:extLst>
          </p:cNvPr>
          <p:cNvSpPr/>
          <p:nvPr/>
        </p:nvSpPr>
        <p:spPr>
          <a:xfrm>
            <a:off x="7509114" y="3224002"/>
            <a:ext cx="439499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87451-8D95-44FE-811F-26606317639A}"/>
              </a:ext>
            </a:extLst>
          </p:cNvPr>
          <p:cNvSpPr/>
          <p:nvPr/>
        </p:nvSpPr>
        <p:spPr>
          <a:xfrm>
            <a:off x="7882494" y="3152666"/>
            <a:ext cx="751919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38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1" grpId="0" animBg="1"/>
      <p:bldP spid="11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Text can be stored using two different data types</a:t>
            </a:r>
          </a:p>
          <a:p>
            <a:pPr lvl="1"/>
            <a:r>
              <a:rPr lang="en-GB" sz="2400" dirty="0"/>
              <a:t>Both appear purple when typed in MATLAB editor</a:t>
            </a:r>
          </a:p>
          <a:p>
            <a:endParaRPr lang="en-GB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F76E0C-0AAE-493E-A17E-31FD059FEC47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Character arrays</a:t>
            </a:r>
          </a:p>
          <a:p>
            <a:pPr lvl="1"/>
            <a:r>
              <a:rPr lang="en-GB" sz="2400" dirty="0"/>
              <a:t>Specified using </a:t>
            </a:r>
            <a:r>
              <a:rPr lang="en-GB" sz="2400" dirty="0">
                <a:solidFill>
                  <a:schemeClr val="accent1"/>
                </a:solidFill>
              </a:rPr>
              <a:t>‘ </a:t>
            </a:r>
            <a:r>
              <a:rPr lang="en-GB" sz="2400" dirty="0">
                <a:solidFill>
                  <a:srgbClr val="C00000"/>
                </a:solidFill>
              </a:rPr>
              <a:t>character</a:t>
            </a:r>
          </a:p>
          <a:p>
            <a:pPr lvl="1"/>
            <a:r>
              <a:rPr lang="en-GB" sz="2400" dirty="0"/>
              <a:t>Use less memory</a:t>
            </a:r>
          </a:p>
          <a:p>
            <a:pPr lvl="1"/>
            <a:r>
              <a:rPr lang="en-GB" sz="2400" dirty="0"/>
              <a:t>Are more common</a:t>
            </a:r>
            <a:endParaRPr lang="en-GB" sz="1200" dirty="0"/>
          </a:p>
          <a:p>
            <a:pPr lvl="1"/>
            <a:endParaRPr lang="en-GB" sz="1400" dirty="0"/>
          </a:p>
          <a:p>
            <a:pPr lvl="1"/>
            <a:endParaRPr lang="en-GB" sz="2400" dirty="0"/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0B3FA5-F0C5-4F89-95AB-27B461ABABA1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String arrays (since MATLAB 2016b)</a:t>
            </a:r>
          </a:p>
          <a:p>
            <a:pPr lvl="1"/>
            <a:r>
              <a:rPr lang="en-GB" sz="2400" dirty="0"/>
              <a:t>Specified using </a:t>
            </a:r>
            <a:r>
              <a:rPr lang="en-GB" sz="2400" dirty="0">
                <a:solidFill>
                  <a:schemeClr val="accent1"/>
                </a:solidFill>
              </a:rPr>
              <a:t>“ </a:t>
            </a:r>
            <a:r>
              <a:rPr lang="en-GB" sz="2400" dirty="0">
                <a:solidFill>
                  <a:srgbClr val="C00000"/>
                </a:solidFill>
              </a:rPr>
              <a:t>character</a:t>
            </a:r>
          </a:p>
          <a:p>
            <a:pPr lvl="1"/>
            <a:r>
              <a:rPr lang="en-GB" sz="2400" dirty="0"/>
              <a:t>Are “objects” (see Session 3)</a:t>
            </a:r>
          </a:p>
          <a:p>
            <a:pPr lvl="2"/>
            <a:r>
              <a:rPr lang="en-GB" sz="2000" dirty="0"/>
              <a:t>Have additional functionality (e.g. </a:t>
            </a:r>
            <a:r>
              <a:rPr lang="en-GB" sz="2000" i="1" dirty="0">
                <a:solidFill>
                  <a:schemeClr val="accent1"/>
                </a:solidFill>
              </a:rPr>
              <a:t>replace</a:t>
            </a:r>
            <a:r>
              <a:rPr lang="en-GB" sz="2000" dirty="0"/>
              <a:t>)</a:t>
            </a:r>
            <a:endParaRPr lang="en-GB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563D5-D65C-4FE1-9648-01AD35DC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11" y="4249473"/>
            <a:ext cx="5230178" cy="1791653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330490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EAC08DE-058D-4C7D-9012-15892E90D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23" y="2349236"/>
            <a:ext cx="4949666" cy="369189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Converting between numeric types</a:t>
            </a:r>
          </a:p>
          <a:p>
            <a:pPr lvl="1"/>
            <a:r>
              <a:rPr lang="en-GB" sz="2400" dirty="0"/>
              <a:t>Use short name of target type before value</a:t>
            </a:r>
          </a:p>
          <a:p>
            <a:pPr lvl="1"/>
            <a:endParaRPr lang="en-GB" sz="2400" dirty="0"/>
          </a:p>
          <a:p>
            <a:endParaRPr lang="en-GB" sz="2800" dirty="0"/>
          </a:p>
          <a:p>
            <a:endParaRPr lang="en-GB" sz="2800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9FD4E80-EC12-4C03-954A-8C5F07B36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50219"/>
              </p:ext>
            </p:extLst>
          </p:nvPr>
        </p:nvGraphicFramePr>
        <p:xfrm>
          <a:off x="7742734" y="1961886"/>
          <a:ext cx="4064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47118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6315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Short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2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7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9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8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1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Single 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 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6229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5D89A6D-0666-471D-B112-B11EB2E2F209}"/>
              </a:ext>
            </a:extLst>
          </p:cNvPr>
          <p:cNvSpPr/>
          <p:nvPr/>
        </p:nvSpPr>
        <p:spPr>
          <a:xfrm>
            <a:off x="2744523" y="3535770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5DEDF5-3A58-4703-BBBF-F379BB006665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Beware of available range</a:t>
            </a:r>
          </a:p>
          <a:p>
            <a:pPr lvl="1"/>
            <a:r>
              <a:rPr lang="en-GB" sz="2400" dirty="0"/>
              <a:t>Is the value to convert beyond the range of the target type?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CAA2B8-CE96-4325-A447-E90AA8829336}"/>
              </a:ext>
            </a:extLst>
          </p:cNvPr>
          <p:cNvSpPr txBox="1">
            <a:spLocks/>
          </p:cNvSpPr>
          <p:nvPr/>
        </p:nvSpPr>
        <p:spPr>
          <a:xfrm>
            <a:off x="6096000" y="1196753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Beware of loss of precision</a:t>
            </a:r>
          </a:p>
          <a:p>
            <a:pPr lvl="1"/>
            <a:r>
              <a:rPr lang="en-GB" sz="2400" dirty="0"/>
              <a:t>Are you converting a floating point value to an integer?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3F0504-195A-4C40-84D3-851E60AD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417" y="2964549"/>
            <a:ext cx="3438525" cy="307657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E2BF31-0B7F-4EEE-97FB-7C316F4A48B6}"/>
              </a:ext>
            </a:extLst>
          </p:cNvPr>
          <p:cNvSpPr/>
          <p:nvPr/>
        </p:nvSpPr>
        <p:spPr>
          <a:xfrm>
            <a:off x="1805409" y="5447304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0109D-4A67-4BAE-90A6-E55F07FFC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057" y="2964549"/>
            <a:ext cx="3438525" cy="307657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03E4C8-26E8-4FDB-A244-628BFD6E188A}"/>
              </a:ext>
            </a:extLst>
          </p:cNvPr>
          <p:cNvSpPr/>
          <p:nvPr/>
        </p:nvSpPr>
        <p:spPr>
          <a:xfrm>
            <a:off x="7531758" y="5125633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6284515" cy="4929411"/>
          </a:xfrm>
        </p:spPr>
        <p:txBody>
          <a:bodyPr/>
          <a:lstStyle/>
          <a:p>
            <a:r>
              <a:rPr lang="en-GB" sz="2800" dirty="0"/>
              <a:t>Convert text to numbers using </a:t>
            </a:r>
            <a:r>
              <a:rPr lang="en-GB" sz="2800" i="1" dirty="0">
                <a:solidFill>
                  <a:schemeClr val="accent1"/>
                </a:solidFill>
              </a:rPr>
              <a:t>str2num</a:t>
            </a:r>
          </a:p>
          <a:p>
            <a:pPr lvl="1"/>
            <a:r>
              <a:rPr lang="en-GB" sz="2400" dirty="0"/>
              <a:t>Can’t contain any non-numeric characters</a:t>
            </a:r>
          </a:p>
          <a:p>
            <a:pPr lvl="1"/>
            <a:r>
              <a:rPr lang="en-GB" sz="2400" dirty="0"/>
              <a:t>Alternatively </a:t>
            </a:r>
            <a:r>
              <a:rPr lang="en-GB" sz="2400" i="1" dirty="0">
                <a:solidFill>
                  <a:schemeClr val="accent1"/>
                </a:solidFill>
              </a:rPr>
              <a:t>str2double</a:t>
            </a:r>
          </a:p>
          <a:p>
            <a:pPr lvl="2"/>
            <a:r>
              <a:rPr lang="en-GB" sz="2000" dirty="0"/>
              <a:t>This can be applied on arrays</a:t>
            </a:r>
          </a:p>
          <a:p>
            <a:pPr lvl="1"/>
            <a:endParaRPr lang="en-GB" sz="1200" dirty="0"/>
          </a:p>
          <a:p>
            <a:r>
              <a:rPr lang="en-GB" sz="2800" dirty="0"/>
              <a:t>Convert numbers to text using </a:t>
            </a:r>
            <a:r>
              <a:rPr lang="en-GB" sz="2800" i="1" dirty="0">
                <a:solidFill>
                  <a:schemeClr val="accent1"/>
                </a:solidFill>
              </a:rPr>
              <a:t>num2str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B24AD-E61A-436A-9E6F-D3E68B93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87" y="1525798"/>
            <a:ext cx="4678204" cy="4515326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25206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Conditional statements and loops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2776655"/>
            <a:ext cx="5128290" cy="275349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8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3336423"/>
            <a:ext cx="5128290" cy="265178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7F987-5707-4896-A198-91A3F42DFC11}"/>
              </a:ext>
            </a:extLst>
          </p:cNvPr>
          <p:cNvSpPr/>
          <p:nvPr/>
        </p:nvSpPr>
        <p:spPr>
          <a:xfrm>
            <a:off x="6514299" y="2836073"/>
            <a:ext cx="273363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3683977"/>
            <a:ext cx="5128290" cy="222616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20F903-37D4-4613-9252-0406D4D306EC}"/>
              </a:ext>
            </a:extLst>
          </p:cNvPr>
          <p:cNvSpPr/>
          <p:nvPr/>
        </p:nvSpPr>
        <p:spPr>
          <a:xfrm>
            <a:off x="6787662" y="2836073"/>
            <a:ext cx="2540976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8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4572000"/>
            <a:ext cx="5128290" cy="63562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B27C96-7FD4-4365-AA0F-3BFB42F1FE7C}"/>
              </a:ext>
            </a:extLst>
          </p:cNvPr>
          <p:cNvSpPr/>
          <p:nvPr/>
        </p:nvSpPr>
        <p:spPr>
          <a:xfrm>
            <a:off x="7002966" y="3271847"/>
            <a:ext cx="3565388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2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sz="2400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798D77-CBCC-415A-BA5C-C3D08A24593D}"/>
              </a:ext>
            </a:extLst>
          </p:cNvPr>
          <p:cNvSpPr/>
          <p:nvPr/>
        </p:nvSpPr>
        <p:spPr>
          <a:xfrm>
            <a:off x="6514299" y="3707621"/>
            <a:ext cx="622481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8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go any further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2742466-A03B-4487-A736-649B81F9D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957" y="1107328"/>
            <a:ext cx="6806596" cy="5039999"/>
          </a:xfr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8B665B-7555-4BDE-87A2-C9737B6EEEF7}"/>
              </a:ext>
            </a:extLst>
          </p:cNvPr>
          <p:cNvSpPr txBox="1">
            <a:spLocks/>
          </p:cNvSpPr>
          <p:nvPr/>
        </p:nvSpPr>
        <p:spPr>
          <a:xfrm>
            <a:off x="513159" y="3225800"/>
            <a:ext cx="4431297" cy="16430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Open a copy of MATLAB 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(It should look something like this)</a:t>
            </a:r>
          </a:p>
          <a:p>
            <a:pPr lvl="1"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513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B33D9-6E2D-42B6-A319-1F5B6C5A818B}"/>
              </a:ext>
            </a:extLst>
          </p:cNvPr>
          <p:cNvSpPr/>
          <p:nvPr/>
        </p:nvSpPr>
        <p:spPr>
          <a:xfrm>
            <a:off x="604533" y="2069262"/>
            <a:ext cx="5394192" cy="39189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190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B33D9-6E2D-42B6-A319-1F5B6C5A818B}"/>
              </a:ext>
            </a:extLst>
          </p:cNvPr>
          <p:cNvSpPr/>
          <p:nvPr/>
        </p:nvSpPr>
        <p:spPr>
          <a:xfrm>
            <a:off x="604533" y="2598234"/>
            <a:ext cx="5394192" cy="338997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9AB068-46B8-4B86-BF91-BF65EAF2A516}"/>
              </a:ext>
            </a:extLst>
          </p:cNvPr>
          <p:cNvSpPr/>
          <p:nvPr/>
        </p:nvSpPr>
        <p:spPr>
          <a:xfrm>
            <a:off x="6514298" y="3707621"/>
            <a:ext cx="4057057" cy="9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0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292F6E-D41B-47C5-874D-8E0C669A0CE2}"/>
              </a:ext>
            </a:extLst>
          </p:cNvPr>
          <p:cNvSpPr/>
          <p:nvPr/>
        </p:nvSpPr>
        <p:spPr>
          <a:xfrm>
            <a:off x="6514298" y="4621177"/>
            <a:ext cx="4057057" cy="9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3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Commonly used conditional operators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0000FF"/>
                </a:solidFill>
              </a:rPr>
              <a:t>	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BFB81F-2095-40FD-840A-2DAF829A7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81514"/>
              </p:ext>
            </p:extLst>
          </p:nvPr>
        </p:nvGraphicFramePr>
        <p:xfrm>
          <a:off x="3609942" y="1952846"/>
          <a:ext cx="497211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~=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</a:t>
                      </a:r>
                      <a:r>
                        <a:rPr lang="en-GB" baseline="0" dirty="0"/>
                        <a:t>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  <a:r>
                        <a:rPr lang="en-GB" baseline="0" dirty="0"/>
                        <a:t> than or equal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2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1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rgbClr val="804040"/>
                          </a:solidFill>
                        </a:rPr>
                        <a:t>xor</a:t>
                      </a:r>
                      <a:endParaRPr lang="en-GB" dirty="0">
                        <a:solidFill>
                          <a:srgbClr val="8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XOR (one or the other, not both)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1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3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3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A while loop is like a conditional statement that repeats until true</a:t>
            </a:r>
          </a:p>
          <a:p>
            <a:pPr lvl="1"/>
            <a:r>
              <a:rPr lang="en-GB" sz="2400" dirty="0"/>
              <a:t>Similar syntax to conditional statement</a:t>
            </a:r>
          </a:p>
          <a:p>
            <a:pPr lvl="1"/>
            <a:r>
              <a:rPr lang="en-GB" sz="2400" dirty="0"/>
              <a:t>Must start with </a:t>
            </a:r>
            <a:r>
              <a:rPr lang="en-GB" sz="2400" i="1" dirty="0">
                <a:solidFill>
                  <a:schemeClr val="accent1"/>
                </a:solidFill>
              </a:rPr>
              <a:t>while</a:t>
            </a:r>
          </a:p>
          <a:p>
            <a:pPr lvl="1"/>
            <a:endParaRPr lang="en-GB" sz="1200" i="1" dirty="0">
              <a:solidFill>
                <a:schemeClr val="accent1"/>
              </a:solidFill>
            </a:endParaRPr>
          </a:p>
          <a:p>
            <a:r>
              <a:rPr lang="en-GB" sz="2800" dirty="0"/>
              <a:t>Beware of loop getting stuck!</a:t>
            </a:r>
          </a:p>
          <a:p>
            <a:pPr lvl="1"/>
            <a:r>
              <a:rPr lang="en-GB" sz="2400" dirty="0"/>
              <a:t>It must be possible for condition to change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while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1');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0C02B0-604F-4CFF-A570-218A614447FE}"/>
              </a:ext>
            </a:extLst>
          </p:cNvPr>
          <p:cNvSpPr/>
          <p:nvPr/>
        </p:nvSpPr>
        <p:spPr>
          <a:xfrm>
            <a:off x="7002965" y="3707621"/>
            <a:ext cx="3166947" cy="440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F0D294-A736-498F-A313-BD9A3DF5B353}"/>
              </a:ext>
            </a:extLst>
          </p:cNvPr>
          <p:cNvSpPr/>
          <p:nvPr/>
        </p:nvSpPr>
        <p:spPr>
          <a:xfrm>
            <a:off x="6514299" y="2836073"/>
            <a:ext cx="77859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Terminating MATLAB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317664" cy="4929411"/>
          </a:xfrm>
        </p:spPr>
        <p:txBody>
          <a:bodyPr/>
          <a:lstStyle/>
          <a:p>
            <a:r>
              <a:rPr lang="en-GB" sz="2800" dirty="0"/>
              <a:t>Some times we need to stop MATLAB running</a:t>
            </a:r>
          </a:p>
          <a:p>
            <a:pPr lvl="1"/>
            <a:r>
              <a:rPr lang="en-GB" sz="2400" dirty="0"/>
              <a:t>Maybe we’ve made a mistake and it gets stuck</a:t>
            </a:r>
          </a:p>
          <a:p>
            <a:pPr lvl="1"/>
            <a:r>
              <a:rPr lang="en-GB" sz="2400" dirty="0"/>
              <a:t>Maybe it’s just taking too long</a:t>
            </a:r>
          </a:p>
          <a:p>
            <a:pPr lvl="1"/>
            <a:endParaRPr lang="en-GB" sz="1200" dirty="0"/>
          </a:p>
          <a:p>
            <a:r>
              <a:rPr lang="en-GB" sz="2800" dirty="0"/>
              <a:t>Terminate MATLAB using CTRL+C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E3825A-9425-4C04-A897-E7978B398D1C}"/>
              </a:ext>
            </a:extLst>
          </p:cNvPr>
          <p:cNvGrpSpPr/>
          <p:nvPr/>
        </p:nvGrpSpPr>
        <p:grpSpPr>
          <a:xfrm>
            <a:off x="2376530" y="3428998"/>
            <a:ext cx="7438940" cy="3262432"/>
            <a:chOff x="2335794" y="3736643"/>
            <a:chExt cx="7438940" cy="25096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9879F7-EB79-48B5-914C-D672F5AE1173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D2520B-FBF9-432B-BAF5-FEE8D89B3461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2509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Break MATLAB!</a:t>
              </a:r>
            </a:p>
            <a:p>
              <a:endParaRPr lang="en-GB" dirty="0"/>
            </a:p>
            <a:p>
              <a:pPr marL="342900" indent="-342900">
                <a:buAutoNum type="arabicPeriod"/>
              </a:pPr>
              <a:r>
                <a:rPr lang="en-GB" dirty="0"/>
                <a:t>Run the following (you may need to do it a couple of times)</a:t>
              </a:r>
            </a:p>
            <a:p>
              <a:pPr marL="457200" lvl="1" indent="0" algn="l">
                <a:buNone/>
              </a:pPr>
              <a:r>
                <a:rPr lang="en-GB" sz="1600" dirty="0">
                  <a:solidFill>
                    <a:schemeClr val="accent1"/>
                  </a:solidFill>
                </a:rPr>
                <a:t>		</a:t>
              </a:r>
              <a:r>
                <a:rPr lang="en-GB" dirty="0" err="1">
                  <a:solidFill>
                    <a:schemeClr val="accent1"/>
                  </a:solidFill>
                </a:rPr>
                <a:t>random_value</a:t>
              </a:r>
              <a:r>
                <a:rPr lang="en-GB" dirty="0">
                  <a:solidFill>
                    <a:schemeClr val="accent1"/>
                  </a:solidFill>
                </a:rPr>
                <a:t> = rand(1);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while </a:t>
              </a:r>
              <a:r>
                <a:rPr lang="en-GB" dirty="0" err="1">
                  <a:solidFill>
                    <a:schemeClr val="accent1"/>
                  </a:solidFill>
                </a:rPr>
                <a:t>random_value</a:t>
              </a:r>
              <a:r>
                <a:rPr lang="en-GB" dirty="0">
                  <a:solidFill>
                    <a:schemeClr val="accent1"/>
                  </a:solidFill>
                </a:rPr>
                <a:t> &lt; 0.5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        </a:t>
              </a:r>
              <a:r>
                <a:rPr lang="en-GB" dirty="0" err="1">
                  <a:solidFill>
                    <a:schemeClr val="accent1"/>
                  </a:solidFill>
                </a:rPr>
                <a:t>disp</a:t>
              </a:r>
              <a:r>
                <a:rPr lang="en-GB" dirty="0">
                  <a:solidFill>
                    <a:schemeClr val="accent1"/>
                  </a:solidFill>
                </a:rPr>
                <a:t>('Between 0 and 0.5');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end</a:t>
              </a:r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r>
                <a:rPr lang="en-GB" dirty="0"/>
                <a:t>Terminate MATLAB’s execution using CTRL+C</a:t>
              </a:r>
            </a:p>
            <a:p>
              <a:pPr marL="457200" lvl="1" indent="0">
                <a:buNone/>
              </a:pPr>
              <a:endParaRPr lang="en-GB" sz="1400" dirty="0">
                <a:solidFill>
                  <a:schemeClr val="accent1"/>
                </a:solidFill>
              </a:endParaRPr>
            </a:p>
            <a:p>
              <a:pPr marL="457200" lvl="1" indent="0">
                <a:buNone/>
              </a:pPr>
              <a:endParaRPr lang="en-GB" dirty="0"/>
            </a:p>
            <a:p>
              <a:pPr marL="342900" indent="-342900">
                <a:buAutoNum type="arabicPeriod"/>
              </a:pP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427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2836073"/>
            <a:ext cx="5394192" cy="329009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DC150-18A1-42F1-B664-9DF86D8C66BC}"/>
              </a:ext>
            </a:extLst>
          </p:cNvPr>
          <p:cNvSpPr/>
          <p:nvPr/>
        </p:nvSpPr>
        <p:spPr>
          <a:xfrm>
            <a:off x="8818684" y="2400299"/>
            <a:ext cx="457201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F4407-3F15-4793-AAB5-A6B66BF01516}"/>
              </a:ext>
            </a:extLst>
          </p:cNvPr>
          <p:cNvSpPr/>
          <p:nvPr/>
        </p:nvSpPr>
        <p:spPr>
          <a:xfrm>
            <a:off x="604533" y="3271847"/>
            <a:ext cx="5394192" cy="285431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0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2CF10-597F-42D9-A9DB-16E4B600E29D}"/>
              </a:ext>
            </a:extLst>
          </p:cNvPr>
          <p:cNvSpPr/>
          <p:nvPr/>
        </p:nvSpPr>
        <p:spPr>
          <a:xfrm>
            <a:off x="9275885" y="2400299"/>
            <a:ext cx="94956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4501661"/>
            <a:ext cx="5394192" cy="162450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4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82EFB-914B-4780-9D8C-FF85E557C6F3}"/>
              </a:ext>
            </a:extLst>
          </p:cNvPr>
          <p:cNvSpPr/>
          <p:nvPr/>
        </p:nvSpPr>
        <p:spPr>
          <a:xfrm>
            <a:off x="9275885" y="2836073"/>
            <a:ext cx="94956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5661245"/>
            <a:ext cx="5394192" cy="46491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Introduction to MATLAB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8264BA-ABCA-437D-8AFE-1677D3CBBF9B}"/>
              </a:ext>
            </a:extLst>
          </p:cNvPr>
          <p:cNvSpPr/>
          <p:nvPr/>
        </p:nvSpPr>
        <p:spPr>
          <a:xfrm>
            <a:off x="8818685" y="3271847"/>
            <a:ext cx="597878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2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1873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458B45-0428-41EF-8132-9859BFBD6827}"/>
              </a:ext>
            </a:extLst>
          </p:cNvPr>
          <p:cNvSpPr txBox="1">
            <a:spLocks/>
          </p:cNvSpPr>
          <p:nvPr/>
        </p:nvSpPr>
        <p:spPr>
          <a:xfrm>
            <a:off x="335360" y="2765503"/>
            <a:ext cx="5760640" cy="19110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language</a:t>
            </a:r>
          </a:p>
          <a:p>
            <a:pPr lvl="1"/>
            <a:r>
              <a:rPr lang="en-GB" sz="2400" dirty="0"/>
              <a:t>Scripting</a:t>
            </a:r>
          </a:p>
          <a:p>
            <a:pPr lvl="1"/>
            <a:r>
              <a:rPr lang="en-GB" sz="2400" dirty="0"/>
              <a:t>Matrix manipulation</a:t>
            </a:r>
          </a:p>
          <a:p>
            <a:pPr lvl="1"/>
            <a:r>
              <a:rPr lang="en-GB" sz="2400" dirty="0"/>
              <a:t>Proprietary &amp; closed source</a:t>
            </a:r>
          </a:p>
          <a:p>
            <a:pPr lvl="1"/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MATLAB?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EDFCD3-97B6-4A7C-BD98-64E453F74014}"/>
              </a:ext>
            </a:extLst>
          </p:cNvPr>
          <p:cNvSpPr txBox="1">
            <a:spLocks/>
          </p:cNvSpPr>
          <p:nvPr/>
        </p:nvSpPr>
        <p:spPr>
          <a:xfrm>
            <a:off x="6096000" y="2765503"/>
            <a:ext cx="5760640" cy="19111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software</a:t>
            </a:r>
          </a:p>
          <a:p>
            <a:pPr lvl="1"/>
            <a:r>
              <a:rPr lang="en-GB" sz="2400" dirty="0"/>
              <a:t>Integrated development environment</a:t>
            </a:r>
          </a:p>
          <a:p>
            <a:pPr lvl="1"/>
            <a:r>
              <a:rPr lang="en-GB" sz="2400" dirty="0"/>
              <a:t>Apps for software development</a:t>
            </a:r>
          </a:p>
          <a:p>
            <a:pPr lvl="1"/>
            <a:r>
              <a:rPr lang="en-GB" sz="2400" dirty="0"/>
              <a:t>Code must be run from within MATLAB</a:t>
            </a:r>
          </a:p>
          <a:p>
            <a:pPr lvl="1"/>
            <a:endParaRPr lang="en-GB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831674-EEFD-43FC-B85F-80D5D3B9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59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MATLAB?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C676FC8-6120-4336-A892-605E67F96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6" cy="503999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3C8935-3C32-42C2-9E61-509CC956401E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CE172B-3070-4A7D-AD94-8CCAEC2D4C0F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9526B-367F-413E-973B-EE04B8D069F9}"/>
              </a:ext>
            </a:extLst>
          </p:cNvPr>
          <p:cNvSpPr/>
          <p:nvPr/>
        </p:nvSpPr>
        <p:spPr>
          <a:xfrm>
            <a:off x="2857877" y="1969835"/>
            <a:ext cx="6584571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679994-320F-4B1A-B816-1D75E02E7620}"/>
              </a:ext>
            </a:extLst>
          </p:cNvPr>
          <p:cNvSpPr/>
          <p:nvPr/>
        </p:nvSpPr>
        <p:spPr>
          <a:xfrm>
            <a:off x="4562618" y="2105636"/>
            <a:ext cx="4879831" cy="2542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937C0A-10C9-485A-94BC-DDB387B4FD15}"/>
              </a:ext>
            </a:extLst>
          </p:cNvPr>
          <p:cNvSpPr/>
          <p:nvPr/>
        </p:nvSpPr>
        <p:spPr>
          <a:xfrm>
            <a:off x="2857877" y="3999523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7A5F47-48F0-48B3-8AB8-5D3B448E8BE8}"/>
              </a:ext>
            </a:extLst>
          </p:cNvPr>
          <p:cNvSpPr txBox="1">
            <a:spLocks/>
          </p:cNvSpPr>
          <p:nvPr/>
        </p:nvSpPr>
        <p:spPr>
          <a:xfrm>
            <a:off x="9592053" y="1807929"/>
            <a:ext cx="219563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Navigation bar</a:t>
            </a:r>
            <a:endParaRPr lang="en-GB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DE67A6-143B-4F8C-830F-75F514CE7D65}"/>
              </a:ext>
            </a:extLst>
          </p:cNvPr>
          <p:cNvSpPr txBox="1">
            <a:spLocks/>
          </p:cNvSpPr>
          <p:nvPr/>
        </p:nvSpPr>
        <p:spPr>
          <a:xfrm>
            <a:off x="529032" y="2801808"/>
            <a:ext cx="214746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BF2F37"/>
                </a:solidFill>
              </a:rPr>
              <a:t>Current folder</a:t>
            </a:r>
            <a:endParaRPr lang="en-GB" sz="20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690977-5C28-4D60-B5B5-5004A71AA8EF}"/>
              </a:ext>
            </a:extLst>
          </p:cNvPr>
          <p:cNvSpPr txBox="1">
            <a:spLocks/>
          </p:cNvSpPr>
          <p:nvPr/>
        </p:nvSpPr>
        <p:spPr>
          <a:xfrm>
            <a:off x="9592053" y="3184884"/>
            <a:ext cx="2195630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Text editor</a:t>
            </a:r>
            <a:endParaRPr lang="en-GB" sz="2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7B0036-0464-4B23-AD46-E34909B66139}"/>
              </a:ext>
            </a:extLst>
          </p:cNvPr>
          <p:cNvSpPr txBox="1">
            <a:spLocks/>
          </p:cNvSpPr>
          <p:nvPr/>
        </p:nvSpPr>
        <p:spPr>
          <a:xfrm>
            <a:off x="9592053" y="4920279"/>
            <a:ext cx="1970028" cy="7163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Command window</a:t>
            </a:r>
            <a:endParaRPr lang="en-GB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5D4F74D-ABDF-46A2-93B4-387229ED1DE7}"/>
              </a:ext>
            </a:extLst>
          </p:cNvPr>
          <p:cNvSpPr txBox="1">
            <a:spLocks/>
          </p:cNvSpPr>
          <p:nvPr/>
        </p:nvSpPr>
        <p:spPr>
          <a:xfrm>
            <a:off x="529032" y="4695695"/>
            <a:ext cx="214746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BF2F37"/>
                </a:solidFill>
              </a:rPr>
              <a:t>Workspace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476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0" grpId="0"/>
      <p:bldP spid="10" grpId="1"/>
      <p:bldP spid="15" grpId="0"/>
      <p:bldP spid="15" grpId="1"/>
      <p:bldP spid="16" grpId="0"/>
      <p:bldP spid="16" grpId="1"/>
      <p:bldP spid="17" grpId="0"/>
      <p:bldP spid="17" grpId="1"/>
      <p:bldP spid="18" grpId="0"/>
    </p:bldLst>
  </p:timing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20457</TotalTime>
  <Words>4413</Words>
  <Application>Microsoft Office PowerPoint</Application>
  <PresentationFormat>Widescreen</PresentationFormat>
  <Paragraphs>806</Paragraphs>
  <Slides>72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Avenir Roman</vt:lpstr>
      <vt:lpstr>Calibri</vt:lpstr>
      <vt:lpstr>1_University of Bristol template</vt:lpstr>
      <vt:lpstr>MATLAB for image processing Session 1: Introduction</vt:lpstr>
      <vt:lpstr>Course structure</vt:lpstr>
      <vt:lpstr>Session structure</vt:lpstr>
      <vt:lpstr>Under construction!</vt:lpstr>
      <vt:lpstr>Accessing course materials</vt:lpstr>
      <vt:lpstr>Before we go any further</vt:lpstr>
      <vt:lpstr>PowerPoint Presentation</vt:lpstr>
      <vt:lpstr>What is MATLAB?</vt:lpstr>
      <vt:lpstr>What is MATLAB?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The “active directory” and “path”</vt:lpstr>
      <vt:lpstr>The “active directory” and “path”</vt:lpstr>
      <vt:lpstr>The “active directory” and “path”</vt:lpstr>
      <vt:lpstr>The “active directory” and “path”</vt:lpstr>
      <vt:lpstr>The “active directory” and “path”</vt:lpstr>
      <vt:lpstr>PowerPoint Presentation</vt:lpstr>
      <vt:lpstr>Variables</vt:lpstr>
      <vt:lpstr>Variables</vt:lpstr>
      <vt:lpstr>Variables</vt:lpstr>
      <vt:lpstr>Why use variables?</vt:lpstr>
      <vt:lpstr>PowerPoint Presentation</vt:lpstr>
      <vt:lpstr>Functions</vt:lpstr>
      <vt:lpstr>Using functions</vt:lpstr>
      <vt:lpstr>Using functions</vt:lpstr>
      <vt:lpstr>Using functions</vt:lpstr>
      <vt:lpstr>Using functions</vt:lpstr>
      <vt:lpstr>Using functions</vt:lpstr>
      <vt:lpstr>Creating functions</vt:lpstr>
      <vt:lpstr>Creating functions</vt:lpstr>
      <vt:lpstr>Documenting code</vt:lpstr>
      <vt:lpstr>And Another Thing…</vt:lpstr>
      <vt:lpstr>Where to get help</vt:lpstr>
      <vt:lpstr>Where to get help</vt:lpstr>
      <vt:lpstr>PowerPoint Presentation</vt:lpstr>
      <vt:lpstr>Basic data types</vt:lpstr>
      <vt:lpstr>Basic data types</vt:lpstr>
      <vt:lpstr>Logical datatype</vt:lpstr>
      <vt:lpstr>Integer numeric type</vt:lpstr>
      <vt:lpstr>Integer numeric type</vt:lpstr>
      <vt:lpstr>Floating point numeric type</vt:lpstr>
      <vt:lpstr>Special numbers</vt:lpstr>
      <vt:lpstr>Numeric type summary</vt:lpstr>
      <vt:lpstr>Text type</vt:lpstr>
      <vt:lpstr>Converting between data types</vt:lpstr>
      <vt:lpstr>Converting between data types</vt:lpstr>
      <vt:lpstr>Converting between data types</vt:lpstr>
      <vt:lpstr>PowerPoint Presentation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operators</vt:lpstr>
      <vt:lpstr>While loops</vt:lpstr>
      <vt:lpstr>Terminating MATLAB execution</vt:lpstr>
      <vt:lpstr>For loops</vt:lpstr>
      <vt:lpstr>For loops</vt:lpstr>
      <vt:lpstr>For loops</vt:lpstr>
      <vt:lpstr>For loops</vt:lpstr>
      <vt:lpstr>For loops</vt:lpstr>
      <vt:lpstr>PowerPoint Presentation</vt:lpstr>
      <vt:lpstr>Under construction!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449</cp:revision>
  <cp:lastPrinted>2019-11-26T12:49:37Z</cp:lastPrinted>
  <dcterms:modified xsi:type="dcterms:W3CDTF">2020-01-23T12:31:38Z</dcterms:modified>
</cp:coreProperties>
</file>