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01"/>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549" r:id="rId20"/>
    <p:sldId id="552" r:id="rId21"/>
    <p:sldId id="553" r:id="rId22"/>
    <p:sldId id="482" r:id="rId23"/>
    <p:sldId id="451" r:id="rId24"/>
    <p:sldId id="453" r:id="rId25"/>
    <p:sldId id="454" r:id="rId26"/>
    <p:sldId id="455" r:id="rId27"/>
    <p:sldId id="456" r:id="rId28"/>
    <p:sldId id="457" r:id="rId29"/>
    <p:sldId id="452" r:id="rId30"/>
    <p:sldId id="554" r:id="rId31"/>
    <p:sldId id="483" r:id="rId32"/>
    <p:sldId id="458" r:id="rId33"/>
    <p:sldId id="471" r:id="rId34"/>
    <p:sldId id="486" r:id="rId35"/>
    <p:sldId id="474" r:id="rId36"/>
    <p:sldId id="484" r:id="rId37"/>
    <p:sldId id="475" r:id="rId38"/>
    <p:sldId id="485" r:id="rId39"/>
    <p:sldId id="480" r:id="rId40"/>
    <p:sldId id="476" r:id="rId41"/>
    <p:sldId id="477" r:id="rId42"/>
    <p:sldId id="478" r:id="rId43"/>
    <p:sldId id="479" r:id="rId44"/>
    <p:sldId id="555" r:id="rId45"/>
    <p:sldId id="556" r:id="rId46"/>
    <p:sldId id="448" r:id="rId47"/>
    <p:sldId id="506" r:id="rId48"/>
    <p:sldId id="509" r:id="rId49"/>
    <p:sldId id="511" r:id="rId50"/>
    <p:sldId id="515" r:id="rId51"/>
    <p:sldId id="518" r:id="rId52"/>
    <p:sldId id="519" r:id="rId53"/>
    <p:sldId id="523" r:id="rId54"/>
    <p:sldId id="520" r:id="rId55"/>
    <p:sldId id="514" r:id="rId56"/>
    <p:sldId id="534" r:id="rId57"/>
    <p:sldId id="545" r:id="rId58"/>
    <p:sldId id="546" r:id="rId59"/>
    <p:sldId id="547" r:id="rId60"/>
    <p:sldId id="527" r:id="rId61"/>
    <p:sldId id="524" r:id="rId62"/>
    <p:sldId id="525" r:id="rId63"/>
    <p:sldId id="526" r:id="rId64"/>
    <p:sldId id="528" r:id="rId65"/>
    <p:sldId id="529" r:id="rId66"/>
    <p:sldId id="531" r:id="rId67"/>
    <p:sldId id="532" r:id="rId68"/>
    <p:sldId id="559" r:id="rId69"/>
    <p:sldId id="530" r:id="rId70"/>
    <p:sldId id="533" r:id="rId71"/>
    <p:sldId id="557" r:id="rId72"/>
    <p:sldId id="558" r:id="rId73"/>
    <p:sldId id="446" r:id="rId74"/>
    <p:sldId id="487" r:id="rId75"/>
    <p:sldId id="488" r:id="rId76"/>
    <p:sldId id="489" r:id="rId77"/>
    <p:sldId id="492" r:id="rId78"/>
    <p:sldId id="493" r:id="rId79"/>
    <p:sldId id="496" r:id="rId80"/>
    <p:sldId id="497" r:id="rId81"/>
    <p:sldId id="495" r:id="rId82"/>
    <p:sldId id="498" r:id="rId83"/>
    <p:sldId id="499" r:id="rId84"/>
    <p:sldId id="500" r:id="rId85"/>
    <p:sldId id="501" r:id="rId86"/>
    <p:sldId id="502" r:id="rId87"/>
    <p:sldId id="503" r:id="rId88"/>
    <p:sldId id="536" r:id="rId89"/>
    <p:sldId id="537" r:id="rId90"/>
    <p:sldId id="538" r:id="rId91"/>
    <p:sldId id="539" r:id="rId92"/>
    <p:sldId id="540" r:id="rId93"/>
    <p:sldId id="505" r:id="rId94"/>
    <p:sldId id="541" r:id="rId95"/>
    <p:sldId id="542" r:id="rId96"/>
    <p:sldId id="543" r:id="rId97"/>
    <p:sldId id="544" r:id="rId98"/>
    <p:sldId id="444" r:id="rId99"/>
    <p:sldId id="443" r:id="rId100"/>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4" autoAdjust="0"/>
    <p:restoredTop sz="88721" autoAdjust="0"/>
  </p:normalViewPr>
  <p:slideViewPr>
    <p:cSldViewPr snapToGrid="0">
      <p:cViewPr varScale="1">
        <p:scale>
          <a:sx n="119" d="100"/>
          <a:sy n="119" d="100"/>
        </p:scale>
        <p:origin x="2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6274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4481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766422"/>
            </a:xfrm>
            <a:prstGeom prst="rect">
              <a:avLst/>
            </a:prstGeom>
            <a:noFill/>
          </p:spPr>
          <p:txBody>
            <a:bodyPr wrap="square" rtlCol="0">
              <a:spAutoFit/>
            </a:bodyPr>
            <a:lstStyle/>
            <a:p>
              <a:r>
                <a:rPr lang="en-GB" sz="2400" b="1" dirty="0">
                  <a:solidFill>
                    <a:srgbClr val="BF2F37"/>
                  </a:solidFill>
                </a:rPr>
                <a:t>Exercise setup: Loading an example structure from file</a:t>
              </a:r>
            </a:p>
            <a:p>
              <a:endParaRPr lang="en-GB" sz="2400" b="1" dirty="0">
                <a:solidFill>
                  <a:srgbClr val="BF2F37"/>
                </a:solidFill>
              </a:endParaRPr>
            </a:p>
            <a:p>
              <a:pPr marL="457200" indent="-457200">
                <a:buAutoNum type="arabicPeriod"/>
              </a:pPr>
              <a:r>
                <a:rPr lang="en-GB" sz="2000" dirty="0"/>
                <a:t>Download ‘</a:t>
              </a:r>
              <a:r>
                <a:rPr lang="en-GB" sz="2000" dirty="0" err="1"/>
                <a:t>struct_example.mat</a:t>
              </a:r>
              <a:r>
                <a:rPr lang="en-GB" sz="2000" dirty="0"/>
                <a:t>’ from the GitHub (Session 3)</a:t>
              </a:r>
            </a:p>
            <a:p>
              <a:pPr marL="457200" indent="-457200">
                <a:buAutoNum type="arabicPeriod"/>
              </a:pPr>
              <a:endParaRPr lang="en-GB" sz="2000" dirty="0"/>
            </a:p>
            <a:p>
              <a:pPr marL="457200" indent="-457200">
                <a:buAutoNum type="arabicPeriod"/>
              </a:pPr>
              <a:r>
                <a:rPr lang="en-GB" sz="2000" dirty="0"/>
                <a:t>Load the example structure array from file using the following command</a:t>
              </a:r>
            </a:p>
            <a:p>
              <a:pPr algn="ctr"/>
              <a:r>
                <a:rPr lang="en-GB" sz="2000" i="1" dirty="0">
                  <a:solidFill>
                    <a:schemeClr val="accent1"/>
                  </a:solidFill>
                </a:rPr>
                <a:t>load(‘</a:t>
              </a:r>
              <a:r>
                <a:rPr lang="en-GB" sz="2000" i="1" dirty="0" err="1">
                  <a:solidFill>
                    <a:schemeClr val="accent1"/>
                  </a:solidFill>
                </a:rPr>
                <a:t>struct_example.mat</a:t>
              </a:r>
              <a:r>
                <a:rPr lang="en-GB" sz="2000" i="1" dirty="0">
                  <a:solidFill>
                    <a:schemeClr val="accent1"/>
                  </a:solidFill>
                </a:rPr>
                <a:t>’);</a:t>
              </a:r>
            </a:p>
            <a:p>
              <a:endParaRPr lang="en-GB" sz="2000" dirty="0"/>
            </a:p>
            <a:p>
              <a:r>
                <a:rPr lang="en-GB" sz="2000" dirty="0"/>
                <a:t>	You will now have a structure array in the workspace called “</a:t>
              </a:r>
              <a:r>
                <a:rPr lang="en-GB" sz="2000" dirty="0" err="1"/>
                <a:t>ex_struct</a:t>
              </a:r>
              <a:r>
                <a:rPr lang="en-GB" sz="2000" dirty="0"/>
                <a:t>”</a:t>
              </a:r>
            </a:p>
            <a:p>
              <a:endParaRPr lang="en-GB" sz="2000" dirty="0"/>
            </a:p>
            <a:p>
              <a:pPr algn="ctr"/>
              <a:r>
                <a:rPr lang="en-GB" sz="2000" dirty="0"/>
                <a:t>This structure array contains an image, a brief description of the image and </a:t>
              </a:r>
            </a:p>
            <a:p>
              <a:pPr algn="ctr"/>
              <a:r>
                <a:rPr lang="en-GB" sz="2000" dirty="0"/>
                <a:t>the time and date on which it was acquired.</a:t>
              </a:r>
            </a:p>
          </p:txBody>
        </p:sp>
      </p:grpSp>
      <p:sp>
        <p:nvSpPr>
          <p:cNvPr id="6" name="Content Placeholder 2">
            <a:extLst>
              <a:ext uri="{FF2B5EF4-FFF2-40B4-BE49-F238E27FC236}">
                <a16:creationId xmlns:a16="http://schemas.microsoft.com/office/drawing/2014/main" id="{5525A15F-4EAF-4DCC-B363-13886F5E660E}"/>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6923179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140807"/>
            </a:xfrm>
            <a:prstGeom prst="rect">
              <a:avLst/>
            </a:prstGeom>
            <a:noFill/>
          </p:spPr>
          <p:txBody>
            <a:bodyPr wrap="square" rtlCol="0">
              <a:spAutoFit/>
            </a:bodyPr>
            <a:lstStyle/>
            <a:p>
              <a:r>
                <a:rPr lang="en-GB" sz="2400" b="1" dirty="0">
                  <a:solidFill>
                    <a:srgbClr val="BF2F37"/>
                  </a:solidFill>
                </a:rPr>
                <a:t>Exercise: Accessing data in a structure array</a:t>
              </a:r>
            </a:p>
            <a:p>
              <a:endParaRPr lang="en-GB" sz="2400" b="1" dirty="0">
                <a:solidFill>
                  <a:srgbClr val="BF2F37"/>
                </a:solidFill>
              </a:endParaRPr>
            </a:p>
            <a:p>
              <a:pPr marL="457200" indent="-457200">
                <a:buAutoNum type="arabicPeriod"/>
              </a:pPr>
              <a:r>
                <a:rPr lang="en-GB" sz="2000" dirty="0"/>
                <a:t>Use </a:t>
              </a:r>
              <a:r>
                <a:rPr lang="en-GB" sz="2000" i="1" dirty="0" err="1">
                  <a:solidFill>
                    <a:schemeClr val="accent1"/>
                  </a:solidFill>
                </a:rPr>
                <a:t>imshow</a:t>
              </a:r>
              <a:r>
                <a:rPr lang="en-GB" sz="2000" dirty="0"/>
                <a:t> to display the image contained in </a:t>
              </a:r>
              <a:r>
                <a:rPr lang="en-GB" sz="2000" dirty="0" err="1"/>
                <a:t>ex_struct</a:t>
              </a:r>
              <a:endParaRPr lang="en-GB" sz="2000" dirty="0"/>
            </a:p>
            <a:p>
              <a:pPr marL="457200" indent="-457200">
                <a:buAutoNum type="arabicPeriod"/>
              </a:pPr>
              <a:endParaRPr lang="en-GB" sz="2000" dirty="0"/>
            </a:p>
            <a:p>
              <a:pPr marL="457200" indent="-457200">
                <a:buAutoNum type="arabicPeriod"/>
              </a:pPr>
              <a:r>
                <a:rPr lang="en-GB" sz="2000" dirty="0"/>
                <a:t>In the command window, display the image description</a:t>
              </a:r>
            </a:p>
            <a:p>
              <a:pPr marL="457200" indent="-457200">
                <a:buAutoNum type="arabicPeriod"/>
              </a:pPr>
              <a:endParaRPr lang="en-GB" sz="2000" dirty="0"/>
            </a:p>
            <a:p>
              <a:pPr marL="457200" indent="-457200">
                <a:buAutoNum type="arabicPeriod"/>
              </a:pPr>
              <a:r>
                <a:rPr lang="en-GB" sz="2000" dirty="0"/>
                <a:t>Find the day, month and year on which the image was acquired</a:t>
              </a:r>
            </a:p>
          </p:txBody>
        </p:sp>
      </p:grpSp>
    </p:spTree>
    <p:extLst>
      <p:ext uri="{BB962C8B-B14F-4D97-AF65-F5344CB8AC3E}">
        <p14:creationId xmlns:p14="http://schemas.microsoft.com/office/powerpoint/2010/main" val="1623449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222235"/>
            </a:xfrm>
            <a:prstGeom prst="rect">
              <a:avLst/>
            </a:prstGeom>
            <a:noFill/>
          </p:spPr>
          <p:txBody>
            <a:bodyPr wrap="square" rtlCol="0">
              <a:spAutoFit/>
            </a:bodyPr>
            <a:lstStyle/>
            <a:p>
              <a:r>
                <a:rPr lang="en-GB" sz="2400" b="1" dirty="0">
                  <a:solidFill>
                    <a:srgbClr val="BF2F37"/>
                  </a:solidFill>
                </a:rPr>
                <a:t>Exercise: Accessing data in a structure array</a:t>
              </a:r>
            </a:p>
          </p:txBody>
        </p:sp>
      </p:grpSp>
      <p:pic>
        <p:nvPicPr>
          <p:cNvPr id="3" name="Picture 2">
            <a:extLst>
              <a:ext uri="{FF2B5EF4-FFF2-40B4-BE49-F238E27FC236}">
                <a16:creationId xmlns:a16="http://schemas.microsoft.com/office/drawing/2014/main" id="{8C1B3E21-481E-412B-AB4D-28DEB64DA69A}"/>
              </a:ext>
            </a:extLst>
          </p:cNvPr>
          <p:cNvPicPr>
            <a:picLocks noChangeAspect="1"/>
          </p:cNvPicPr>
          <p:nvPr/>
        </p:nvPicPr>
        <p:blipFill rotWithShape="1">
          <a:blip r:embed="rId2"/>
          <a:srcRect l="9751" t="2741" r="10390" b="7939"/>
          <a:stretch/>
        </p:blipFill>
        <p:spPr>
          <a:xfrm>
            <a:off x="7241083" y="2254172"/>
            <a:ext cx="3017341" cy="3041479"/>
          </a:xfrm>
          <a:prstGeom prst="rect">
            <a:avLst/>
          </a:prstGeom>
        </p:spPr>
      </p:pic>
      <p:sp>
        <p:nvSpPr>
          <p:cNvPr id="9" name="TextBox 8">
            <a:extLst>
              <a:ext uri="{FF2B5EF4-FFF2-40B4-BE49-F238E27FC236}">
                <a16:creationId xmlns:a16="http://schemas.microsoft.com/office/drawing/2014/main" id="{7ED8381A-527B-4124-9F99-6F2620E15675}"/>
              </a:ext>
            </a:extLst>
          </p:cNvPr>
          <p:cNvSpPr txBox="1"/>
          <p:nvPr/>
        </p:nvSpPr>
        <p:spPr>
          <a:xfrm>
            <a:off x="1584634" y="1600575"/>
            <a:ext cx="5740091" cy="3354765"/>
          </a:xfrm>
          <a:prstGeom prst="rect">
            <a:avLst/>
          </a:prstGeom>
          <a:noFill/>
        </p:spPr>
        <p:txBody>
          <a:bodyPr wrap="square" rtlCol="0">
            <a:spAutoFit/>
          </a:bodyPr>
          <a:lstStyle/>
          <a:p>
            <a:pPr algn="ctr"/>
            <a:endParaRPr lang="en-GB" sz="2400" b="1" dirty="0">
              <a:solidFill>
                <a:srgbClr val="BF2F37"/>
              </a:solidFill>
            </a:endParaRPr>
          </a:p>
          <a:p>
            <a:pPr algn="ctr"/>
            <a:endParaRPr lang="en-GB" sz="2400" b="1" dirty="0">
              <a:solidFill>
                <a:srgbClr val="BF2F37"/>
              </a:solidFill>
            </a:endParaRPr>
          </a:p>
          <a:p>
            <a:pPr algn="ctr"/>
            <a:endParaRPr lang="en-GB" sz="2400" b="1" dirty="0">
              <a:solidFill>
                <a:srgbClr val="BF2F37"/>
              </a:solidFill>
            </a:endParaRPr>
          </a:p>
          <a:p>
            <a:pPr algn="ctr"/>
            <a:r>
              <a:rPr lang="en-GB" sz="2000" dirty="0">
                <a:solidFill>
                  <a:schemeClr val="tx1"/>
                </a:solidFill>
              </a:rPr>
              <a:t>Did you see this image?</a:t>
            </a:r>
          </a:p>
          <a:p>
            <a:pPr algn="ctr"/>
            <a:endParaRPr lang="en-GB" sz="2000" dirty="0">
              <a:solidFill>
                <a:schemeClr val="tx1"/>
              </a:solidFill>
            </a:endParaRPr>
          </a:p>
          <a:p>
            <a:pPr algn="ctr"/>
            <a:r>
              <a:rPr lang="en-GB" sz="2000" dirty="0">
                <a:solidFill>
                  <a:schemeClr val="tx1"/>
                </a:solidFill>
              </a:rPr>
              <a:t>The description was</a:t>
            </a:r>
          </a:p>
          <a:p>
            <a:pPr algn="ctr"/>
            <a:r>
              <a:rPr lang="en-GB" sz="2000" dirty="0">
                <a:solidFill>
                  <a:srgbClr val="C00000"/>
                </a:solidFill>
              </a:rPr>
              <a:t>'SRRF image of microtubules’</a:t>
            </a:r>
          </a:p>
          <a:p>
            <a:pPr algn="ctr"/>
            <a:endParaRPr lang="en-GB" sz="2000" dirty="0">
              <a:solidFill>
                <a:schemeClr val="accent4"/>
              </a:solidFill>
            </a:endParaRPr>
          </a:p>
          <a:p>
            <a:pPr algn="ctr"/>
            <a:r>
              <a:rPr lang="en-GB" sz="2000" dirty="0">
                <a:solidFill>
                  <a:schemeClr val="tx1"/>
                </a:solidFill>
              </a:rPr>
              <a:t>The date of acquisition was</a:t>
            </a:r>
          </a:p>
          <a:p>
            <a:pPr algn="ctr"/>
            <a:r>
              <a:rPr lang="en-GB" sz="2000" dirty="0">
                <a:solidFill>
                  <a:srgbClr val="C00000"/>
                </a:solidFill>
              </a:rPr>
              <a:t>22-10-2019 </a:t>
            </a:r>
          </a:p>
        </p:txBody>
      </p:sp>
    </p:spTree>
    <p:extLst>
      <p:ext uri="{BB962C8B-B14F-4D97-AF65-F5344CB8AC3E}">
        <p14:creationId xmlns:p14="http://schemas.microsoft.com/office/powerpoint/2010/main" val="3863473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3719470" cy="1288963"/>
            </a:xfrm>
            <a:prstGeom prst="rect">
              <a:avLst/>
            </a:prstGeom>
            <a:noFill/>
          </p:spPr>
          <p:txBody>
            <a:bodyPr wrap="square" rtlCol="0">
              <a:spAutoFit/>
            </a:bodyPr>
            <a:lstStyle/>
            <a:p>
              <a:r>
                <a:rPr lang="en-GB" sz="2400" b="1" dirty="0">
                  <a:solidFill>
                    <a:srgbClr val="BF2F37"/>
                  </a:solidFill>
                </a:rPr>
                <a:t>Exercise: Creating a cell array</a:t>
              </a:r>
            </a:p>
            <a:p>
              <a:endParaRPr lang="en-GB" sz="2400" b="1" dirty="0">
                <a:solidFill>
                  <a:srgbClr val="BF2F37"/>
                </a:solidFill>
              </a:endParaRPr>
            </a:p>
            <a:p>
              <a:pPr marL="457200" indent="-457200">
                <a:buAutoNum type="arabicPeriod"/>
              </a:pPr>
              <a:r>
                <a:rPr lang="en-GB" sz="2000" dirty="0"/>
                <a:t>Create a cell array containing the data to the right (the 2x2 grids can be randomly generated)</a:t>
              </a:r>
            </a:p>
            <a:p>
              <a:pPr marL="457200" indent="-457200">
                <a:buAutoNum type="arabicPeriod"/>
              </a:pPr>
              <a:endParaRPr lang="en-GB" sz="2000" dirty="0"/>
            </a:p>
            <a:p>
              <a:pPr marL="457200" indent="-457200">
                <a:buAutoNum type="arabicPeriod"/>
              </a:pPr>
              <a:r>
                <a:rPr lang="en-GB" sz="2000" dirty="0"/>
                <a:t>Access both values in the second column using a single command</a:t>
              </a:r>
            </a:p>
          </p:txBody>
        </p:sp>
      </p:grpSp>
      <p:grpSp>
        <p:nvGrpSpPr>
          <p:cNvPr id="3" name="Group 2">
            <a:extLst>
              <a:ext uri="{FF2B5EF4-FFF2-40B4-BE49-F238E27FC236}">
                <a16:creationId xmlns:a16="http://schemas.microsoft.com/office/drawing/2014/main" id="{E7F3A558-504D-4935-8A75-1E8DE40419F7}"/>
              </a:ext>
            </a:extLst>
          </p:cNvPr>
          <p:cNvGrpSpPr/>
          <p:nvPr/>
        </p:nvGrpSpPr>
        <p:grpSpPr>
          <a:xfrm rot="5400000">
            <a:off x="7095781" y="1664124"/>
            <a:ext cx="2566197" cy="3876085"/>
            <a:chOff x="9082877" y="1660664"/>
            <a:chExt cx="2566197" cy="3876085"/>
          </a:xfrm>
        </p:grpSpPr>
        <p:sp>
          <p:nvSpPr>
            <p:cNvPr id="22" name="Rectangle: Rounded Corners 21">
              <a:extLst>
                <a:ext uri="{FF2B5EF4-FFF2-40B4-BE49-F238E27FC236}">
                  <a16:creationId xmlns:a16="http://schemas.microsoft.com/office/drawing/2014/main" id="{784D4FD7-26A2-4937-BE3B-13BAD67D78D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748D73BD-772F-478C-857B-59C5834B33B4}"/>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BAFD0D0C-4EA8-47DA-9D5E-50073E62C322}"/>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5AFB5A8F-BECB-44C9-B2C0-D2DA1314C779}"/>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284F49CE-B00E-46DC-9ED6-E8A57F905ED6}"/>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6C325976-18E4-4B0F-A077-821DBF281A16}"/>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id="{114A52B9-82FE-4C31-B7EA-889CD11D3E97}"/>
              </a:ext>
            </a:extLst>
          </p:cNvPr>
          <p:cNvSpPr txBox="1"/>
          <p:nvPr/>
        </p:nvSpPr>
        <p:spPr>
          <a:xfrm>
            <a:off x="6440592" y="2732588"/>
            <a:ext cx="1257930" cy="430887"/>
          </a:xfrm>
          <a:prstGeom prst="rect">
            <a:avLst/>
          </a:prstGeom>
          <a:noFill/>
        </p:spPr>
        <p:txBody>
          <a:bodyPr wrap="square" rtlCol="0">
            <a:spAutoFit/>
          </a:bodyPr>
          <a:lstStyle/>
          <a:p>
            <a:pPr algn="ctr"/>
            <a:r>
              <a:rPr lang="en-GB" sz="2200" dirty="0"/>
              <a:t>‘obj1’</a:t>
            </a:r>
          </a:p>
        </p:txBody>
      </p:sp>
      <p:sp>
        <p:nvSpPr>
          <p:cNvPr id="29" name="TextBox 28">
            <a:extLst>
              <a:ext uri="{FF2B5EF4-FFF2-40B4-BE49-F238E27FC236}">
                <a16:creationId xmlns:a16="http://schemas.microsoft.com/office/drawing/2014/main" id="{32B55838-9727-431D-9B0E-6E6CF6EC9AA9}"/>
              </a:ext>
            </a:extLst>
          </p:cNvPr>
          <p:cNvSpPr txBox="1"/>
          <p:nvPr/>
        </p:nvSpPr>
        <p:spPr>
          <a:xfrm>
            <a:off x="6440592" y="4040856"/>
            <a:ext cx="1257930" cy="430887"/>
          </a:xfrm>
          <a:prstGeom prst="rect">
            <a:avLst/>
          </a:prstGeom>
          <a:noFill/>
        </p:spPr>
        <p:txBody>
          <a:bodyPr wrap="square" rtlCol="0">
            <a:spAutoFit/>
          </a:bodyPr>
          <a:lstStyle/>
          <a:p>
            <a:pPr algn="ctr"/>
            <a:r>
              <a:rPr lang="en-GB" sz="2200" dirty="0"/>
              <a:t>‘obj2’</a:t>
            </a:r>
          </a:p>
        </p:txBody>
      </p:sp>
      <p:sp>
        <p:nvSpPr>
          <p:cNvPr id="30" name="TextBox 29">
            <a:extLst>
              <a:ext uri="{FF2B5EF4-FFF2-40B4-BE49-F238E27FC236}">
                <a16:creationId xmlns:a16="http://schemas.microsoft.com/office/drawing/2014/main" id="{ECD99F7B-2EAB-451B-969F-7E9C65D08AE1}"/>
              </a:ext>
            </a:extLst>
          </p:cNvPr>
          <p:cNvSpPr txBox="1"/>
          <p:nvPr/>
        </p:nvSpPr>
        <p:spPr>
          <a:xfrm>
            <a:off x="7749549" y="2732588"/>
            <a:ext cx="1257930" cy="430887"/>
          </a:xfrm>
          <a:prstGeom prst="rect">
            <a:avLst/>
          </a:prstGeom>
          <a:noFill/>
        </p:spPr>
        <p:txBody>
          <a:bodyPr wrap="square" rtlCol="0">
            <a:spAutoFit/>
          </a:bodyPr>
          <a:lstStyle/>
          <a:p>
            <a:pPr algn="ctr"/>
            <a:r>
              <a:rPr lang="en-GB" sz="2200" dirty="0"/>
              <a:t>21</a:t>
            </a:r>
          </a:p>
        </p:txBody>
      </p:sp>
      <p:sp>
        <p:nvSpPr>
          <p:cNvPr id="31" name="TextBox 30">
            <a:extLst>
              <a:ext uri="{FF2B5EF4-FFF2-40B4-BE49-F238E27FC236}">
                <a16:creationId xmlns:a16="http://schemas.microsoft.com/office/drawing/2014/main" id="{2ED84E72-35A5-48E5-93FB-BF79313C546D}"/>
              </a:ext>
            </a:extLst>
          </p:cNvPr>
          <p:cNvSpPr txBox="1"/>
          <p:nvPr/>
        </p:nvSpPr>
        <p:spPr>
          <a:xfrm>
            <a:off x="7749549" y="4040855"/>
            <a:ext cx="1257930" cy="430887"/>
          </a:xfrm>
          <a:prstGeom prst="rect">
            <a:avLst/>
          </a:prstGeom>
          <a:noFill/>
        </p:spPr>
        <p:txBody>
          <a:bodyPr wrap="square" rtlCol="0">
            <a:spAutoFit/>
          </a:bodyPr>
          <a:lstStyle/>
          <a:p>
            <a:pPr algn="ctr"/>
            <a:r>
              <a:rPr lang="en-GB" sz="2200" dirty="0"/>
              <a:t>-5.3</a:t>
            </a:r>
          </a:p>
        </p:txBody>
      </p:sp>
      <p:graphicFrame>
        <p:nvGraphicFramePr>
          <p:cNvPr id="33" name="Table 11">
            <a:extLst>
              <a:ext uri="{FF2B5EF4-FFF2-40B4-BE49-F238E27FC236}">
                <a16:creationId xmlns:a16="http://schemas.microsoft.com/office/drawing/2014/main" id="{8279EFD2-2EDE-4F31-8654-284D4A5F449C}"/>
              </a:ext>
            </a:extLst>
          </p:cNvPr>
          <p:cNvGraphicFramePr>
            <a:graphicFrameLocks noGrp="1"/>
          </p:cNvGraphicFramePr>
          <p:nvPr>
            <p:extLst>
              <p:ext uri="{D42A27DB-BD31-4B8C-83A1-F6EECF244321}">
                <p14:modId xmlns:p14="http://schemas.microsoft.com/office/powerpoint/2010/main" val="1177150532"/>
              </p:ext>
            </p:extLst>
          </p:nvPr>
        </p:nvGraphicFramePr>
        <p:xfrm>
          <a:off x="9201957" y="24620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0.6</a:t>
                      </a:r>
                    </a:p>
                  </a:txBody>
                  <a:tcPr marL="0" marR="0" marT="0" marB="0" anchor="ctr"/>
                </a:tc>
                <a:tc>
                  <a:txBody>
                    <a:bodyPr/>
                    <a:lstStyle/>
                    <a:p>
                      <a:pPr algn="ctr"/>
                      <a:r>
                        <a:rPr lang="en-GB" sz="1300" dirty="0"/>
                        <a:t>0.7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0.1</a:t>
                      </a:r>
                    </a:p>
                  </a:txBody>
                  <a:tcPr marL="0" marR="0" marT="0" marB="0" anchor="ctr"/>
                </a:tc>
                <a:tc>
                  <a:txBody>
                    <a:bodyPr/>
                    <a:lstStyle/>
                    <a:p>
                      <a:pPr algn="ctr"/>
                      <a:r>
                        <a:rPr lang="en-GB" sz="1300" dirty="0"/>
                        <a:t>0.3</a:t>
                      </a:r>
                    </a:p>
                  </a:txBody>
                  <a:tcPr marL="0" marR="0" marT="0" marB="0" anchor="ctr"/>
                </a:tc>
                <a:extLst>
                  <a:ext uri="{0D108BD9-81ED-4DB2-BD59-A6C34878D82A}">
                    <a16:rowId xmlns:a16="http://schemas.microsoft.com/office/drawing/2014/main" val="3764598351"/>
                  </a:ext>
                </a:extLst>
              </a:tr>
            </a:tbl>
          </a:graphicData>
        </a:graphic>
      </p:graphicFrame>
      <p:graphicFrame>
        <p:nvGraphicFramePr>
          <p:cNvPr id="34" name="Table 11">
            <a:extLst>
              <a:ext uri="{FF2B5EF4-FFF2-40B4-BE49-F238E27FC236}">
                <a16:creationId xmlns:a16="http://schemas.microsoft.com/office/drawing/2014/main" id="{2F5B9E90-6B1C-4FBF-81D2-054C0AC28824}"/>
              </a:ext>
            </a:extLst>
          </p:cNvPr>
          <p:cNvGraphicFramePr>
            <a:graphicFrameLocks noGrp="1"/>
          </p:cNvGraphicFramePr>
          <p:nvPr>
            <p:extLst>
              <p:ext uri="{D42A27DB-BD31-4B8C-83A1-F6EECF244321}">
                <p14:modId xmlns:p14="http://schemas.microsoft.com/office/powerpoint/2010/main" val="2433531527"/>
              </p:ext>
            </p:extLst>
          </p:nvPr>
        </p:nvGraphicFramePr>
        <p:xfrm>
          <a:off x="9201957" y="37922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0.8</a:t>
                      </a:r>
                    </a:p>
                  </a:txBody>
                  <a:tcPr marL="0" marR="0" marT="0" marB="0" anchor="ctr"/>
                </a:tc>
                <a:tc>
                  <a:txBody>
                    <a:bodyPr/>
                    <a:lstStyle/>
                    <a:p>
                      <a:pPr algn="ctr"/>
                      <a:r>
                        <a:rPr lang="en-GB" sz="1300" dirty="0"/>
                        <a:t>0.4</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0.5</a:t>
                      </a:r>
                    </a:p>
                  </a:txBody>
                  <a:tcPr marL="0" marR="0" marT="0" marB="0" anchor="ctr"/>
                </a:tc>
                <a:tc>
                  <a:txBody>
                    <a:bodyPr/>
                    <a:lstStyle/>
                    <a:p>
                      <a:pPr algn="ctr"/>
                      <a:r>
                        <a:rPr lang="en-GB" sz="1300" dirty="0"/>
                        <a:t>0.2</a:t>
                      </a:r>
                    </a:p>
                  </a:txBody>
                  <a:tcPr marL="0" marR="0" marT="0" marB="0" anchor="ctr"/>
                </a:tc>
                <a:extLst>
                  <a:ext uri="{0D108BD9-81ED-4DB2-BD59-A6C34878D82A}">
                    <a16:rowId xmlns:a16="http://schemas.microsoft.com/office/drawing/2014/main" val="3764598351"/>
                  </a:ext>
                </a:extLst>
              </a:tr>
            </a:tbl>
          </a:graphicData>
        </a:graphic>
      </p:graphicFrame>
    </p:spTree>
    <p:extLst>
      <p:ext uri="{BB962C8B-B14F-4D97-AF65-F5344CB8AC3E}">
        <p14:creationId xmlns:p14="http://schemas.microsoft.com/office/powerpoint/2010/main" val="4953596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381216622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b="0" dirty="0">
                          <a:solidFill>
                            <a:srgbClr val="C00000"/>
                          </a:solidFill>
                        </a:rPr>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b="0" dirty="0" err="1">
                          <a:solidFill>
                            <a:srgbClr val="C00000"/>
                          </a:solidFill>
                        </a:rPr>
                        <a:t>n_obj</a:t>
                      </a:r>
                      <a:endParaRPr lang="en-GB" sz="2200" b="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b="0" dirty="0" err="1">
                          <a:solidFill>
                            <a:srgbClr val="C00000"/>
                          </a:solidFill>
                        </a:rPr>
                        <a:t>mean_area</a:t>
                      </a:r>
                      <a:endParaRPr lang="en-GB" sz="2200" b="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760419865"/>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solidFill>
                            <a:srgbClr val="C00000"/>
                          </a:solidFill>
                        </a:rPr>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solidFill>
                            <a:srgbClr val="C00000"/>
                          </a:solidFill>
                        </a:rPr>
                        <a:t>n_obj</a:t>
                      </a:r>
                      <a:endParaRPr lang="en-GB" sz="220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solidFill>
                            <a:srgbClr val="C00000"/>
                          </a:solidFill>
                        </a:rPr>
                        <a:t>mean_area</a:t>
                      </a:r>
                      <a:endParaRPr lang="en-GB" sz="220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6559130" cy="1718718"/>
            </a:xfrm>
            <a:prstGeom prst="rect">
              <a:avLst/>
            </a:prstGeom>
            <a:noFill/>
          </p:spPr>
          <p:txBody>
            <a:bodyPr wrap="square" rtlCol="0">
              <a:spAutoFit/>
            </a:bodyPr>
            <a:lstStyle/>
            <a:p>
              <a:r>
                <a:rPr lang="en-GB" sz="2400" b="1" dirty="0">
                  <a:solidFill>
                    <a:srgbClr val="BF2F37"/>
                  </a:solidFill>
                </a:rPr>
                <a:t>Exercise: Loading tables and accessing data</a:t>
              </a:r>
            </a:p>
            <a:p>
              <a:endParaRPr lang="en-GB" sz="2400" b="1" dirty="0">
                <a:solidFill>
                  <a:srgbClr val="BF2F37"/>
                </a:solidFill>
              </a:endParaRPr>
            </a:p>
            <a:p>
              <a:pPr marL="457200" indent="-457200">
                <a:buAutoNum type="arabicPeriod"/>
              </a:pPr>
              <a:r>
                <a:rPr lang="en-GB" sz="2000" dirty="0">
                  <a:solidFill>
                    <a:schemeClr val="tx1"/>
                  </a:solidFill>
                </a:rPr>
                <a:t>Download the file ‘table_example.csv’ from GitHub (Session 3)</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err="1">
                  <a:solidFill>
                    <a:schemeClr val="accent1"/>
                  </a:solidFill>
                </a:rPr>
                <a:t>readtable</a:t>
              </a:r>
              <a:r>
                <a:rPr lang="en-GB" sz="2000" dirty="0">
                  <a:solidFill>
                    <a:schemeClr val="tx1"/>
                  </a:solidFill>
                </a:rPr>
                <a:t> function to load the table to file</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Display the table in the command window</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a:solidFill>
                    <a:schemeClr val="accent1"/>
                  </a:solidFill>
                </a:rPr>
                <a:t>mean</a:t>
              </a:r>
              <a:r>
                <a:rPr lang="en-GB" sz="2000" dirty="0">
                  <a:solidFill>
                    <a:schemeClr val="tx1"/>
                  </a:solidFill>
                </a:rPr>
                <a:t> function to get the mean number of cells (the </a:t>
              </a:r>
              <a:r>
                <a:rPr lang="en-GB" sz="2000" i="1" dirty="0">
                  <a:solidFill>
                    <a:schemeClr val="accent1"/>
                  </a:solidFill>
                </a:rPr>
                <a:t>mean</a:t>
              </a:r>
              <a:r>
                <a:rPr lang="en-GB" sz="2000" dirty="0">
                  <a:solidFill>
                    <a:schemeClr val="tx1"/>
                  </a:solidFill>
                </a:rPr>
                <a:t> function takes a numeric array as an argument).</a:t>
              </a: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22081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240942"/>
            </a:xfrm>
            <a:prstGeom prst="rect">
              <a:avLst/>
            </a:prstGeom>
            <a:noFill/>
          </p:spPr>
          <p:txBody>
            <a:bodyPr wrap="square" rtlCol="0">
              <a:spAutoFit/>
            </a:bodyPr>
            <a:lstStyle/>
            <a:p>
              <a:r>
                <a:rPr lang="en-GB" sz="2400" b="1" dirty="0">
                  <a:solidFill>
                    <a:srgbClr val="BF2F37"/>
                  </a:solidFill>
                </a:rPr>
                <a:t>Exercise: Loading tables and accessing data</a:t>
              </a:r>
              <a:endParaRPr lang="en-GB" sz="2000" dirty="0">
                <a:solidFill>
                  <a:schemeClr val="tx1"/>
                </a:solidFill>
              </a:endParaRP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pic>
        <p:nvPicPr>
          <p:cNvPr id="3" name="Picture 2">
            <a:extLst>
              <a:ext uri="{FF2B5EF4-FFF2-40B4-BE49-F238E27FC236}">
                <a16:creationId xmlns:a16="http://schemas.microsoft.com/office/drawing/2014/main" id="{4886ED9C-EC52-4ED6-B90F-E25E292CE2F0}"/>
              </a:ext>
            </a:extLst>
          </p:cNvPr>
          <p:cNvPicPr>
            <a:picLocks noChangeAspect="1"/>
          </p:cNvPicPr>
          <p:nvPr/>
        </p:nvPicPr>
        <p:blipFill>
          <a:blip r:embed="rId2"/>
          <a:stretch>
            <a:fillRect/>
          </a:stretch>
        </p:blipFill>
        <p:spPr>
          <a:xfrm>
            <a:off x="6425564" y="2795150"/>
            <a:ext cx="4067175" cy="1866900"/>
          </a:xfrm>
          <a:prstGeom prst="rect">
            <a:avLst/>
          </a:prstGeom>
        </p:spPr>
      </p:pic>
      <p:sp>
        <p:nvSpPr>
          <p:cNvPr id="9" name="TextBox 8">
            <a:extLst>
              <a:ext uri="{FF2B5EF4-FFF2-40B4-BE49-F238E27FC236}">
                <a16:creationId xmlns:a16="http://schemas.microsoft.com/office/drawing/2014/main" id="{35FFC2E0-C429-4AEB-93F2-7090078AC106}"/>
              </a:ext>
            </a:extLst>
          </p:cNvPr>
          <p:cNvSpPr txBox="1"/>
          <p:nvPr/>
        </p:nvSpPr>
        <p:spPr>
          <a:xfrm>
            <a:off x="1699261" y="1657683"/>
            <a:ext cx="4648988" cy="2985433"/>
          </a:xfrm>
          <a:prstGeom prst="rect">
            <a:avLst/>
          </a:prstGeom>
          <a:noFill/>
        </p:spPr>
        <p:txBody>
          <a:bodyPr wrap="square" rtlCol="0">
            <a:spAutoFit/>
          </a:bodyPr>
          <a:lstStyle/>
          <a:p>
            <a:endParaRPr lang="en-GB" sz="2400" b="1" dirty="0">
              <a:solidFill>
                <a:srgbClr val="BF2F37"/>
              </a:solidFill>
            </a:endParaRPr>
          </a:p>
          <a:p>
            <a:endParaRPr lang="en-GB" sz="2400" b="1" dirty="0">
              <a:solidFill>
                <a:srgbClr val="BF2F37"/>
              </a:solidFill>
            </a:endParaRPr>
          </a:p>
          <a:p>
            <a:pPr algn="ctr"/>
            <a:r>
              <a:rPr lang="en-GB" sz="2000" dirty="0">
                <a:solidFill>
                  <a:schemeClr val="tx1"/>
                </a:solidFill>
              </a:rPr>
              <a:t>To read the table</a:t>
            </a:r>
          </a:p>
          <a:p>
            <a:pPr algn="ctr"/>
            <a:r>
              <a:rPr lang="en-GB" sz="2000" i="1" dirty="0" err="1">
                <a:solidFill>
                  <a:schemeClr val="accent1"/>
                </a:solidFill>
              </a:rPr>
              <a:t>my_tab</a:t>
            </a:r>
            <a:r>
              <a:rPr lang="en-GB" sz="2000" i="1" dirty="0">
                <a:solidFill>
                  <a:schemeClr val="accent1"/>
                </a:solidFill>
              </a:rPr>
              <a:t> = </a:t>
            </a:r>
            <a:r>
              <a:rPr lang="en-GB" sz="2000" i="1" dirty="0" err="1">
                <a:solidFill>
                  <a:schemeClr val="accent1"/>
                </a:solidFill>
              </a:rPr>
              <a:t>readtable</a:t>
            </a:r>
            <a:r>
              <a:rPr lang="en-GB" sz="2000" i="1" dirty="0">
                <a:solidFill>
                  <a:schemeClr val="accent1"/>
                </a:solidFill>
              </a:rPr>
              <a:t>(‘table_example.csv’)</a:t>
            </a:r>
          </a:p>
          <a:p>
            <a:pPr algn="ctr"/>
            <a:endParaRPr lang="en-GB" sz="2000" dirty="0">
              <a:solidFill>
                <a:schemeClr val="tx1"/>
              </a:solidFill>
            </a:endParaRPr>
          </a:p>
          <a:p>
            <a:pPr algn="ctr"/>
            <a:r>
              <a:rPr lang="en-GB" sz="2000" dirty="0">
                <a:solidFill>
                  <a:schemeClr val="tx1"/>
                </a:solidFill>
              </a:rPr>
              <a:t>To get the mean number of cells</a:t>
            </a:r>
          </a:p>
          <a:p>
            <a:pPr algn="ctr"/>
            <a:r>
              <a:rPr lang="en-GB" sz="2000" i="1" dirty="0" err="1">
                <a:solidFill>
                  <a:schemeClr val="accent1"/>
                </a:solidFill>
              </a:rPr>
              <a:t>mean_n_cells</a:t>
            </a:r>
            <a:r>
              <a:rPr lang="en-GB" sz="2000" i="1" dirty="0">
                <a:solidFill>
                  <a:schemeClr val="accent1"/>
                </a:solidFill>
              </a:rPr>
              <a:t> = mean(</a:t>
            </a:r>
            <a:r>
              <a:rPr lang="en-GB" sz="2000" i="1" dirty="0" err="1">
                <a:solidFill>
                  <a:schemeClr val="accent1"/>
                </a:solidFill>
              </a:rPr>
              <a:t>my_table.n_cells</a:t>
            </a:r>
            <a:r>
              <a:rPr lang="en-GB" sz="2000" i="1" dirty="0">
                <a:solidFill>
                  <a:schemeClr val="accent1"/>
                </a:solidFill>
              </a:rPr>
              <a:t>)</a:t>
            </a:r>
          </a:p>
          <a:p>
            <a:pPr algn="ctr"/>
            <a:endParaRPr lang="en-GB" sz="2000" dirty="0">
              <a:solidFill>
                <a:schemeClr val="tx1"/>
              </a:solidFill>
            </a:endParaRPr>
          </a:p>
          <a:p>
            <a:pPr algn="ctr"/>
            <a:r>
              <a:rPr lang="en-GB" sz="2000" dirty="0">
                <a:solidFill>
                  <a:schemeClr val="tx1"/>
                </a:solidFill>
              </a:rPr>
              <a:t>The mean number of cells was 35.2</a:t>
            </a:r>
          </a:p>
        </p:txBody>
      </p:sp>
    </p:spTree>
    <p:extLst>
      <p:ext uri="{BB962C8B-B14F-4D97-AF65-F5344CB8AC3E}">
        <p14:creationId xmlns:p14="http://schemas.microsoft.com/office/powerpoint/2010/main" val="4207443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89367"/>
            <a:ext cx="11311208" cy="18367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5984470" cy="1238388"/>
            <a:chOff x="4025803" y="2130101"/>
            <a:chExt cx="5984470"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5049612" cy="461665"/>
            </a:xfrm>
            <a:prstGeom prst="rect">
              <a:avLst/>
            </a:prstGeom>
            <a:noFill/>
          </p:spPr>
          <p:txBody>
            <a:bodyPr wrap="square" rtlCol="0">
              <a:spAutoFit/>
            </a:bodyPr>
            <a:lstStyle/>
            <a:p>
              <a:pPr algn="l"/>
              <a:r>
                <a:rPr lang="en-GB" sz="2400" dirty="0">
                  <a:solidFill>
                    <a:srgbClr val="FF0000"/>
                  </a:solidFill>
                </a:rPr>
                <a:t>Puncta (about 60 instances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instances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instance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0AF40EF6-6D1B-414F-8C15-70114DEA2D54}"/>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grpSp>
        <p:nvGrpSpPr>
          <p:cNvPr id="3" name="Group 2">
            <a:extLst>
              <a:ext uri="{FF2B5EF4-FFF2-40B4-BE49-F238E27FC236}">
                <a16:creationId xmlns:a16="http://schemas.microsoft.com/office/drawing/2014/main" id="{D091D18F-A273-4D24-A5E5-961E859974D5}"/>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a:extLst>
              <a:ext uri="{FF2B5EF4-FFF2-40B4-BE49-F238E27FC236}">
                <a16:creationId xmlns:a16="http://schemas.microsoft.com/office/drawing/2014/main" id="{5F40F14A-875E-4878-8F60-207A0AD7F801}"/>
              </a:ext>
            </a:extLst>
          </p:cNvPr>
          <p:cNvGrpSpPr/>
          <p:nvPr/>
        </p:nvGrpSpPr>
        <p:grpSpPr>
          <a:xfrm>
            <a:off x="1401879" y="1639888"/>
            <a:ext cx="3014245" cy="3903811"/>
            <a:chOff x="1401879" y="1639888"/>
            <a:chExt cx="3014245" cy="3903811"/>
          </a:xfrm>
        </p:grpSpPr>
        <p:sp>
          <p:nvSpPr>
            <p:cNvPr id="153" name="Oval 152">
              <a:extLst>
                <a:ext uri="{FF2B5EF4-FFF2-40B4-BE49-F238E27FC236}">
                  <a16:creationId xmlns:a16="http://schemas.microsoft.com/office/drawing/2014/main" id="{EE3891AC-1BB4-4115-8DCA-8F63DA3986A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Oval 153">
              <a:extLst>
                <a:ext uri="{FF2B5EF4-FFF2-40B4-BE49-F238E27FC236}">
                  <a16:creationId xmlns:a16="http://schemas.microsoft.com/office/drawing/2014/main" id="{36FDE629-BDD5-4D30-8458-95A45602AF95}"/>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352F4DF3-4134-432F-98DA-F36867884A2B}"/>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A66F7209-8164-43F1-92E6-26F8A172846F}"/>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4C27866E-6686-4567-9051-4866A2342E8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6D3BB9AE-4DF5-4D34-B72D-E1C454D97C05}"/>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213A704F-87D1-4951-8D17-10B9624F5566}"/>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DEA91717-FF3F-4BD3-904E-ACBED0DBF042}"/>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6D19CBCB-3E92-4F79-9514-F3E5A963DE99}"/>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297F740F-107E-422B-A9A2-6BFF849194E6}"/>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2383FE8E-DE8D-4466-924B-013CE42EC3F7}"/>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6F1063D3-0C7A-4AAA-879D-EE04A665846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3B040852-4C77-434B-8766-E499862AEFC2}"/>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19FD50DC-5B5E-4B64-9677-6879C421ADA6}"/>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BED1DBFB-330E-4A08-B5EB-F191ECAFFD5F}"/>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71D85F15-759D-4392-BA4D-6AB03EB10D5F}"/>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C99825FC-1E17-4688-BE1E-155A024F6DA5}"/>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3567BD46-3C16-480B-8FBA-11C4B2ACDDCA}"/>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ABA418A8-5DA5-482D-8232-BCBCD36E5A9D}"/>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D6F0F638-427A-4D42-A9EB-603EBE14EE40}"/>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07998FD8-24AD-4CF3-B754-CC8D0851FD9F}"/>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EE973619-53DF-4FD5-957D-DE80827AF219}"/>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022315B0-CA70-4AF2-8744-1B65AD705D4F}"/>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633C49E1-54C6-4FAB-A61D-30F898CC35FD}"/>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73E13F36-822E-44A4-8AA2-80DA023DFA3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160F51C-E277-44FA-8E96-6941133823A4}"/>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5A126DC2-0B9E-4813-832F-DB92540E6CDF}"/>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23193C8B-E6BE-4AC9-97B8-EBF39752EE69}"/>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1555254F-CA9D-419E-9BE4-A1317B2BC78D}"/>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675A18F6-0F81-47DB-897F-5A125618B31C}"/>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75379EC1-F9DE-4D69-B83A-E07DA41BDAEF}"/>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8B01CA83-20E0-4B84-B48F-EA90A0A05B14}"/>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9DAADBC2-C4A8-4186-B910-9EB0A19A3CA7}"/>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8242DC14-A8ED-49CA-836E-63E0E7F9E20D}"/>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D5E6B68-5E40-4DFB-881E-76701DCB793D}"/>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40D0EFB6-4822-4DFA-B31E-CCDC121CC6A5}"/>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E4F2449F-BA42-4D71-AF33-1EB2C381347F}"/>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0095D8BD-B07D-491A-894C-B2D3175687D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68B06CF6-F782-4E6E-8805-76794334E4E7}"/>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18082A1C-5FCA-4D4B-99FA-286BEEC225A6}"/>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B1DB81C-4B58-46A5-8FE9-23BBCA7F9FF8}"/>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1AC3A6C7-F6DF-4174-A45D-AB9800779A94}"/>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F80F431-10B8-46F1-850F-064F2146620A}"/>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1A40BF27-EE6B-4DB8-80FE-75E35CD1FAB9}"/>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6EA5C5B4-A543-41B9-87E8-4446BABA099A}"/>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B0212A3-B9A4-4D56-9206-F28892F514B5}"/>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3A87088A-131F-4D85-B9EA-BAD8F80B288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3E1C11A6-E874-49C0-A67A-A57B66A53552}"/>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24C36A2E-D0DF-4104-97F6-28C8B198AB03}"/>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5178A459-8C2F-4FEC-9625-022530CD8739}"/>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35F6F845-2534-4009-A55A-31E1B57E250F}"/>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155A989D-06FB-4C41-9C92-B59F63F6C0F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19EC8F44-8D23-417F-99CD-A3E968EB68F9}"/>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BC26A042-19F9-4DF8-87CE-913FF3DCDE6B}"/>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06CE3C6B-8483-4F19-A775-9A2D1FE5822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E07A37C7-EF95-459D-9F2C-0FA5B8EBC5E5}"/>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F11C960-20DC-446F-930F-AD59CD3669D1}"/>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2E223C3F-EA9C-4D99-8D60-0AEA7D6FFE99}"/>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52CE66E9-5798-406D-A490-B9895C1B5C2E}"/>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5F9BA694-0629-476A-9686-864C86D632F9}"/>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D7444095-E210-4208-A432-CBD642B6C65B}"/>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C9022B3F-1DB7-4397-AC5A-F23BE9F75FF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617FF085-1273-4D19-8823-F9FDF7323854}"/>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2A89DC97-564D-4960-B01F-E8BDA8C93F12}"/>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3DEDF18B-FA7E-4E69-BD5A-9AABF16F36CA}"/>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C8F73A15-7314-4002-BB11-652BA9C3853D}"/>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FA88E5B5-BEFC-4066-9FD3-493997CDC510}"/>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36A310CB-C2FD-4875-BDEE-9F0B639C1C5B}"/>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9B60C5FC-0FB3-4FCA-B3DE-EAC6174243A8}"/>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90C7A6DA-6F9F-419E-96A5-F305C09C0369}"/>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E75417EF-D1DF-491B-B91A-36CB8895C00C}"/>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986A2042-AB1F-4576-87A2-707F77D56BC6}"/>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7F910010-D3FB-40F7-8546-7788091343FF}"/>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7042042A-17D7-47C7-BF1D-B0C1753C695A}"/>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D50B59C2-CA1B-4E79-A65B-4313C61945E3}"/>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B6AA5C40-350F-46B7-9F4D-5CBD4D298484}"/>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05CB101E-DCC3-4BE3-B475-0BDE22BB52BC}"/>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B46048FB-5426-4AA5-AF11-036D2B109A9B}"/>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EB3B8ECE-CE88-4189-836C-FA623ADADFAF}"/>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89BA406-EE64-4D26-B708-E3C8733D07CF}"/>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E0AF0F9C-C5E8-4578-8434-A68EDDC65275}"/>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2EF05B03-4D81-4F4E-A3E9-74612310982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2D17F4F8-4D6D-4267-8079-BB9CB2ACAA1F}"/>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EDF30A42-F7FF-4A27-895A-791B91C0C784}"/>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B7C926B-5755-4611-9A20-5AD15562FAA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90168478-8504-4F51-A4B5-2A319E0B1216}"/>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F25CB542-C585-4C51-9563-5D02DE819374}"/>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C9D80AB5-CB37-4408-9B7F-A07AFD6986BA}"/>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B9BA441-6BCA-49ED-950A-8BF398D62DD6}"/>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385B44AC-8913-4211-8194-5C9641AE09D1}"/>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10CFDADA-FC49-4068-80BC-86351E5508F7}"/>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4A4C055A-BF50-41F0-993E-BC376B03E086}"/>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3642EE71-F971-4B66-8E73-A88E88EEEAEF}"/>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58F65C63-7B5E-4551-87B4-885EFE9FF351}"/>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C96FA8B-15E7-44F8-AC7E-BBF630CF3031}"/>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48909505-26D9-439C-B5DA-CCD71DB5369A}"/>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71DA00C-68C6-4735-AB80-CBB7C3DFE4B9}"/>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7DFF6ABE-9630-4A24-B054-0D92D09CCC82}"/>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1E489901-22A7-4C09-B084-CE49B2BDEF44}"/>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3E83240C-F37C-45ED-B465-364EE341B20B}"/>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B13AF07C-78C7-4B1E-80F3-FE1135BBC614}"/>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5174FB05-E4E5-4999-9E15-9B33F16E39CA}"/>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A4369146-6B97-49DF-A85B-32A956AA5CB7}"/>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2406973A-3BF8-4FBE-9308-F0809E73093A}"/>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7C01DBBE-1FF5-4190-BF14-4BF856423EE1}"/>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8FB01D61-6323-4583-B400-7CC876054CC4}"/>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FF2B5B59-1B49-475F-A5FF-05BCA0384836}"/>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032BDB0E-EF07-4D67-B60C-8A95CFDF7614}"/>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8E95A30A-47A4-41DA-8F33-60D9CE426427}"/>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B1C682E8-13AF-48D3-BA75-651D10D5F11E}"/>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AF0289F1-25C4-4E1B-B952-86F69B369132}"/>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B8565858-1299-4126-AF36-AC9DF823E068}"/>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740D5F26-59FA-465F-BBFB-10126F7E75A9}"/>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475570DE-B405-499D-8A85-3346C8C65A52}"/>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78B92289-5048-4D85-B96C-BE2BB9DF3303}"/>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7D26867-FC08-4B15-A087-FC1E75722EEB}"/>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234ED82A-CF4F-4402-8999-A369B62D2F8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47B97B3B-B36E-4328-809E-FEAD87C2033D}"/>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79AD3461-ECDB-4118-8C93-F84D2A057025}"/>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22EB8DFC-90CC-4C5A-A23A-CE2DCB7052A1}"/>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E8A97B52-B3C8-4879-AEC1-7E6BE0F69436}"/>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73D84FF0-65E0-4AF9-8A9D-323ED7686BA9}"/>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3C216CA2-9E87-4AFE-B6E4-E15F925A0CFA}"/>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377166F4-3C1B-4F17-9295-4C6C1F43F93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0E1588CC-5256-4D92-8EB6-0B5B1377D668}"/>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par>
                                <p:cTn id="7" presetID="42" presetClass="path" presetSubtype="0" accel="50000" decel="50000" fill="hold" grpId="0" nodeType="withEffect">
                                  <p:stCondLst>
                                    <p:cond delay="0"/>
                                  </p:stCondLst>
                                  <p:childTnLst>
                                    <p:animMotion origin="layout" path="M 3.125E-6 4.81481E-6 L 0.19687 0.16944 " pathEditMode="relative" rAng="0" ptsTypes="AA">
                                      <p:cBhvr>
                                        <p:cTn id="8" dur="900" fill="hold"/>
                                        <p:tgtEl>
                                          <p:spTgt spid="151"/>
                                        </p:tgtEl>
                                        <p:attrNameLst>
                                          <p:attrName>ppt_x</p:attrName>
                                          <p:attrName>ppt_y</p:attrName>
                                        </p:attrNameLst>
                                      </p:cBhvr>
                                      <p:rCtr x="9844" y="8472"/>
                                    </p:animMotion>
                                  </p:childTnLst>
                                </p:cTn>
                              </p:par>
                              <p:par>
                                <p:cTn id="9" presetID="10" presetClass="exit" presetSubtype="0" fill="hold" nodeType="withEffect">
                                  <p:stCondLst>
                                    <p:cond delay="0"/>
                                  </p:stCondLst>
                                  <p:childTnLst>
                                    <p:animEffect transition="out" filter="fade">
                                      <p:cBhvr>
                                        <p:cTn id="10" dur="900"/>
                                        <p:tgtEl>
                                          <p:spTgt spid="3"/>
                                        </p:tgtEl>
                                      </p:cBhvr>
                                    </p:animEffect>
                                    <p:set>
                                      <p:cBhvr>
                                        <p:cTn id="11" dur="1" fill="hold">
                                          <p:stCondLst>
                                            <p:cond delay="899"/>
                                          </p:stCondLst>
                                        </p:cTn>
                                        <p:tgtEl>
                                          <p:spTgt spid="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fade">
                                      <p:cBhvr>
                                        <p:cTn id="14" dur="9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grpSp>
        <p:nvGrpSpPr>
          <p:cNvPr id="3" name="Group 2">
            <a:extLst>
              <a:ext uri="{FF2B5EF4-FFF2-40B4-BE49-F238E27FC236}">
                <a16:creationId xmlns:a16="http://schemas.microsoft.com/office/drawing/2014/main" id="{0AD9D31F-5871-4161-BC62-5A9D6B49C5AE}"/>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4216563162"/>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3911586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118236245"/>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388779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944076403"/>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52652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r>
                        <a:rPr lang="en-GB" dirty="0"/>
                        <a:t>Plot window</a:t>
                      </a:r>
                    </a:p>
                  </a:txBody>
                  <a:tcPr/>
                </a:tc>
                <a:tc>
                  <a:txBody>
                    <a:bodyPr/>
                    <a:lstStyle/>
                    <a:p>
                      <a:r>
                        <a:rPr lang="en-GB" dirty="0"/>
                        <a:t>Position on screen, image being displayed</a:t>
                      </a:r>
                    </a:p>
                    <a:p>
                      <a:endParaRPr lang="en-GB" dirty="0"/>
                    </a:p>
                  </a:txBody>
                  <a:tcPr/>
                </a:tc>
                <a:tc>
                  <a:txBody>
                    <a:bodyPr/>
                    <a:lstStyle/>
                    <a:p>
                      <a:r>
                        <a:rPr lang="en-GB" dirty="0"/>
                        <a:t>Move window, close window</a:t>
                      </a:r>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064119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Defining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pic>
        <p:nvPicPr>
          <p:cNvPr id="16" name="Picture 15">
            <a:extLst>
              <a:ext uri="{FF2B5EF4-FFF2-40B4-BE49-F238E27FC236}">
                <a16:creationId xmlns:a16="http://schemas.microsoft.com/office/drawing/2014/main" id="{3352CA78-4568-4FDB-8A5C-06B434DF6D4D}"/>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300"/>
                                        <p:tgtEl>
                                          <p:spTgt spid="16"/>
                                        </p:tgtEl>
                                      </p:cBhvr>
                                    </p:animEffect>
                                  </p:childTnLst>
                                </p:cTn>
                              </p:par>
                              <p:par>
                                <p:cTn id="21" presetID="10" presetClass="exit" presetSubtype="0" fill="hold" grpId="1" nodeType="withEffect">
                                  <p:stCondLst>
                                    <p:cond delay="0"/>
                                  </p:stCondLst>
                                  <p:childTnLst>
                                    <p:animEffect transition="out" filter="fade">
                                      <p:cBhvr>
                                        <p:cTn id="22" dur="300"/>
                                        <p:tgtEl>
                                          <p:spTgt spid="10"/>
                                        </p:tgtEl>
                                      </p:cBhvr>
                                    </p:animEffect>
                                    <p:set>
                                      <p:cBhvr>
                                        <p:cTn id="23" dur="1" fill="hold">
                                          <p:stCondLst>
                                            <p:cond delay="2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300"/>
                                        <p:tgtEl>
                                          <p:spTgt spid="11"/>
                                        </p:tgtEl>
                                      </p:cBhvr>
                                    </p:animEffect>
                                    <p:set>
                                      <p:cBhvr>
                                        <p:cTn id="26" dur="1" fill="hold">
                                          <p:stCondLst>
                                            <p:cond delay="2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Using objects</a:t>
            </a:r>
            <a:endParaRPr lang="en-GB" sz="2800" dirty="0">
              <a:solidFill>
                <a:schemeClr val="tx1"/>
              </a:solidFill>
            </a:endParaRPr>
          </a:p>
        </p:txBody>
      </p:sp>
    </p:spTree>
    <p:extLst>
      <p:ext uri="{BB962C8B-B14F-4D97-AF65-F5344CB8AC3E}">
        <p14:creationId xmlns:p14="http://schemas.microsoft.com/office/powerpoint/2010/main" val="361266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7E650-94D1-49D2-996A-B5377BE194A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Initialising properties</a:t>
            </a:r>
          </a:p>
        </p:txBody>
      </p:sp>
      <p:sp>
        <p:nvSpPr>
          <p:cNvPr id="14" name="Rectangle 13">
            <a:extLst>
              <a:ext uri="{FF2B5EF4-FFF2-40B4-BE49-F238E27FC236}">
                <a16:creationId xmlns:a16="http://schemas.microsoft.com/office/drawing/2014/main" id="{14328B32-AB1B-4F72-8608-0E5DE2899774}"/>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8990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73AF83-79B3-460C-8EF4-D102E0609174}"/>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Creating a new object instance</a:t>
            </a:r>
          </a:p>
        </p:txBody>
      </p:sp>
      <p:sp>
        <p:nvSpPr>
          <p:cNvPr id="7" name="Rectangle 6">
            <a:extLst>
              <a:ext uri="{FF2B5EF4-FFF2-40B4-BE49-F238E27FC236}">
                <a16:creationId xmlns:a16="http://schemas.microsoft.com/office/drawing/2014/main" id="{DCEFAF8C-9276-43A2-9A1B-08D47A38E556}"/>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6856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CD26DAA-891D-451D-8530-AEE934E3E0C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Accessing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862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5056E5-B194-4E7B-B607-332A5DEC16C2}"/>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Updating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20431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47FAD7-2502-4D2C-90E1-EAD90439AC9F}"/>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spTree>
    <p:extLst>
      <p:ext uri="{BB962C8B-B14F-4D97-AF65-F5344CB8AC3E}">
        <p14:creationId xmlns:p14="http://schemas.microsoft.com/office/powerpoint/2010/main" val="3597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assignment</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pic>
        <p:nvPicPr>
          <p:cNvPr id="4" name="Picture 3">
            <a:extLst>
              <a:ext uri="{FF2B5EF4-FFF2-40B4-BE49-F238E27FC236}">
                <a16:creationId xmlns:a16="http://schemas.microsoft.com/office/drawing/2014/main" id="{1D3EF490-A0C7-41DE-BAAF-1B8B40836E2B}"/>
              </a:ext>
            </a:extLst>
          </p:cNvPr>
          <p:cNvPicPr>
            <a:picLocks noChangeAspect="1"/>
          </p:cNvPicPr>
          <p:nvPr/>
        </p:nvPicPr>
        <p:blipFill>
          <a:blip r:embed="rId2"/>
          <a:stretch>
            <a:fillRect/>
          </a:stretch>
        </p:blipFill>
        <p:spPr>
          <a:xfrm>
            <a:off x="7489507" y="1682366"/>
            <a:ext cx="3582353" cy="4443799"/>
          </a:xfrm>
          <a:prstGeom prst="rect">
            <a:avLst/>
          </a:prstGeom>
        </p:spPr>
      </p:pic>
    </p:spTree>
    <p:extLst>
      <p:ext uri="{BB962C8B-B14F-4D97-AF65-F5344CB8AC3E}">
        <p14:creationId xmlns:p14="http://schemas.microsoft.com/office/powerpoint/2010/main" val="2546491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718718"/>
            </a:xfrm>
            <a:prstGeom prst="rect">
              <a:avLst/>
            </a:prstGeom>
            <a:noFill/>
          </p:spPr>
          <p:txBody>
            <a:bodyPr wrap="square" rtlCol="0">
              <a:spAutoFit/>
            </a:bodyPr>
            <a:lstStyle/>
            <a:p>
              <a:r>
                <a:rPr lang="en-GB" sz="2400" b="1" dirty="0">
                  <a:solidFill>
                    <a:srgbClr val="BF2F37"/>
                  </a:solidFill>
                </a:rPr>
                <a:t>Exercise background: Using objects</a:t>
              </a:r>
            </a:p>
            <a:p>
              <a:endParaRPr lang="en-GB" sz="2400" b="1" dirty="0">
                <a:solidFill>
                  <a:srgbClr val="BF2F37"/>
                </a:solidFill>
              </a:endParaRPr>
            </a:p>
            <a:p>
              <a:pPr algn="ctr"/>
              <a:r>
                <a:rPr lang="en-GB" sz="2000" dirty="0">
                  <a:solidFill>
                    <a:schemeClr val="tx1"/>
                  </a:solidFill>
                </a:rPr>
                <a:t>We can get a blank window using the </a:t>
              </a:r>
              <a:r>
                <a:rPr lang="en-GB" sz="2000" i="1" dirty="0">
                  <a:solidFill>
                    <a:schemeClr val="accent1"/>
                  </a:solidFill>
                </a:rPr>
                <a:t>figure</a:t>
              </a:r>
              <a:r>
                <a:rPr lang="en-GB" sz="2000" dirty="0">
                  <a:solidFill>
                    <a:schemeClr val="tx1"/>
                  </a:solidFill>
                </a:rPr>
                <a:t> function </a:t>
              </a:r>
            </a:p>
            <a:p>
              <a:pPr algn="ctr"/>
              <a:r>
                <a:rPr lang="en-GB" sz="2000" dirty="0">
                  <a:solidFill>
                    <a:schemeClr val="tx1"/>
                  </a:solidFill>
                </a:rPr>
                <a:t>(this will be covered in Session 4)</a:t>
              </a:r>
            </a:p>
            <a:p>
              <a:pPr algn="ctr"/>
              <a:r>
                <a:rPr lang="en-GB" sz="2000" i="1" dirty="0">
                  <a:solidFill>
                    <a:schemeClr val="accent1"/>
                  </a:solidFill>
                </a:rPr>
                <a:t>fig = figure()</a:t>
              </a:r>
            </a:p>
            <a:p>
              <a:pPr algn="ctr"/>
              <a:endParaRPr lang="en-GB" sz="2000" i="1" dirty="0">
                <a:solidFill>
                  <a:schemeClr val="tx1"/>
                </a:solidFill>
              </a:endParaRPr>
            </a:p>
            <a:p>
              <a:pPr algn="ctr"/>
              <a:r>
                <a:rPr lang="en-GB" sz="2000" dirty="0">
                  <a:solidFill>
                    <a:schemeClr val="tx1"/>
                  </a:solidFill>
                </a:rPr>
                <a:t>We get a list of its properties by typing </a:t>
              </a:r>
              <a:r>
                <a:rPr lang="en-GB" sz="2000" i="1" dirty="0">
                  <a:solidFill>
                    <a:schemeClr val="accent1"/>
                  </a:solidFill>
                </a:rPr>
                <a:t>fig.</a:t>
              </a:r>
              <a:r>
                <a:rPr lang="en-GB" sz="2000" dirty="0">
                  <a:solidFill>
                    <a:schemeClr val="tx1"/>
                  </a:solidFill>
                </a:rPr>
                <a:t> then pressing tab</a:t>
              </a:r>
            </a:p>
            <a:p>
              <a:pPr algn="ctr"/>
              <a:endParaRPr lang="en-GB" sz="2000" dirty="0">
                <a:solidFill>
                  <a:schemeClr val="tx1"/>
                </a:solidFill>
              </a:endParaRPr>
            </a:p>
            <a:p>
              <a:pPr algn="ctr"/>
              <a:r>
                <a:rPr lang="en-GB" sz="2000" dirty="0">
                  <a:solidFill>
                    <a:schemeClr val="tx1"/>
                  </a:solidFill>
                </a:rPr>
                <a:t>One of these properties is Position, which returns a 4-element numeric array</a:t>
              </a:r>
            </a:p>
            <a:p>
              <a:pPr algn="ctr"/>
              <a:r>
                <a:rPr lang="en-GB" sz="2000" dirty="0">
                  <a:solidFill>
                    <a:schemeClr val="tx1"/>
                  </a:solidFill>
                </a:rPr>
                <a:t>[left, bottom, width, height]</a:t>
              </a:r>
            </a:p>
          </p:txBody>
        </p:sp>
      </p:grpSp>
    </p:spTree>
    <p:extLst>
      <p:ext uri="{BB962C8B-B14F-4D97-AF65-F5344CB8AC3E}">
        <p14:creationId xmlns:p14="http://schemas.microsoft.com/office/powerpoint/2010/main" val="809179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156520"/>
            </a:xfrm>
            <a:prstGeom prst="rect">
              <a:avLst/>
            </a:prstGeom>
            <a:noFill/>
          </p:spPr>
          <p:txBody>
            <a:bodyPr wrap="square" rtlCol="0">
              <a:spAutoFit/>
            </a:bodyPr>
            <a:lstStyle/>
            <a:p>
              <a:r>
                <a:rPr lang="en-GB" sz="2400" b="1" dirty="0">
                  <a:solidFill>
                    <a:srgbClr val="BF2F37"/>
                  </a:solidFill>
                </a:rPr>
                <a:t>Exercise: Using objects</a:t>
              </a:r>
            </a:p>
            <a:p>
              <a:endParaRPr lang="en-GB" sz="2400" b="1" dirty="0">
                <a:solidFill>
                  <a:srgbClr val="BF2F37"/>
                </a:solidFill>
              </a:endParaRPr>
            </a:p>
            <a:p>
              <a:pPr marL="342900" indent="-342900">
                <a:buAutoNum type="arabicPeriod"/>
              </a:pPr>
              <a:r>
                <a:rPr lang="en-GB" dirty="0">
                  <a:solidFill>
                    <a:schemeClr val="tx1"/>
                  </a:solidFill>
                </a:rPr>
                <a:t>Use the figure function to create a new figure object and assign it a reference</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Display the Position of the figure and in the command window</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Keep the figure the same size, but move it so left = 300 and bottom = 100</a:t>
              </a:r>
            </a:p>
          </p:txBody>
        </p:sp>
      </p:grpSp>
    </p:spTree>
    <p:extLst>
      <p:ext uri="{BB962C8B-B14F-4D97-AF65-F5344CB8AC3E}">
        <p14:creationId xmlns:p14="http://schemas.microsoft.com/office/powerpoint/2010/main" val="3519001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1446550"/>
          </a:xfrm>
          <a:prstGeom prst="rect">
            <a:avLst/>
          </a:prstGeom>
          <a:noFill/>
        </p:spPr>
        <p:txBody>
          <a:bodyPr wrap="square" rtlCol="0">
            <a:spAutoFit/>
          </a:bodyPr>
          <a:lstStyle/>
          <a:p>
            <a:pPr algn="ctr"/>
            <a:r>
              <a:rPr lang="en-GB" sz="3200" dirty="0"/>
              <a:t>Advanced image reading (Bio-Formats)</a:t>
            </a:r>
          </a:p>
          <a:p>
            <a:pPr algn="ctr"/>
            <a:endParaRPr lang="en-GB" sz="3200" dirty="0">
              <a:solidFill>
                <a:schemeClr val="tx1"/>
              </a:solidFill>
            </a:endParaRPr>
          </a:p>
          <a:p>
            <a:pPr algn="ctr"/>
            <a:r>
              <a:rPr lang="en-GB" sz="2400" dirty="0">
                <a:solidFill>
                  <a:schemeClr val="tx1"/>
                </a:solidFill>
              </a:rPr>
              <a:t>This is a chance to see cell arrays and OOP in action</a:t>
            </a:r>
            <a:endParaRPr lang="en-GB" sz="20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76BFD-E090-4A91-85C3-B5F654AEA75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259248"/>
            <a:ext cx="6217840" cy="2866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0758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A026E-55CA-4D31-9B58-238FE97A140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775296"/>
            <a:ext cx="6217840" cy="235086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74933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4" name="Picture 3">
            <a:extLst>
              <a:ext uri="{FF2B5EF4-FFF2-40B4-BE49-F238E27FC236}">
                <a16:creationId xmlns:a16="http://schemas.microsoft.com/office/drawing/2014/main" id="{0FD26FB7-2699-44D7-95E6-A342D14A11C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4182700"/>
            <a:ext cx="6217840" cy="194346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568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B963A-518A-4F43-8C67-B0952A810F0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5006566"/>
            <a:ext cx="6217840" cy="11195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3857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pic>
        <p:nvPicPr>
          <p:cNvPr id="5" name="Picture 4">
            <a:extLst>
              <a:ext uri="{FF2B5EF4-FFF2-40B4-BE49-F238E27FC236}">
                <a16:creationId xmlns:a16="http://schemas.microsoft.com/office/drawing/2014/main" id="{F3D52AE9-2424-4D6A-A1D8-814EB881A82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61146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213412"/>
            <a:ext cx="6217840" cy="191275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24F86079-A7ED-4189-B562-827287DFE3C2}"/>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00987-80ED-4749-8268-851A6FCED57D}"/>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563034"/>
            <a:ext cx="6217840" cy="156312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314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E3A3A-ADA9-4A85-A1C1-7C5F5F5929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020235"/>
            <a:ext cx="6217840" cy="110592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9544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EFEF7-FA81-484D-A7ED-7504387D31A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414681"/>
            <a:ext cx="6217840" cy="71148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1722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3FFBF-55F9-483F-8ADD-0CC4099755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Tree>
    <p:extLst>
      <p:ext uri="{BB962C8B-B14F-4D97-AF65-F5344CB8AC3E}">
        <p14:creationId xmlns:p14="http://schemas.microsoft.com/office/powerpoint/2010/main" val="4552771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33148</TotalTime>
  <Words>5026</Words>
  <Application>Microsoft Office PowerPoint</Application>
  <PresentationFormat>Widescreen</PresentationFormat>
  <Paragraphs>1045</Paragraphs>
  <Slides>99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99</vt:i4>
      </vt:variant>
    </vt:vector>
  </HeadingPairs>
  <TitlesOfParts>
    <vt:vector size="103"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Structure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Structure arrays</vt:lpstr>
      <vt:lpstr>Structure arrays</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Defining objects</vt:lpstr>
      <vt:lpstr>Defining objects</vt:lpstr>
      <vt:lpstr>Defining objects</vt:lpstr>
      <vt:lpstr>PowerPoint Presentation</vt:lpstr>
      <vt:lpstr>Using objects</vt:lpstr>
      <vt:lpstr>Using objects</vt:lpstr>
      <vt:lpstr>Using objects</vt:lpstr>
      <vt:lpstr>Using objects</vt:lpstr>
      <vt:lpstr>Using objects</vt:lpstr>
      <vt:lpstr>Using objects</vt:lpstr>
      <vt:lpstr>Using objects</vt:lpstr>
      <vt:lpstr>Using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1015</cp:revision>
  <cp:lastPrinted>2019-11-26T12:49:37Z</cp:lastPrinted>
  <dcterms:modified xsi:type="dcterms:W3CDTF">2020-02-07T18:19:08Z</dcterms:modified>
</cp:coreProperties>
</file>