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3"/>
  </p:notesMasterIdLst>
  <p:sldIdLst>
    <p:sldId id="316" r:id="rId2"/>
    <p:sldId id="351" r:id="rId3"/>
    <p:sldId id="407" r:id="rId4"/>
    <p:sldId id="445" r:id="rId5"/>
    <p:sldId id="453" r:id="rId6"/>
    <p:sldId id="456" r:id="rId7"/>
    <p:sldId id="457" r:id="rId8"/>
    <p:sldId id="450" r:id="rId9"/>
    <p:sldId id="447" r:id="rId10"/>
    <p:sldId id="459" r:id="rId11"/>
    <p:sldId id="465" r:id="rId12"/>
    <p:sldId id="458" r:id="rId13"/>
    <p:sldId id="463" r:id="rId14"/>
    <p:sldId id="464" r:id="rId15"/>
    <p:sldId id="461" r:id="rId16"/>
    <p:sldId id="462" r:id="rId17"/>
    <p:sldId id="449" r:id="rId18"/>
    <p:sldId id="451" r:id="rId19"/>
    <p:sldId id="452" r:id="rId20"/>
    <p:sldId id="444" r:id="rId21"/>
    <p:sldId id="443" r:id="rId22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  <p:cmAuthor id="2" name="Stephen Cross" initials="SC [2]" lastIdx="1" clrIdx="1">
    <p:extLst>
      <p:ext uri="{19B8F6BF-5375-455C-9EA6-DF929625EA0E}">
        <p15:presenceInfo xmlns:p15="http://schemas.microsoft.com/office/powerpoint/2012/main" userId="519e86fdfc787e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BD21B"/>
    <a:srgbClr val="CB3BB6"/>
    <a:srgbClr val="FFFFFF"/>
    <a:srgbClr val="BF2F37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4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74168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size = [758   558   482   365]</a:t>
            </a:r>
          </a:p>
        </p:txBody>
      </p:sp>
    </p:spTree>
    <p:extLst>
      <p:ext uri="{BB962C8B-B14F-4D97-AF65-F5344CB8AC3E}">
        <p14:creationId xmlns:p14="http://schemas.microsoft.com/office/powerpoint/2010/main" val="178346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19777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95638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4: Figures and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are drawn inside axes</a:t>
            </a:r>
          </a:p>
          <a:p>
            <a:pPr lvl="1"/>
            <a:r>
              <a:rPr lang="en-GB" dirty="0"/>
              <a:t>Automatically created when plotting</a:t>
            </a:r>
          </a:p>
          <a:p>
            <a:pPr lvl="1"/>
            <a:r>
              <a:rPr lang="en-GB" dirty="0"/>
              <a:t>Get reference to active axes using </a:t>
            </a:r>
            <a:r>
              <a:rPr lang="en-GB" i="1" dirty="0" err="1">
                <a:solidFill>
                  <a:schemeClr val="accent1"/>
                </a:solidFill>
              </a:rPr>
              <a:t>gca</a:t>
            </a:r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r>
              <a:rPr lang="en-GB" dirty="0"/>
              <a:t>Axes are an object</a:t>
            </a:r>
          </a:p>
          <a:p>
            <a:pPr lvl="1"/>
            <a:r>
              <a:rPr lang="en-GB" dirty="0"/>
              <a:t>Properties include</a:t>
            </a:r>
          </a:p>
          <a:p>
            <a:pPr lvl="2"/>
            <a:r>
              <a:rPr lang="en-GB" i="1" dirty="0" err="1">
                <a:solidFill>
                  <a:schemeClr val="accent1"/>
                </a:solidFill>
              </a:rPr>
              <a:t>XLim</a:t>
            </a:r>
            <a:r>
              <a:rPr lang="en-GB" dirty="0"/>
              <a:t> and </a:t>
            </a:r>
            <a:r>
              <a:rPr lang="en-GB" i="1" dirty="0" err="1">
                <a:solidFill>
                  <a:schemeClr val="accent1"/>
                </a:solidFill>
              </a:rPr>
              <a:t>YLim</a:t>
            </a:r>
            <a:r>
              <a:rPr lang="en-GB" dirty="0"/>
              <a:t> (axis limits)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Position</a:t>
            </a:r>
          </a:p>
          <a:p>
            <a:pPr lvl="1"/>
            <a:r>
              <a:rPr lang="en-GB" dirty="0"/>
              <a:t>Methods include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delete</a:t>
            </a:r>
            <a:r>
              <a:rPr lang="en-GB" dirty="0"/>
              <a:t> (remove axes)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Reset</a:t>
            </a:r>
            <a:r>
              <a:rPr lang="en-GB" dirty="0"/>
              <a:t> (return to default settings)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CA3F-913A-42B3-92D5-24D71DE5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25" y="1316877"/>
            <a:ext cx="4587240" cy="3063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47CAA-7935-4370-9880-970B11FB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25" y="1316877"/>
            <a:ext cx="4587240" cy="3063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2F75C-345F-4247-9172-20355D0D4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25" y="1316877"/>
            <a:ext cx="4587240" cy="3063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1B954E-AB09-436C-91CC-105BD81F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25" y="1316877"/>
            <a:ext cx="4587240" cy="3063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35256-70B1-4B37-B3F0-D5C0AFFF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120" y="4591840"/>
            <a:ext cx="4286250" cy="131445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C2234-1936-45BB-947E-060EBB221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120" y="4591840"/>
            <a:ext cx="4286250" cy="131445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E4F42-8FE4-40CC-B265-245A9C5C0D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1120" y="4591840"/>
            <a:ext cx="4286250" cy="131445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D7761-679D-4D1A-A4F5-F3850E5B3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1120" y="4591840"/>
            <a:ext cx="4286250" cy="131445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88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2D scatter plot with </a:t>
            </a:r>
            <a:r>
              <a:rPr lang="en-GB" i="1" dirty="0">
                <a:solidFill>
                  <a:schemeClr val="accent1"/>
                </a:solidFill>
              </a:rPr>
              <a:t>plot</a:t>
            </a:r>
          </a:p>
          <a:p>
            <a:pPr lvl="1"/>
            <a:r>
              <a:rPr lang="en-GB" dirty="0"/>
              <a:t>Use </a:t>
            </a:r>
            <a:r>
              <a:rPr lang="en-GB" i="1" dirty="0">
                <a:solidFill>
                  <a:schemeClr val="accent1"/>
                </a:solidFill>
              </a:rPr>
              <a:t>plot3</a:t>
            </a:r>
            <a:r>
              <a:rPr lang="en-GB" dirty="0"/>
              <a:t> for a 3D scatter plot</a:t>
            </a:r>
          </a:p>
          <a:p>
            <a:pPr lvl="1"/>
            <a:endParaRPr lang="en-GB" dirty="0"/>
          </a:p>
          <a:p>
            <a:r>
              <a:rPr lang="en-GB" dirty="0"/>
              <a:t>Example using Brownian diffusion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20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80C2C-54EB-47A9-AB1F-5E3E984172F8}"/>
              </a:ext>
            </a:extLst>
          </p:cNvPr>
          <p:cNvSpPr txBox="1"/>
          <p:nvPr/>
        </p:nvSpPr>
        <p:spPr>
          <a:xfrm>
            <a:off x="7434486" y="2876629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[2D and 3D diffusion example?]</a:t>
            </a:r>
          </a:p>
        </p:txBody>
      </p:sp>
    </p:spTree>
    <p:extLst>
      <p:ext uri="{BB962C8B-B14F-4D97-AF65-F5344CB8AC3E}">
        <p14:creationId xmlns:p14="http://schemas.microsoft.com/office/powerpoint/2010/main" val="4211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498577" cy="4929411"/>
          </a:xfrm>
        </p:spPr>
        <p:txBody>
          <a:bodyPr/>
          <a:lstStyle/>
          <a:p>
            <a:r>
              <a:rPr lang="en-GB" dirty="0"/>
              <a:t>String argument controls plot rendering</a:t>
            </a:r>
          </a:p>
          <a:p>
            <a:pPr lvl="1"/>
            <a:r>
              <a:rPr lang="en-GB" dirty="0"/>
              <a:t>Only one of each (at most)</a:t>
            </a:r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17C43-BD8E-4CE1-B8C2-7C6A18FA1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89146"/>
              </p:ext>
            </p:extLst>
          </p:nvPr>
        </p:nvGraphicFramePr>
        <p:xfrm>
          <a:off x="658765" y="2482302"/>
          <a:ext cx="179585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017">
                  <a:extLst>
                    <a:ext uri="{9D8B030D-6E8A-4147-A177-3AD203B41FA5}">
                      <a16:colId xmlns:a16="http://schemas.microsoft.com/office/drawing/2014/main" val="2421591533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894215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Spec.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Line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0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3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Dash-dot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5817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81E53EC-B763-41A9-83F3-181753517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8696"/>
              </p:ext>
            </p:extLst>
          </p:nvPr>
        </p:nvGraphicFramePr>
        <p:xfrm>
          <a:off x="2632450" y="2482302"/>
          <a:ext cx="179585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017">
                  <a:extLst>
                    <a:ext uri="{9D8B030D-6E8A-4147-A177-3AD203B41FA5}">
                      <a16:colId xmlns:a16="http://schemas.microsoft.com/office/drawing/2014/main" val="2421591533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894215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Spec.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Marker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0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Plus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3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Diamond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5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Asterisk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9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0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234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D3C7F59-FF7E-4274-BD28-B4F3DE6C6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34971"/>
              </p:ext>
            </p:extLst>
          </p:nvPr>
        </p:nvGraphicFramePr>
        <p:xfrm>
          <a:off x="4606135" y="2494120"/>
          <a:ext cx="179585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017">
                  <a:extLst>
                    <a:ext uri="{9D8B030D-6E8A-4147-A177-3AD203B41FA5}">
                      <a16:colId xmlns:a16="http://schemas.microsoft.com/office/drawing/2014/main" val="2421591533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894215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Spec.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0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7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Magenta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582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0D29111-89BE-4115-9143-1284E141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25" y="1890247"/>
            <a:ext cx="4587240" cy="3063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2AE06C-A064-43AE-AF9D-17374B52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25" y="1890247"/>
            <a:ext cx="4587240" cy="3063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252300-6BBC-45A0-B24A-21E71D10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25" y="1890247"/>
            <a:ext cx="4587240" cy="3063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5DDC21-06FF-4F2D-B813-EC880C9EE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25" y="1890247"/>
            <a:ext cx="4587240" cy="30632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14AB03-B879-4639-9EA9-D8DA9610667A}"/>
              </a:ext>
            </a:extLst>
          </p:cNvPr>
          <p:cNvSpPr txBox="1"/>
          <p:nvPr/>
        </p:nvSpPr>
        <p:spPr>
          <a:xfrm>
            <a:off x="7357415" y="4955143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plot(0:10, (0:10).^2)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105C8-6123-4A9B-ADE3-2750AD03117A}"/>
              </a:ext>
            </a:extLst>
          </p:cNvPr>
          <p:cNvSpPr txBox="1"/>
          <p:nvPr/>
        </p:nvSpPr>
        <p:spPr>
          <a:xfrm>
            <a:off x="7357415" y="4955143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plot(0:10, (0:10).^2, ‘</a:t>
            </a:r>
            <a:r>
              <a:rPr lang="en-GB" sz="2400" i="1" dirty="0" err="1">
                <a:solidFill>
                  <a:schemeClr val="accent1"/>
                </a:solidFill>
              </a:rPr>
              <a:t>ro</a:t>
            </a:r>
            <a:r>
              <a:rPr lang="en-GB" sz="2400" i="1" dirty="0">
                <a:solidFill>
                  <a:schemeClr val="accent1"/>
                </a:solidFill>
              </a:rPr>
              <a:t>-’)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23D1A-9B0A-4D71-A368-201D2BA79E7B}"/>
              </a:ext>
            </a:extLst>
          </p:cNvPr>
          <p:cNvSpPr txBox="1"/>
          <p:nvPr/>
        </p:nvSpPr>
        <p:spPr>
          <a:xfrm>
            <a:off x="7357414" y="4955143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plot(0:10, (0:10).^2, ‘m^’)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EED576-2D2F-4E3F-BFA7-F6F7F1E2E88D}"/>
              </a:ext>
            </a:extLst>
          </p:cNvPr>
          <p:cNvSpPr txBox="1"/>
          <p:nvPr/>
        </p:nvSpPr>
        <p:spPr>
          <a:xfrm>
            <a:off x="7357413" y="4955143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plot(0:10, (0:10).^2, ‘--k’)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577C02-1E90-4199-A73F-BBCF18E80338}"/>
              </a:ext>
            </a:extLst>
          </p:cNvPr>
          <p:cNvGrpSpPr/>
          <p:nvPr/>
        </p:nvGrpSpPr>
        <p:grpSpPr>
          <a:xfrm>
            <a:off x="693691" y="2889858"/>
            <a:ext cx="5675336" cy="1053568"/>
            <a:chOff x="693691" y="2889858"/>
            <a:chExt cx="5675336" cy="10535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AF8D5-5F1A-4C91-9449-E2586719E674}"/>
                </a:ext>
              </a:extLst>
            </p:cNvPr>
            <p:cNvSpPr/>
            <p:nvPr/>
          </p:nvSpPr>
          <p:spPr>
            <a:xfrm>
              <a:off x="693691" y="2889858"/>
              <a:ext cx="1729926" cy="301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1F9148-A10D-4BF0-AA2A-293C27CEB06D}"/>
                </a:ext>
              </a:extLst>
            </p:cNvPr>
            <p:cNvSpPr/>
            <p:nvPr/>
          </p:nvSpPr>
          <p:spPr>
            <a:xfrm>
              <a:off x="2668815" y="2889858"/>
              <a:ext cx="1729926" cy="301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AAD59D-8C62-4AD7-BBFD-63A170684138}"/>
                </a:ext>
              </a:extLst>
            </p:cNvPr>
            <p:cNvSpPr/>
            <p:nvPr/>
          </p:nvSpPr>
          <p:spPr>
            <a:xfrm>
              <a:off x="4639101" y="3642409"/>
              <a:ext cx="1729926" cy="301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386507-BE2F-4E8D-8E24-A3432A967E05}"/>
              </a:ext>
            </a:extLst>
          </p:cNvPr>
          <p:cNvGrpSpPr/>
          <p:nvPr/>
        </p:nvGrpSpPr>
        <p:grpSpPr>
          <a:xfrm>
            <a:off x="2668815" y="5123561"/>
            <a:ext cx="3700212" cy="659702"/>
            <a:chOff x="2668815" y="5123561"/>
            <a:chExt cx="3700212" cy="6597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7A9073-0D1A-4C56-A203-64FBB1B5DB86}"/>
                </a:ext>
              </a:extLst>
            </p:cNvPr>
            <p:cNvSpPr/>
            <p:nvPr/>
          </p:nvSpPr>
          <p:spPr>
            <a:xfrm>
              <a:off x="2668815" y="5482246"/>
              <a:ext cx="1729926" cy="301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B07222-5781-46C1-802A-6F570D5F9A0A}"/>
                </a:ext>
              </a:extLst>
            </p:cNvPr>
            <p:cNvSpPr/>
            <p:nvPr/>
          </p:nvSpPr>
          <p:spPr>
            <a:xfrm>
              <a:off x="4639101" y="5123561"/>
              <a:ext cx="1729926" cy="301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EE8EF0-2F62-4A57-9878-9BB0D5A9E979}"/>
              </a:ext>
            </a:extLst>
          </p:cNvPr>
          <p:cNvGrpSpPr/>
          <p:nvPr/>
        </p:nvGrpSpPr>
        <p:grpSpPr>
          <a:xfrm>
            <a:off x="693691" y="2901833"/>
            <a:ext cx="5675336" cy="657661"/>
            <a:chOff x="693691" y="2901833"/>
            <a:chExt cx="5675336" cy="65766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9168D8-AC72-4A7F-BA58-E7D1C2178526}"/>
                </a:ext>
              </a:extLst>
            </p:cNvPr>
            <p:cNvSpPr/>
            <p:nvPr/>
          </p:nvSpPr>
          <p:spPr>
            <a:xfrm>
              <a:off x="693691" y="3258477"/>
              <a:ext cx="1729926" cy="301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94DC935-4D11-42C2-AC7B-3F98AB47EA61}"/>
                </a:ext>
              </a:extLst>
            </p:cNvPr>
            <p:cNvSpPr/>
            <p:nvPr/>
          </p:nvSpPr>
          <p:spPr>
            <a:xfrm>
              <a:off x="4639101" y="2901833"/>
              <a:ext cx="1729926" cy="301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18A160B-2CB0-484D-8BDE-CED48E28A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350" y="1573141"/>
            <a:ext cx="3962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33779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and whisker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107033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8302AFC-BD42-41FF-BDFF-6C231832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40" y="1691484"/>
            <a:ext cx="39624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E4EBA-F7EE-45FA-ACC8-071457F2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40" y="1691484"/>
            <a:ext cx="3962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FB3-8FA6-4283-B978-C97FEDC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plot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0577-7C2A-40F7-B0DD-EB9541A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sfsdfsfd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1296E-70F5-46FE-8A50-7139ED411145}"/>
              </a:ext>
            </a:extLst>
          </p:cNvPr>
          <p:cNvSpPr txBox="1"/>
          <p:nvPr/>
        </p:nvSpPr>
        <p:spPr>
          <a:xfrm>
            <a:off x="7434486" y="2876629"/>
            <a:ext cx="429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FF0000"/>
                </a:solidFill>
              </a:rPr>
              <a:t>[Example 2D and 3D scatter plots]</a:t>
            </a:r>
          </a:p>
        </p:txBody>
      </p:sp>
    </p:spTree>
    <p:extLst>
      <p:ext uri="{BB962C8B-B14F-4D97-AF65-F5344CB8AC3E}">
        <p14:creationId xmlns:p14="http://schemas.microsoft.com/office/powerpoint/2010/main" val="33323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Talk about plotting</a:t>
            </a:r>
          </a:p>
          <a:p>
            <a:pPr lvl="1"/>
            <a:r>
              <a:rPr lang="en-GB" sz="1800" dirty="0"/>
              <a:t>Talk about main concepts using scatter plot</a:t>
            </a:r>
          </a:p>
          <a:p>
            <a:pPr lvl="2"/>
            <a:r>
              <a:rPr lang="en-GB" sz="1400" dirty="0"/>
              <a:t>Changing line properties</a:t>
            </a:r>
          </a:p>
          <a:p>
            <a:pPr lvl="2"/>
            <a:r>
              <a:rPr lang="en-GB" sz="1400" dirty="0"/>
              <a:t>Changing marker types</a:t>
            </a:r>
          </a:p>
          <a:p>
            <a:pPr lvl="2"/>
            <a:r>
              <a:rPr lang="en-GB" sz="1400" dirty="0"/>
              <a:t>The shorthand colour names (‘</a:t>
            </a:r>
            <a:r>
              <a:rPr lang="en-GB" sz="1400" dirty="0" err="1"/>
              <a:t>b’,’g’,’k</a:t>
            </a:r>
            <a:r>
              <a:rPr lang="en-GB" sz="1400" dirty="0"/>
              <a:t>’, etc.)</a:t>
            </a:r>
          </a:p>
          <a:p>
            <a:pPr lvl="2"/>
            <a:r>
              <a:rPr lang="en-GB" sz="1400" dirty="0"/>
              <a:t>Using hold on and hold off to add elements to a plot</a:t>
            </a:r>
          </a:p>
          <a:p>
            <a:pPr lvl="2"/>
            <a:endParaRPr lang="en-GB" sz="800" dirty="0"/>
          </a:p>
          <a:p>
            <a:pPr lvl="2"/>
            <a:endParaRPr lang="en-GB" sz="1100" dirty="0"/>
          </a:p>
          <a:p>
            <a:pPr lvl="2"/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616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Designing a </a:t>
            </a:r>
            <a:r>
              <a:rPr lang="en-GB" sz="3200"/>
              <a:t>user interface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Introduction GUIs</a:t>
            </a:r>
          </a:p>
          <a:p>
            <a:pPr lvl="1"/>
            <a:r>
              <a:rPr lang="en-GB" sz="1600" dirty="0"/>
              <a:t>Why would we want them</a:t>
            </a:r>
          </a:p>
          <a:p>
            <a:pPr lvl="1"/>
            <a:r>
              <a:rPr lang="en-GB" sz="1600" dirty="0"/>
              <a:t>What sort of thing could they include</a:t>
            </a:r>
          </a:p>
          <a:p>
            <a:pPr lvl="1"/>
            <a:endParaRPr lang="en-GB" sz="1600" dirty="0"/>
          </a:p>
          <a:p>
            <a:r>
              <a:rPr lang="en-GB" sz="1600" dirty="0"/>
              <a:t>Talk about adding control elements to GUIs in the context of a simple push button</a:t>
            </a:r>
          </a:p>
          <a:p>
            <a:pPr lvl="1"/>
            <a:r>
              <a:rPr lang="en-GB" sz="1600" dirty="0" err="1"/>
              <a:t>Callback</a:t>
            </a:r>
            <a:r>
              <a:rPr lang="en-GB" sz="1600" dirty="0"/>
              <a:t> functions</a:t>
            </a:r>
          </a:p>
          <a:p>
            <a:pPr lvl="1"/>
            <a:r>
              <a:rPr lang="en-GB" sz="1600" dirty="0"/>
              <a:t>Enable/disable</a:t>
            </a:r>
          </a:p>
          <a:p>
            <a:pPr lvl="1"/>
            <a:r>
              <a:rPr lang="en-GB" sz="1600" dirty="0"/>
              <a:t>Visible/not visible</a:t>
            </a:r>
          </a:p>
          <a:p>
            <a:pPr marL="914400" lvl="2" indent="0">
              <a:buNone/>
            </a:pPr>
            <a:endParaRPr lang="en-GB" sz="1600" dirty="0"/>
          </a:p>
          <a:p>
            <a:r>
              <a:rPr lang="en-GB" sz="1600" dirty="0"/>
              <a:t>Don’t use GUIDE</a:t>
            </a:r>
          </a:p>
          <a:p>
            <a:pPr lvl="1"/>
            <a:r>
              <a:rPr lang="en-GB" sz="1600" dirty="0"/>
              <a:t>This will be removed from MATLAB in the future</a:t>
            </a:r>
          </a:p>
          <a:p>
            <a:pPr lvl="1"/>
            <a:endParaRPr lang="en-GB" sz="2000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5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r>
              <a:rPr lang="en-GB" dirty="0"/>
              <a:t>Advanced image reading (Bio-Formats)</a:t>
            </a:r>
            <a:endParaRPr lang="en-GB" sz="20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Figures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1D455-E91B-4118-980B-BB6F24D3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50" y="1958184"/>
            <a:ext cx="3962400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716BF-E4F8-4951-9FC9-3DE1A659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50" y="1958184"/>
            <a:ext cx="3962400" cy="37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50EB5-46DE-4076-9A04-453EF01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B74-B352-493F-BE21-42319B6C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graphical components live within a figure</a:t>
            </a:r>
          </a:p>
          <a:p>
            <a:pPr lvl="1"/>
            <a:r>
              <a:rPr lang="en-GB" dirty="0"/>
              <a:t>The </a:t>
            </a:r>
            <a:r>
              <a:rPr lang="en-GB" i="1" dirty="0">
                <a:solidFill>
                  <a:schemeClr val="accent1"/>
                </a:solidFill>
              </a:rPr>
              <a:t>figure</a:t>
            </a:r>
            <a:r>
              <a:rPr lang="en-GB" dirty="0"/>
              <a:t> object is simply a container window</a:t>
            </a:r>
          </a:p>
          <a:p>
            <a:pPr lvl="1"/>
            <a:endParaRPr lang="en-GB" sz="1200" dirty="0"/>
          </a:p>
          <a:p>
            <a:r>
              <a:rPr lang="en-GB" dirty="0"/>
              <a:t>A figure is an object (Session 3)</a:t>
            </a:r>
          </a:p>
          <a:p>
            <a:pPr lvl="1"/>
            <a:r>
              <a:rPr lang="en-GB" dirty="0"/>
              <a:t>Properties include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Name</a:t>
            </a:r>
            <a:r>
              <a:rPr lang="en-GB" dirty="0"/>
              <a:t> (title)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Position</a:t>
            </a:r>
          </a:p>
          <a:p>
            <a:pPr lvl="1"/>
            <a:r>
              <a:rPr lang="en-GB" dirty="0"/>
              <a:t>Methods include</a:t>
            </a:r>
          </a:p>
          <a:p>
            <a:pPr lvl="2"/>
            <a:r>
              <a:rPr lang="en-GB" i="1" dirty="0">
                <a:solidFill>
                  <a:schemeClr val="accent1"/>
                </a:solidFill>
              </a:rPr>
              <a:t>delete</a:t>
            </a:r>
            <a:r>
              <a:rPr lang="en-GB" dirty="0"/>
              <a:t> (close window)</a:t>
            </a:r>
          </a:p>
          <a:p>
            <a:pPr lvl="2"/>
            <a:endParaRPr lang="en-GB" sz="1200" dirty="0"/>
          </a:p>
          <a:p>
            <a:r>
              <a:rPr lang="en-GB" dirty="0"/>
              <a:t>We’ve used figures when viewing images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550D8-92F7-4DFB-94B4-961CBEDD9540}"/>
              </a:ext>
            </a:extLst>
          </p:cNvPr>
          <p:cNvSpPr txBox="1"/>
          <p:nvPr/>
        </p:nvSpPr>
        <p:spPr>
          <a:xfrm>
            <a:off x="7807020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>
                <a:solidFill>
                  <a:schemeClr val="accent1"/>
                </a:solidFill>
              </a:rPr>
              <a:t>my_fig</a:t>
            </a:r>
            <a:r>
              <a:rPr lang="en-GB" sz="2400" i="1" dirty="0">
                <a:solidFill>
                  <a:schemeClr val="accent1"/>
                </a:solidFill>
              </a:rPr>
              <a:t> = figure()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F7ECA-2638-4787-9329-BE5C2980F730}"/>
              </a:ext>
            </a:extLst>
          </p:cNvPr>
          <p:cNvSpPr txBox="1"/>
          <p:nvPr/>
        </p:nvSpPr>
        <p:spPr>
          <a:xfrm>
            <a:off x="7807020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err="1">
                <a:solidFill>
                  <a:schemeClr val="accent1"/>
                </a:solidFill>
              </a:rPr>
              <a:t>imshow</a:t>
            </a:r>
            <a:r>
              <a:rPr lang="en-GB" sz="2400" i="1" dirty="0">
                <a:solidFill>
                  <a:schemeClr val="accent1"/>
                </a:solidFill>
              </a:rPr>
              <a:t>(</a:t>
            </a:r>
            <a:r>
              <a:rPr lang="en-GB" sz="2400" i="1" dirty="0" err="1">
                <a:solidFill>
                  <a:schemeClr val="accent1"/>
                </a:solidFill>
              </a:rPr>
              <a:t>some_image</a:t>
            </a:r>
            <a:r>
              <a:rPr lang="en-GB" sz="2400" i="1" dirty="0">
                <a:solidFill>
                  <a:schemeClr val="accent1"/>
                </a:solidFill>
              </a:rPr>
              <a:t>, [])</a:t>
            </a:r>
          </a:p>
        </p:txBody>
      </p:sp>
    </p:spTree>
    <p:extLst>
      <p:ext uri="{BB962C8B-B14F-4D97-AF65-F5344CB8AC3E}">
        <p14:creationId xmlns:p14="http://schemas.microsoft.com/office/powerpoint/2010/main" val="37836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72BE33-85A9-4D37-B7BA-2B6D5687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1C5E44-4915-4E42-AF95-BD01270D8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53" y="1958184"/>
            <a:ext cx="3962400" cy="37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1F0EF-B0EE-450F-8AD0-F623966A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in a figure?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33A48-E011-4932-918C-D7BA7FC631B2}"/>
              </a:ext>
            </a:extLst>
          </p:cNvPr>
          <p:cNvSpPr txBox="1"/>
          <p:nvPr/>
        </p:nvSpPr>
        <p:spPr>
          <a:xfrm>
            <a:off x="91323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1348B-849E-4AC2-AA52-28B28F16B914}"/>
              </a:ext>
            </a:extLst>
          </p:cNvPr>
          <p:cNvSpPr txBox="1"/>
          <p:nvPr/>
        </p:nvSpPr>
        <p:spPr>
          <a:xfrm>
            <a:off x="3949172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Data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BE9CF-E30F-4670-8E73-5FFAB22C472E}"/>
              </a:ext>
            </a:extLst>
          </p:cNvPr>
          <p:cNvSpPr txBox="1"/>
          <p:nvPr/>
        </p:nvSpPr>
        <p:spPr>
          <a:xfrm>
            <a:off x="7807020" y="1493266"/>
            <a:ext cx="429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1"/>
                </a:solidFill>
              </a:rPr>
              <a:t>User controls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64F511-36C0-4838-A81C-A8F5A8D4E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B276CE-5F50-421C-B8DE-E2B6C8B3C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DB80F42-90E8-40B1-9440-058C0D053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B40B99-D280-4C7C-99BC-72D362D1B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2" y="1958184"/>
            <a:ext cx="3962400" cy="3733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A85081-6AE4-4061-AAA7-023DCBFD9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2650" y="1958184"/>
            <a:ext cx="3962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5A03-494F-4276-A82C-E68720BD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handy figure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6997-C7A7-4A65-A25A-0A5EBA69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go further, here are some handy commands</a:t>
            </a:r>
          </a:p>
          <a:p>
            <a:endParaRPr lang="en-GB" sz="1200" dirty="0"/>
          </a:p>
          <a:p>
            <a:r>
              <a:rPr lang="en-GB" dirty="0"/>
              <a:t>Get current figure (</a:t>
            </a:r>
            <a:r>
              <a:rPr lang="en-GB" i="1" dirty="0" err="1">
                <a:solidFill>
                  <a:schemeClr val="accent1"/>
                </a:solidFill>
              </a:rPr>
              <a:t>gcf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Get a reference to the active figure</a:t>
            </a:r>
          </a:p>
          <a:p>
            <a:pPr lvl="1"/>
            <a:endParaRPr lang="en-GB" sz="1200" dirty="0"/>
          </a:p>
          <a:p>
            <a:r>
              <a:rPr lang="en-GB" dirty="0"/>
              <a:t>Clear current figure (</a:t>
            </a:r>
            <a:r>
              <a:rPr lang="en-GB" i="1" dirty="0" err="1">
                <a:solidFill>
                  <a:schemeClr val="accent1"/>
                </a:solidFill>
              </a:rPr>
              <a:t>clf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Go back to a blank figure window</a:t>
            </a:r>
          </a:p>
          <a:p>
            <a:endParaRPr lang="en-GB" sz="1200" dirty="0"/>
          </a:p>
          <a:p>
            <a:r>
              <a:rPr lang="en-GB" dirty="0"/>
              <a:t>Close current figure (</a:t>
            </a:r>
            <a:r>
              <a:rPr lang="en-GB" i="1" dirty="0">
                <a:solidFill>
                  <a:schemeClr val="accent1"/>
                </a:solidFill>
              </a:rPr>
              <a:t>close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Close all windows with </a:t>
            </a:r>
            <a:r>
              <a:rPr lang="en-GB" i="1" dirty="0">
                <a:solidFill>
                  <a:schemeClr val="accent1"/>
                </a:solidFill>
              </a:rPr>
              <a:t>close all</a:t>
            </a:r>
          </a:p>
        </p:txBody>
      </p:sp>
    </p:spTree>
    <p:extLst>
      <p:ext uri="{BB962C8B-B14F-4D97-AF65-F5344CB8AC3E}">
        <p14:creationId xmlns:p14="http://schemas.microsoft.com/office/powerpoint/2010/main" val="20288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Plotting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CE58-31D3-4CE4-B980-300475A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804F-4C36-4E05-A85C-C0624CAF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strike="sngStrike" dirty="0"/>
              <a:t>Already seen the figure window</a:t>
            </a:r>
          </a:p>
          <a:p>
            <a:pPr lvl="1"/>
            <a:r>
              <a:rPr lang="en-GB" sz="1600" strike="sngStrike" dirty="0"/>
              <a:t>This is main component of all GUI elements.</a:t>
            </a:r>
          </a:p>
          <a:p>
            <a:pPr lvl="1"/>
            <a:r>
              <a:rPr lang="en-GB" sz="1600" strike="sngStrike" dirty="0"/>
              <a:t>Figures are objects (as covered in Session 3).  Mention some properties</a:t>
            </a:r>
          </a:p>
          <a:p>
            <a:r>
              <a:rPr lang="en-GB" sz="1800" dirty="0"/>
              <a:t>List things that may go into a figure (show a few examples)</a:t>
            </a:r>
          </a:p>
          <a:p>
            <a:pPr lvl="1"/>
            <a:r>
              <a:rPr lang="en-GB" sz="1600" strike="sngStrike" dirty="0"/>
              <a:t>Images</a:t>
            </a:r>
          </a:p>
          <a:p>
            <a:pPr lvl="2"/>
            <a:r>
              <a:rPr lang="en-GB" sz="1400" strike="sngStrike" dirty="0"/>
              <a:t>Display array of pixels by their intensity</a:t>
            </a:r>
          </a:p>
          <a:p>
            <a:pPr lvl="2"/>
            <a:r>
              <a:rPr lang="en-GB" sz="1400" strike="sngStrike" dirty="0"/>
              <a:t>Maybe cover some extra functionality?  Not sure if there’s anything particularly interesting</a:t>
            </a:r>
          </a:p>
          <a:p>
            <a:pPr lvl="1"/>
            <a:r>
              <a:rPr lang="en-GB" sz="1600" dirty="0"/>
              <a:t>Plots</a:t>
            </a:r>
          </a:p>
          <a:p>
            <a:pPr lvl="2"/>
            <a:r>
              <a:rPr lang="en-GB" sz="1400" strike="sngStrike" dirty="0"/>
              <a:t>Drawn inside axes</a:t>
            </a:r>
          </a:p>
          <a:p>
            <a:pPr lvl="2"/>
            <a:r>
              <a:rPr lang="en-GB" sz="1400" dirty="0"/>
              <a:t>Many built-in plotting types (histograms, line graphs, point graphs, 3D plots)</a:t>
            </a:r>
          </a:p>
          <a:p>
            <a:pPr lvl="3"/>
            <a:r>
              <a:rPr lang="en-GB" sz="1200" dirty="0"/>
              <a:t>Would be nice to have a short video showing a 3D graph being manipulated</a:t>
            </a:r>
          </a:p>
          <a:p>
            <a:pPr lvl="2"/>
            <a:r>
              <a:rPr lang="en-GB" sz="1400" dirty="0"/>
              <a:t>When talking about properties include axis labels, title, tick marks</a:t>
            </a:r>
          </a:p>
          <a:p>
            <a:pPr lvl="1"/>
            <a:r>
              <a:rPr lang="en-GB" sz="1800" dirty="0"/>
              <a:t>Control elements</a:t>
            </a:r>
          </a:p>
          <a:p>
            <a:pPr lvl="2"/>
            <a:r>
              <a:rPr lang="en-GB" sz="1400" dirty="0"/>
              <a:t>Buttons, sliders, menus</a:t>
            </a:r>
          </a:p>
          <a:p>
            <a:r>
              <a:rPr lang="en-GB" sz="1800" dirty="0"/>
              <a:t>Can combine different elements within the same figure window</a:t>
            </a:r>
          </a:p>
          <a:p>
            <a:pPr lvl="1"/>
            <a:r>
              <a:rPr lang="en-GB" sz="1600" dirty="0"/>
              <a:t>Maybe show an example window from one or two of my early programs</a:t>
            </a:r>
          </a:p>
          <a:p>
            <a:pPr lvl="1"/>
            <a:r>
              <a:rPr lang="en-GB" sz="1800" dirty="0"/>
              <a:t>Talk about graphical element hierarchy (parent-child relationship)</a:t>
            </a:r>
          </a:p>
        </p:txBody>
      </p:sp>
    </p:spTree>
    <p:extLst>
      <p:ext uri="{BB962C8B-B14F-4D97-AF65-F5344CB8AC3E}">
        <p14:creationId xmlns:p14="http://schemas.microsoft.com/office/powerpoint/2010/main" val="6262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38095</TotalTime>
  <Words>728</Words>
  <Application>Microsoft Office PowerPoint</Application>
  <PresentationFormat>Widescreen</PresentationFormat>
  <Paragraphs>195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Roman</vt:lpstr>
      <vt:lpstr>Calibri</vt:lpstr>
      <vt:lpstr>1_University of Bristol template</vt:lpstr>
      <vt:lpstr>MATLAB for image processing Session 4: Figures and plotting</vt:lpstr>
      <vt:lpstr>Course structure</vt:lpstr>
      <vt:lpstr>Under construction!</vt:lpstr>
      <vt:lpstr>PowerPoint Presentation</vt:lpstr>
      <vt:lpstr>Introduction to figures</vt:lpstr>
      <vt:lpstr>What can go in a figure?</vt:lpstr>
      <vt:lpstr>Some handy figure functions</vt:lpstr>
      <vt:lpstr>PowerPoint Presentation</vt:lpstr>
      <vt:lpstr>PowerPoint Presentation</vt:lpstr>
      <vt:lpstr>Axes</vt:lpstr>
      <vt:lpstr>Scatter plots</vt:lpstr>
      <vt:lpstr>Scatter plots</vt:lpstr>
      <vt:lpstr>Histograms</vt:lpstr>
      <vt:lpstr>Box and whisker plots</vt:lpstr>
      <vt:lpstr>Surface plots</vt:lpstr>
      <vt:lpstr>Combining plot types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1148</cp:revision>
  <cp:lastPrinted>2019-11-26T12:49:37Z</cp:lastPrinted>
  <dcterms:modified xsi:type="dcterms:W3CDTF">2020-02-10T09:32:21Z</dcterms:modified>
</cp:coreProperties>
</file>