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7"/>
  </p:notesMasterIdLst>
  <p:sldIdLst>
    <p:sldId id="316" r:id="rId2"/>
    <p:sldId id="351" r:id="rId3"/>
    <p:sldId id="407" r:id="rId4"/>
    <p:sldId id="445" r:id="rId5"/>
    <p:sldId id="447" r:id="rId6"/>
    <p:sldId id="453" r:id="rId7"/>
    <p:sldId id="456" r:id="rId8"/>
    <p:sldId id="457" r:id="rId9"/>
    <p:sldId id="450" r:id="rId10"/>
    <p:sldId id="454" r:id="rId11"/>
    <p:sldId id="449" r:id="rId12"/>
    <p:sldId id="451" r:id="rId13"/>
    <p:sldId id="452" r:id="rId14"/>
    <p:sldId id="444" r:id="rId15"/>
    <p:sldId id="443" r:id="rId16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EBD21B"/>
    <a:srgbClr val="CB3BB6"/>
    <a:srgbClr val="FFFFFF"/>
    <a:srgbClr val="BF2F37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4" autoAdjust="0"/>
    <p:restoredTop sz="96517" autoAdjust="0"/>
  </p:normalViewPr>
  <p:slideViewPr>
    <p:cSldViewPr snapToGrid="0">
      <p:cViewPr varScale="1">
        <p:scale>
          <a:sx n="103" d="100"/>
          <a:sy n="103" d="100"/>
        </p:scale>
        <p:origin x="14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74168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Figure size = [758   558   482   365]</a:t>
            </a:r>
          </a:p>
        </p:txBody>
      </p:sp>
    </p:spTree>
    <p:extLst>
      <p:ext uri="{BB962C8B-B14F-4D97-AF65-F5344CB8AC3E}">
        <p14:creationId xmlns:p14="http://schemas.microsoft.com/office/powerpoint/2010/main" val="1783469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19777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956388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77283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092C8417-ECC2-4FC2-93D2-362020D9DE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4: Figures and plotting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0EB5-46DE-4076-9A04-453EF016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3AB74-B352-493F-BE21-42319B6CF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graphical components live within a figure</a:t>
            </a:r>
          </a:p>
          <a:p>
            <a:pPr lvl="1"/>
            <a:r>
              <a:rPr lang="en-GB" dirty="0"/>
              <a:t>The </a:t>
            </a:r>
            <a:r>
              <a:rPr lang="en-GB" i="1" dirty="0">
                <a:solidFill>
                  <a:schemeClr val="accent1"/>
                </a:solidFill>
              </a:rPr>
              <a:t>figure</a:t>
            </a:r>
            <a:r>
              <a:rPr lang="en-GB" dirty="0"/>
              <a:t> object is simply a container window</a:t>
            </a:r>
          </a:p>
          <a:p>
            <a:pPr lvl="1"/>
            <a:endParaRPr lang="en-GB" sz="1200" dirty="0"/>
          </a:p>
          <a:p>
            <a:r>
              <a:rPr lang="en-GB" dirty="0"/>
              <a:t>A figure is an object (Session 3)</a:t>
            </a:r>
          </a:p>
          <a:p>
            <a:pPr lvl="1"/>
            <a:r>
              <a:rPr lang="en-GB" dirty="0"/>
              <a:t>Properties include</a:t>
            </a:r>
          </a:p>
          <a:p>
            <a:pPr lvl="2"/>
            <a:r>
              <a:rPr lang="en-GB" dirty="0"/>
              <a:t>Name (title)</a:t>
            </a:r>
          </a:p>
          <a:p>
            <a:pPr lvl="2"/>
            <a:r>
              <a:rPr lang="en-GB" dirty="0"/>
              <a:t>Position</a:t>
            </a:r>
          </a:p>
          <a:p>
            <a:pPr lvl="1"/>
            <a:r>
              <a:rPr lang="en-GB" dirty="0"/>
              <a:t>Methods include</a:t>
            </a:r>
          </a:p>
          <a:p>
            <a:pPr lvl="2"/>
            <a:r>
              <a:rPr lang="en-GB" dirty="0"/>
              <a:t>delete (close window)</a:t>
            </a:r>
          </a:p>
          <a:p>
            <a:pPr lvl="2"/>
            <a:endParaRPr lang="en-GB" sz="1200" dirty="0"/>
          </a:p>
          <a:p>
            <a:r>
              <a:rPr lang="en-GB" dirty="0"/>
              <a:t>We’ve used figures when viewing images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B14166-21E1-405F-8DE1-33B9B26EAEDB}"/>
              </a:ext>
            </a:extLst>
          </p:cNvPr>
          <p:cNvGrpSpPr/>
          <p:nvPr/>
        </p:nvGrpSpPr>
        <p:grpSpPr>
          <a:xfrm>
            <a:off x="7627904" y="1502891"/>
            <a:ext cx="4293659" cy="4198718"/>
            <a:chOff x="7627904" y="1329641"/>
            <a:chExt cx="4293659" cy="41987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6404EE0-28F7-41D7-8C3D-AFA856BA8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3534" y="1794559"/>
              <a:ext cx="3962400" cy="3733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A550D8-92F7-4DFB-94B4-961CBEDD9540}"/>
                </a:ext>
              </a:extLst>
            </p:cNvPr>
            <p:cNvSpPr txBox="1"/>
            <p:nvPr/>
          </p:nvSpPr>
          <p:spPr>
            <a:xfrm>
              <a:off x="7627904" y="1329641"/>
              <a:ext cx="4293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 err="1">
                  <a:solidFill>
                    <a:schemeClr val="accent1"/>
                  </a:solidFill>
                </a:rPr>
                <a:t>my_fig</a:t>
              </a:r>
              <a:r>
                <a:rPr lang="en-GB" sz="2400" i="1" dirty="0">
                  <a:solidFill>
                    <a:schemeClr val="accent1"/>
                  </a:solidFill>
                </a:rPr>
                <a:t> = figure()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C97AE24-DA52-4AFC-AD93-39609E8F1285}"/>
              </a:ext>
            </a:extLst>
          </p:cNvPr>
          <p:cNvGrpSpPr/>
          <p:nvPr/>
        </p:nvGrpSpPr>
        <p:grpSpPr>
          <a:xfrm>
            <a:off x="7627904" y="1502891"/>
            <a:ext cx="4293659" cy="4198718"/>
            <a:chOff x="7627904" y="1329641"/>
            <a:chExt cx="4293659" cy="419871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6E4B39-FE4F-4F6B-84EA-CE5063ABE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93534" y="1794559"/>
              <a:ext cx="3962400" cy="3733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BF7ECA-2638-4787-9329-BE5C2980F730}"/>
                </a:ext>
              </a:extLst>
            </p:cNvPr>
            <p:cNvSpPr txBox="1"/>
            <p:nvPr/>
          </p:nvSpPr>
          <p:spPr>
            <a:xfrm>
              <a:off x="7627904" y="1329641"/>
              <a:ext cx="4293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 err="1">
                  <a:solidFill>
                    <a:schemeClr val="accent1"/>
                  </a:solidFill>
                </a:rPr>
                <a:t>imshow</a:t>
              </a:r>
              <a:r>
                <a:rPr lang="en-GB" sz="2400" i="1" dirty="0">
                  <a:solidFill>
                    <a:schemeClr val="accent1"/>
                  </a:solidFill>
                </a:rPr>
                <a:t>(</a:t>
              </a:r>
              <a:r>
                <a:rPr lang="en-GB" sz="2400" i="1" dirty="0" err="1">
                  <a:solidFill>
                    <a:schemeClr val="accent1"/>
                  </a:solidFill>
                </a:rPr>
                <a:t>some_image</a:t>
              </a:r>
              <a:r>
                <a:rPr lang="en-GB" sz="2400" i="1" dirty="0">
                  <a:solidFill>
                    <a:schemeClr val="accent1"/>
                  </a:solidFill>
                </a:rPr>
                <a:t>, [])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33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CE58-31D3-4CE4-B980-300475A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804F-4C36-4E05-A85C-C0624CAF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Talk about plotting</a:t>
            </a:r>
          </a:p>
          <a:p>
            <a:pPr lvl="1"/>
            <a:r>
              <a:rPr lang="en-GB" sz="1800" dirty="0"/>
              <a:t>Talk about main concepts using scatter plot</a:t>
            </a:r>
          </a:p>
          <a:p>
            <a:pPr lvl="2"/>
            <a:r>
              <a:rPr lang="en-GB" sz="1400" dirty="0"/>
              <a:t>The axes objects</a:t>
            </a:r>
          </a:p>
          <a:p>
            <a:pPr lvl="2"/>
            <a:r>
              <a:rPr lang="en-GB" sz="1400" dirty="0"/>
              <a:t>Changing line properties</a:t>
            </a:r>
          </a:p>
          <a:p>
            <a:pPr lvl="2"/>
            <a:r>
              <a:rPr lang="en-GB" sz="1400" dirty="0"/>
              <a:t>Changing marker types</a:t>
            </a:r>
          </a:p>
          <a:p>
            <a:pPr lvl="2"/>
            <a:r>
              <a:rPr lang="en-GB" sz="1400" dirty="0"/>
              <a:t>The shorthand colour names (‘</a:t>
            </a:r>
            <a:r>
              <a:rPr lang="en-GB" sz="1400" dirty="0" err="1"/>
              <a:t>b’,’g’,’k</a:t>
            </a:r>
            <a:r>
              <a:rPr lang="en-GB" sz="1400" dirty="0"/>
              <a:t>’, etc.)</a:t>
            </a:r>
          </a:p>
          <a:p>
            <a:pPr lvl="2"/>
            <a:r>
              <a:rPr lang="en-GB" sz="1400" dirty="0"/>
              <a:t>Using hold on and hold off to add elements to a plot</a:t>
            </a:r>
          </a:p>
          <a:p>
            <a:pPr lvl="2"/>
            <a:endParaRPr lang="en-GB" sz="800" dirty="0"/>
          </a:p>
          <a:p>
            <a:pPr lvl="2"/>
            <a:endParaRPr lang="en-GB" sz="1100" dirty="0"/>
          </a:p>
          <a:p>
            <a:pPr lvl="2"/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6164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Designing a </a:t>
            </a:r>
            <a:r>
              <a:rPr lang="en-GB" sz="3200"/>
              <a:t>user interface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0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CE58-31D3-4CE4-B980-300475A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804F-4C36-4E05-A85C-C0624CAF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Introduction GUIs</a:t>
            </a:r>
          </a:p>
          <a:p>
            <a:pPr lvl="1"/>
            <a:r>
              <a:rPr lang="en-GB" sz="1200" dirty="0"/>
              <a:t>Why would we want them</a:t>
            </a:r>
          </a:p>
          <a:p>
            <a:pPr lvl="1"/>
            <a:r>
              <a:rPr lang="en-GB" sz="1200" dirty="0"/>
              <a:t>What sort of thing could they include</a:t>
            </a:r>
          </a:p>
          <a:p>
            <a:pPr lvl="1"/>
            <a:endParaRPr lang="en-GB" sz="1200" dirty="0"/>
          </a:p>
          <a:p>
            <a:r>
              <a:rPr lang="en-GB" sz="2000" dirty="0"/>
              <a:t>Talk about adding control elements to GUIs in the context of a simple push button</a:t>
            </a:r>
          </a:p>
          <a:p>
            <a:pPr lvl="1"/>
            <a:r>
              <a:rPr lang="en-GB" sz="1100" dirty="0" err="1"/>
              <a:t>Callback</a:t>
            </a:r>
            <a:r>
              <a:rPr lang="en-GB" sz="1100" dirty="0"/>
              <a:t> functions</a:t>
            </a:r>
          </a:p>
          <a:p>
            <a:pPr lvl="1"/>
            <a:r>
              <a:rPr lang="en-GB" sz="1100" dirty="0"/>
              <a:t>Enable/disable</a:t>
            </a:r>
          </a:p>
          <a:p>
            <a:pPr lvl="1"/>
            <a:r>
              <a:rPr lang="en-GB" sz="1100" dirty="0"/>
              <a:t>Visible/not visible</a:t>
            </a:r>
          </a:p>
          <a:p>
            <a:pPr lvl="2"/>
            <a:endParaRPr lang="en-GB" sz="900" dirty="0"/>
          </a:p>
          <a:p>
            <a:pPr lvl="2"/>
            <a:endParaRPr lang="en-GB" sz="1100" dirty="0"/>
          </a:p>
          <a:p>
            <a:pPr lvl="2"/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278954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Questions?!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9910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r>
              <a:rPr lang="en-GB" dirty="0"/>
              <a:t>Advanced image reading (Bio-Formats)</a:t>
            </a:r>
            <a:endParaRPr lang="en-GB" sz="2000" dirty="0"/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Arrays and matrices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738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Figures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4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CE58-31D3-4CE4-B980-300475A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804F-4C36-4E05-A85C-C0624CAF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strike="sngStrike" dirty="0"/>
              <a:t>Already seen the figure window</a:t>
            </a:r>
          </a:p>
          <a:p>
            <a:pPr lvl="1"/>
            <a:r>
              <a:rPr lang="en-GB" sz="1600" strike="sngStrike" dirty="0"/>
              <a:t>This is main component of all GUI elements.</a:t>
            </a:r>
          </a:p>
          <a:p>
            <a:pPr lvl="1"/>
            <a:r>
              <a:rPr lang="en-GB" sz="1600" strike="sngStrike" dirty="0"/>
              <a:t>Figures are objects (as covered in Session 3).  Mention some properties</a:t>
            </a:r>
          </a:p>
          <a:p>
            <a:r>
              <a:rPr lang="en-GB" sz="1800" dirty="0"/>
              <a:t>List things that may go into a figure (show a few examples)</a:t>
            </a:r>
          </a:p>
          <a:p>
            <a:pPr lvl="1"/>
            <a:r>
              <a:rPr lang="en-GB" sz="1600" strike="sngStrike" dirty="0"/>
              <a:t>Images</a:t>
            </a:r>
          </a:p>
          <a:p>
            <a:pPr lvl="2"/>
            <a:r>
              <a:rPr lang="en-GB" sz="1400" strike="sngStrike" dirty="0"/>
              <a:t>Display array of pixels by their intensity</a:t>
            </a:r>
          </a:p>
          <a:p>
            <a:pPr lvl="2"/>
            <a:r>
              <a:rPr lang="en-GB" sz="1400" strike="sngStrike" dirty="0"/>
              <a:t>Maybe cover some extra functionality?  Not sure if there’s anything particularly interesting</a:t>
            </a:r>
          </a:p>
          <a:p>
            <a:pPr lvl="1"/>
            <a:r>
              <a:rPr lang="en-GB" sz="1600" dirty="0"/>
              <a:t>Plots</a:t>
            </a:r>
          </a:p>
          <a:p>
            <a:pPr lvl="2"/>
            <a:r>
              <a:rPr lang="en-GB" sz="1400" dirty="0"/>
              <a:t>Drawn inside axes</a:t>
            </a:r>
          </a:p>
          <a:p>
            <a:pPr lvl="2"/>
            <a:r>
              <a:rPr lang="en-GB" sz="1400" dirty="0"/>
              <a:t>Many built-in plotting types (histograms, line graphs, point graphs, 3D plots)</a:t>
            </a:r>
          </a:p>
          <a:p>
            <a:pPr lvl="3"/>
            <a:r>
              <a:rPr lang="en-GB" sz="1200" dirty="0"/>
              <a:t>Would be nice to have a short video showing a 3D graph being manipulated</a:t>
            </a:r>
          </a:p>
          <a:p>
            <a:pPr lvl="2"/>
            <a:r>
              <a:rPr lang="en-GB" sz="1400" dirty="0"/>
              <a:t>When talking about properties include axis labels, title, tick marks</a:t>
            </a:r>
          </a:p>
          <a:p>
            <a:pPr lvl="1"/>
            <a:r>
              <a:rPr lang="en-GB" sz="1800" dirty="0"/>
              <a:t>Control elements</a:t>
            </a:r>
          </a:p>
          <a:p>
            <a:pPr lvl="2"/>
            <a:r>
              <a:rPr lang="en-GB" sz="1400" dirty="0"/>
              <a:t>Buttons, sliders, menus</a:t>
            </a:r>
          </a:p>
          <a:p>
            <a:r>
              <a:rPr lang="en-GB" sz="1800" dirty="0"/>
              <a:t>Can combine different elements within the same figure window</a:t>
            </a:r>
          </a:p>
          <a:p>
            <a:pPr lvl="1"/>
            <a:r>
              <a:rPr lang="en-GB" sz="1600" dirty="0"/>
              <a:t>Maybe show an example window from one or two of my early programs</a:t>
            </a:r>
          </a:p>
          <a:p>
            <a:pPr lvl="1"/>
            <a:r>
              <a:rPr lang="en-GB" sz="1800" dirty="0"/>
              <a:t>Talk about graphical element hierarchy (parent-child relationship)</a:t>
            </a:r>
          </a:p>
        </p:txBody>
      </p:sp>
    </p:spTree>
    <p:extLst>
      <p:ext uri="{BB962C8B-B14F-4D97-AF65-F5344CB8AC3E}">
        <p14:creationId xmlns:p14="http://schemas.microsoft.com/office/powerpoint/2010/main" val="62627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0EB5-46DE-4076-9A04-453EF016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3AB74-B352-493F-BE21-42319B6CF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graphical components live within a figure</a:t>
            </a:r>
          </a:p>
          <a:p>
            <a:pPr lvl="1"/>
            <a:r>
              <a:rPr lang="en-GB" dirty="0"/>
              <a:t>The </a:t>
            </a:r>
            <a:r>
              <a:rPr lang="en-GB" i="1" dirty="0">
                <a:solidFill>
                  <a:schemeClr val="accent1"/>
                </a:solidFill>
              </a:rPr>
              <a:t>figure</a:t>
            </a:r>
            <a:r>
              <a:rPr lang="en-GB" dirty="0"/>
              <a:t> object is simply a container window</a:t>
            </a:r>
          </a:p>
          <a:p>
            <a:pPr lvl="1"/>
            <a:endParaRPr lang="en-GB" sz="1200" dirty="0"/>
          </a:p>
          <a:p>
            <a:r>
              <a:rPr lang="en-GB" dirty="0"/>
              <a:t>A figure is an object (Session 3)</a:t>
            </a:r>
          </a:p>
          <a:p>
            <a:pPr lvl="1"/>
            <a:r>
              <a:rPr lang="en-GB" dirty="0"/>
              <a:t>Properties include</a:t>
            </a:r>
          </a:p>
          <a:p>
            <a:pPr lvl="2"/>
            <a:r>
              <a:rPr lang="en-GB" dirty="0"/>
              <a:t>Name (title)</a:t>
            </a:r>
          </a:p>
          <a:p>
            <a:pPr lvl="2"/>
            <a:r>
              <a:rPr lang="en-GB" dirty="0"/>
              <a:t>Position</a:t>
            </a:r>
          </a:p>
          <a:p>
            <a:pPr lvl="1"/>
            <a:r>
              <a:rPr lang="en-GB" dirty="0"/>
              <a:t>Methods include</a:t>
            </a:r>
          </a:p>
          <a:p>
            <a:pPr lvl="2"/>
            <a:r>
              <a:rPr lang="en-GB" dirty="0"/>
              <a:t>delete (close window)</a:t>
            </a:r>
          </a:p>
          <a:p>
            <a:pPr lvl="2"/>
            <a:endParaRPr lang="en-GB" sz="1200" dirty="0"/>
          </a:p>
          <a:p>
            <a:r>
              <a:rPr lang="en-GB" dirty="0"/>
              <a:t>We’ve used figures when viewing images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B14166-21E1-405F-8DE1-33B9B26EAEDB}"/>
              </a:ext>
            </a:extLst>
          </p:cNvPr>
          <p:cNvGrpSpPr/>
          <p:nvPr/>
        </p:nvGrpSpPr>
        <p:grpSpPr>
          <a:xfrm>
            <a:off x="7627904" y="1502891"/>
            <a:ext cx="4293659" cy="4198718"/>
            <a:chOff x="7627904" y="1329641"/>
            <a:chExt cx="4293659" cy="41987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6404EE0-28F7-41D7-8C3D-AFA856BA8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3534" y="1794559"/>
              <a:ext cx="3962400" cy="3733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A550D8-92F7-4DFB-94B4-961CBEDD9540}"/>
                </a:ext>
              </a:extLst>
            </p:cNvPr>
            <p:cNvSpPr txBox="1"/>
            <p:nvPr/>
          </p:nvSpPr>
          <p:spPr>
            <a:xfrm>
              <a:off x="7627904" y="1329641"/>
              <a:ext cx="4293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 err="1">
                  <a:solidFill>
                    <a:schemeClr val="accent1"/>
                  </a:solidFill>
                </a:rPr>
                <a:t>my_fig</a:t>
              </a:r>
              <a:r>
                <a:rPr lang="en-GB" sz="2400" i="1" dirty="0">
                  <a:solidFill>
                    <a:schemeClr val="accent1"/>
                  </a:solidFill>
                </a:rPr>
                <a:t> = figure()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C97AE24-DA52-4AFC-AD93-39609E8F1285}"/>
              </a:ext>
            </a:extLst>
          </p:cNvPr>
          <p:cNvGrpSpPr/>
          <p:nvPr/>
        </p:nvGrpSpPr>
        <p:grpSpPr>
          <a:xfrm>
            <a:off x="7627904" y="1502891"/>
            <a:ext cx="4293659" cy="4198718"/>
            <a:chOff x="7627904" y="1329641"/>
            <a:chExt cx="4293659" cy="419871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6E4B39-FE4F-4F6B-84EA-CE5063ABE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93534" y="1794559"/>
              <a:ext cx="3962400" cy="3733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BF7ECA-2638-4787-9329-BE5C2980F730}"/>
                </a:ext>
              </a:extLst>
            </p:cNvPr>
            <p:cNvSpPr txBox="1"/>
            <p:nvPr/>
          </p:nvSpPr>
          <p:spPr>
            <a:xfrm>
              <a:off x="7627904" y="1329641"/>
              <a:ext cx="4293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 err="1">
                  <a:solidFill>
                    <a:schemeClr val="accent1"/>
                  </a:solidFill>
                </a:rPr>
                <a:t>imshow</a:t>
              </a:r>
              <a:r>
                <a:rPr lang="en-GB" sz="2400" i="1" dirty="0">
                  <a:solidFill>
                    <a:schemeClr val="accent1"/>
                  </a:solidFill>
                </a:rPr>
                <a:t>(</a:t>
              </a:r>
              <a:r>
                <a:rPr lang="en-GB" sz="2400" i="1" dirty="0" err="1">
                  <a:solidFill>
                    <a:schemeClr val="accent1"/>
                  </a:solidFill>
                </a:rPr>
                <a:t>some_image</a:t>
              </a:r>
              <a:r>
                <a:rPr lang="en-GB" sz="2400" i="1" dirty="0">
                  <a:solidFill>
                    <a:schemeClr val="accent1"/>
                  </a:solidFill>
                </a:rPr>
                <a:t>, [])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63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7549F0A-DD55-4E0B-BD01-643956E6A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2" y="1958184"/>
            <a:ext cx="3962400" cy="3733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51F0EF-B0EE-450F-8AD0-F623966A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go in a figure?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F62D61-C4DA-49BE-B5CF-FA4C2B70B5E4}"/>
              </a:ext>
            </a:extLst>
          </p:cNvPr>
          <p:cNvGrpSpPr/>
          <p:nvPr/>
        </p:nvGrpSpPr>
        <p:grpSpPr>
          <a:xfrm>
            <a:off x="91323" y="1493266"/>
            <a:ext cx="4293659" cy="4198718"/>
            <a:chOff x="7627904" y="1329641"/>
            <a:chExt cx="4293659" cy="41987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3D4C95-E9E7-44B5-9A70-9774535E5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3534" y="1794559"/>
              <a:ext cx="3962400" cy="3733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833A48-E011-4932-918C-D7BA7FC631B2}"/>
                </a:ext>
              </a:extLst>
            </p:cNvPr>
            <p:cNvSpPr txBox="1"/>
            <p:nvPr/>
          </p:nvSpPr>
          <p:spPr>
            <a:xfrm>
              <a:off x="7627904" y="1329641"/>
              <a:ext cx="4293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>
                  <a:solidFill>
                    <a:schemeClr val="accent1"/>
                  </a:solidFill>
                </a:rPr>
                <a:t>Images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0C1348B-849E-4AC2-AA52-28B28F16B914}"/>
              </a:ext>
            </a:extLst>
          </p:cNvPr>
          <p:cNvSpPr txBox="1"/>
          <p:nvPr/>
        </p:nvSpPr>
        <p:spPr>
          <a:xfrm>
            <a:off x="3949172" y="1493266"/>
            <a:ext cx="429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accent1"/>
                </a:solidFill>
              </a:rPr>
              <a:t>Data plots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5EA7EA-4307-4986-89EB-D4DC7F8CF533}"/>
              </a:ext>
            </a:extLst>
          </p:cNvPr>
          <p:cNvGrpSpPr/>
          <p:nvPr/>
        </p:nvGrpSpPr>
        <p:grpSpPr>
          <a:xfrm>
            <a:off x="7807020" y="1493266"/>
            <a:ext cx="4293659" cy="4198718"/>
            <a:chOff x="7627904" y="1329641"/>
            <a:chExt cx="4293659" cy="419871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D17DF4F-D9A9-49B9-AC00-23AED2697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3534" y="1794559"/>
              <a:ext cx="3962400" cy="37338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DBE9CF-E30F-4670-8E73-5FFAB22C472E}"/>
                </a:ext>
              </a:extLst>
            </p:cNvPr>
            <p:cNvSpPr txBox="1"/>
            <p:nvPr/>
          </p:nvSpPr>
          <p:spPr>
            <a:xfrm>
              <a:off x="7627904" y="1329641"/>
              <a:ext cx="4293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>
                  <a:solidFill>
                    <a:schemeClr val="accent1"/>
                  </a:solidFill>
                </a:rPr>
                <a:t>Controls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00E79FF-BB31-4812-B440-78CA01749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982" y="2382754"/>
            <a:ext cx="3962400" cy="3733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65F24A-ACA0-4171-8E29-98A7A94BF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9842" y="2774835"/>
            <a:ext cx="3962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2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5A03-494F-4276-A82C-E68720BD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handy figure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6997-C7A7-4A65-A25A-0A5EBA696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clf</a:t>
            </a:r>
            <a:endParaRPr lang="en-GB" dirty="0"/>
          </a:p>
          <a:p>
            <a:r>
              <a:rPr lang="en-GB" dirty="0" err="1"/>
              <a:t>gcf</a:t>
            </a:r>
            <a:endParaRPr lang="en-GB" dirty="0"/>
          </a:p>
          <a:p>
            <a:r>
              <a:rPr lang="en-GB" dirty="0"/>
              <a:t>close all</a:t>
            </a:r>
          </a:p>
        </p:txBody>
      </p:sp>
    </p:spTree>
    <p:extLst>
      <p:ext uri="{BB962C8B-B14F-4D97-AF65-F5344CB8AC3E}">
        <p14:creationId xmlns:p14="http://schemas.microsoft.com/office/powerpoint/2010/main" val="202880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Plotting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5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34075</TotalTime>
  <Words>512</Words>
  <Application>Microsoft Office PowerPoint</Application>
  <PresentationFormat>Widescreen</PresentationFormat>
  <Paragraphs>108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Roman</vt:lpstr>
      <vt:lpstr>Calibri</vt:lpstr>
      <vt:lpstr>1_University of Bristol template</vt:lpstr>
      <vt:lpstr>MATLAB for image processing Session 4: Figures and plotting</vt:lpstr>
      <vt:lpstr>Course structure</vt:lpstr>
      <vt:lpstr>Under construction!</vt:lpstr>
      <vt:lpstr>PowerPoint Presentation</vt:lpstr>
      <vt:lpstr>PowerPoint Presentation</vt:lpstr>
      <vt:lpstr>Introduction to figures</vt:lpstr>
      <vt:lpstr>What can go in a figure?</vt:lpstr>
      <vt:lpstr>Some handy figure functions</vt:lpstr>
      <vt:lpstr>PowerPoint Presentation</vt:lpstr>
      <vt:lpstr>Plotting data</vt:lpstr>
      <vt:lpstr>PowerPoint Presentation</vt:lpstr>
      <vt:lpstr>PowerPoint Presentation</vt:lpstr>
      <vt:lpstr>PowerPoint Presentation</vt:lpstr>
      <vt:lpstr>PowerPoint Presentation</vt:lpstr>
      <vt:lpstr>Under construction!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1069</cp:revision>
  <cp:lastPrinted>2019-11-26T12:49:37Z</cp:lastPrinted>
  <dcterms:modified xsi:type="dcterms:W3CDTF">2020-02-07T08:10:37Z</dcterms:modified>
</cp:coreProperties>
</file>