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6"/>
  </p:notesMasterIdLst>
  <p:sldIdLst>
    <p:sldId id="316" r:id="rId2"/>
    <p:sldId id="351" r:id="rId3"/>
    <p:sldId id="407" r:id="rId4"/>
    <p:sldId id="361" r:id="rId5"/>
    <p:sldId id="352" r:id="rId6"/>
    <p:sldId id="368" r:id="rId7"/>
    <p:sldId id="367" r:id="rId8"/>
    <p:sldId id="371" r:id="rId9"/>
    <p:sldId id="373" r:id="rId10"/>
    <p:sldId id="372" r:id="rId11"/>
    <p:sldId id="374" r:id="rId12"/>
    <p:sldId id="370" r:id="rId13"/>
    <p:sldId id="375" r:id="rId14"/>
    <p:sldId id="408" r:id="rId15"/>
    <p:sldId id="409" r:id="rId16"/>
    <p:sldId id="366" r:id="rId17"/>
    <p:sldId id="365" r:id="rId18"/>
    <p:sldId id="354" r:id="rId19"/>
    <p:sldId id="353" r:id="rId20"/>
    <p:sldId id="362" r:id="rId21"/>
    <p:sldId id="355" r:id="rId22"/>
    <p:sldId id="356" r:id="rId23"/>
    <p:sldId id="358" r:id="rId24"/>
    <p:sldId id="357" r:id="rId25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5" autoAdjust="0"/>
    <p:restoredTop sz="96395" autoAdjust="0"/>
  </p:normalViewPr>
  <p:slideViewPr>
    <p:cSldViewPr snapToGrid="0">
      <p:cViewPr varScale="1">
        <p:scale>
          <a:sx n="76" d="100"/>
          <a:sy n="76" d="100"/>
        </p:scale>
        <p:origin x="6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013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2: Matrices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B021CB-97DB-4981-A50E-D47508637B41}"/>
              </a:ext>
            </a:extLst>
          </p:cNvPr>
          <p:cNvSpPr txBox="1">
            <a:spLocks/>
          </p:cNvSpPr>
          <p:nvPr/>
        </p:nvSpPr>
        <p:spPr>
          <a:xfrm>
            <a:off x="335359" y="1198175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vertically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E266A01-BDAA-41F5-A602-56C0536C9764}"/>
              </a:ext>
            </a:extLst>
          </p:cNvPr>
          <p:cNvSpPr txBox="1">
            <a:spLocks/>
          </p:cNvSpPr>
          <p:nvPr/>
        </p:nvSpPr>
        <p:spPr>
          <a:xfrm>
            <a:off x="4176560" y="1198178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horizontally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92B9A9-ABD6-4508-B8B8-5BEE4F4E5EA1}"/>
              </a:ext>
            </a:extLst>
          </p:cNvPr>
          <p:cNvSpPr txBox="1">
            <a:spLocks/>
          </p:cNvSpPr>
          <p:nvPr/>
        </p:nvSpPr>
        <p:spPr>
          <a:xfrm>
            <a:off x="8015442" y="1198175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along new axis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64607-8CAD-4193-A0C5-1456B992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0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8412C-DCE6-42C7-A9EE-5F5A1E13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962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A2E758-2613-45D9-9FAE-AEA6B61B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920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8DE8992-0794-4720-967E-8DDB8AFA8180}"/>
              </a:ext>
            </a:extLst>
          </p:cNvPr>
          <p:cNvSpPr/>
          <p:nvPr/>
        </p:nvSpPr>
        <p:spPr>
          <a:xfrm>
            <a:off x="1221351" y="3933244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84821-8010-443B-9EDD-885F1514A0DB}"/>
              </a:ext>
            </a:extLst>
          </p:cNvPr>
          <p:cNvSpPr/>
          <p:nvPr/>
        </p:nvSpPr>
        <p:spPr>
          <a:xfrm>
            <a:off x="5059437" y="3933243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E11C6E-3ED8-45A5-8D23-893E23B12A03}"/>
              </a:ext>
            </a:extLst>
          </p:cNvPr>
          <p:cNvSpPr/>
          <p:nvPr/>
        </p:nvSpPr>
        <p:spPr>
          <a:xfrm>
            <a:off x="8910007" y="2355904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  <a:p>
            <a:pPr lvl="1"/>
            <a:r>
              <a:rPr lang="en-GB" dirty="0"/>
              <a:t>We’ll look into indexing in more detail later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BAEFA-D303-4DB8-9C12-CE043C51E41A}"/>
              </a:ext>
            </a:extLst>
          </p:cNvPr>
          <p:cNvSpPr/>
          <p:nvPr/>
        </p:nvSpPr>
        <p:spPr>
          <a:xfrm>
            <a:off x="335360" y="2185639"/>
            <a:ext cx="11521280" cy="176189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ECB1F-47B4-4727-9942-BEC780DE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962" y="1344158"/>
            <a:ext cx="2804160" cy="4696968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4FCC21-AE80-40B2-B5EA-C669B6C061DB}"/>
              </a:ext>
            </a:extLst>
          </p:cNvPr>
          <p:cNvSpPr/>
          <p:nvPr/>
        </p:nvSpPr>
        <p:spPr>
          <a:xfrm>
            <a:off x="9039225" y="1863711"/>
            <a:ext cx="59055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AC471-D56E-4616-A5DE-B46068DC22B6}"/>
              </a:ext>
            </a:extLst>
          </p:cNvPr>
          <p:cNvSpPr/>
          <p:nvPr/>
        </p:nvSpPr>
        <p:spPr>
          <a:xfrm>
            <a:off x="9039224" y="5492322"/>
            <a:ext cx="1006476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3AE187-07EC-47FD-B97F-3EE7E2B7415F}"/>
              </a:ext>
            </a:extLst>
          </p:cNvPr>
          <p:cNvSpPr/>
          <p:nvPr/>
        </p:nvSpPr>
        <p:spPr>
          <a:xfrm>
            <a:off x="8903585" y="2809297"/>
            <a:ext cx="15262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empty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Initialising the empty matrix using </a:t>
            </a:r>
            <a:r>
              <a:rPr lang="en-GB" i="1" dirty="0">
                <a:solidFill>
                  <a:schemeClr val="accent1"/>
                </a:solidFill>
              </a:rPr>
              <a:t>zeros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N arguments, each specifying a new axis</a:t>
            </a:r>
          </a:p>
          <a:p>
            <a:pPr lvl="1"/>
            <a:r>
              <a:rPr lang="en-GB" dirty="0"/>
              <a:t>This reserves the necessary memory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72409-203B-473E-8DA1-E25B1155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962" y="2360666"/>
            <a:ext cx="2891790" cy="368046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25358-0337-44CD-8735-E81C3797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0" y="2974076"/>
            <a:ext cx="2891790" cy="30670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7133D-E781-420D-B278-B4A63528D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920" y="2974076"/>
            <a:ext cx="2891790" cy="30670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1383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 for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can’t we create a small matrix and resize as necessary?</a:t>
            </a:r>
          </a:p>
          <a:p>
            <a:pPr lvl="1"/>
            <a:r>
              <a:rPr lang="en-GB" dirty="0"/>
              <a:t>Matrices can be re-sized (e.g. via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), but this is SLOW</a:t>
            </a:r>
          </a:p>
          <a:p>
            <a:pPr lvl="1"/>
            <a:r>
              <a:rPr lang="en-GB" dirty="0"/>
              <a:t>Each resize operation requires making copies of the matrix</a:t>
            </a:r>
          </a:p>
          <a:p>
            <a:pPr lvl="1"/>
            <a:endParaRPr lang="en-GB" sz="1200" dirty="0"/>
          </a:p>
          <a:p>
            <a:r>
              <a:rPr lang="en-GB" dirty="0"/>
              <a:t>We can see this wasted time using a couple of tools</a:t>
            </a:r>
          </a:p>
          <a:p>
            <a:pPr lvl="1"/>
            <a:endParaRPr lang="en-GB" sz="1200" dirty="0"/>
          </a:p>
          <a:p>
            <a:r>
              <a:rPr lang="en-GB" dirty="0" err="1"/>
              <a:t>TicToc</a:t>
            </a:r>
            <a:endParaRPr lang="en-GB" dirty="0"/>
          </a:p>
          <a:p>
            <a:pPr lvl="1"/>
            <a:r>
              <a:rPr lang="en-GB" dirty="0"/>
              <a:t>Tells us the time between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and </a:t>
            </a:r>
            <a:r>
              <a:rPr lang="en-GB" i="1" dirty="0">
                <a:solidFill>
                  <a:schemeClr val="accent1"/>
                </a:solidFill>
              </a:rPr>
              <a:t>toc</a:t>
            </a:r>
            <a:r>
              <a:rPr lang="en-GB" dirty="0"/>
              <a:t> commands</a:t>
            </a:r>
          </a:p>
          <a:p>
            <a:pPr lvl="1"/>
            <a:endParaRPr lang="en-GB" sz="1200" dirty="0"/>
          </a:p>
          <a:p>
            <a:r>
              <a:rPr lang="en-GB" dirty="0"/>
              <a:t>Profiler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A graphical tool to evaluate code performance in greater detail</a:t>
            </a:r>
          </a:p>
        </p:txBody>
      </p:sp>
    </p:spTree>
    <p:extLst>
      <p:ext uri="{BB962C8B-B14F-4D97-AF65-F5344CB8AC3E}">
        <p14:creationId xmlns:p14="http://schemas.microsoft.com/office/powerpoint/2010/main" val="1739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BA44496-F60F-4D29-937B-987069E7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47" y="3762746"/>
            <a:ext cx="3329940" cy="227838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 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Tells us the time between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and </a:t>
            </a:r>
            <a:r>
              <a:rPr lang="en-GB" i="1" dirty="0">
                <a:solidFill>
                  <a:schemeClr val="accent1"/>
                </a:solidFill>
              </a:rPr>
              <a:t>toc</a:t>
            </a:r>
            <a:r>
              <a:rPr lang="en-GB" dirty="0"/>
              <a:t> commands</a:t>
            </a:r>
          </a:p>
          <a:p>
            <a:pPr lvl="1"/>
            <a:r>
              <a:rPr lang="en-GB" dirty="0"/>
              <a:t>Start timing using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command</a:t>
            </a:r>
          </a:p>
          <a:p>
            <a:pPr lvl="1"/>
            <a:r>
              <a:rPr lang="en-GB" dirty="0"/>
              <a:t>Get the time elapsed since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using </a:t>
            </a:r>
            <a:r>
              <a:rPr lang="en-GB" i="1" dirty="0">
                <a:solidFill>
                  <a:schemeClr val="accent1"/>
                </a:solidFill>
              </a:rPr>
              <a:t>toc</a:t>
            </a:r>
            <a:r>
              <a:rPr lang="en-GB" i="1" dirty="0"/>
              <a:t> </a:t>
            </a:r>
            <a:r>
              <a:rPr lang="en-GB" dirty="0"/>
              <a:t>command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3A0F04-ED32-47E8-98D0-F5863925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213" y="3762746"/>
            <a:ext cx="3329940" cy="227838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7F6188-16D9-43AC-B7D7-08ECD4241A96}"/>
              </a:ext>
            </a:extLst>
          </p:cNvPr>
          <p:cNvSpPr/>
          <p:nvPr/>
        </p:nvSpPr>
        <p:spPr>
          <a:xfrm>
            <a:off x="2558415" y="4032686"/>
            <a:ext cx="363855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08082-DEC1-4C0F-9A32-FAD2A508FBB7}"/>
              </a:ext>
            </a:extLst>
          </p:cNvPr>
          <p:cNvSpPr/>
          <p:nvPr/>
        </p:nvSpPr>
        <p:spPr>
          <a:xfrm>
            <a:off x="7237095" y="4032686"/>
            <a:ext cx="363855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6BC4F-DEE9-445B-9BE5-4BDBD9FA2F15}"/>
              </a:ext>
            </a:extLst>
          </p:cNvPr>
          <p:cNvSpPr/>
          <p:nvPr/>
        </p:nvSpPr>
        <p:spPr>
          <a:xfrm>
            <a:off x="2299335" y="5423882"/>
            <a:ext cx="363855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A5B12-C380-4EC1-81FA-5F4107BBB26A}"/>
              </a:ext>
            </a:extLst>
          </p:cNvPr>
          <p:cNvSpPr/>
          <p:nvPr/>
        </p:nvSpPr>
        <p:spPr>
          <a:xfrm>
            <a:off x="2299335" y="5611684"/>
            <a:ext cx="2958465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34863A-CE3F-4A3C-BFBC-C8738A98E75E}"/>
              </a:ext>
            </a:extLst>
          </p:cNvPr>
          <p:cNvGrpSpPr/>
          <p:nvPr/>
        </p:nvGrpSpPr>
        <p:grpSpPr>
          <a:xfrm>
            <a:off x="6973486" y="5428313"/>
            <a:ext cx="2958465" cy="366742"/>
            <a:chOff x="6973486" y="3791571"/>
            <a:chExt cx="2958465" cy="3667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D70DBF-310C-4276-B525-E37161797A30}"/>
                </a:ext>
              </a:extLst>
            </p:cNvPr>
            <p:cNvSpPr/>
            <p:nvPr/>
          </p:nvSpPr>
          <p:spPr>
            <a:xfrm>
              <a:off x="6973486" y="3791571"/>
              <a:ext cx="363855" cy="1833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1EBCDF-7CFD-4C3C-9ECE-BCD70120531B}"/>
                </a:ext>
              </a:extLst>
            </p:cNvPr>
            <p:cNvSpPr/>
            <p:nvPr/>
          </p:nvSpPr>
          <p:spPr>
            <a:xfrm>
              <a:off x="6973486" y="3974942"/>
              <a:ext cx="2958465" cy="1833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86FF882-7A33-4CAE-A397-7353351F5D0A}"/>
              </a:ext>
            </a:extLst>
          </p:cNvPr>
          <p:cNvSpPr txBox="1">
            <a:spLocks/>
          </p:cNvSpPr>
          <p:nvPr/>
        </p:nvSpPr>
        <p:spPr>
          <a:xfrm>
            <a:off x="335360" y="2806796"/>
            <a:ext cx="5760640" cy="3138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Resizing array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32E3A2-D5BA-44F4-8B13-FB09A82BC461}"/>
              </a:ext>
            </a:extLst>
          </p:cNvPr>
          <p:cNvSpPr txBox="1">
            <a:spLocks/>
          </p:cNvSpPr>
          <p:nvPr/>
        </p:nvSpPr>
        <p:spPr>
          <a:xfrm>
            <a:off x="6096000" y="2806795"/>
            <a:ext cx="5760640" cy="3138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Initialising with </a:t>
            </a:r>
            <a:r>
              <a:rPr lang="en-GB" sz="2800" i="1" dirty="0">
                <a:solidFill>
                  <a:schemeClr val="accent1"/>
                </a:solidFill>
              </a:rPr>
              <a:t>zeros</a:t>
            </a:r>
            <a:endParaRPr lang="en-GB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 Toc</a:t>
            </a:r>
          </a:p>
        </p:txBody>
      </p:sp>
    </p:spTree>
    <p:extLst>
      <p:ext uri="{BB962C8B-B14F-4D97-AF65-F5344CB8AC3E}">
        <p14:creationId xmlns:p14="http://schemas.microsoft.com/office/powerpoint/2010/main" val="5534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creating a small matrix</a:t>
            </a:r>
          </a:p>
          <a:p>
            <a:r>
              <a:rPr lang="en-GB" dirty="0"/>
              <a:t>Could use rand(3)</a:t>
            </a:r>
          </a:p>
          <a:p>
            <a:r>
              <a:rPr lang="en-GB" dirty="0"/>
              <a:t>Dimension order</a:t>
            </a:r>
          </a:p>
          <a:p>
            <a:r>
              <a:rPr lang="en-GB" dirty="0"/>
              <a:t>Indexing</a:t>
            </a:r>
          </a:p>
          <a:p>
            <a:pPr lvl="1"/>
            <a:r>
              <a:rPr lang="en-GB" dirty="0"/>
              <a:t>Accessing a single value</a:t>
            </a:r>
          </a:p>
          <a:p>
            <a:pPr lvl="1"/>
            <a:r>
              <a:rPr lang="en-GB" dirty="0"/>
              <a:t>Accessing a range of values</a:t>
            </a:r>
          </a:p>
        </p:txBody>
      </p:sp>
    </p:spTree>
    <p:extLst>
      <p:ext uri="{BB962C8B-B14F-4D97-AF65-F5344CB8AC3E}">
        <p14:creationId xmlns:p14="http://schemas.microsoft.com/office/powerpoint/2010/main" val="22851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Matrix operations</a:t>
            </a:r>
          </a:p>
          <a:p>
            <a:pPr lvl="1"/>
            <a:r>
              <a:rPr lang="en-GB" dirty="0"/>
              <a:t>Start by adding a single value to a matrix</a:t>
            </a:r>
          </a:p>
          <a:p>
            <a:pPr lvl="1"/>
            <a:r>
              <a:rPr lang="en-GB" dirty="0"/>
              <a:t>Add two matrices together</a:t>
            </a:r>
          </a:p>
          <a:p>
            <a:pPr lvl="1"/>
            <a:r>
              <a:rPr lang="en-GB" dirty="0"/>
              <a:t>Talk about the element-wise dot (e.g. .*)</a:t>
            </a:r>
          </a:p>
        </p:txBody>
      </p:sp>
    </p:spTree>
    <p:extLst>
      <p:ext uri="{BB962C8B-B14F-4D97-AF65-F5344CB8AC3E}">
        <p14:creationId xmlns:p14="http://schemas.microsoft.com/office/powerpoint/2010/main" val="9090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and how?</a:t>
            </a:r>
          </a:p>
          <a:p>
            <a:r>
              <a:rPr lang="en-GB" dirty="0"/>
              <a:t>Demo of creating a matrix</a:t>
            </a:r>
          </a:p>
          <a:p>
            <a:pPr lvl="1"/>
            <a:r>
              <a:rPr lang="en-GB" dirty="0"/>
              <a:t>Non-initialised</a:t>
            </a:r>
          </a:p>
          <a:p>
            <a:pPr lvl="1"/>
            <a:r>
              <a:rPr lang="en-GB" dirty="0"/>
              <a:t>Initialised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58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Tic toc</a:t>
            </a:r>
          </a:p>
          <a:p>
            <a:pPr lvl="1"/>
            <a:r>
              <a:rPr lang="en-GB" dirty="0"/>
              <a:t>Demo</a:t>
            </a:r>
          </a:p>
          <a:p>
            <a:r>
              <a:rPr lang="en-GB" dirty="0"/>
              <a:t>Profiler</a:t>
            </a:r>
          </a:p>
          <a:p>
            <a:pPr lvl="1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188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Image processing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standard libraries</a:t>
            </a:r>
          </a:p>
          <a:p>
            <a:pPr lvl="1"/>
            <a:r>
              <a:rPr lang="en-GB" dirty="0" err="1"/>
              <a:t>imread</a:t>
            </a:r>
            <a:endParaRPr lang="en-GB" dirty="0"/>
          </a:p>
          <a:p>
            <a:r>
              <a:rPr lang="en-GB" dirty="0"/>
              <a:t>Oh look, they’re matrices</a:t>
            </a:r>
          </a:p>
          <a:p>
            <a:r>
              <a:rPr lang="en-GB" dirty="0"/>
              <a:t>Multidimensionality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9472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</a:t>
            </a:r>
          </a:p>
          <a:p>
            <a:pPr lvl="1"/>
            <a:r>
              <a:rPr lang="en-GB" dirty="0" err="1"/>
              <a:t>imagesc</a:t>
            </a:r>
            <a:endParaRPr lang="en-GB" dirty="0"/>
          </a:p>
          <a:p>
            <a:r>
              <a:rPr lang="en-GB" dirty="0" err="1"/>
              <a:t>imshow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1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Filters</a:t>
            </a:r>
          </a:p>
          <a:p>
            <a:pPr lvl="1"/>
            <a:r>
              <a:rPr lang="en-GB" dirty="0"/>
              <a:t>Median</a:t>
            </a:r>
          </a:p>
          <a:p>
            <a:pPr lvl="1"/>
            <a:r>
              <a:rPr lang="en-GB" dirty="0"/>
              <a:t>Gaussian</a:t>
            </a:r>
            <a:endParaRPr lang="en-GB" b="1" dirty="0"/>
          </a:p>
          <a:p>
            <a:r>
              <a:rPr lang="en-GB" dirty="0"/>
              <a:t>Thresholding</a:t>
            </a:r>
          </a:p>
          <a:p>
            <a:pPr lvl="1"/>
            <a:r>
              <a:rPr lang="en-GB" dirty="0"/>
              <a:t>Otsu method</a:t>
            </a:r>
          </a:p>
        </p:txBody>
      </p:sp>
    </p:spTree>
    <p:extLst>
      <p:ext uri="{BB962C8B-B14F-4D97-AF65-F5344CB8AC3E}">
        <p14:creationId xmlns:p14="http://schemas.microsoft.com/office/powerpoint/2010/main" val="30357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4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Matrix operations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So far we’ve only looked at variables holding a single value</a:t>
            </a:r>
          </a:p>
          <a:p>
            <a:endParaRPr lang="en-GB" sz="1200" dirty="0"/>
          </a:p>
          <a:p>
            <a:r>
              <a:rPr lang="en-GB" dirty="0"/>
              <a:t>Matrices hold multiple numeric values in an n-dimensional grid</a:t>
            </a:r>
          </a:p>
          <a:p>
            <a:pPr lvl="1"/>
            <a:r>
              <a:rPr lang="en-GB" dirty="0"/>
              <a:t>MATLAB is specifically optimised for calculations on these</a:t>
            </a:r>
          </a:p>
          <a:p>
            <a:pPr lvl="1"/>
            <a:r>
              <a:rPr lang="en-GB" dirty="0"/>
              <a:t>Have a minimum of 2 dimensions (XY)</a:t>
            </a:r>
          </a:p>
          <a:p>
            <a:pPr lvl="1"/>
            <a:r>
              <a:rPr lang="en-GB" dirty="0"/>
              <a:t>XY dimensions always specified first in the order (row, column)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EA4F3-C917-4C3E-BA69-FAE55AB9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04" y="3880684"/>
            <a:ext cx="5818792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matrix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Access values in a matrix using coordinates</a:t>
            </a:r>
          </a:p>
          <a:p>
            <a:r>
              <a:rPr lang="en-GB" dirty="0">
                <a:solidFill>
                  <a:srgbClr val="FF0000"/>
                </a:solidFill>
              </a:rPr>
              <a:t>[EXAMPLE USING RAND – can get different size matrices]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3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2D matrix from known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Surround values with square brackets</a:t>
            </a:r>
          </a:p>
          <a:p>
            <a:pPr lvl="1"/>
            <a:r>
              <a:rPr lang="en-GB" dirty="0"/>
              <a:t>Comma-separate items on the same row</a:t>
            </a:r>
          </a:p>
          <a:p>
            <a:pPr lvl="1"/>
            <a:r>
              <a:rPr lang="en-GB" dirty="0"/>
              <a:t>Semicolon-separate rows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0D0426-0B06-473B-9CD0-B82445A8FEE4}"/>
              </a:ext>
            </a:extLst>
          </p:cNvPr>
          <p:cNvSpPr txBox="1">
            <a:spLocks/>
          </p:cNvSpPr>
          <p:nvPr/>
        </p:nvSpPr>
        <p:spPr>
          <a:xfrm>
            <a:off x="335360" y="2805583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single row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3AA60D-C624-43EF-9E8C-99F29A3B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0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5B85927-0157-4AB1-B1CE-6782F9DF5441}"/>
              </a:ext>
            </a:extLst>
          </p:cNvPr>
          <p:cNvSpPr txBox="1">
            <a:spLocks/>
          </p:cNvSpPr>
          <p:nvPr/>
        </p:nvSpPr>
        <p:spPr>
          <a:xfrm>
            <a:off x="4176560" y="2805582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single column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7002C5-58B7-4395-B99C-219A0BA87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0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3B329FC-57D7-4384-A84D-C614B27BF593}"/>
              </a:ext>
            </a:extLst>
          </p:cNvPr>
          <p:cNvSpPr txBox="1">
            <a:spLocks/>
          </p:cNvSpPr>
          <p:nvPr/>
        </p:nvSpPr>
        <p:spPr>
          <a:xfrm>
            <a:off x="8015442" y="2805579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true 2D matrix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5EB208-4DE9-48EF-832B-B81488BF7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962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4603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  <a:p>
            <a:pPr lvl="1"/>
            <a:r>
              <a:rPr lang="en-GB" dirty="0"/>
              <a:t>We’ll look into indexing in more detail later 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3422C-CF2F-475A-94EB-1CB488A2AEC9}"/>
              </a:ext>
            </a:extLst>
          </p:cNvPr>
          <p:cNvSpPr/>
          <p:nvPr/>
        </p:nvSpPr>
        <p:spPr>
          <a:xfrm>
            <a:off x="335360" y="2362200"/>
            <a:ext cx="1152128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4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  <a:p>
            <a:pPr lvl="1"/>
            <a:r>
              <a:rPr lang="en-GB" dirty="0"/>
              <a:t>We’ll look into indexing in more detail later 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3422C-CF2F-475A-94EB-1CB488A2AEC9}"/>
              </a:ext>
            </a:extLst>
          </p:cNvPr>
          <p:cNvSpPr/>
          <p:nvPr/>
        </p:nvSpPr>
        <p:spPr>
          <a:xfrm>
            <a:off x="335360" y="3857297"/>
            <a:ext cx="11521280" cy="22688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DBF88-9070-480B-A837-4C932A17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962" y="1344158"/>
            <a:ext cx="2804160" cy="4696968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AEC3F5-97E9-4E72-A151-AB0ABA786691}"/>
              </a:ext>
            </a:extLst>
          </p:cNvPr>
          <p:cNvSpPr/>
          <p:nvPr/>
        </p:nvSpPr>
        <p:spPr>
          <a:xfrm>
            <a:off x="8903585" y="3444875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21712</TotalTime>
  <Words>656</Words>
  <Application>Microsoft Office PowerPoint</Application>
  <PresentationFormat>Widescreen</PresentationFormat>
  <Paragraphs>154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Avenir Roman</vt:lpstr>
      <vt:lpstr>Calibri</vt:lpstr>
      <vt:lpstr>1_University of Bristol template</vt:lpstr>
      <vt:lpstr>MATLAB for image processing Session 2: Matrices and image processing</vt:lpstr>
      <vt:lpstr>Course structure</vt:lpstr>
      <vt:lpstr>Under construction!</vt:lpstr>
      <vt:lpstr>PowerPoint Presentation</vt:lpstr>
      <vt:lpstr>Introduction to matrices</vt:lpstr>
      <vt:lpstr>Accessing matrix data</vt:lpstr>
      <vt:lpstr>Creating 2D matrix from known values</vt:lpstr>
      <vt:lpstr>Combining matrices</vt:lpstr>
      <vt:lpstr>Combining matrices</vt:lpstr>
      <vt:lpstr>Combining matrices</vt:lpstr>
      <vt:lpstr>Combining matrices</vt:lpstr>
      <vt:lpstr>Creating an empty matrix</vt:lpstr>
      <vt:lpstr>The need for initialisation</vt:lpstr>
      <vt:lpstr>Tic Toc</vt:lpstr>
      <vt:lpstr>Tic Toc</vt:lpstr>
      <vt:lpstr>Introduction to matrices</vt:lpstr>
      <vt:lpstr>Introduction to matrices</vt:lpstr>
      <vt:lpstr>Initialising matrices</vt:lpstr>
      <vt:lpstr>Optimising code</vt:lpstr>
      <vt:lpstr>PowerPoint Presentation</vt:lpstr>
      <vt:lpstr>Image loading</vt:lpstr>
      <vt:lpstr>Visualising images</vt:lpstr>
      <vt:lpstr>Image processing</vt:lpstr>
      <vt:lpstr>Saving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500</cp:revision>
  <cp:lastPrinted>2019-11-26T12:49:37Z</cp:lastPrinted>
  <dcterms:modified xsi:type="dcterms:W3CDTF">2020-01-23T09:31:52Z</dcterms:modified>
</cp:coreProperties>
</file>