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33"/>
  </p:notesMasterIdLst>
  <p:sldIdLst>
    <p:sldId id="316" r:id="rId2"/>
    <p:sldId id="351" r:id="rId3"/>
    <p:sldId id="407" r:id="rId4"/>
    <p:sldId id="361" r:id="rId5"/>
    <p:sldId id="450" r:id="rId6"/>
    <p:sldId id="451" r:id="rId7"/>
    <p:sldId id="453" r:id="rId8"/>
    <p:sldId id="454" r:id="rId9"/>
    <p:sldId id="455" r:id="rId10"/>
    <p:sldId id="456" r:id="rId11"/>
    <p:sldId id="457" r:id="rId12"/>
    <p:sldId id="452" r:id="rId13"/>
    <p:sldId id="458" r:id="rId14"/>
    <p:sldId id="464" r:id="rId15"/>
    <p:sldId id="459" r:id="rId16"/>
    <p:sldId id="460" r:id="rId17"/>
    <p:sldId id="461" r:id="rId18"/>
    <p:sldId id="462" r:id="rId19"/>
    <p:sldId id="463" r:id="rId20"/>
    <p:sldId id="465" r:id="rId21"/>
    <p:sldId id="470" r:id="rId22"/>
    <p:sldId id="466" r:id="rId23"/>
    <p:sldId id="467" r:id="rId24"/>
    <p:sldId id="468" r:id="rId25"/>
    <p:sldId id="469" r:id="rId26"/>
    <p:sldId id="448" r:id="rId27"/>
    <p:sldId id="449" r:id="rId28"/>
    <p:sldId id="446" r:id="rId29"/>
    <p:sldId id="447" r:id="rId30"/>
    <p:sldId id="444" r:id="rId31"/>
    <p:sldId id="443" r:id="rId32"/>
  </p:sldIdLst>
  <p:sldSz cx="12192000" cy="6858000"/>
  <p:notesSz cx="6669088" cy="9926638"/>
  <p:defaultTextStyle>
    <a:lvl1pPr>
      <a:defRPr>
        <a:latin typeface="+mj-lt"/>
        <a:ea typeface="+mj-ea"/>
        <a:cs typeface="+mj-cs"/>
        <a:sym typeface="Helvetica"/>
      </a:defRPr>
    </a:lvl1pPr>
    <a:lvl2pPr>
      <a:defRPr>
        <a:latin typeface="+mj-lt"/>
        <a:ea typeface="+mj-ea"/>
        <a:cs typeface="+mj-cs"/>
        <a:sym typeface="Helvetica"/>
      </a:defRPr>
    </a:lvl2pPr>
    <a:lvl3pPr>
      <a:defRPr>
        <a:latin typeface="+mj-lt"/>
        <a:ea typeface="+mj-ea"/>
        <a:cs typeface="+mj-cs"/>
        <a:sym typeface="Helvetica"/>
      </a:defRPr>
    </a:lvl3pPr>
    <a:lvl4pPr>
      <a:defRPr>
        <a:latin typeface="+mj-lt"/>
        <a:ea typeface="+mj-ea"/>
        <a:cs typeface="+mj-cs"/>
        <a:sym typeface="Helvetica"/>
      </a:defRPr>
    </a:lvl4pPr>
    <a:lvl5pPr>
      <a:defRPr>
        <a:latin typeface="+mj-lt"/>
        <a:ea typeface="+mj-ea"/>
        <a:cs typeface="+mj-cs"/>
        <a:sym typeface="Helvetica"/>
      </a:defRPr>
    </a:lvl5pPr>
    <a:lvl6pPr>
      <a:defRPr>
        <a:latin typeface="+mj-lt"/>
        <a:ea typeface="+mj-ea"/>
        <a:cs typeface="+mj-cs"/>
        <a:sym typeface="Helvetica"/>
      </a:defRPr>
    </a:lvl6pPr>
    <a:lvl7pPr>
      <a:defRPr>
        <a:latin typeface="+mj-lt"/>
        <a:ea typeface="+mj-ea"/>
        <a:cs typeface="+mj-cs"/>
        <a:sym typeface="Helvetica"/>
      </a:defRPr>
    </a:lvl7pPr>
    <a:lvl8pPr>
      <a:defRPr>
        <a:latin typeface="+mj-lt"/>
        <a:ea typeface="+mj-ea"/>
        <a:cs typeface="+mj-cs"/>
        <a:sym typeface="Helvetica"/>
      </a:defRPr>
    </a:lvl8pPr>
    <a:lvl9pPr>
      <a:defRPr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Cross" initials="SC" lastIdx="1" clrIdx="0">
    <p:extLst>
      <p:ext uri="{19B8F6BF-5375-455C-9EA6-DF929625EA0E}">
        <p15:presenceInfo xmlns:p15="http://schemas.microsoft.com/office/powerpoint/2012/main" userId="S::sc13967@bristol.ac.uk::95050c75-c08e-47d3-9b9e-088bad4f7f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F37"/>
    <a:srgbClr val="FFFFFF"/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B9BD5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A5A5A5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0AD47"/>
          </a:solidFill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B9BD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0" autoAdjust="0"/>
    <p:restoredTop sz="88721" autoAdjust="0"/>
  </p:normalViewPr>
  <p:slideViewPr>
    <p:cSldViewPr snapToGrid="0">
      <p:cViewPr varScale="1">
        <p:scale>
          <a:sx n="110" d="100"/>
          <a:sy n="110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/>
          </p:nvPr>
        </p:nvSpPr>
        <p:spPr>
          <a:xfrm>
            <a:off x="26988" y="744538"/>
            <a:ext cx="6615112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7" name="Shape 57"/>
          <p:cNvSpPr>
            <a:spLocks noGrp="1"/>
          </p:cNvSpPr>
          <p:nvPr>
            <p:ph type="body" sz="quarter" idx="1"/>
          </p:nvPr>
        </p:nvSpPr>
        <p:spPr>
          <a:xfrm>
            <a:off x="889212" y="4715153"/>
            <a:ext cx="4890665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4588559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439927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819936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4269307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Convert this into 2 spider diagrams if there’s time</a:t>
            </a:r>
          </a:p>
        </p:txBody>
      </p:sp>
    </p:spTree>
    <p:extLst>
      <p:ext uri="{BB962C8B-B14F-4D97-AF65-F5344CB8AC3E}">
        <p14:creationId xmlns:p14="http://schemas.microsoft.com/office/powerpoint/2010/main" val="27728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1844842"/>
            <a:ext cx="1152128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360" y="3356992"/>
            <a:ext cx="1152128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2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7266" y="253416"/>
            <a:ext cx="7357468" cy="5999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9A1D2B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80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1196754"/>
            <a:ext cx="11521280" cy="492941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buFont typeface="Arial" pitchFamily="34" charset="0"/>
              <a:buChar char="­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10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412784"/>
            <a:ext cx="54864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6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268760"/>
            <a:ext cx="7315200" cy="4176464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5225"/>
            <a:ext cx="7315200" cy="6549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365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3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334963" y="107950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4963" y="6165850"/>
            <a:ext cx="1152207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7" descr="logo-ltr.tif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963" y="285750"/>
            <a:ext cx="1944687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1" descr="address.gif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64788" y="6237288"/>
            <a:ext cx="14922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092C8417-ECC2-4FC2-93D2-362020D9DE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37503" y="123980"/>
            <a:ext cx="719137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31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9A1D2B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9A1D2B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BF2F37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360" y="2693987"/>
            <a:ext cx="11521280" cy="1470025"/>
          </a:xfrm>
        </p:spPr>
        <p:txBody>
          <a:bodyPr/>
          <a:lstStyle/>
          <a:p>
            <a:r>
              <a:rPr lang="en-GB" dirty="0"/>
              <a:t>MATLAB for image processing</a:t>
            </a:r>
            <a:br>
              <a:rPr lang="en-GB" dirty="0"/>
            </a:br>
            <a:r>
              <a:rPr lang="en-GB" sz="2800" dirty="0"/>
              <a:t>Session 3: Advanced data structures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61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DCE7BA0-FD5A-4C43-8031-5FD38411ED82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5105400"/>
            <a:ext cx="7382512" cy="1020764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6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DCE7BA0-FD5A-4C43-8031-5FD38411ED82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B3DACF4-EA9F-4C67-8E75-96CCDCC398B0}"/>
              </a:ext>
            </a:extLst>
          </p:cNvPr>
          <p:cNvGrpSpPr/>
          <p:nvPr/>
        </p:nvGrpSpPr>
        <p:grpSpPr>
          <a:xfrm>
            <a:off x="10529659" y="4673784"/>
            <a:ext cx="980901" cy="468000"/>
            <a:chOff x="10506552" y="4666459"/>
            <a:chExt cx="980901" cy="46800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AE21F88-46D8-4552-887F-3A91111E9562}"/>
                </a:ext>
              </a:extLst>
            </p:cNvPr>
            <p:cNvSpPr/>
            <p:nvPr/>
          </p:nvSpPr>
          <p:spPr>
            <a:xfrm>
              <a:off x="10506552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C4120C1-4C52-4C7D-97D2-D972F01DA0C5}"/>
                </a:ext>
              </a:extLst>
            </p:cNvPr>
            <p:cNvSpPr/>
            <p:nvPr/>
          </p:nvSpPr>
          <p:spPr>
            <a:xfrm>
              <a:off x="11019453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B64744-CC08-40D9-8257-AAE8903601F5}"/>
              </a:ext>
            </a:extLst>
          </p:cNvPr>
          <p:cNvSpPr txBox="1"/>
          <p:nvPr/>
        </p:nvSpPr>
        <p:spPr>
          <a:xfrm>
            <a:off x="10134694" y="4689945"/>
            <a:ext cx="125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‘a’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A2B42D-40A4-4982-B244-6331630DA106}"/>
              </a:ext>
            </a:extLst>
          </p:cNvPr>
          <p:cNvSpPr txBox="1"/>
          <p:nvPr/>
        </p:nvSpPr>
        <p:spPr>
          <a:xfrm>
            <a:off x="11042560" y="4689945"/>
            <a:ext cx="4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99836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cell arrays using braces</a:t>
            </a:r>
          </a:p>
          <a:p>
            <a:pPr lvl="1"/>
            <a:r>
              <a:rPr lang="en-GB" dirty="0"/>
              <a:t>Same method as creating arrays (rows, then columns)</a:t>
            </a:r>
          </a:p>
          <a:p>
            <a:pPr lvl="1"/>
            <a:endParaRPr lang="en-GB" sz="1200" dirty="0"/>
          </a:p>
          <a:p>
            <a:r>
              <a:rPr lang="en-GB" dirty="0"/>
              <a:t>To create our example cell array</a:t>
            </a:r>
          </a:p>
          <a:p>
            <a:pPr lvl="1"/>
            <a:r>
              <a:rPr lang="en-GB" dirty="0"/>
              <a:t>Creating the 2x2 array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num_arr</a:t>
            </a:r>
            <a:r>
              <a:rPr lang="en-GB" i="1" dirty="0">
                <a:solidFill>
                  <a:schemeClr val="accent1"/>
                </a:solidFill>
              </a:rPr>
              <a:t> = [1.2, 3.7; 0.7, -5.5]</a:t>
            </a:r>
          </a:p>
          <a:p>
            <a:pPr lvl="1"/>
            <a:r>
              <a:rPr lang="en-GB" dirty="0"/>
              <a:t>Creating the mini cell array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mini_cell</a:t>
            </a:r>
            <a:r>
              <a:rPr lang="en-GB" i="1" dirty="0">
                <a:solidFill>
                  <a:schemeClr val="accent1"/>
                </a:solidFill>
              </a:rPr>
              <a:t> = {‘a’,42}</a:t>
            </a:r>
          </a:p>
          <a:p>
            <a:pPr lvl="1"/>
            <a:r>
              <a:rPr lang="en-GB" dirty="0"/>
              <a:t>Creating the main cell array</a:t>
            </a:r>
          </a:p>
          <a:p>
            <a:pPr marL="914400" lvl="2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cell_array</a:t>
            </a:r>
            <a:r>
              <a:rPr lang="en-GB" i="1" dirty="0">
                <a:solidFill>
                  <a:schemeClr val="accent1"/>
                </a:solidFill>
              </a:rPr>
              <a:t> = { 0.9 , ‘</a:t>
            </a:r>
            <a:r>
              <a:rPr lang="en-GB" i="1" dirty="0" err="1">
                <a:solidFill>
                  <a:schemeClr val="accent1"/>
                </a:solidFill>
              </a:rPr>
              <a:t>some_text</a:t>
            </a:r>
            <a:r>
              <a:rPr lang="en-GB" i="1" dirty="0">
                <a:solidFill>
                  <a:schemeClr val="accent1"/>
                </a:solidFill>
              </a:rPr>
              <a:t>’ ; </a:t>
            </a:r>
            <a:r>
              <a:rPr lang="en-GB" i="1" dirty="0" err="1">
                <a:solidFill>
                  <a:schemeClr val="accent1"/>
                </a:solidFill>
              </a:rPr>
              <a:t>num_arr</a:t>
            </a:r>
            <a:r>
              <a:rPr lang="en-GB" i="1" dirty="0">
                <a:solidFill>
                  <a:schemeClr val="accent1"/>
                </a:solidFill>
              </a:rPr>
              <a:t> , -128 ; ‘more stuff’ , </a:t>
            </a:r>
            <a:r>
              <a:rPr lang="en-GB" i="1" dirty="0" err="1">
                <a:solidFill>
                  <a:schemeClr val="accent1"/>
                </a:solidFill>
              </a:rPr>
              <a:t>mini_cell</a:t>
            </a:r>
            <a:r>
              <a:rPr lang="en-GB" i="1" dirty="0">
                <a:solidFill>
                  <a:schemeClr val="accent1"/>
                </a:solidFill>
              </a:rPr>
              <a:t> }</a:t>
            </a:r>
          </a:p>
        </p:txBody>
      </p:sp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B971754D-FE0F-4F8F-AFE0-B14E4EDE174C}"/>
              </a:ext>
            </a:extLst>
          </p:cNvPr>
          <p:cNvGraphicFramePr>
            <a:graphicFrameLocks noGrp="1"/>
          </p:cNvGraphicFramePr>
          <p:nvPr/>
        </p:nvGraphicFramePr>
        <p:xfrm>
          <a:off x="9225841" y="3112828"/>
          <a:ext cx="972000" cy="9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">
                  <a:extLst>
                    <a:ext uri="{9D8B030D-6E8A-4147-A177-3AD203B41FA5}">
                      <a16:colId xmlns:a16="http://schemas.microsoft.com/office/drawing/2014/main" val="2264223351"/>
                    </a:ext>
                  </a:extLst>
                </a:gridCol>
                <a:gridCol w="486000">
                  <a:extLst>
                    <a:ext uri="{9D8B030D-6E8A-4147-A177-3AD203B41FA5}">
                      <a16:colId xmlns:a16="http://schemas.microsoft.com/office/drawing/2014/main" val="2532173928"/>
                    </a:ext>
                  </a:extLst>
                </a:gridCol>
              </a:tblGrid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3.7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07702860"/>
                  </a:ext>
                </a:extLst>
              </a:tr>
              <a:tr h="486000"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0.7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/>
                        <a:t>-5.5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4598351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A5B915-6F54-4A05-BF2A-14BF56DA9B64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591DA9-C1AD-461B-A940-A0B4FBD87EFF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F9FFDC-0A13-427C-A16C-133527B16E64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36B9BD-9138-474B-A56B-B1420376D68F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D88C485-B477-4CEB-A5B4-9B0B697F73D2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865BD6-8EF9-4475-B927-0358F58ACF5F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5C94A1-0947-42BC-85A0-024FB22FB9F8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93477-6BDF-42A1-BB52-9D43795565E3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7733F2-39A2-4CBF-A420-69E8412B240E}"/>
              </a:ext>
            </a:extLst>
          </p:cNvPr>
          <p:cNvGrpSpPr/>
          <p:nvPr/>
        </p:nvGrpSpPr>
        <p:grpSpPr>
          <a:xfrm>
            <a:off x="10529659" y="4673784"/>
            <a:ext cx="980901" cy="468000"/>
            <a:chOff x="10506552" y="4666459"/>
            <a:chExt cx="980901" cy="46800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01BC587-3EEE-4677-8359-D12449371D4B}"/>
                </a:ext>
              </a:extLst>
            </p:cNvPr>
            <p:cNvSpPr/>
            <p:nvPr/>
          </p:nvSpPr>
          <p:spPr>
            <a:xfrm>
              <a:off x="10506552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6B08389-5269-4A49-B448-BFEFC19729A3}"/>
                </a:ext>
              </a:extLst>
            </p:cNvPr>
            <p:cNvSpPr/>
            <p:nvPr/>
          </p:nvSpPr>
          <p:spPr>
            <a:xfrm>
              <a:off x="11019453" y="4666459"/>
              <a:ext cx="468000" cy="468000"/>
            </a:xfrm>
            <a:prstGeom prst="roundRect">
              <a:avLst/>
            </a:prstGeom>
            <a:noFill/>
            <a:ln w="1524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D7F1A2-7657-4B34-B9D3-AD919F2EAC43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713BB6-DDCE-436F-94A4-BB100E951FE9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4452F6-CAB2-46A3-BE21-B4E5AF7A35CB}"/>
              </a:ext>
            </a:extLst>
          </p:cNvPr>
          <p:cNvSpPr txBox="1"/>
          <p:nvPr/>
        </p:nvSpPr>
        <p:spPr>
          <a:xfrm>
            <a:off x="10134694" y="4689945"/>
            <a:ext cx="12579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‘a’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5A6FC-B285-4009-B388-F3E064CCD835}"/>
              </a:ext>
            </a:extLst>
          </p:cNvPr>
          <p:cNvSpPr txBox="1"/>
          <p:nvPr/>
        </p:nvSpPr>
        <p:spPr>
          <a:xfrm>
            <a:off x="11042560" y="4689945"/>
            <a:ext cx="468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42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1056F9-9BF6-4D9E-A31E-CB78CBD6D70E}"/>
              </a:ext>
            </a:extLst>
          </p:cNvPr>
          <p:cNvSpPr/>
          <p:nvPr/>
        </p:nvSpPr>
        <p:spPr>
          <a:xfrm>
            <a:off x="2705100" y="4939288"/>
            <a:ext cx="361950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AD43F3-5FB5-41F1-A71F-370CA81DD446}"/>
              </a:ext>
            </a:extLst>
          </p:cNvPr>
          <p:cNvSpPr/>
          <p:nvPr/>
        </p:nvSpPr>
        <p:spPr>
          <a:xfrm>
            <a:off x="9120809" y="1698597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4097A1-B799-49EF-BB95-972D13D3BAD9}"/>
              </a:ext>
            </a:extLst>
          </p:cNvPr>
          <p:cNvSpPr/>
          <p:nvPr/>
        </p:nvSpPr>
        <p:spPr>
          <a:xfrm>
            <a:off x="3186513" y="4939288"/>
            <a:ext cx="1271187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764A6AF-02EC-4AEB-9AD6-38F45A597E67}"/>
              </a:ext>
            </a:extLst>
          </p:cNvPr>
          <p:cNvSpPr/>
          <p:nvPr/>
        </p:nvSpPr>
        <p:spPr>
          <a:xfrm>
            <a:off x="10429076" y="1698596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E34D50-DA23-4538-9EB3-1CAA344096B0}"/>
              </a:ext>
            </a:extLst>
          </p:cNvPr>
          <p:cNvSpPr/>
          <p:nvPr/>
        </p:nvSpPr>
        <p:spPr>
          <a:xfrm>
            <a:off x="4586688" y="4939288"/>
            <a:ext cx="956862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FE55A5E-4832-4DEE-BB0A-C3BAD55493DA}"/>
              </a:ext>
            </a:extLst>
          </p:cNvPr>
          <p:cNvSpPr/>
          <p:nvPr/>
        </p:nvSpPr>
        <p:spPr>
          <a:xfrm>
            <a:off x="9120808" y="3007796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181956-BD1F-4564-A267-AF9F53BBB000}"/>
              </a:ext>
            </a:extLst>
          </p:cNvPr>
          <p:cNvSpPr/>
          <p:nvPr/>
        </p:nvSpPr>
        <p:spPr>
          <a:xfrm>
            <a:off x="5657849" y="4939288"/>
            <a:ext cx="523875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DE78C48-B2B6-4E3A-B3B7-CC69822A3F3B}"/>
              </a:ext>
            </a:extLst>
          </p:cNvPr>
          <p:cNvSpPr/>
          <p:nvPr/>
        </p:nvSpPr>
        <p:spPr>
          <a:xfrm>
            <a:off x="10429076" y="3007796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C0EA3E-8B70-4DDF-A971-B5BEE84591F7}"/>
              </a:ext>
            </a:extLst>
          </p:cNvPr>
          <p:cNvSpPr/>
          <p:nvPr/>
        </p:nvSpPr>
        <p:spPr>
          <a:xfrm>
            <a:off x="6310712" y="4939288"/>
            <a:ext cx="1252138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5CCB28F-A085-4041-B657-8094F45CBC73}"/>
              </a:ext>
            </a:extLst>
          </p:cNvPr>
          <p:cNvSpPr/>
          <p:nvPr/>
        </p:nvSpPr>
        <p:spPr>
          <a:xfrm>
            <a:off x="9120808" y="4316752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A55ED03-ACB4-4626-BEB9-500B3D3403D5}"/>
              </a:ext>
            </a:extLst>
          </p:cNvPr>
          <p:cNvSpPr/>
          <p:nvPr/>
        </p:nvSpPr>
        <p:spPr>
          <a:xfrm>
            <a:off x="7673006" y="4939288"/>
            <a:ext cx="1013794" cy="324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4207669-7124-4D9D-889E-6AB25C50EA55}"/>
              </a:ext>
            </a:extLst>
          </p:cNvPr>
          <p:cNvSpPr/>
          <p:nvPr/>
        </p:nvSpPr>
        <p:spPr>
          <a:xfrm>
            <a:off x="10429076" y="4316752"/>
            <a:ext cx="1182066" cy="118206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30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 err="1"/>
              <a:t>Sdf</a:t>
            </a:r>
            <a:endParaRPr lang="en-GB" dirty="0"/>
          </a:p>
          <a:p>
            <a:endParaRPr lang="en-GB" dirty="0"/>
          </a:p>
          <a:p>
            <a:r>
              <a:rPr lang="en-GB" sz="2000" dirty="0"/>
              <a:t>Tables</a:t>
            </a:r>
          </a:p>
          <a:p>
            <a:pPr lvl="1"/>
            <a:r>
              <a:rPr lang="en-GB" sz="1800" dirty="0"/>
              <a:t>[When were they introduced?]</a:t>
            </a:r>
          </a:p>
          <a:p>
            <a:pPr lvl="1"/>
            <a:r>
              <a:rPr lang="en-GB" sz="1800" dirty="0"/>
              <a:t>[What are the benefits?]</a:t>
            </a:r>
          </a:p>
          <a:p>
            <a:pPr lvl="1"/>
            <a:r>
              <a:rPr lang="en-GB" sz="1800" dirty="0"/>
              <a:t>[Loading data directly from file into a table]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41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3152775"/>
            <a:ext cx="7382512" cy="297338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673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EDDBC4-842A-4DA6-BB55-B750FC40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4229099"/>
            <a:ext cx="7382512" cy="189706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87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6D93F8-E0F2-4E3F-A6FE-13B4C0A7E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9"/>
            <a:ext cx="4811177" cy="30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4657725"/>
            <a:ext cx="7382512" cy="14684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0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8D174C-AE78-4263-BA5C-179DD3A57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5076824"/>
            <a:ext cx="7382512" cy="10493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02860C-B71B-4460-9570-E72EF7863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4EABD4-AE4C-473D-97EC-F4DD96D55272}"/>
              </a:ext>
            </a:extLst>
          </p:cNvPr>
          <p:cNvSpPr/>
          <p:nvPr/>
        </p:nvSpPr>
        <p:spPr>
          <a:xfrm>
            <a:off x="335360" y="5534024"/>
            <a:ext cx="7382512" cy="5921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99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6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Values stored as “fields”</a:t>
            </a:r>
          </a:p>
          <a:p>
            <a:pPr lvl="1"/>
            <a:r>
              <a:rPr lang="en-GB" dirty="0"/>
              <a:t>Accessed using that field’s reference via dot notation</a:t>
            </a:r>
          </a:p>
          <a:p>
            <a:pPr lvl="1"/>
            <a:r>
              <a:rPr lang="en-GB" dirty="0"/>
              <a:t>Can hold different data types in each field</a:t>
            </a:r>
          </a:p>
          <a:p>
            <a:pPr lvl="1"/>
            <a:r>
              <a:rPr lang="en-GB" dirty="0"/>
              <a:t>Can have fields within fields</a:t>
            </a:r>
          </a:p>
          <a:p>
            <a:endParaRPr lang="en-GB" sz="1200" dirty="0"/>
          </a:p>
          <a:p>
            <a:r>
              <a:rPr lang="en-GB" dirty="0"/>
              <a:t>Example struct creation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r>
              <a:rPr lang="en-GB" i="1" dirty="0">
                <a:solidFill>
                  <a:schemeClr val="accent1"/>
                </a:solidFill>
              </a:rPr>
              <a:t>= ‘cell_image_001.tif’</a:t>
            </a: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r>
              <a:rPr lang="en-GB" i="1" dirty="0">
                <a:solidFill>
                  <a:schemeClr val="accent1"/>
                </a:solidFill>
              </a:rPr>
              <a:t>= 0.0127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im_meas.centroids.obj_1 = [103, 24]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im_meas.centroids.obj_2 = [87, 216]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im_meas.centroids.obj_3 = [4, 68]</a:t>
            </a:r>
          </a:p>
        </p:txBody>
      </p:sp>
    </p:spTree>
    <p:extLst>
      <p:ext uri="{BB962C8B-B14F-4D97-AF65-F5344CB8AC3E}">
        <p14:creationId xmlns:p14="http://schemas.microsoft.com/office/powerpoint/2010/main" val="318747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E4A7-CBDD-4C3F-9BC8-05BB491F1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5760640" cy="4929411"/>
          </a:xfrm>
        </p:spPr>
        <p:txBody>
          <a:bodyPr/>
          <a:lstStyle/>
          <a:p>
            <a:r>
              <a:rPr lang="en-GB" sz="2800" dirty="0"/>
              <a:t>Session 1</a:t>
            </a:r>
          </a:p>
          <a:p>
            <a:pPr lvl="1"/>
            <a:r>
              <a:rPr lang="en-GB" sz="2400" dirty="0"/>
              <a:t>Introduction to MATLAB</a:t>
            </a:r>
          </a:p>
          <a:p>
            <a:pPr lvl="1"/>
            <a:r>
              <a:rPr lang="en-GB" sz="2400" dirty="0"/>
              <a:t>Data types</a:t>
            </a:r>
          </a:p>
          <a:p>
            <a:pPr lvl="1"/>
            <a:r>
              <a:rPr lang="en-GB" sz="2400" dirty="0"/>
              <a:t>Conditional statements and loops</a:t>
            </a:r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3</a:t>
            </a:r>
          </a:p>
          <a:p>
            <a:pPr lvl="1"/>
            <a:r>
              <a:rPr lang="en-GB" sz="2400" dirty="0"/>
              <a:t>Advanced data structures</a:t>
            </a:r>
          </a:p>
          <a:p>
            <a:pPr lvl="1"/>
            <a:r>
              <a:rPr lang="en-GB" sz="2400" dirty="0"/>
              <a:t>Advanced image reading (</a:t>
            </a:r>
            <a:r>
              <a:rPr lang="en-GB" sz="2400" dirty="0" err="1"/>
              <a:t>Bioformats</a:t>
            </a:r>
            <a:r>
              <a:rPr lang="en-GB" sz="2400" dirty="0"/>
              <a:t>)</a:t>
            </a:r>
            <a:endParaRPr lang="en-GB" sz="2000" dirty="0"/>
          </a:p>
          <a:p>
            <a:pPr lvl="1"/>
            <a:r>
              <a:rPr lang="en-GB" sz="2400" dirty="0"/>
              <a:t>Object-oriented programming</a:t>
            </a:r>
          </a:p>
          <a:p>
            <a:pPr lvl="1"/>
            <a:endParaRPr lang="en-GB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368441-D1D8-40DF-8257-0B2FE0BFC97F}"/>
              </a:ext>
            </a:extLst>
          </p:cNvPr>
          <p:cNvSpPr txBox="1">
            <a:spLocks/>
          </p:cNvSpPr>
          <p:nvPr/>
        </p:nvSpPr>
        <p:spPr>
          <a:xfrm>
            <a:off x="6096000" y="1196942"/>
            <a:ext cx="5760640" cy="49294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Session 2</a:t>
            </a:r>
          </a:p>
          <a:p>
            <a:pPr lvl="1"/>
            <a:r>
              <a:rPr lang="en-GB" sz="2400" dirty="0"/>
              <a:t>Arrays and matrices</a:t>
            </a:r>
          </a:p>
          <a:p>
            <a:pPr lvl="1"/>
            <a:r>
              <a:rPr lang="en-GB" sz="2400" dirty="0"/>
              <a:t>Image processing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  <a:p>
            <a:pPr lvl="1"/>
            <a:endParaRPr lang="en-GB" sz="1200" dirty="0"/>
          </a:p>
          <a:p>
            <a:r>
              <a:rPr lang="en-GB" sz="2800" dirty="0"/>
              <a:t>Session 4</a:t>
            </a:r>
          </a:p>
          <a:p>
            <a:pPr lvl="1"/>
            <a:r>
              <a:rPr lang="en-GB" sz="2400" dirty="0"/>
              <a:t>Figures and plotting</a:t>
            </a:r>
          </a:p>
          <a:p>
            <a:pPr lvl="1"/>
            <a:r>
              <a:rPr lang="en-GB" sz="2400" dirty="0"/>
              <a:t>Designing a user interface</a:t>
            </a:r>
          </a:p>
          <a:p>
            <a:pPr lvl="1"/>
            <a:endParaRPr lang="en-GB" sz="2400" dirty="0"/>
          </a:p>
          <a:p>
            <a:pPr lvl="1"/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41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2386149"/>
            <a:ext cx="7382512" cy="37400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718B9B-4E4F-48E0-81A3-2959C833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0" y="2699098"/>
            <a:ext cx="4811177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3324225"/>
            <a:ext cx="7382512" cy="2801939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5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3796937"/>
            <a:ext cx="7382512" cy="23292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4214949"/>
            <a:ext cx="7382512" cy="1911215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6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38679-0CF9-48AD-A09B-437D7A33481C}"/>
              </a:ext>
            </a:extLst>
          </p:cNvPr>
          <p:cNvSpPr/>
          <p:nvPr/>
        </p:nvSpPr>
        <p:spPr>
          <a:xfrm>
            <a:off x="335360" y="4667794"/>
            <a:ext cx="7382512" cy="145837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73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EAF6A-DEAA-4DF5-BEA7-4F350FC6C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3081" y="2699098"/>
            <a:ext cx="4811175" cy="3059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10656490" cy="4929411"/>
          </a:xfrm>
        </p:spPr>
        <p:txBody>
          <a:bodyPr/>
          <a:lstStyle/>
          <a:p>
            <a:r>
              <a:rPr lang="en-GB" dirty="0"/>
              <a:t>Accessing data in a struct</a:t>
            </a:r>
          </a:p>
          <a:p>
            <a:pPr lvl="1"/>
            <a:r>
              <a:rPr lang="en-GB" dirty="0"/>
              <a:t>Similar to assignment, using dot notation</a:t>
            </a:r>
          </a:p>
          <a:p>
            <a:endParaRPr lang="en-GB" sz="1200" dirty="0"/>
          </a:p>
          <a:p>
            <a:r>
              <a:rPr lang="en-GB" dirty="0"/>
              <a:t>Accessing our example struct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filename = </a:t>
            </a:r>
            <a:r>
              <a:rPr lang="en-GB" i="1" dirty="0" err="1">
                <a:solidFill>
                  <a:schemeClr val="accent1"/>
                </a:solidFill>
              </a:rPr>
              <a:t>im_meas.filename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 err="1">
                <a:solidFill>
                  <a:schemeClr val="accent1"/>
                </a:solidFill>
              </a:rPr>
              <a:t>xy_calib</a:t>
            </a:r>
            <a:r>
              <a:rPr lang="en-GB" i="1" dirty="0">
                <a:solidFill>
                  <a:schemeClr val="accent1"/>
                </a:solidFill>
              </a:rPr>
              <a:t> = </a:t>
            </a:r>
            <a:r>
              <a:rPr lang="en-GB" i="1" dirty="0" err="1">
                <a:solidFill>
                  <a:schemeClr val="accent1"/>
                </a:solidFill>
              </a:rPr>
              <a:t>im_meas.xy_calib</a:t>
            </a:r>
            <a:endParaRPr lang="en-GB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obj1_cent = im_meas.centroids.obj_1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obj2_cent_x = im_meas.centroids.obj_3(1)</a:t>
            </a:r>
          </a:p>
          <a:p>
            <a:pPr marL="457200" lvl="1" indent="0">
              <a:buNone/>
            </a:pPr>
            <a:r>
              <a:rPr lang="en-GB" i="1" dirty="0">
                <a:solidFill>
                  <a:schemeClr val="accent1"/>
                </a:solidFill>
              </a:rPr>
              <a:t>obj3_cent_y = im_meas.centroids.obj_3(2)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017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Object oriented programming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56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 to OOP</a:t>
            </a:r>
          </a:p>
          <a:p>
            <a:pPr lvl="1"/>
            <a:r>
              <a:rPr lang="en-GB" dirty="0"/>
              <a:t>What are objects, classes and methods</a:t>
            </a:r>
          </a:p>
          <a:p>
            <a:pPr lvl="1"/>
            <a:r>
              <a:rPr lang="en-GB" dirty="0"/>
              <a:t>Why would we use this?</a:t>
            </a:r>
          </a:p>
          <a:p>
            <a:r>
              <a:rPr lang="en-GB" dirty="0"/>
              <a:t>Example of OOP</a:t>
            </a:r>
          </a:p>
          <a:p>
            <a:pPr lvl="1"/>
            <a:r>
              <a:rPr lang="en-GB" dirty="0"/>
              <a:t>Class could refer to physical object, but could also be something that does a job</a:t>
            </a:r>
          </a:p>
          <a:p>
            <a:pPr lvl="1"/>
            <a:r>
              <a:rPr lang="en-GB" dirty="0"/>
              <a:t>Maybe use nuclear detection as an example</a:t>
            </a:r>
          </a:p>
          <a:p>
            <a:r>
              <a:rPr lang="en-GB" dirty="0"/>
              <a:t>Using objects and methods</a:t>
            </a:r>
          </a:p>
          <a:p>
            <a:pPr lvl="1"/>
            <a:r>
              <a:rPr lang="en-GB" dirty="0"/>
              <a:t>Find function which outputs objects (maybe something imaging related – maybe </a:t>
            </a:r>
            <a:r>
              <a:rPr lang="en-GB" dirty="0" err="1"/>
              <a:t>Bioformats</a:t>
            </a:r>
            <a:r>
              <a:rPr lang="en-GB" dirty="0"/>
              <a:t>…)</a:t>
            </a:r>
          </a:p>
          <a:p>
            <a:r>
              <a:rPr lang="en-GB"/>
              <a:t>Creating 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49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image reading (</a:t>
            </a:r>
            <a:r>
              <a:rPr lang="en-GB" sz="3200" dirty="0" err="1"/>
              <a:t>Bioformats</a:t>
            </a:r>
            <a:r>
              <a:rPr lang="en-GB" sz="3200" dirty="0"/>
              <a:t>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938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C1240-D4CE-4AD2-96B1-DBD7075D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914-5E00-4AAB-802D-4C98FA27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[Maybe do this after OOP, as BF has OOP format]</a:t>
            </a:r>
          </a:p>
          <a:p>
            <a:r>
              <a:rPr lang="en-GB" sz="2400" dirty="0"/>
              <a:t>Quick intro to </a:t>
            </a:r>
            <a:r>
              <a:rPr lang="en-GB" sz="2400" dirty="0" err="1"/>
              <a:t>Bioformats</a:t>
            </a:r>
            <a:endParaRPr lang="en-GB" sz="2400" dirty="0"/>
          </a:p>
          <a:p>
            <a:pPr lvl="1"/>
            <a:r>
              <a:rPr lang="en-GB" sz="2000" dirty="0"/>
              <a:t>Example formats it can work with</a:t>
            </a:r>
          </a:p>
          <a:p>
            <a:pPr lvl="1"/>
            <a:r>
              <a:rPr lang="en-GB" sz="2000" dirty="0"/>
              <a:t>Mention metadata (what sort of values it stores)</a:t>
            </a:r>
          </a:p>
          <a:p>
            <a:r>
              <a:rPr lang="en-GB" sz="2400" dirty="0"/>
              <a:t>Method of getting </a:t>
            </a:r>
            <a:r>
              <a:rPr lang="en-GB" sz="2400" dirty="0" err="1"/>
              <a:t>Bioformats</a:t>
            </a:r>
            <a:r>
              <a:rPr lang="en-GB" sz="2400" dirty="0"/>
              <a:t> to work</a:t>
            </a:r>
          </a:p>
          <a:p>
            <a:pPr lvl="1"/>
            <a:r>
              <a:rPr lang="en-GB" sz="2000" dirty="0"/>
              <a:t>Where to download from</a:t>
            </a:r>
          </a:p>
          <a:p>
            <a:pPr lvl="2"/>
            <a:r>
              <a:rPr lang="en-GB" sz="1800" dirty="0"/>
              <a:t>Provide link</a:t>
            </a:r>
          </a:p>
          <a:p>
            <a:pPr lvl="1"/>
            <a:r>
              <a:rPr lang="en-GB" sz="2000" dirty="0"/>
              <a:t>Installation</a:t>
            </a:r>
          </a:p>
          <a:p>
            <a:pPr lvl="2"/>
            <a:r>
              <a:rPr lang="en-GB" sz="1800" dirty="0"/>
              <a:t>Download, unzip, add to path</a:t>
            </a:r>
          </a:p>
          <a:p>
            <a:pPr lvl="1"/>
            <a:r>
              <a:rPr lang="en-GB" sz="2000" dirty="0"/>
              <a:t>Running a basic LIF import</a:t>
            </a:r>
          </a:p>
          <a:p>
            <a:pPr lvl="1"/>
            <a:r>
              <a:rPr lang="en-GB" sz="2000" dirty="0"/>
              <a:t>Dealing with multiple series</a:t>
            </a:r>
          </a:p>
          <a:p>
            <a:pPr lvl="1"/>
            <a:r>
              <a:rPr lang="en-GB" sz="2000" dirty="0"/>
              <a:t>Dealing with metadata</a:t>
            </a:r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7712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38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Questions?!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50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C4F8-6083-4C32-A0D4-15ED3BB4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 construction!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436AD-830D-4C1D-80FA-646A4CAA0142}"/>
              </a:ext>
            </a:extLst>
          </p:cNvPr>
          <p:cNvSpPr txBox="1">
            <a:spLocks/>
          </p:cNvSpPr>
          <p:nvPr/>
        </p:nvSpPr>
        <p:spPr>
          <a:xfrm>
            <a:off x="7341201" y="5060757"/>
            <a:ext cx="4431297" cy="53546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BF2F37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­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910C3-83C7-4BD7-B1E4-BE01563AEC61}"/>
              </a:ext>
            </a:extLst>
          </p:cNvPr>
          <p:cNvGrpSpPr/>
          <p:nvPr/>
        </p:nvGrpSpPr>
        <p:grpSpPr>
          <a:xfrm>
            <a:off x="2119250" y="2993993"/>
            <a:ext cx="7953499" cy="1422906"/>
            <a:chOff x="1619352" y="2877004"/>
            <a:chExt cx="7953499" cy="14229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75927A-B354-4981-8817-46E9FFCBE837}"/>
                </a:ext>
              </a:extLst>
            </p:cNvPr>
            <p:cNvSpPr txBox="1"/>
            <p:nvPr/>
          </p:nvSpPr>
          <p:spPr>
            <a:xfrm>
              <a:off x="3622917" y="2926738"/>
              <a:ext cx="394636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Comments/requests?  </a:t>
              </a: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Let me know!</a:t>
              </a:r>
            </a:p>
            <a:p>
              <a:pPr algn="ctr"/>
              <a:r>
                <a:rPr lang="en-GB" sz="2400" dirty="0">
                  <a:solidFill>
                    <a:srgbClr val="BF2F37"/>
                  </a:solidFill>
                </a:rPr>
                <a:t>stephen.cross@bristol.ac.uk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22D1C0-0D79-44F7-945A-8AD0E3855214}"/>
                </a:ext>
              </a:extLst>
            </p:cNvPr>
            <p:cNvGrpSpPr/>
            <p:nvPr/>
          </p:nvGrpSpPr>
          <p:grpSpPr>
            <a:xfrm>
              <a:off x="1619352" y="2877004"/>
              <a:ext cx="7953499" cy="1422906"/>
              <a:chOff x="1619352" y="2877004"/>
              <a:chExt cx="7953499" cy="1422906"/>
            </a:xfrm>
          </p:grpSpPr>
          <p:pic>
            <p:nvPicPr>
              <p:cNvPr id="1026" name="Picture 2" descr="See the source image">
                <a:extLst>
                  <a:ext uri="{FF2B5EF4-FFF2-40B4-BE49-F238E27FC236}">
                    <a16:creationId xmlns:a16="http://schemas.microsoft.com/office/drawing/2014/main" id="{7F7C875F-2006-4A90-BBA3-6BB63A58DC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77024" y="2877004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See the source image">
                <a:extLst>
                  <a:ext uri="{FF2B5EF4-FFF2-40B4-BE49-F238E27FC236}">
                    <a16:creationId xmlns:a16="http://schemas.microsoft.com/office/drawing/2014/main" id="{F34D1760-7935-47C7-B9F9-A129EE3F78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352" y="2877005"/>
                <a:ext cx="1595827" cy="14229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9910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9218-B50A-424A-A99D-57BA08F4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426854-EE0B-4A5A-AC6D-2BF50C4B1D90}"/>
              </a:ext>
            </a:extLst>
          </p:cNvPr>
          <p:cNvSpPr txBox="1"/>
          <p:nvPr/>
        </p:nvSpPr>
        <p:spPr>
          <a:xfrm>
            <a:off x="2052408" y="3136612"/>
            <a:ext cx="8087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Advanced data structures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54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and matrices recap</a:t>
            </a:r>
          </a:p>
          <a:p>
            <a:pPr lvl="1"/>
            <a:r>
              <a:rPr lang="en-GB" dirty="0"/>
              <a:t>Arrays are a regular grid of numbers in N dimensions</a:t>
            </a:r>
          </a:p>
          <a:p>
            <a:pPr lvl="1"/>
            <a:r>
              <a:rPr lang="en-GB" dirty="0"/>
              <a:t>Vectors are 1D arrays, matrices are 2D arrays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access to subsets via indexing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 </a:t>
            </a:r>
            <a:r>
              <a:rPr lang="en-GB" dirty="0"/>
              <a:t>Fast calculations on all values</a:t>
            </a:r>
          </a:p>
          <a:p>
            <a:pPr lvl="1"/>
            <a:r>
              <a:rPr lang="en-GB" dirty="0">
                <a:sym typeface="Wingdings" panose="05000000000000000000" pitchFamily="2" charset="2"/>
              </a:rPr>
              <a:t> </a:t>
            </a:r>
            <a:r>
              <a:rPr lang="en-GB" dirty="0"/>
              <a:t>Can only store numeric values</a:t>
            </a:r>
          </a:p>
          <a:p>
            <a:pPr lvl="1"/>
            <a:endParaRPr lang="en-GB" sz="1200" dirty="0"/>
          </a:p>
          <a:p>
            <a:r>
              <a:rPr lang="en-GB" dirty="0"/>
              <a:t>Alternatives for mixed data types</a:t>
            </a:r>
          </a:p>
          <a:p>
            <a:pPr lvl="1"/>
            <a:r>
              <a:rPr lang="en-GB" dirty="0"/>
              <a:t>Cell arrays</a:t>
            </a:r>
          </a:p>
          <a:p>
            <a:pPr lvl="1"/>
            <a:r>
              <a:rPr lang="en-GB" dirty="0"/>
              <a:t>Tables</a:t>
            </a:r>
          </a:p>
          <a:p>
            <a:pPr lvl="1"/>
            <a:r>
              <a:rPr lang="en-GB" dirty="0"/>
              <a:t>Structure arrays (aka “structs”)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39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3133725"/>
            <a:ext cx="7382512" cy="2992441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19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3686175"/>
            <a:ext cx="7382512" cy="24399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5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4227793"/>
            <a:ext cx="7382512" cy="1898372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57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9636-2B3A-4E3D-9B13-904FF3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Cell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43EAF-8F5E-44D2-BF28-45DAFCB5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196754"/>
            <a:ext cx="7608490" cy="4929411"/>
          </a:xfrm>
        </p:spPr>
        <p:txBody>
          <a:bodyPr/>
          <a:lstStyle/>
          <a:p>
            <a:r>
              <a:rPr lang="en-GB" dirty="0"/>
              <a:t>Similar to arrays, but each element is a “cell”</a:t>
            </a:r>
          </a:p>
          <a:p>
            <a:pPr lvl="1"/>
            <a:r>
              <a:rPr lang="en-GB" dirty="0"/>
              <a:t>Regular grid of cells</a:t>
            </a:r>
          </a:p>
          <a:p>
            <a:pPr lvl="1"/>
            <a:r>
              <a:rPr lang="en-GB" dirty="0"/>
              <a:t>Can be N-dimensional</a:t>
            </a:r>
          </a:p>
          <a:p>
            <a:pPr lvl="1"/>
            <a:r>
              <a:rPr lang="en-GB" dirty="0"/>
              <a:t>Can hold different data types in each cell</a:t>
            </a:r>
          </a:p>
          <a:p>
            <a:endParaRPr lang="en-GB" sz="1200" dirty="0"/>
          </a:p>
          <a:p>
            <a:r>
              <a:rPr lang="en-GB" dirty="0"/>
              <a:t>A cell can hold any data type, for example</a:t>
            </a:r>
          </a:p>
          <a:p>
            <a:pPr lvl="1"/>
            <a:r>
              <a:rPr lang="en-GB" dirty="0"/>
              <a:t>Single numeric values</a:t>
            </a:r>
          </a:p>
          <a:p>
            <a:pPr lvl="1"/>
            <a:r>
              <a:rPr lang="en-GB" dirty="0"/>
              <a:t>Text</a:t>
            </a:r>
          </a:p>
          <a:p>
            <a:pPr lvl="1"/>
            <a:r>
              <a:rPr lang="en-GB" dirty="0"/>
              <a:t>Numeric arrays and matrices</a:t>
            </a:r>
          </a:p>
          <a:p>
            <a:pPr lvl="1"/>
            <a:r>
              <a:rPr lang="en-GB" dirty="0"/>
              <a:t>Even another cell array!</a:t>
            </a:r>
          </a:p>
          <a:p>
            <a:pPr lvl="1"/>
            <a:endParaRPr lang="en-GB" sz="1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9F1019-0F65-4875-8ED9-1A5F9A63DD55}"/>
              </a:ext>
            </a:extLst>
          </p:cNvPr>
          <p:cNvSpPr/>
          <p:nvPr/>
        </p:nvSpPr>
        <p:spPr>
          <a:xfrm>
            <a:off x="9082877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69B2A-233E-4D7E-9739-72BD24B41066}"/>
              </a:ext>
            </a:extLst>
          </p:cNvPr>
          <p:cNvSpPr/>
          <p:nvPr/>
        </p:nvSpPr>
        <p:spPr>
          <a:xfrm>
            <a:off x="9082877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9527B9A-D721-454E-87E9-F623347D7BEA}"/>
              </a:ext>
            </a:extLst>
          </p:cNvPr>
          <p:cNvSpPr/>
          <p:nvPr/>
        </p:nvSpPr>
        <p:spPr>
          <a:xfrm>
            <a:off x="9082877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AF4BA7E-2227-414E-87FE-33656D160CD4}"/>
              </a:ext>
            </a:extLst>
          </p:cNvPr>
          <p:cNvSpPr/>
          <p:nvPr/>
        </p:nvSpPr>
        <p:spPr>
          <a:xfrm>
            <a:off x="10391145" y="16606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4C9D241-0E11-4BB3-8AE7-C4684710EFA7}"/>
              </a:ext>
            </a:extLst>
          </p:cNvPr>
          <p:cNvSpPr/>
          <p:nvPr/>
        </p:nvSpPr>
        <p:spPr>
          <a:xfrm>
            <a:off x="10391145" y="2969864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F487D2-0EAF-458A-8F60-478369AE7C72}"/>
              </a:ext>
            </a:extLst>
          </p:cNvPr>
          <p:cNvSpPr/>
          <p:nvPr/>
        </p:nvSpPr>
        <p:spPr>
          <a:xfrm>
            <a:off x="10391145" y="4278820"/>
            <a:ext cx="1257929" cy="1257929"/>
          </a:xfrm>
          <a:prstGeom prst="roundRect">
            <a:avLst/>
          </a:prstGeom>
          <a:noFill/>
          <a:ln w="1524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87C3DF1-8DE2-4D9A-B19C-B0799B76F18F}"/>
              </a:ext>
            </a:extLst>
          </p:cNvPr>
          <p:cNvSpPr txBox="1"/>
          <p:nvPr/>
        </p:nvSpPr>
        <p:spPr>
          <a:xfrm>
            <a:off x="9308131" y="2074184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0.9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21E05-06D3-4EA9-9B74-967B91D8FCF5}"/>
              </a:ext>
            </a:extLst>
          </p:cNvPr>
          <p:cNvSpPr txBox="1"/>
          <p:nvPr/>
        </p:nvSpPr>
        <p:spPr>
          <a:xfrm>
            <a:off x="10391145" y="1904906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‘some text’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4DBF-C048-49FD-B22E-80754C2314DE}"/>
              </a:ext>
            </a:extLst>
          </p:cNvPr>
          <p:cNvSpPr txBox="1"/>
          <p:nvPr/>
        </p:nvSpPr>
        <p:spPr>
          <a:xfrm>
            <a:off x="10616399" y="3383385"/>
            <a:ext cx="8074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-128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07622E2-5BB8-4195-9C44-0D86BE661C73}"/>
              </a:ext>
            </a:extLst>
          </p:cNvPr>
          <p:cNvSpPr txBox="1"/>
          <p:nvPr/>
        </p:nvSpPr>
        <p:spPr>
          <a:xfrm>
            <a:off x="9081609" y="4523063"/>
            <a:ext cx="1257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200" dirty="0"/>
              <a:t>‘more stuff’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1EE5999-3AFA-4C93-AC50-F0ED95333EAE}"/>
              </a:ext>
            </a:extLst>
          </p:cNvPr>
          <p:cNvSpPr/>
          <p:nvPr/>
        </p:nvSpPr>
        <p:spPr>
          <a:xfrm>
            <a:off x="335360" y="4638675"/>
            <a:ext cx="7382512" cy="148749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8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University of Bristol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descreen-presentation-template.ppt [Compatibility Mode]" id="{015D3FAC-8A05-4D96-B86A-FAF1F2B83C04}" vid="{E95CFD32-1F5A-4942-BB4C-571E14057853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B9BD5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University of Bristol template</Template>
  <TotalTime>28902</TotalTime>
  <Words>1919</Words>
  <Application>Microsoft Office PowerPoint</Application>
  <PresentationFormat>Widescreen</PresentationFormat>
  <Paragraphs>321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Avenir Roman</vt:lpstr>
      <vt:lpstr>Calibri</vt:lpstr>
      <vt:lpstr>1_University of Bristol template</vt:lpstr>
      <vt:lpstr>MATLAB for image processing Session 3: Advanced data structures</vt:lpstr>
      <vt:lpstr>Course structure</vt:lpstr>
      <vt:lpstr>Under construction!</vt:lpstr>
      <vt:lpstr>PowerPoint Presentation</vt:lpstr>
      <vt:lpstr>Advanced data structures</vt:lpstr>
      <vt:lpstr>Cell arrays</vt:lpstr>
      <vt:lpstr>Cell arrays</vt:lpstr>
      <vt:lpstr>Cell arrays</vt:lpstr>
      <vt:lpstr>Cell arrays</vt:lpstr>
      <vt:lpstr>Cell arrays</vt:lpstr>
      <vt:lpstr>Cell arrays</vt:lpstr>
      <vt:lpstr>Cell arrays</vt:lpstr>
      <vt:lpstr>Tables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Structure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Under construction!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ImageJ/FIJI image processing basics</dc:title>
  <dc:creator>SJ Cross</dc:creator>
  <cp:lastModifiedBy>Stephen Cross</cp:lastModifiedBy>
  <cp:revision>697</cp:revision>
  <cp:lastPrinted>2019-11-26T12:49:37Z</cp:lastPrinted>
  <dcterms:modified xsi:type="dcterms:W3CDTF">2020-01-30T12:29:51Z</dcterms:modified>
</cp:coreProperties>
</file>