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notesMasterIdLst>
    <p:notesMasterId r:id="rId22"/>
  </p:notesMasterIdLst>
  <p:sldIdLst>
    <p:sldId id="316" r:id="rId2"/>
    <p:sldId id="351" r:id="rId3"/>
    <p:sldId id="407" r:id="rId4"/>
    <p:sldId id="445" r:id="rId5"/>
    <p:sldId id="453" r:id="rId6"/>
    <p:sldId id="456" r:id="rId7"/>
    <p:sldId id="457" r:id="rId8"/>
    <p:sldId id="450" r:id="rId9"/>
    <p:sldId id="447" r:id="rId10"/>
    <p:sldId id="459" r:id="rId11"/>
    <p:sldId id="458" r:id="rId12"/>
    <p:sldId id="463" r:id="rId13"/>
    <p:sldId id="464" r:id="rId14"/>
    <p:sldId id="461" r:id="rId15"/>
    <p:sldId id="462" r:id="rId16"/>
    <p:sldId id="449" r:id="rId17"/>
    <p:sldId id="451" r:id="rId18"/>
    <p:sldId id="452" r:id="rId19"/>
    <p:sldId id="444" r:id="rId20"/>
    <p:sldId id="443" r:id="rId21"/>
  </p:sldIdLst>
  <p:sldSz cx="12192000" cy="6858000"/>
  <p:notesSz cx="6669088" cy="9926638"/>
  <p:defaultTextStyle>
    <a:lvl1pPr>
      <a:defRPr>
        <a:latin typeface="+mj-lt"/>
        <a:ea typeface="+mj-ea"/>
        <a:cs typeface="+mj-cs"/>
        <a:sym typeface="Helvetica"/>
      </a:defRPr>
    </a:lvl1pPr>
    <a:lvl2pPr>
      <a:defRPr>
        <a:latin typeface="+mj-lt"/>
        <a:ea typeface="+mj-ea"/>
        <a:cs typeface="+mj-cs"/>
        <a:sym typeface="Helvetica"/>
      </a:defRPr>
    </a:lvl2pPr>
    <a:lvl3pPr>
      <a:defRPr>
        <a:latin typeface="+mj-lt"/>
        <a:ea typeface="+mj-ea"/>
        <a:cs typeface="+mj-cs"/>
        <a:sym typeface="Helvetica"/>
      </a:defRPr>
    </a:lvl3pPr>
    <a:lvl4pPr>
      <a:defRPr>
        <a:latin typeface="+mj-lt"/>
        <a:ea typeface="+mj-ea"/>
        <a:cs typeface="+mj-cs"/>
        <a:sym typeface="Helvetica"/>
      </a:defRPr>
    </a:lvl4pPr>
    <a:lvl5pPr>
      <a:defRPr>
        <a:latin typeface="+mj-lt"/>
        <a:ea typeface="+mj-ea"/>
        <a:cs typeface="+mj-cs"/>
        <a:sym typeface="Helvetica"/>
      </a:defRPr>
    </a:lvl5pPr>
    <a:lvl6pPr>
      <a:defRPr>
        <a:latin typeface="+mj-lt"/>
        <a:ea typeface="+mj-ea"/>
        <a:cs typeface="+mj-cs"/>
        <a:sym typeface="Helvetica"/>
      </a:defRPr>
    </a:lvl6pPr>
    <a:lvl7pPr>
      <a:defRPr>
        <a:latin typeface="+mj-lt"/>
        <a:ea typeface="+mj-ea"/>
        <a:cs typeface="+mj-cs"/>
        <a:sym typeface="Helvetica"/>
      </a:defRPr>
    </a:lvl7pPr>
    <a:lvl8pPr>
      <a:defRPr>
        <a:latin typeface="+mj-lt"/>
        <a:ea typeface="+mj-ea"/>
        <a:cs typeface="+mj-cs"/>
        <a:sym typeface="Helvetica"/>
      </a:defRPr>
    </a:lvl8pPr>
    <a:lvl9pPr>
      <a:defRPr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phen Cross" initials="SC" lastIdx="1" clrIdx="0">
    <p:extLst>
      <p:ext uri="{19B8F6BF-5375-455C-9EA6-DF929625EA0E}">
        <p15:presenceInfo xmlns:p15="http://schemas.microsoft.com/office/powerpoint/2012/main" userId="S::sc13967@bristol.ac.uk::95050c75-c08e-47d3-9b9e-088bad4f7f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EBD21B"/>
    <a:srgbClr val="CB3BB6"/>
    <a:srgbClr val="FFFFFF"/>
    <a:srgbClr val="BF2F37"/>
    <a:srgbClr val="00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04" autoAdjust="0"/>
    <p:restoredTop sz="96517" autoAdjust="0"/>
  </p:normalViewPr>
  <p:slideViewPr>
    <p:cSldViewPr snapToGrid="0">
      <p:cViewPr varScale="1">
        <p:scale>
          <a:sx n="115" d="100"/>
          <a:sy n="115" d="100"/>
        </p:scale>
        <p:origin x="3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889212" y="4715153"/>
            <a:ext cx="4890665" cy="4466987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44588559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741686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Figure size = [758   558   482   365]</a:t>
            </a:r>
          </a:p>
        </p:txBody>
      </p:sp>
    </p:spTree>
    <p:extLst>
      <p:ext uri="{BB962C8B-B14F-4D97-AF65-F5344CB8AC3E}">
        <p14:creationId xmlns:p14="http://schemas.microsoft.com/office/powerpoint/2010/main" val="1783469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3197778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1956388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2772831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0" y="1844842"/>
            <a:ext cx="11521280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0" y="3356992"/>
            <a:ext cx="1152128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22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7266" y="253416"/>
            <a:ext cx="7357468" cy="59996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35360" y="1196754"/>
            <a:ext cx="11521280" cy="492941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buFont typeface="Arial" pitchFamily="34" charset="0"/>
              <a:buChar char="­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880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196754"/>
            <a:ext cx="11521280" cy="492941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buFont typeface="Arial" pitchFamily="34" charset="0"/>
              <a:buChar char="­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107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12784"/>
            <a:ext cx="54864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412784"/>
            <a:ext cx="54864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166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268760"/>
            <a:ext cx="7315200" cy="4176464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445225"/>
            <a:ext cx="7315200" cy="6549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365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338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334963" y="1079500"/>
            <a:ext cx="1152207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34963" y="6165850"/>
            <a:ext cx="1152207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7" descr="logo-ltr.tif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963" y="285750"/>
            <a:ext cx="1944687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1" descr="address.gif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64788" y="6237288"/>
            <a:ext cx="14922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>
            <a:extLst>
              <a:ext uri="{FF2B5EF4-FFF2-40B4-BE49-F238E27FC236}">
                <a16:creationId xmlns:a16="http://schemas.microsoft.com/office/drawing/2014/main" id="{092C8417-ECC2-4FC2-93D2-362020D9DED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37503" y="123980"/>
            <a:ext cx="719137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531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9A1D2B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rgbClr val="BF2F37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0" y="2693987"/>
            <a:ext cx="11521280" cy="1470025"/>
          </a:xfrm>
        </p:spPr>
        <p:txBody>
          <a:bodyPr/>
          <a:lstStyle/>
          <a:p>
            <a:r>
              <a:rPr lang="en-GB" dirty="0"/>
              <a:t>MATLAB for image processing</a:t>
            </a:r>
            <a:br>
              <a:rPr lang="en-GB" dirty="0"/>
            </a:br>
            <a:r>
              <a:rPr lang="en-GB" sz="2800" dirty="0"/>
              <a:t>Session 4: Figures and plotting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619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3FFB3-8FA6-4283-B978-C97FEDCF8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20577-7C2A-40F7-B0DD-EB9541ABD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Plots are drawn inside axes</a:t>
            </a:r>
          </a:p>
          <a:p>
            <a:pPr lvl="1"/>
            <a:r>
              <a:rPr lang="en-GB" dirty="0"/>
              <a:t>Automatically created when plotting</a:t>
            </a:r>
          </a:p>
          <a:p>
            <a:pPr lvl="1"/>
            <a:r>
              <a:rPr lang="en-GB" dirty="0"/>
              <a:t>Get reference to active axes using </a:t>
            </a:r>
            <a:r>
              <a:rPr lang="en-GB" i="1" dirty="0" err="1">
                <a:solidFill>
                  <a:schemeClr val="accent1"/>
                </a:solidFill>
              </a:rPr>
              <a:t>gca</a:t>
            </a:r>
            <a:endParaRPr lang="en-GB" i="1" dirty="0">
              <a:solidFill>
                <a:schemeClr val="accent1"/>
              </a:solidFill>
            </a:endParaRPr>
          </a:p>
          <a:p>
            <a:pPr lvl="1"/>
            <a:endParaRPr lang="en-GB" sz="1200" dirty="0"/>
          </a:p>
          <a:p>
            <a:r>
              <a:rPr lang="en-GB" dirty="0"/>
              <a:t>Axes are an object</a:t>
            </a:r>
          </a:p>
          <a:p>
            <a:pPr lvl="1"/>
            <a:r>
              <a:rPr lang="en-GB" dirty="0"/>
              <a:t>Properties include</a:t>
            </a:r>
          </a:p>
          <a:p>
            <a:pPr lvl="2"/>
            <a:r>
              <a:rPr lang="en-GB" i="1" dirty="0" err="1">
                <a:solidFill>
                  <a:schemeClr val="accent1"/>
                </a:solidFill>
              </a:rPr>
              <a:t>XLim</a:t>
            </a:r>
            <a:r>
              <a:rPr lang="en-GB" dirty="0"/>
              <a:t> and </a:t>
            </a:r>
            <a:r>
              <a:rPr lang="en-GB" i="1" dirty="0" err="1">
                <a:solidFill>
                  <a:schemeClr val="accent1"/>
                </a:solidFill>
              </a:rPr>
              <a:t>YLim</a:t>
            </a:r>
            <a:r>
              <a:rPr lang="en-GB" dirty="0"/>
              <a:t> (axis limits)</a:t>
            </a:r>
          </a:p>
          <a:p>
            <a:pPr lvl="2"/>
            <a:r>
              <a:rPr lang="en-GB" i="1" dirty="0">
                <a:solidFill>
                  <a:schemeClr val="accent1"/>
                </a:solidFill>
              </a:rPr>
              <a:t>Position</a:t>
            </a:r>
          </a:p>
          <a:p>
            <a:pPr lvl="1"/>
            <a:r>
              <a:rPr lang="en-GB" dirty="0"/>
              <a:t>Methods include</a:t>
            </a:r>
          </a:p>
          <a:p>
            <a:pPr lvl="2"/>
            <a:r>
              <a:rPr lang="en-GB" i="1" dirty="0">
                <a:solidFill>
                  <a:schemeClr val="accent1"/>
                </a:solidFill>
              </a:rPr>
              <a:t>delete</a:t>
            </a:r>
            <a:r>
              <a:rPr lang="en-GB" dirty="0"/>
              <a:t> (remove axes)</a:t>
            </a:r>
          </a:p>
          <a:p>
            <a:pPr lvl="2"/>
            <a:r>
              <a:rPr lang="en-GB" i="1" dirty="0">
                <a:solidFill>
                  <a:schemeClr val="accent1"/>
                </a:solidFill>
              </a:rPr>
              <a:t>Reset</a:t>
            </a:r>
            <a:r>
              <a:rPr lang="en-GB" dirty="0"/>
              <a:t> (return to default settings)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21296E-70F5-46FE-8A50-7139ED411145}"/>
              </a:ext>
            </a:extLst>
          </p:cNvPr>
          <p:cNvSpPr txBox="1"/>
          <p:nvPr/>
        </p:nvSpPr>
        <p:spPr>
          <a:xfrm>
            <a:off x="7434486" y="2876629"/>
            <a:ext cx="42936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>
                <a:solidFill>
                  <a:srgbClr val="FF0000"/>
                </a:solidFill>
              </a:rPr>
              <a:t>[Show figure with axes on </a:t>
            </a:r>
          </a:p>
          <a:p>
            <a:pPr algn="ctr"/>
            <a:r>
              <a:rPr lang="en-GB" sz="2400" i="1" dirty="0">
                <a:solidFill>
                  <a:srgbClr val="FF0000"/>
                </a:solidFill>
              </a:rPr>
              <a:t>basic plot</a:t>
            </a:r>
          </a:p>
          <a:p>
            <a:pPr algn="ctr"/>
            <a:endParaRPr lang="en-GB" sz="2400" i="1" dirty="0">
              <a:solidFill>
                <a:srgbClr val="FF0000"/>
              </a:solidFill>
            </a:endParaRPr>
          </a:p>
          <a:p>
            <a:pPr algn="ctr"/>
            <a:r>
              <a:rPr lang="en-GB" sz="2400" i="1" dirty="0">
                <a:solidFill>
                  <a:srgbClr val="FF0000"/>
                </a:solidFill>
              </a:rPr>
              <a:t>Change limits, then reset]</a:t>
            </a:r>
          </a:p>
        </p:txBody>
      </p:sp>
    </p:spTree>
    <p:extLst>
      <p:ext uri="{BB962C8B-B14F-4D97-AF65-F5344CB8AC3E}">
        <p14:creationId xmlns:p14="http://schemas.microsoft.com/office/powerpoint/2010/main" val="168884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3FFB3-8FA6-4283-B978-C97FEDCF8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Scatter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20577-7C2A-40F7-B0DD-EB9541ABD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2D scatter plots with </a:t>
            </a:r>
            <a:r>
              <a:rPr lang="en-GB" i="1" dirty="0">
                <a:solidFill>
                  <a:schemeClr val="accent1"/>
                </a:solidFill>
              </a:rPr>
              <a:t>plot</a:t>
            </a:r>
          </a:p>
          <a:p>
            <a:pPr lvl="1"/>
            <a:r>
              <a:rPr lang="en-GB" dirty="0"/>
              <a:t>Use </a:t>
            </a:r>
            <a:r>
              <a:rPr lang="en-GB" i="1" dirty="0">
                <a:solidFill>
                  <a:schemeClr val="accent1"/>
                </a:solidFill>
              </a:rPr>
              <a:t>plot3</a:t>
            </a:r>
            <a:r>
              <a:rPr lang="en-GB" dirty="0"/>
              <a:t> for a 3D scatter</a:t>
            </a:r>
          </a:p>
          <a:p>
            <a:pPr lvl="1"/>
            <a:endParaRPr lang="en-GB" dirty="0"/>
          </a:p>
          <a:p>
            <a:r>
              <a:rPr lang="en-GB" dirty="0"/>
              <a:t>Change key plot rendering 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21296E-70F5-46FE-8A50-7139ED411145}"/>
              </a:ext>
            </a:extLst>
          </p:cNvPr>
          <p:cNvSpPr txBox="1"/>
          <p:nvPr/>
        </p:nvSpPr>
        <p:spPr>
          <a:xfrm>
            <a:off x="7434486" y="2876629"/>
            <a:ext cx="4293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>
                <a:solidFill>
                  <a:srgbClr val="FF0000"/>
                </a:solidFill>
              </a:rPr>
              <a:t>[Example 2D and 3D scatter plots]</a:t>
            </a:r>
          </a:p>
        </p:txBody>
      </p:sp>
    </p:spTree>
    <p:extLst>
      <p:ext uri="{BB962C8B-B14F-4D97-AF65-F5344CB8AC3E}">
        <p14:creationId xmlns:p14="http://schemas.microsoft.com/office/powerpoint/2010/main" val="115159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3FFB3-8FA6-4283-B978-C97FEDCF8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20577-7C2A-40F7-B0DD-EB9541ABD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sfsdfsfd</a:t>
            </a:r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21296E-70F5-46FE-8A50-7139ED411145}"/>
              </a:ext>
            </a:extLst>
          </p:cNvPr>
          <p:cNvSpPr txBox="1"/>
          <p:nvPr/>
        </p:nvSpPr>
        <p:spPr>
          <a:xfrm>
            <a:off x="7434486" y="2876629"/>
            <a:ext cx="4293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>
                <a:solidFill>
                  <a:srgbClr val="FF0000"/>
                </a:solidFill>
              </a:rPr>
              <a:t>[Example 2D and 3D scatter plots]</a:t>
            </a:r>
          </a:p>
        </p:txBody>
      </p:sp>
    </p:spTree>
    <p:extLst>
      <p:ext uri="{BB962C8B-B14F-4D97-AF65-F5344CB8AC3E}">
        <p14:creationId xmlns:p14="http://schemas.microsoft.com/office/powerpoint/2010/main" val="337799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3FFB3-8FA6-4283-B978-C97FEDCF8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Box and whisker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20577-7C2A-40F7-B0DD-EB9541ABD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sfsdfsfd</a:t>
            </a:r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21296E-70F5-46FE-8A50-7139ED411145}"/>
              </a:ext>
            </a:extLst>
          </p:cNvPr>
          <p:cNvSpPr txBox="1"/>
          <p:nvPr/>
        </p:nvSpPr>
        <p:spPr>
          <a:xfrm>
            <a:off x="7434486" y="2876629"/>
            <a:ext cx="4293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>
                <a:solidFill>
                  <a:srgbClr val="FF0000"/>
                </a:solidFill>
              </a:rPr>
              <a:t>[Example 2D and 3D scatter plots]</a:t>
            </a:r>
          </a:p>
        </p:txBody>
      </p:sp>
    </p:spTree>
    <p:extLst>
      <p:ext uri="{BB962C8B-B14F-4D97-AF65-F5344CB8AC3E}">
        <p14:creationId xmlns:p14="http://schemas.microsoft.com/office/powerpoint/2010/main" val="107033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3FFB3-8FA6-4283-B978-C97FEDCF8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Surface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20577-7C2A-40F7-B0DD-EB9541ABD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sfsdfsfd</a:t>
            </a:r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21296E-70F5-46FE-8A50-7139ED411145}"/>
              </a:ext>
            </a:extLst>
          </p:cNvPr>
          <p:cNvSpPr txBox="1"/>
          <p:nvPr/>
        </p:nvSpPr>
        <p:spPr>
          <a:xfrm>
            <a:off x="7434486" y="2876629"/>
            <a:ext cx="4293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>
                <a:solidFill>
                  <a:srgbClr val="FF0000"/>
                </a:solidFill>
              </a:rPr>
              <a:t>[Example 2D and 3D scatter plots]</a:t>
            </a:r>
          </a:p>
        </p:txBody>
      </p:sp>
    </p:spTree>
    <p:extLst>
      <p:ext uri="{BB962C8B-B14F-4D97-AF65-F5344CB8AC3E}">
        <p14:creationId xmlns:p14="http://schemas.microsoft.com/office/powerpoint/2010/main" val="330860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3FFB3-8FA6-4283-B978-C97FEDCF8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Combining plot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20577-7C2A-40F7-B0DD-EB9541ABD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sfsdfsfd</a:t>
            </a:r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21296E-70F5-46FE-8A50-7139ED411145}"/>
              </a:ext>
            </a:extLst>
          </p:cNvPr>
          <p:cNvSpPr txBox="1"/>
          <p:nvPr/>
        </p:nvSpPr>
        <p:spPr>
          <a:xfrm>
            <a:off x="7434486" y="2876629"/>
            <a:ext cx="4293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>
                <a:solidFill>
                  <a:srgbClr val="FF0000"/>
                </a:solidFill>
              </a:rPr>
              <a:t>[Example 2D and 3D scatter plots]</a:t>
            </a:r>
          </a:p>
        </p:txBody>
      </p:sp>
    </p:spTree>
    <p:extLst>
      <p:ext uri="{BB962C8B-B14F-4D97-AF65-F5344CB8AC3E}">
        <p14:creationId xmlns:p14="http://schemas.microsoft.com/office/powerpoint/2010/main" val="333233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3CE58-31D3-4CE4-B980-300475A8D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7804F-4C36-4E05-A85C-C0624CAF1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Talk about plotting</a:t>
            </a:r>
          </a:p>
          <a:p>
            <a:pPr lvl="1"/>
            <a:r>
              <a:rPr lang="en-GB" sz="1800" dirty="0"/>
              <a:t>Talk about main concepts using scatter plot</a:t>
            </a:r>
          </a:p>
          <a:p>
            <a:pPr lvl="2"/>
            <a:r>
              <a:rPr lang="en-GB" sz="1400" dirty="0"/>
              <a:t>Changing line properties</a:t>
            </a:r>
          </a:p>
          <a:p>
            <a:pPr lvl="2"/>
            <a:r>
              <a:rPr lang="en-GB" sz="1400" dirty="0"/>
              <a:t>Changing marker types</a:t>
            </a:r>
          </a:p>
          <a:p>
            <a:pPr lvl="2"/>
            <a:r>
              <a:rPr lang="en-GB" sz="1400" dirty="0"/>
              <a:t>The shorthand colour names (‘</a:t>
            </a:r>
            <a:r>
              <a:rPr lang="en-GB" sz="1400" dirty="0" err="1"/>
              <a:t>b’,’g’,’k</a:t>
            </a:r>
            <a:r>
              <a:rPr lang="en-GB" sz="1400" dirty="0"/>
              <a:t>’, etc.)</a:t>
            </a:r>
          </a:p>
          <a:p>
            <a:pPr lvl="2"/>
            <a:r>
              <a:rPr lang="en-GB" sz="1400" dirty="0"/>
              <a:t>Using hold on and hold off to add elements to a plot</a:t>
            </a:r>
          </a:p>
          <a:p>
            <a:pPr lvl="2"/>
            <a:endParaRPr lang="en-GB" sz="800" dirty="0"/>
          </a:p>
          <a:p>
            <a:pPr lvl="2"/>
            <a:endParaRPr lang="en-GB" sz="1100" dirty="0"/>
          </a:p>
          <a:p>
            <a:pPr lvl="2"/>
            <a:endParaRPr lang="en-GB" sz="600" dirty="0"/>
          </a:p>
        </p:txBody>
      </p:sp>
    </p:spTree>
    <p:extLst>
      <p:ext uri="{BB962C8B-B14F-4D97-AF65-F5344CB8AC3E}">
        <p14:creationId xmlns:p14="http://schemas.microsoft.com/office/powerpoint/2010/main" val="61647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Designing a </a:t>
            </a:r>
            <a:r>
              <a:rPr lang="en-GB" sz="3200"/>
              <a:t>user interface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60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3CE58-31D3-4CE4-B980-300475A8D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7804F-4C36-4E05-A85C-C0624CAF1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600" dirty="0"/>
              <a:t>Introduction GUIs</a:t>
            </a:r>
          </a:p>
          <a:p>
            <a:pPr lvl="1"/>
            <a:r>
              <a:rPr lang="en-GB" sz="1600" dirty="0"/>
              <a:t>Why would we want them</a:t>
            </a:r>
          </a:p>
          <a:p>
            <a:pPr lvl="1"/>
            <a:r>
              <a:rPr lang="en-GB" sz="1600" dirty="0"/>
              <a:t>What sort of thing could they include</a:t>
            </a:r>
          </a:p>
          <a:p>
            <a:pPr lvl="1"/>
            <a:endParaRPr lang="en-GB" sz="1600" dirty="0"/>
          </a:p>
          <a:p>
            <a:r>
              <a:rPr lang="en-GB" sz="1600" dirty="0"/>
              <a:t>Talk about adding control elements to GUIs in the context of a simple push button</a:t>
            </a:r>
          </a:p>
          <a:p>
            <a:pPr lvl="1"/>
            <a:r>
              <a:rPr lang="en-GB" sz="1600" dirty="0" err="1"/>
              <a:t>Callback</a:t>
            </a:r>
            <a:r>
              <a:rPr lang="en-GB" sz="1600" dirty="0"/>
              <a:t> functions</a:t>
            </a:r>
          </a:p>
          <a:p>
            <a:pPr lvl="1"/>
            <a:r>
              <a:rPr lang="en-GB" sz="1600" dirty="0"/>
              <a:t>Enable/disable</a:t>
            </a:r>
          </a:p>
          <a:p>
            <a:pPr lvl="1"/>
            <a:r>
              <a:rPr lang="en-GB" sz="1600" dirty="0"/>
              <a:t>Visible/not visible</a:t>
            </a:r>
          </a:p>
          <a:p>
            <a:pPr marL="914400" lvl="2" indent="0">
              <a:buNone/>
            </a:pPr>
            <a:endParaRPr lang="en-GB" sz="1600" dirty="0"/>
          </a:p>
          <a:p>
            <a:r>
              <a:rPr lang="en-GB" sz="1600" dirty="0"/>
              <a:t>Don’t use GUIDE</a:t>
            </a:r>
          </a:p>
          <a:p>
            <a:pPr lvl="1"/>
            <a:r>
              <a:rPr lang="en-GB" sz="1600" dirty="0"/>
              <a:t>This will be removed from MATLAB in the future</a:t>
            </a:r>
          </a:p>
          <a:p>
            <a:pPr lvl="1"/>
            <a:endParaRPr lang="en-GB" sz="2000" dirty="0"/>
          </a:p>
          <a:p>
            <a:pPr lvl="2"/>
            <a:endParaRPr lang="en-GB" dirty="0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954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Questions?!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50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C4F8-6083-4C32-A0D4-15ED3BB4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4E4A7-CBDD-4C3F-9BC8-05BB491F1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5760640" cy="4929411"/>
          </a:xfrm>
        </p:spPr>
        <p:txBody>
          <a:bodyPr/>
          <a:lstStyle/>
          <a:p>
            <a:r>
              <a:rPr lang="en-GB" sz="2800" dirty="0"/>
              <a:t>Session 1</a:t>
            </a:r>
          </a:p>
          <a:p>
            <a:pPr lvl="1"/>
            <a:r>
              <a:rPr lang="en-GB" sz="2400" dirty="0"/>
              <a:t>Introduction to MATLAB</a:t>
            </a:r>
          </a:p>
          <a:p>
            <a:pPr lvl="1"/>
            <a:r>
              <a:rPr lang="en-GB" sz="2400" dirty="0"/>
              <a:t>Data types</a:t>
            </a:r>
          </a:p>
          <a:p>
            <a:pPr lvl="1"/>
            <a:r>
              <a:rPr lang="en-GB" sz="2400" dirty="0"/>
              <a:t>Conditional statements and loops</a:t>
            </a:r>
          </a:p>
          <a:p>
            <a:pPr lvl="1"/>
            <a:endParaRPr lang="en-GB" sz="2400" dirty="0"/>
          </a:p>
          <a:p>
            <a:pPr lvl="1"/>
            <a:endParaRPr lang="en-GB" sz="1200" dirty="0"/>
          </a:p>
          <a:p>
            <a:r>
              <a:rPr lang="en-GB" sz="2800" dirty="0"/>
              <a:t>Session 3</a:t>
            </a:r>
          </a:p>
          <a:p>
            <a:pPr lvl="1"/>
            <a:r>
              <a:rPr lang="en-GB" sz="2400" dirty="0"/>
              <a:t>Advanced data structures</a:t>
            </a:r>
          </a:p>
          <a:p>
            <a:pPr lvl="1"/>
            <a:r>
              <a:rPr lang="en-GB" sz="2400" dirty="0"/>
              <a:t>Object-oriented programming</a:t>
            </a:r>
          </a:p>
          <a:p>
            <a:pPr lvl="1"/>
            <a:r>
              <a:rPr lang="en-GB" dirty="0"/>
              <a:t>Advanced image reading (Bio-Formats)</a:t>
            </a:r>
            <a:endParaRPr lang="en-GB" sz="2000" dirty="0"/>
          </a:p>
          <a:p>
            <a:pPr lvl="1"/>
            <a:endParaRPr lang="en-GB" sz="2400" dirty="0"/>
          </a:p>
          <a:p>
            <a:pPr lvl="1"/>
            <a:endParaRPr lang="en-GB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368441-D1D8-40DF-8257-0B2FE0BFC97F}"/>
              </a:ext>
            </a:extLst>
          </p:cNvPr>
          <p:cNvSpPr txBox="1">
            <a:spLocks/>
          </p:cNvSpPr>
          <p:nvPr/>
        </p:nvSpPr>
        <p:spPr>
          <a:xfrm>
            <a:off x="6096000" y="1196942"/>
            <a:ext cx="5760640" cy="492941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Session 2</a:t>
            </a:r>
          </a:p>
          <a:p>
            <a:pPr lvl="1"/>
            <a:r>
              <a:rPr lang="en-GB" sz="2400" dirty="0"/>
              <a:t>Arrays and matrices</a:t>
            </a:r>
          </a:p>
          <a:p>
            <a:pPr lvl="1"/>
            <a:r>
              <a:rPr lang="en-GB" sz="2400" dirty="0"/>
              <a:t>Image processing</a:t>
            </a:r>
          </a:p>
          <a:p>
            <a:pPr lvl="1"/>
            <a:endParaRPr lang="en-GB" sz="2400" dirty="0"/>
          </a:p>
          <a:p>
            <a:pPr lvl="1"/>
            <a:endParaRPr lang="en-GB" sz="2400" dirty="0"/>
          </a:p>
          <a:p>
            <a:pPr lvl="1"/>
            <a:endParaRPr lang="en-GB" sz="1200" dirty="0"/>
          </a:p>
          <a:p>
            <a:r>
              <a:rPr lang="en-GB" sz="2800" dirty="0"/>
              <a:t>Session 4</a:t>
            </a:r>
          </a:p>
          <a:p>
            <a:pPr lvl="1"/>
            <a:r>
              <a:rPr lang="en-GB" sz="2400" dirty="0"/>
              <a:t>Figures and plotting</a:t>
            </a:r>
          </a:p>
          <a:p>
            <a:pPr lvl="1"/>
            <a:r>
              <a:rPr lang="en-GB" sz="2400" dirty="0"/>
              <a:t>Designing a user interface</a:t>
            </a:r>
          </a:p>
          <a:p>
            <a:pPr lvl="1"/>
            <a:endParaRPr lang="en-GB" sz="2400" dirty="0"/>
          </a:p>
          <a:p>
            <a:pPr lvl="1"/>
            <a:endParaRPr lang="en-GB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5436AD-830D-4C1D-80FA-646A4CAA0142}"/>
              </a:ext>
            </a:extLst>
          </p:cNvPr>
          <p:cNvSpPr txBox="1">
            <a:spLocks/>
          </p:cNvSpPr>
          <p:nvPr/>
        </p:nvSpPr>
        <p:spPr>
          <a:xfrm>
            <a:off x="7341201" y="5060757"/>
            <a:ext cx="4431297" cy="53546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84413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C4F8-6083-4C32-A0D4-15ED3BB4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 construction!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5436AD-830D-4C1D-80FA-646A4CAA0142}"/>
              </a:ext>
            </a:extLst>
          </p:cNvPr>
          <p:cNvSpPr txBox="1">
            <a:spLocks/>
          </p:cNvSpPr>
          <p:nvPr/>
        </p:nvSpPr>
        <p:spPr>
          <a:xfrm>
            <a:off x="7341201" y="5060757"/>
            <a:ext cx="4431297" cy="53546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0910C3-83C7-4BD7-B1E4-BE01563AEC61}"/>
              </a:ext>
            </a:extLst>
          </p:cNvPr>
          <p:cNvGrpSpPr/>
          <p:nvPr/>
        </p:nvGrpSpPr>
        <p:grpSpPr>
          <a:xfrm>
            <a:off x="2119250" y="2993993"/>
            <a:ext cx="7953499" cy="1422906"/>
            <a:chOff x="1619352" y="2877004"/>
            <a:chExt cx="7953499" cy="142290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75927A-B354-4981-8817-46E9FFCBE837}"/>
                </a:ext>
              </a:extLst>
            </p:cNvPr>
            <p:cNvSpPr txBox="1"/>
            <p:nvPr/>
          </p:nvSpPr>
          <p:spPr>
            <a:xfrm>
              <a:off x="3622917" y="2926738"/>
              <a:ext cx="394636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Comments/requests?  </a:t>
              </a: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Let me know!</a:t>
              </a:r>
            </a:p>
            <a:p>
              <a:pPr algn="ctr"/>
              <a:r>
                <a:rPr lang="en-GB" sz="2400" dirty="0">
                  <a:solidFill>
                    <a:srgbClr val="BF2F37"/>
                  </a:solidFill>
                </a:rPr>
                <a:t>stephen.cross@bristol.ac.uk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22D1C0-0D79-44F7-945A-8AD0E3855214}"/>
                </a:ext>
              </a:extLst>
            </p:cNvPr>
            <p:cNvGrpSpPr/>
            <p:nvPr/>
          </p:nvGrpSpPr>
          <p:grpSpPr>
            <a:xfrm>
              <a:off x="1619352" y="2877004"/>
              <a:ext cx="7953499" cy="1422906"/>
              <a:chOff x="1619352" y="2877004"/>
              <a:chExt cx="7953499" cy="1422906"/>
            </a:xfrm>
          </p:grpSpPr>
          <p:pic>
            <p:nvPicPr>
              <p:cNvPr id="1026" name="Picture 2" descr="See the source image">
                <a:extLst>
                  <a:ext uri="{FF2B5EF4-FFF2-40B4-BE49-F238E27FC236}">
                    <a16:creationId xmlns:a16="http://schemas.microsoft.com/office/drawing/2014/main" id="{7F7C875F-2006-4A90-BBA3-6BB63A58DC4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7024" y="2877004"/>
                <a:ext cx="1595827" cy="14229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2" descr="See the source image">
                <a:extLst>
                  <a:ext uri="{FF2B5EF4-FFF2-40B4-BE49-F238E27FC236}">
                    <a16:creationId xmlns:a16="http://schemas.microsoft.com/office/drawing/2014/main" id="{F34D1760-7935-47C7-B9F9-A129EE3F78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9352" y="2877005"/>
                <a:ext cx="1595827" cy="14229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29910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C4F8-6083-4C32-A0D4-15ED3BB4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 construction!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5436AD-830D-4C1D-80FA-646A4CAA0142}"/>
              </a:ext>
            </a:extLst>
          </p:cNvPr>
          <p:cNvSpPr txBox="1">
            <a:spLocks/>
          </p:cNvSpPr>
          <p:nvPr/>
        </p:nvSpPr>
        <p:spPr>
          <a:xfrm>
            <a:off x="7341201" y="5060757"/>
            <a:ext cx="4431297" cy="53546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0910C3-83C7-4BD7-B1E4-BE01563AEC61}"/>
              </a:ext>
            </a:extLst>
          </p:cNvPr>
          <p:cNvGrpSpPr/>
          <p:nvPr/>
        </p:nvGrpSpPr>
        <p:grpSpPr>
          <a:xfrm>
            <a:off x="2119250" y="2993993"/>
            <a:ext cx="7953499" cy="1422906"/>
            <a:chOff x="1619352" y="2877004"/>
            <a:chExt cx="7953499" cy="142290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75927A-B354-4981-8817-46E9FFCBE837}"/>
                </a:ext>
              </a:extLst>
            </p:cNvPr>
            <p:cNvSpPr txBox="1"/>
            <p:nvPr/>
          </p:nvSpPr>
          <p:spPr>
            <a:xfrm>
              <a:off x="3622917" y="2926738"/>
              <a:ext cx="394636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Comments/requests?  </a:t>
              </a: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Let me know!</a:t>
              </a:r>
            </a:p>
            <a:p>
              <a:pPr algn="ctr"/>
              <a:r>
                <a:rPr lang="en-GB" sz="2400" dirty="0">
                  <a:solidFill>
                    <a:srgbClr val="BF2F37"/>
                  </a:solidFill>
                </a:rPr>
                <a:t>stephen.cross@bristol.ac.uk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22D1C0-0D79-44F7-945A-8AD0E3855214}"/>
                </a:ext>
              </a:extLst>
            </p:cNvPr>
            <p:cNvGrpSpPr/>
            <p:nvPr/>
          </p:nvGrpSpPr>
          <p:grpSpPr>
            <a:xfrm>
              <a:off x="1619352" y="2877004"/>
              <a:ext cx="7953499" cy="1422906"/>
              <a:chOff x="1619352" y="2877004"/>
              <a:chExt cx="7953499" cy="1422906"/>
            </a:xfrm>
          </p:grpSpPr>
          <p:pic>
            <p:nvPicPr>
              <p:cNvPr id="1026" name="Picture 2" descr="See the source image">
                <a:extLst>
                  <a:ext uri="{FF2B5EF4-FFF2-40B4-BE49-F238E27FC236}">
                    <a16:creationId xmlns:a16="http://schemas.microsoft.com/office/drawing/2014/main" id="{7F7C875F-2006-4A90-BBA3-6BB63A58DC4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7024" y="2877004"/>
                <a:ext cx="1595827" cy="14229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2" descr="See the source image">
                <a:extLst>
                  <a:ext uri="{FF2B5EF4-FFF2-40B4-BE49-F238E27FC236}">
                    <a16:creationId xmlns:a16="http://schemas.microsoft.com/office/drawing/2014/main" id="{F34D1760-7935-47C7-B9F9-A129EE3F78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9352" y="2877005"/>
                <a:ext cx="1595827" cy="14229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37380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Figures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4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01D455-E91B-4118-980B-BB6F24D30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2650" y="1958184"/>
            <a:ext cx="3962400" cy="3733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D716BF-E4F8-4951-9FC9-3DE1A6599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650" y="1958184"/>
            <a:ext cx="3962400" cy="3733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D50EB5-46DE-4076-9A04-453EF0167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3AB74-B352-493F-BE21-42319B6CF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 graphical components live within a figure</a:t>
            </a:r>
          </a:p>
          <a:p>
            <a:pPr lvl="1"/>
            <a:r>
              <a:rPr lang="en-GB" dirty="0"/>
              <a:t>The </a:t>
            </a:r>
            <a:r>
              <a:rPr lang="en-GB" i="1" dirty="0">
                <a:solidFill>
                  <a:schemeClr val="accent1"/>
                </a:solidFill>
              </a:rPr>
              <a:t>figure</a:t>
            </a:r>
            <a:r>
              <a:rPr lang="en-GB" dirty="0"/>
              <a:t> object is simply a container window</a:t>
            </a:r>
          </a:p>
          <a:p>
            <a:pPr lvl="1"/>
            <a:endParaRPr lang="en-GB" sz="1200" dirty="0"/>
          </a:p>
          <a:p>
            <a:r>
              <a:rPr lang="en-GB" dirty="0"/>
              <a:t>A figure is an object (Session 3)</a:t>
            </a:r>
          </a:p>
          <a:p>
            <a:pPr lvl="1"/>
            <a:r>
              <a:rPr lang="en-GB" dirty="0"/>
              <a:t>Properties include</a:t>
            </a:r>
          </a:p>
          <a:p>
            <a:pPr lvl="2"/>
            <a:r>
              <a:rPr lang="en-GB" i="1" dirty="0">
                <a:solidFill>
                  <a:schemeClr val="accent1"/>
                </a:solidFill>
              </a:rPr>
              <a:t>Name</a:t>
            </a:r>
            <a:r>
              <a:rPr lang="en-GB" dirty="0"/>
              <a:t> (title)</a:t>
            </a:r>
          </a:p>
          <a:p>
            <a:pPr lvl="2"/>
            <a:r>
              <a:rPr lang="en-GB" i="1" dirty="0">
                <a:solidFill>
                  <a:schemeClr val="accent1"/>
                </a:solidFill>
              </a:rPr>
              <a:t>Position</a:t>
            </a:r>
          </a:p>
          <a:p>
            <a:pPr lvl="1"/>
            <a:r>
              <a:rPr lang="en-GB" dirty="0"/>
              <a:t>Methods include</a:t>
            </a:r>
          </a:p>
          <a:p>
            <a:pPr lvl="2"/>
            <a:r>
              <a:rPr lang="en-GB" i="1" dirty="0">
                <a:solidFill>
                  <a:schemeClr val="accent1"/>
                </a:solidFill>
              </a:rPr>
              <a:t>delete</a:t>
            </a:r>
            <a:r>
              <a:rPr lang="en-GB" dirty="0"/>
              <a:t> (close window)</a:t>
            </a:r>
          </a:p>
          <a:p>
            <a:pPr lvl="2"/>
            <a:endParaRPr lang="en-GB" sz="1200" dirty="0"/>
          </a:p>
          <a:p>
            <a:r>
              <a:rPr lang="en-GB" dirty="0"/>
              <a:t>We’ve used figures when viewing images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A550D8-92F7-4DFB-94B4-961CBEDD9540}"/>
              </a:ext>
            </a:extLst>
          </p:cNvPr>
          <p:cNvSpPr txBox="1"/>
          <p:nvPr/>
        </p:nvSpPr>
        <p:spPr>
          <a:xfrm>
            <a:off x="7807020" y="1493266"/>
            <a:ext cx="4293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 err="1">
                <a:solidFill>
                  <a:schemeClr val="accent1"/>
                </a:solidFill>
              </a:rPr>
              <a:t>my_fig</a:t>
            </a:r>
            <a:r>
              <a:rPr lang="en-GB" sz="2400" i="1" dirty="0">
                <a:solidFill>
                  <a:schemeClr val="accent1"/>
                </a:solidFill>
              </a:rPr>
              <a:t> = figure()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BF7ECA-2638-4787-9329-BE5C2980F730}"/>
              </a:ext>
            </a:extLst>
          </p:cNvPr>
          <p:cNvSpPr txBox="1"/>
          <p:nvPr/>
        </p:nvSpPr>
        <p:spPr>
          <a:xfrm>
            <a:off x="7807020" y="1493266"/>
            <a:ext cx="4293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 err="1">
                <a:solidFill>
                  <a:schemeClr val="accent1"/>
                </a:solidFill>
              </a:rPr>
              <a:t>imshow</a:t>
            </a:r>
            <a:r>
              <a:rPr lang="en-GB" sz="2400" i="1" dirty="0">
                <a:solidFill>
                  <a:schemeClr val="accent1"/>
                </a:solidFill>
              </a:rPr>
              <a:t>(</a:t>
            </a:r>
            <a:r>
              <a:rPr lang="en-GB" sz="2400" i="1" dirty="0" err="1">
                <a:solidFill>
                  <a:schemeClr val="accent1"/>
                </a:solidFill>
              </a:rPr>
              <a:t>some_image</a:t>
            </a:r>
            <a:r>
              <a:rPr lang="en-GB" sz="2400" i="1" dirty="0">
                <a:solidFill>
                  <a:schemeClr val="accent1"/>
                </a:solidFill>
              </a:rPr>
              <a:t>, [])</a:t>
            </a:r>
          </a:p>
        </p:txBody>
      </p:sp>
    </p:spTree>
    <p:extLst>
      <p:ext uri="{BB962C8B-B14F-4D97-AF65-F5344CB8AC3E}">
        <p14:creationId xmlns:p14="http://schemas.microsoft.com/office/powerpoint/2010/main" val="378363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"/>
                            </p:stCondLst>
                            <p:childTnLst>
                              <p:par>
                                <p:cTn id="1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372BE33-85A9-4D37-B7BA-2B6D56872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2" y="1958184"/>
            <a:ext cx="3962400" cy="3733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1C5E44-4915-4E42-AF95-BD01270D88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953" y="1958184"/>
            <a:ext cx="3962400" cy="3733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51F0EF-B0EE-450F-8AD0-F623966A7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can go in a figure?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833A48-E011-4932-918C-D7BA7FC631B2}"/>
              </a:ext>
            </a:extLst>
          </p:cNvPr>
          <p:cNvSpPr txBox="1"/>
          <p:nvPr/>
        </p:nvSpPr>
        <p:spPr>
          <a:xfrm>
            <a:off x="91323" y="1493266"/>
            <a:ext cx="4293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>
                <a:solidFill>
                  <a:schemeClr val="accent1"/>
                </a:solidFill>
              </a:rPr>
              <a:t>Images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C1348B-849E-4AC2-AA52-28B28F16B914}"/>
              </a:ext>
            </a:extLst>
          </p:cNvPr>
          <p:cNvSpPr txBox="1"/>
          <p:nvPr/>
        </p:nvSpPr>
        <p:spPr>
          <a:xfrm>
            <a:off x="3949172" y="1493266"/>
            <a:ext cx="4293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>
                <a:solidFill>
                  <a:schemeClr val="accent1"/>
                </a:solidFill>
              </a:rPr>
              <a:t>Data plots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DBE9CF-E30F-4670-8E73-5FFAB22C472E}"/>
              </a:ext>
            </a:extLst>
          </p:cNvPr>
          <p:cNvSpPr txBox="1"/>
          <p:nvPr/>
        </p:nvSpPr>
        <p:spPr>
          <a:xfrm>
            <a:off x="7807020" y="1493266"/>
            <a:ext cx="4293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>
                <a:solidFill>
                  <a:schemeClr val="accent1"/>
                </a:solidFill>
              </a:rPr>
              <a:t>User controls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364F511-36C0-4838-A81C-A8F5A8D4E5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802" y="1958184"/>
            <a:ext cx="3962400" cy="37338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2B276CE-5F50-421C-B8DE-E2B6C8B3CC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4802" y="1958184"/>
            <a:ext cx="3962400" cy="3733800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7DB80F42-90E8-40B1-9440-058C0D053A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2" y="1958184"/>
            <a:ext cx="3962400" cy="37338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6B40B99-D280-4C7C-99BC-72D362D1BD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4802" y="1958184"/>
            <a:ext cx="3962400" cy="37338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8A85081-6AE4-4061-AAA7-023DCBFD91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72650" y="1958184"/>
            <a:ext cx="39624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62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"/>
                            </p:stCondLst>
                            <p:childTnLst>
                              <p:par>
                                <p:cTn id="2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"/>
                            </p:stCondLst>
                            <p:childTnLst>
                              <p:par>
                                <p:cTn id="3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"/>
                            </p:stCondLst>
                            <p:childTnLst>
                              <p:par>
                                <p:cTn id="5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B5A03-494F-4276-A82C-E68720BD2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handy figure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96997-C7A7-4A65-A25A-0A5EBA696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Before we go further, here are some handy commands</a:t>
            </a:r>
          </a:p>
          <a:p>
            <a:endParaRPr lang="en-GB" sz="1200" dirty="0"/>
          </a:p>
          <a:p>
            <a:r>
              <a:rPr lang="en-GB" dirty="0"/>
              <a:t>Get current figure (</a:t>
            </a:r>
            <a:r>
              <a:rPr lang="en-GB" i="1" dirty="0" err="1">
                <a:solidFill>
                  <a:schemeClr val="accent1"/>
                </a:solidFill>
              </a:rPr>
              <a:t>gcf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Get a reference to the active figure</a:t>
            </a:r>
          </a:p>
          <a:p>
            <a:pPr lvl="1"/>
            <a:endParaRPr lang="en-GB" sz="1200" dirty="0"/>
          </a:p>
          <a:p>
            <a:r>
              <a:rPr lang="en-GB" dirty="0"/>
              <a:t>Clear current figure (</a:t>
            </a:r>
            <a:r>
              <a:rPr lang="en-GB" i="1" dirty="0" err="1">
                <a:solidFill>
                  <a:schemeClr val="accent1"/>
                </a:solidFill>
              </a:rPr>
              <a:t>clf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Go back to a blank figure window</a:t>
            </a:r>
          </a:p>
          <a:p>
            <a:endParaRPr lang="en-GB" sz="1200" dirty="0"/>
          </a:p>
          <a:p>
            <a:r>
              <a:rPr lang="en-GB" dirty="0"/>
              <a:t>Close current figure (</a:t>
            </a:r>
            <a:r>
              <a:rPr lang="en-GB" i="1" dirty="0">
                <a:solidFill>
                  <a:schemeClr val="accent1"/>
                </a:solidFill>
              </a:rPr>
              <a:t>close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Close all windows with </a:t>
            </a:r>
            <a:r>
              <a:rPr lang="en-GB" i="1" dirty="0">
                <a:solidFill>
                  <a:schemeClr val="accent1"/>
                </a:solidFill>
              </a:rPr>
              <a:t>close all</a:t>
            </a:r>
          </a:p>
        </p:txBody>
      </p:sp>
    </p:spTree>
    <p:extLst>
      <p:ext uri="{BB962C8B-B14F-4D97-AF65-F5344CB8AC3E}">
        <p14:creationId xmlns:p14="http://schemas.microsoft.com/office/powerpoint/2010/main" val="202880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Plotting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05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3CE58-31D3-4CE4-B980-300475A8D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7804F-4C36-4E05-A85C-C0624CAF1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strike="sngStrike" dirty="0"/>
              <a:t>Already seen the figure window</a:t>
            </a:r>
          </a:p>
          <a:p>
            <a:pPr lvl="1"/>
            <a:r>
              <a:rPr lang="en-GB" sz="1600" strike="sngStrike" dirty="0"/>
              <a:t>This is main component of all GUI elements.</a:t>
            </a:r>
          </a:p>
          <a:p>
            <a:pPr lvl="1"/>
            <a:r>
              <a:rPr lang="en-GB" sz="1600" strike="sngStrike" dirty="0"/>
              <a:t>Figures are objects (as covered in Session 3).  Mention some properties</a:t>
            </a:r>
          </a:p>
          <a:p>
            <a:r>
              <a:rPr lang="en-GB" sz="1800" dirty="0"/>
              <a:t>List things that may go into a figure (show a few examples)</a:t>
            </a:r>
          </a:p>
          <a:p>
            <a:pPr lvl="1"/>
            <a:r>
              <a:rPr lang="en-GB" sz="1600" strike="sngStrike" dirty="0"/>
              <a:t>Images</a:t>
            </a:r>
          </a:p>
          <a:p>
            <a:pPr lvl="2"/>
            <a:r>
              <a:rPr lang="en-GB" sz="1400" strike="sngStrike" dirty="0"/>
              <a:t>Display array of pixels by their intensity</a:t>
            </a:r>
          </a:p>
          <a:p>
            <a:pPr lvl="2"/>
            <a:r>
              <a:rPr lang="en-GB" sz="1400" strike="sngStrike" dirty="0"/>
              <a:t>Maybe cover some extra functionality?  Not sure if there’s anything particularly interesting</a:t>
            </a:r>
          </a:p>
          <a:p>
            <a:pPr lvl="1"/>
            <a:r>
              <a:rPr lang="en-GB" sz="1600" dirty="0"/>
              <a:t>Plots</a:t>
            </a:r>
          </a:p>
          <a:p>
            <a:pPr lvl="2"/>
            <a:r>
              <a:rPr lang="en-GB" sz="1400" strike="sngStrike" dirty="0"/>
              <a:t>Drawn inside axes</a:t>
            </a:r>
          </a:p>
          <a:p>
            <a:pPr lvl="2"/>
            <a:r>
              <a:rPr lang="en-GB" sz="1400" dirty="0"/>
              <a:t>Many built-in plotting types (histograms, line graphs, point graphs, 3D plots)</a:t>
            </a:r>
          </a:p>
          <a:p>
            <a:pPr lvl="3"/>
            <a:r>
              <a:rPr lang="en-GB" sz="1200" dirty="0"/>
              <a:t>Would be nice to have a short video showing a 3D graph being manipulated</a:t>
            </a:r>
          </a:p>
          <a:p>
            <a:pPr lvl="2"/>
            <a:r>
              <a:rPr lang="en-GB" sz="1400" dirty="0"/>
              <a:t>When talking about properties include axis labels, title, tick marks</a:t>
            </a:r>
          </a:p>
          <a:p>
            <a:pPr lvl="1"/>
            <a:r>
              <a:rPr lang="en-GB" sz="1800" dirty="0"/>
              <a:t>Control elements</a:t>
            </a:r>
          </a:p>
          <a:p>
            <a:pPr lvl="2"/>
            <a:r>
              <a:rPr lang="en-GB" sz="1400" dirty="0"/>
              <a:t>Buttons, sliders, menus</a:t>
            </a:r>
          </a:p>
          <a:p>
            <a:r>
              <a:rPr lang="en-GB" sz="1800" dirty="0"/>
              <a:t>Can combine different elements within the same figure window</a:t>
            </a:r>
          </a:p>
          <a:p>
            <a:pPr lvl="1"/>
            <a:r>
              <a:rPr lang="en-GB" sz="1600" dirty="0"/>
              <a:t>Maybe show an example window from one or two of my early programs</a:t>
            </a:r>
          </a:p>
          <a:p>
            <a:pPr lvl="1"/>
            <a:r>
              <a:rPr lang="en-GB" sz="1800" dirty="0"/>
              <a:t>Talk about graphical element hierarchy (parent-child relationship)</a:t>
            </a:r>
          </a:p>
        </p:txBody>
      </p:sp>
    </p:spTree>
    <p:extLst>
      <p:ext uri="{BB962C8B-B14F-4D97-AF65-F5344CB8AC3E}">
        <p14:creationId xmlns:p14="http://schemas.microsoft.com/office/powerpoint/2010/main" val="62627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University of Bristol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descreen-presentation-template.ppt [Compatibility Mode]" id="{015D3FAC-8A05-4D96-B86A-FAF1F2B83C04}" vid="{E95CFD32-1F5A-4942-BB4C-571E14057853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University of Bristol template</Template>
  <TotalTime>34255</TotalTime>
  <Words>639</Words>
  <Application>Microsoft Office PowerPoint</Application>
  <PresentationFormat>Widescreen</PresentationFormat>
  <Paragraphs>137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Avenir Roman</vt:lpstr>
      <vt:lpstr>Calibri</vt:lpstr>
      <vt:lpstr>1_University of Bristol template</vt:lpstr>
      <vt:lpstr>MATLAB for image processing Session 4: Figures and plotting</vt:lpstr>
      <vt:lpstr>Course structure</vt:lpstr>
      <vt:lpstr>Under construction!</vt:lpstr>
      <vt:lpstr>PowerPoint Presentation</vt:lpstr>
      <vt:lpstr>Introduction to figures</vt:lpstr>
      <vt:lpstr>What can go in a figure?</vt:lpstr>
      <vt:lpstr>Some handy figure functions</vt:lpstr>
      <vt:lpstr>PowerPoint Presentation</vt:lpstr>
      <vt:lpstr>PowerPoint Presentation</vt:lpstr>
      <vt:lpstr>Axes</vt:lpstr>
      <vt:lpstr>Scatter plots</vt:lpstr>
      <vt:lpstr>Histograms</vt:lpstr>
      <vt:lpstr>Box and whisker plots</vt:lpstr>
      <vt:lpstr>Surface plots</vt:lpstr>
      <vt:lpstr>Combining plot types</vt:lpstr>
      <vt:lpstr>PowerPoint Presentation</vt:lpstr>
      <vt:lpstr>PowerPoint Presentation</vt:lpstr>
      <vt:lpstr>PowerPoint Presentation</vt:lpstr>
      <vt:lpstr>PowerPoint Presentation</vt:lpstr>
      <vt:lpstr>Under construction!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ImageJ/FIJI image processing basics</dc:title>
  <dc:creator>SJ Cross</dc:creator>
  <cp:lastModifiedBy>Stephen Cross</cp:lastModifiedBy>
  <cp:revision>1115</cp:revision>
  <cp:lastPrinted>2019-11-26T12:49:37Z</cp:lastPrinted>
  <dcterms:modified xsi:type="dcterms:W3CDTF">2020-02-07T16:30:23Z</dcterms:modified>
</cp:coreProperties>
</file>