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4"/>
  </p:notesMasterIdLst>
  <p:sldIdLst>
    <p:sldId id="316" r:id="rId2"/>
    <p:sldId id="351" r:id="rId3"/>
    <p:sldId id="337" r:id="rId4"/>
    <p:sldId id="359" r:id="rId5"/>
    <p:sldId id="360" r:id="rId6"/>
    <p:sldId id="361" r:id="rId7"/>
    <p:sldId id="352" r:id="rId8"/>
    <p:sldId id="367" r:id="rId9"/>
    <p:sldId id="370" r:id="rId10"/>
    <p:sldId id="369" r:id="rId11"/>
    <p:sldId id="368" r:id="rId12"/>
    <p:sldId id="366" r:id="rId13"/>
    <p:sldId id="365" r:id="rId14"/>
    <p:sldId id="354" r:id="rId15"/>
    <p:sldId id="353" r:id="rId16"/>
    <p:sldId id="363" r:id="rId17"/>
    <p:sldId id="364" r:id="rId18"/>
    <p:sldId id="362" r:id="rId19"/>
    <p:sldId id="355" r:id="rId20"/>
    <p:sldId id="356" r:id="rId21"/>
    <p:sldId id="358" r:id="rId22"/>
    <p:sldId id="357" r:id="rId23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91" d="100"/>
          <a:sy n="91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663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991565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01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2: Matrices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FF0000"/>
                </a:solidFill>
              </a:rPr>
              <a:t>[Have them do an exercise]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matrix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Access values in a matrix using coordinates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35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creating a small matrix</a:t>
            </a:r>
          </a:p>
          <a:p>
            <a:r>
              <a:rPr lang="en-GB" dirty="0"/>
              <a:t>Could use rand(3)</a:t>
            </a:r>
          </a:p>
          <a:p>
            <a:r>
              <a:rPr lang="en-GB" dirty="0"/>
              <a:t>Dimension order</a:t>
            </a:r>
          </a:p>
          <a:p>
            <a:r>
              <a:rPr lang="en-GB" dirty="0"/>
              <a:t>Indexing</a:t>
            </a:r>
          </a:p>
          <a:p>
            <a:pPr lvl="1"/>
            <a:r>
              <a:rPr lang="en-GB" dirty="0"/>
              <a:t>Accessing a single value</a:t>
            </a:r>
          </a:p>
          <a:p>
            <a:pPr lvl="1"/>
            <a:r>
              <a:rPr lang="en-GB" dirty="0"/>
              <a:t>Accessing a range of values</a:t>
            </a:r>
          </a:p>
        </p:txBody>
      </p:sp>
    </p:spTree>
    <p:extLst>
      <p:ext uri="{BB962C8B-B14F-4D97-AF65-F5344CB8AC3E}">
        <p14:creationId xmlns:p14="http://schemas.microsoft.com/office/powerpoint/2010/main" val="228510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Matrix operations</a:t>
            </a:r>
          </a:p>
          <a:p>
            <a:pPr lvl="1"/>
            <a:r>
              <a:rPr lang="en-GB" dirty="0"/>
              <a:t>Start by adding a single value to a matrix</a:t>
            </a:r>
          </a:p>
          <a:p>
            <a:pPr lvl="1"/>
            <a:r>
              <a:rPr lang="en-GB" dirty="0"/>
              <a:t>Add two matrices together</a:t>
            </a:r>
          </a:p>
          <a:p>
            <a:pPr lvl="1"/>
            <a:r>
              <a:rPr lang="en-GB" dirty="0"/>
              <a:t>Talk about the element-wise dot (e.g. .*)</a:t>
            </a:r>
          </a:p>
        </p:txBody>
      </p:sp>
    </p:spTree>
    <p:extLst>
      <p:ext uri="{BB962C8B-B14F-4D97-AF65-F5344CB8AC3E}">
        <p14:creationId xmlns:p14="http://schemas.microsoft.com/office/powerpoint/2010/main" val="90904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and how?</a:t>
            </a:r>
          </a:p>
          <a:p>
            <a:r>
              <a:rPr lang="en-GB" dirty="0"/>
              <a:t>Demo of creating a matrix</a:t>
            </a:r>
          </a:p>
          <a:p>
            <a:pPr lvl="1"/>
            <a:r>
              <a:rPr lang="en-GB" dirty="0"/>
              <a:t>Non-initialised</a:t>
            </a:r>
          </a:p>
          <a:p>
            <a:pPr lvl="1"/>
            <a:r>
              <a:rPr lang="en-GB" dirty="0"/>
              <a:t>Initialised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58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  <a:p>
            <a:pPr lvl="1"/>
            <a:r>
              <a:rPr lang="en-GB" dirty="0"/>
              <a:t>Demo</a:t>
            </a:r>
          </a:p>
          <a:p>
            <a:r>
              <a:rPr lang="en-GB" dirty="0"/>
              <a:t>Profiler</a:t>
            </a:r>
          </a:p>
          <a:p>
            <a:pPr lvl="1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1887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Visualising data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Figures and plotting</a:t>
            </a:r>
          </a:p>
          <a:p>
            <a:r>
              <a:rPr lang="en-GB" dirty="0"/>
              <a:t>Generate a 1D trace, then plot this</a:t>
            </a:r>
          </a:p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hold</a:t>
            </a:r>
          </a:p>
          <a:p>
            <a:pPr lvl="1"/>
            <a:r>
              <a:rPr lang="en-GB" dirty="0" err="1"/>
              <a:t>gca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36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Image processing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standard libraries</a:t>
            </a:r>
          </a:p>
          <a:p>
            <a:pPr lvl="1"/>
            <a:r>
              <a:rPr lang="en-GB" dirty="0" err="1"/>
              <a:t>imread</a:t>
            </a:r>
            <a:endParaRPr lang="en-GB" dirty="0"/>
          </a:p>
          <a:p>
            <a:r>
              <a:rPr lang="en-GB" dirty="0"/>
              <a:t>Oh look, they’re matrices</a:t>
            </a:r>
          </a:p>
          <a:p>
            <a:r>
              <a:rPr lang="en-GB" dirty="0"/>
              <a:t>Multidimensionality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9472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Data input/output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A14640-3093-495C-9897-FB809A5AC7BE}"/>
              </a:ext>
            </a:extLst>
          </p:cNvPr>
          <p:cNvGrpSpPr/>
          <p:nvPr/>
        </p:nvGrpSpPr>
        <p:grpSpPr>
          <a:xfrm>
            <a:off x="6423569" y="4943825"/>
            <a:ext cx="5088876" cy="1018706"/>
            <a:chOff x="6767764" y="4869012"/>
            <a:chExt cx="4537452" cy="1018706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7F7C875F-2006-4A90-BBA3-6BB63A58D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510" y="4869012"/>
              <a:ext cx="1018706" cy="1018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6767764" y="4925836"/>
              <a:ext cx="35187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tx1"/>
                  </a:solidFill>
                </a:rPr>
                <a:t>Requests?  Let me know!</a:t>
              </a:r>
            </a:p>
            <a:p>
              <a:pPr algn="l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BB059-26DA-449D-AAC9-D94184DEC30C}"/>
              </a:ext>
            </a:extLst>
          </p:cNvPr>
          <p:cNvCxnSpPr/>
          <p:nvPr/>
        </p:nvCxnSpPr>
        <p:spPr>
          <a:xfrm>
            <a:off x="6862194" y="1946246"/>
            <a:ext cx="24579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</a:t>
            </a:r>
          </a:p>
          <a:p>
            <a:pPr lvl="1"/>
            <a:r>
              <a:rPr lang="en-GB" dirty="0" err="1"/>
              <a:t>imagesc</a:t>
            </a:r>
            <a:endParaRPr lang="en-GB" dirty="0"/>
          </a:p>
          <a:p>
            <a:r>
              <a:rPr lang="en-GB" dirty="0" err="1"/>
              <a:t>imshow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10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Filters</a:t>
            </a:r>
          </a:p>
          <a:p>
            <a:pPr lvl="1"/>
            <a:r>
              <a:rPr lang="en-GB" dirty="0"/>
              <a:t>Median</a:t>
            </a:r>
          </a:p>
          <a:p>
            <a:pPr lvl="1"/>
            <a:r>
              <a:rPr lang="en-GB" dirty="0"/>
              <a:t>Gaussian</a:t>
            </a:r>
            <a:endParaRPr lang="en-GB" b="1" dirty="0"/>
          </a:p>
          <a:p>
            <a:r>
              <a:rPr lang="en-GB" dirty="0"/>
              <a:t>Thresholding</a:t>
            </a:r>
          </a:p>
          <a:p>
            <a:pPr lvl="1"/>
            <a:r>
              <a:rPr lang="en-GB" dirty="0"/>
              <a:t>Otsu method</a:t>
            </a:r>
          </a:p>
        </p:txBody>
      </p:sp>
    </p:spTree>
    <p:extLst>
      <p:ext uri="{BB962C8B-B14F-4D97-AF65-F5344CB8AC3E}">
        <p14:creationId xmlns:p14="http://schemas.microsoft.com/office/powerpoint/2010/main" val="303578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48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input/output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0D0CE-853E-4791-888E-234DF0D515B0}"/>
              </a:ext>
            </a:extLst>
          </p:cNvPr>
          <p:cNvSpPr txBox="1"/>
          <p:nvPr/>
        </p:nvSpPr>
        <p:spPr>
          <a:xfrm>
            <a:off x="2417266" y="3661459"/>
            <a:ext cx="748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Is this necessary?  </a:t>
            </a:r>
          </a:p>
          <a:p>
            <a:pPr algn="ctr"/>
            <a:r>
              <a:rPr lang="en-GB" sz="4800" dirty="0">
                <a:solidFill>
                  <a:srgbClr val="FF0000"/>
                </a:solidFill>
              </a:rPr>
              <a:t>It’s just another function…</a:t>
            </a:r>
          </a:p>
        </p:txBody>
      </p:sp>
    </p:spTree>
    <p:extLst>
      <p:ext uri="{BB962C8B-B14F-4D97-AF65-F5344CB8AC3E}">
        <p14:creationId xmlns:p14="http://schemas.microsoft.com/office/powerpoint/2010/main" val="40970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  <a:p>
            <a:pPr lvl="1"/>
            <a:r>
              <a:rPr lang="en-GB" dirty="0" err="1"/>
              <a:t>csvread</a:t>
            </a:r>
            <a:endParaRPr lang="en-GB" dirty="0"/>
          </a:p>
          <a:p>
            <a:pPr lvl="1"/>
            <a:r>
              <a:rPr lang="en-GB" dirty="0" err="1"/>
              <a:t>xlsread</a:t>
            </a:r>
            <a:endParaRPr lang="en-GB" dirty="0"/>
          </a:p>
          <a:p>
            <a:pPr lvl="1"/>
            <a:r>
              <a:rPr lang="en-GB" dirty="0" err="1"/>
              <a:t>Imread</a:t>
            </a:r>
            <a:r>
              <a:rPr lang="en-GB" dirty="0"/>
              <a:t> (say we will cover this in more detail later)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64C81-16B2-435A-9A2D-48939DC62FC4}"/>
              </a:ext>
            </a:extLst>
          </p:cNvPr>
          <p:cNvSpPr txBox="1"/>
          <p:nvPr/>
        </p:nvSpPr>
        <p:spPr>
          <a:xfrm>
            <a:off x="2417266" y="3661459"/>
            <a:ext cx="748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Is this necessary?  </a:t>
            </a:r>
          </a:p>
          <a:p>
            <a:pPr algn="ctr"/>
            <a:r>
              <a:rPr lang="en-GB" sz="4800" dirty="0">
                <a:solidFill>
                  <a:srgbClr val="FF0000"/>
                </a:solidFill>
              </a:rPr>
              <a:t>It’s just another function…</a:t>
            </a:r>
          </a:p>
        </p:txBody>
      </p:sp>
    </p:spTree>
    <p:extLst>
      <p:ext uri="{BB962C8B-B14F-4D97-AF65-F5344CB8AC3E}">
        <p14:creationId xmlns:p14="http://schemas.microsoft.com/office/powerpoint/2010/main" val="34183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data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  <a:p>
            <a:pPr lvl="1"/>
            <a:r>
              <a:rPr lang="en-GB" dirty="0" err="1"/>
              <a:t>xlswrite</a:t>
            </a:r>
            <a:endParaRPr lang="en-GB" dirty="0"/>
          </a:p>
          <a:p>
            <a:pPr lvl="1"/>
            <a:r>
              <a:rPr lang="en-GB" dirty="0" err="1"/>
              <a:t>Imwrite</a:t>
            </a:r>
            <a:r>
              <a:rPr lang="en-GB" dirty="0"/>
              <a:t> (say we will cover this in more detail later)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8B1F1-5740-427E-879D-71EAD4CF19C1}"/>
              </a:ext>
            </a:extLst>
          </p:cNvPr>
          <p:cNvSpPr txBox="1"/>
          <p:nvPr/>
        </p:nvSpPr>
        <p:spPr>
          <a:xfrm>
            <a:off x="2417266" y="3661459"/>
            <a:ext cx="748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0000"/>
                </a:solidFill>
              </a:rPr>
              <a:t>Is this necessary?  </a:t>
            </a:r>
          </a:p>
          <a:p>
            <a:pPr algn="ctr"/>
            <a:r>
              <a:rPr lang="en-GB" sz="4800" dirty="0">
                <a:solidFill>
                  <a:srgbClr val="FF0000"/>
                </a:solidFill>
              </a:rPr>
              <a:t>It’s just another function…</a:t>
            </a:r>
          </a:p>
        </p:txBody>
      </p:sp>
    </p:spTree>
    <p:extLst>
      <p:ext uri="{BB962C8B-B14F-4D97-AF65-F5344CB8AC3E}">
        <p14:creationId xmlns:p14="http://schemas.microsoft.com/office/powerpoint/2010/main" val="239676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Matrix operations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So far we’ve only looked at variables holding a single value</a:t>
            </a:r>
          </a:p>
          <a:p>
            <a:endParaRPr lang="en-GB" sz="1200" dirty="0"/>
          </a:p>
          <a:p>
            <a:r>
              <a:rPr lang="en-GB" dirty="0"/>
              <a:t>Matrices hold multiple numeric values in an n-dimensional grid</a:t>
            </a:r>
          </a:p>
          <a:p>
            <a:pPr lvl="1"/>
            <a:r>
              <a:rPr lang="en-GB" dirty="0"/>
              <a:t>MATLAB is specifically optimised for calculations on these</a:t>
            </a:r>
          </a:p>
          <a:p>
            <a:pPr lvl="1"/>
            <a:r>
              <a:rPr lang="en-GB" dirty="0"/>
              <a:t>Have a minimum of 2 dimensions (XY)</a:t>
            </a:r>
          </a:p>
          <a:p>
            <a:pPr lvl="1"/>
            <a:r>
              <a:rPr lang="en-GB" dirty="0"/>
              <a:t>XY dimensions always specified first in the order (row, column)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EA4F3-C917-4C3E-BA69-FAE55AB9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04" y="3880684"/>
            <a:ext cx="5818792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Create a matrix from known values</a:t>
            </a:r>
          </a:p>
          <a:p>
            <a:pPr lvl="1"/>
            <a:r>
              <a:rPr lang="en-GB" dirty="0"/>
              <a:t>Comma-separate items on the same row</a:t>
            </a:r>
          </a:p>
          <a:p>
            <a:pPr lvl="1"/>
            <a:r>
              <a:rPr lang="en-GB" dirty="0"/>
              <a:t>Semicolon-separate rows</a:t>
            </a:r>
          </a:p>
          <a:p>
            <a:pPr lvl="1"/>
            <a:endParaRPr lang="en-GB" sz="1200" dirty="0"/>
          </a:p>
          <a:p>
            <a:r>
              <a:rPr lang="en-GB" dirty="0"/>
              <a:t>A single row matrix</a:t>
            </a:r>
          </a:p>
          <a:p>
            <a:pPr lvl="1"/>
            <a:r>
              <a:rPr lang="en-GB" dirty="0"/>
              <a:t>new_mat_1 = [32,-12,7];</a:t>
            </a:r>
          </a:p>
          <a:p>
            <a:pPr lvl="1"/>
            <a:endParaRPr lang="en-GB" sz="1200" dirty="0"/>
          </a:p>
          <a:p>
            <a:r>
              <a:rPr lang="en-GB" dirty="0"/>
              <a:t>A single column matrix</a:t>
            </a:r>
          </a:p>
          <a:p>
            <a:pPr lvl="1"/>
            <a:r>
              <a:rPr lang="en-GB" dirty="0"/>
              <a:t>new_mat_2 = [1;2;3];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86319-D018-46CB-AD76-83A2E71A4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62" t="8440" r="48533" b="59266"/>
          <a:stretch/>
        </p:blipFill>
        <p:spPr>
          <a:xfrm>
            <a:off x="7140591" y="2554112"/>
            <a:ext cx="2634143" cy="22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Initialising an empty matrix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Matrices can be re-sized, but this is SLOW</a:t>
            </a:r>
          </a:p>
        </p:txBody>
      </p:sp>
    </p:spTree>
    <p:extLst>
      <p:ext uri="{BB962C8B-B14F-4D97-AF65-F5344CB8AC3E}">
        <p14:creationId xmlns:p14="http://schemas.microsoft.com/office/powerpoint/2010/main" val="2138320475"/>
      </p:ext>
    </p:extLst>
  </p:cSld>
  <p:clrMapOvr>
    <a:masterClrMapping/>
  </p:clrMapOvr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20597</TotalTime>
  <Words>432</Words>
  <Application>Microsoft Office PowerPoint</Application>
  <PresentationFormat>Widescreen</PresentationFormat>
  <Paragraphs>117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Avenir Roman</vt:lpstr>
      <vt:lpstr>Calibri</vt:lpstr>
      <vt:lpstr>1_University of Bristol template</vt:lpstr>
      <vt:lpstr>MATLAB for image processing Session 2: Matrices and image processing</vt:lpstr>
      <vt:lpstr>Course structure</vt:lpstr>
      <vt:lpstr>PowerPoint Presentation</vt:lpstr>
      <vt:lpstr>Reading data from file</vt:lpstr>
      <vt:lpstr>Saving data to file</vt:lpstr>
      <vt:lpstr>PowerPoint Presentation</vt:lpstr>
      <vt:lpstr>Introduction to matrices</vt:lpstr>
      <vt:lpstr>Creating matrices</vt:lpstr>
      <vt:lpstr>Creating matrices</vt:lpstr>
      <vt:lpstr>Creating matrices</vt:lpstr>
      <vt:lpstr>Accessing matrix data</vt:lpstr>
      <vt:lpstr>Introduction to matrices</vt:lpstr>
      <vt:lpstr>Introduction to matrices</vt:lpstr>
      <vt:lpstr>Initialising matrices</vt:lpstr>
      <vt:lpstr>Optimising code</vt:lpstr>
      <vt:lpstr>PowerPoint Presentation</vt:lpstr>
      <vt:lpstr>Image loading</vt:lpstr>
      <vt:lpstr>PowerPoint Presentation</vt:lpstr>
      <vt:lpstr>Image loading</vt:lpstr>
      <vt:lpstr>Visualising images</vt:lpstr>
      <vt:lpstr>Image processing</vt:lpstr>
      <vt:lpstr>Saving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458</cp:revision>
  <cp:lastPrinted>2019-11-26T12:49:37Z</cp:lastPrinted>
  <dcterms:modified xsi:type="dcterms:W3CDTF">2020-01-22T08:38:26Z</dcterms:modified>
</cp:coreProperties>
</file>