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35"/>
  </p:notesMasterIdLst>
  <p:sldIdLst>
    <p:sldId id="316" r:id="rId2"/>
    <p:sldId id="351" r:id="rId3"/>
    <p:sldId id="407" r:id="rId4"/>
    <p:sldId id="361" r:id="rId5"/>
    <p:sldId id="352" r:id="rId6"/>
    <p:sldId id="410" r:id="rId7"/>
    <p:sldId id="421" r:id="rId8"/>
    <p:sldId id="414" r:id="rId9"/>
    <p:sldId id="416" r:id="rId10"/>
    <p:sldId id="417" r:id="rId11"/>
    <p:sldId id="418" r:id="rId12"/>
    <p:sldId id="419" r:id="rId13"/>
    <p:sldId id="420" r:id="rId14"/>
    <p:sldId id="424" r:id="rId15"/>
    <p:sldId id="422" r:id="rId16"/>
    <p:sldId id="367" r:id="rId17"/>
    <p:sldId id="371" r:id="rId18"/>
    <p:sldId id="373" r:id="rId19"/>
    <p:sldId id="372" r:id="rId20"/>
    <p:sldId id="374" r:id="rId21"/>
    <p:sldId id="370" r:id="rId22"/>
    <p:sldId id="375" r:id="rId23"/>
    <p:sldId id="408" r:id="rId24"/>
    <p:sldId id="409" r:id="rId25"/>
    <p:sldId id="366" r:id="rId26"/>
    <p:sldId id="412" r:id="rId27"/>
    <p:sldId id="423" r:id="rId28"/>
    <p:sldId id="365" r:id="rId29"/>
    <p:sldId id="362" r:id="rId30"/>
    <p:sldId id="355" r:id="rId31"/>
    <p:sldId id="356" r:id="rId32"/>
    <p:sldId id="358" r:id="rId33"/>
    <p:sldId id="357" r:id="rId34"/>
  </p:sldIdLst>
  <p:sldSz cx="12192000" cy="6858000"/>
  <p:notesSz cx="6669088" cy="9926638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Cross" initials="SC" lastIdx="1" clrIdx="0">
    <p:extLst>
      <p:ext uri="{19B8F6BF-5375-455C-9EA6-DF929625EA0E}">
        <p15:presenceInfo xmlns:p15="http://schemas.microsoft.com/office/powerpoint/2012/main" userId="S::sc13967@bristol.ac.uk::95050c75-c08e-47d3-9b9e-088bad4f7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F37"/>
    <a:srgbClr val="FFFFFF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5" autoAdjust="0"/>
    <p:restoredTop sz="82464" autoAdjust="0"/>
  </p:normalViewPr>
  <p:slideViewPr>
    <p:cSldViewPr snapToGrid="0">
      <p:cViewPr varScale="1">
        <p:scale>
          <a:sx n="75" d="100"/>
          <a:sy n="75" d="100"/>
        </p:scale>
        <p:origin x="8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urses\MATLAB-course\Session%202%20-%20Matrices%20and%20image%20processing\Figures\Time%20to%20initialise%20matrix_ticto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Resize</c:v>
          </c:tx>
          <c:spPr>
            <a:ln w="1905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Sheet1!$B$2:$B$8</c:f>
              <c:numCache>
                <c:formatCode>0.0E+00</c:formatCode>
                <c:ptCount val="7"/>
                <c:pt idx="0">
                  <c:v>250000</c:v>
                </c:pt>
                <c:pt idx="1">
                  <c:v>1000000</c:v>
                </c:pt>
                <c:pt idx="2">
                  <c:v>2250000</c:v>
                </c:pt>
                <c:pt idx="3">
                  <c:v>4000000</c:v>
                </c:pt>
                <c:pt idx="4">
                  <c:v>6250000</c:v>
                </c:pt>
                <c:pt idx="5">
                  <c:v>9000000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0.03</c:v>
                </c:pt>
                <c:pt idx="1">
                  <c:v>0.19</c:v>
                </c:pt>
                <c:pt idx="2">
                  <c:v>0.97</c:v>
                </c:pt>
                <c:pt idx="3">
                  <c:v>2.88</c:v>
                </c:pt>
                <c:pt idx="4">
                  <c:v>5.99</c:v>
                </c:pt>
                <c:pt idx="5">
                  <c:v>10.64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31-45A4-9EC4-107CAFF6B39B}"/>
            </c:ext>
          </c:extLst>
        </c:ser>
        <c:ser>
          <c:idx val="1"/>
          <c:order val="1"/>
          <c:tx>
            <c:v>Zeros</c:v>
          </c:tx>
          <c:spPr>
            <a:ln w="25400" cap="rnd">
              <a:solidFill>
                <a:srgbClr val="BF2F37"/>
              </a:solidFill>
              <a:prstDash val="sysDash"/>
              <a:round/>
            </a:ln>
            <a:effectLst/>
          </c:spPr>
          <c:marker>
            <c:symbol val="triangle"/>
            <c:size val="8"/>
            <c:spPr>
              <a:solidFill>
                <a:schemeClr val="accent2"/>
              </a:solidFill>
              <a:ln w="12700">
                <a:solidFill>
                  <a:schemeClr val="accent2"/>
                </a:solidFill>
              </a:ln>
              <a:effectLst/>
            </c:spPr>
          </c:marker>
          <c:xVal>
            <c:numRef>
              <c:f>Sheet1!$B$2:$B$8</c:f>
              <c:numCache>
                <c:formatCode>0.0E+00</c:formatCode>
                <c:ptCount val="7"/>
                <c:pt idx="0">
                  <c:v>250000</c:v>
                </c:pt>
                <c:pt idx="1">
                  <c:v>1000000</c:v>
                </c:pt>
                <c:pt idx="2">
                  <c:v>2250000</c:v>
                </c:pt>
                <c:pt idx="3">
                  <c:v>4000000</c:v>
                </c:pt>
                <c:pt idx="4">
                  <c:v>6250000</c:v>
                </c:pt>
                <c:pt idx="5">
                  <c:v>9000000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0.05</c:v>
                </c:pt>
                <c:pt idx="4">
                  <c:v>7.0000000000000007E-2</c:v>
                </c:pt>
                <c:pt idx="5">
                  <c:v>0.11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C31-45A4-9EC4-107CAFF6B3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5110008"/>
        <c:axId val="401020184"/>
      </c:scatterChart>
      <c:valAx>
        <c:axId val="395110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Number of pixels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020184"/>
        <c:crosses val="autoZero"/>
        <c:crossBetween val="midCat"/>
      </c:valAx>
      <c:valAx>
        <c:axId val="401020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to process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110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715153"/>
            <a:ext cx="4890665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43992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67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279437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3850954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59716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48013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092C8417-ECC2-4FC2-93D2-362020D9DE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2693987"/>
            <a:ext cx="11521280" cy="1470025"/>
          </a:xfrm>
        </p:spPr>
        <p:txBody>
          <a:bodyPr/>
          <a:lstStyle/>
          <a:p>
            <a:r>
              <a:rPr lang="en-GB" dirty="0"/>
              <a:t>MATLAB for image processing</a:t>
            </a:r>
            <a:br>
              <a:rPr lang="en-GB" dirty="0"/>
            </a:br>
            <a:r>
              <a:rPr lang="en-GB" sz="2800" dirty="0"/>
              <a:t>Session 2: Matrices and 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0" y="1186594"/>
            <a:ext cx="11490880" cy="4929411"/>
          </a:xfrm>
        </p:spPr>
        <p:txBody>
          <a:bodyPr/>
          <a:lstStyle/>
          <a:p>
            <a:r>
              <a:rPr lang="en-GB" dirty="0"/>
              <a:t>Elements of a matrix indexed using square bracket notation</a:t>
            </a:r>
          </a:p>
          <a:p>
            <a:pPr lvl="1"/>
            <a:r>
              <a:rPr lang="en-GB" dirty="0"/>
              <a:t>Square brackets applied to variable name</a:t>
            </a:r>
          </a:p>
          <a:p>
            <a:pPr lvl="1"/>
            <a:r>
              <a:rPr lang="en-GB" dirty="0"/>
              <a:t>First index specifies row, second specifies column</a:t>
            </a:r>
          </a:p>
          <a:p>
            <a:pPr lvl="1"/>
            <a:r>
              <a:rPr lang="en-GB" dirty="0"/>
              <a:t>Index numbering starts at 1</a:t>
            </a:r>
          </a:p>
          <a:p>
            <a:pPr lvl="1"/>
            <a:endParaRPr lang="en-GB" sz="1200" dirty="0"/>
          </a:p>
          <a:p>
            <a:r>
              <a:rPr lang="en-GB" dirty="0"/>
              <a:t>Example, a random number array</a:t>
            </a:r>
          </a:p>
          <a:p>
            <a:pPr lvl="1"/>
            <a:r>
              <a:rPr lang="en-GB" dirty="0"/>
              <a:t>Create a 2D matrix:   	</a:t>
            </a:r>
            <a:r>
              <a:rPr lang="en-GB" i="1" dirty="0" err="1">
                <a:solidFill>
                  <a:schemeClr val="accent1"/>
                </a:solidFill>
              </a:rPr>
              <a:t>rand_array</a:t>
            </a:r>
            <a:r>
              <a:rPr lang="en-GB" i="1" dirty="0">
                <a:solidFill>
                  <a:schemeClr val="accent1"/>
                </a:solidFill>
              </a:rPr>
              <a:t> = rand(4,3);</a:t>
            </a:r>
          </a:p>
          <a:p>
            <a:pPr lvl="1"/>
            <a:r>
              <a:rPr lang="en-GB" dirty="0"/>
              <a:t>Top-left value:    	</a:t>
            </a:r>
            <a:r>
              <a:rPr lang="en-GB" i="1" dirty="0" err="1">
                <a:solidFill>
                  <a:schemeClr val="accent1"/>
                </a:solidFill>
              </a:rPr>
              <a:t>tl_val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rand_array</a:t>
            </a:r>
            <a:r>
              <a:rPr lang="en-GB" i="1" dirty="0">
                <a:solidFill>
                  <a:schemeClr val="accent1"/>
                </a:solidFill>
              </a:rPr>
              <a:t>[1,1];</a:t>
            </a:r>
          </a:p>
          <a:p>
            <a:pPr lvl="1"/>
            <a:r>
              <a:rPr lang="en-GB" dirty="0"/>
              <a:t>Bottom-left </a:t>
            </a:r>
            <a:r>
              <a:rPr lang="en-GB" dirty="0" err="1"/>
              <a:t>val</a:t>
            </a:r>
            <a:r>
              <a:rPr lang="en-GB" dirty="0"/>
              <a:t>:</a:t>
            </a:r>
            <a:r>
              <a:rPr lang="en-GB" i="1" dirty="0"/>
              <a:t>		</a:t>
            </a:r>
            <a:r>
              <a:rPr lang="en-GB" i="1" dirty="0" err="1">
                <a:solidFill>
                  <a:schemeClr val="accent1"/>
                </a:solidFill>
              </a:rPr>
              <a:t>bl_val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rand_array</a:t>
            </a:r>
            <a:r>
              <a:rPr lang="en-GB" i="1" dirty="0">
                <a:solidFill>
                  <a:schemeClr val="accent1"/>
                </a:solidFill>
              </a:rPr>
              <a:t>[4,1]; </a:t>
            </a:r>
          </a:p>
          <a:p>
            <a:pPr lvl="1"/>
            <a:r>
              <a:rPr lang="en-GB" dirty="0"/>
              <a:t>Top-right </a:t>
            </a:r>
            <a:r>
              <a:rPr lang="en-GB" dirty="0" err="1"/>
              <a:t>val</a:t>
            </a:r>
            <a:r>
              <a:rPr lang="en-GB" dirty="0"/>
              <a:t>:</a:t>
            </a:r>
            <a:r>
              <a:rPr lang="en-GB" i="1" dirty="0">
                <a:solidFill>
                  <a:schemeClr val="accent1"/>
                </a:solidFill>
              </a:rPr>
              <a:t>		</a:t>
            </a:r>
            <a:r>
              <a:rPr lang="en-GB" i="1" dirty="0" err="1">
                <a:solidFill>
                  <a:schemeClr val="accent1"/>
                </a:solidFill>
              </a:rPr>
              <a:t>tr_val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rand_array</a:t>
            </a:r>
            <a:r>
              <a:rPr lang="en-GB" i="1" dirty="0">
                <a:solidFill>
                  <a:schemeClr val="accent1"/>
                </a:solidFill>
              </a:rPr>
              <a:t>[1,3];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C443B23F-C643-4E66-AE4B-8D1AB5D56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04701"/>
              </p:ext>
            </p:extLst>
          </p:nvPr>
        </p:nvGraphicFramePr>
        <p:xfrm>
          <a:off x="9022745" y="2089126"/>
          <a:ext cx="2616537" cy="3488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179">
                  <a:extLst>
                    <a:ext uri="{9D8B030D-6E8A-4147-A177-3AD203B41FA5}">
                      <a16:colId xmlns:a16="http://schemas.microsoft.com/office/drawing/2014/main" val="2264223351"/>
                    </a:ext>
                  </a:extLst>
                </a:gridCol>
                <a:gridCol w="872179">
                  <a:extLst>
                    <a:ext uri="{9D8B030D-6E8A-4147-A177-3AD203B41FA5}">
                      <a16:colId xmlns:a16="http://schemas.microsoft.com/office/drawing/2014/main" val="4294296283"/>
                    </a:ext>
                  </a:extLst>
                </a:gridCol>
                <a:gridCol w="872179">
                  <a:extLst>
                    <a:ext uri="{9D8B030D-6E8A-4147-A177-3AD203B41FA5}">
                      <a16:colId xmlns:a16="http://schemas.microsoft.com/office/drawing/2014/main" val="3139006436"/>
                    </a:ext>
                  </a:extLst>
                </a:gridCol>
              </a:tblGrid>
              <a:tr h="872179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0.9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0.3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0.1</a:t>
                      </a:r>
                    </a:p>
                  </a:txBody>
                  <a:tcPr marL="252170" marR="252170" marT="126087" marB="126087" anchor="ctr"/>
                </a:tc>
                <a:extLst>
                  <a:ext uri="{0D108BD9-81ED-4DB2-BD59-A6C34878D82A}">
                    <a16:rowId xmlns:a16="http://schemas.microsoft.com/office/drawing/2014/main" val="2703465221"/>
                  </a:ext>
                </a:extLst>
              </a:tr>
              <a:tr h="872179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0.2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0.1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0.5</a:t>
                      </a:r>
                    </a:p>
                  </a:txBody>
                  <a:tcPr marL="252170" marR="252170" marT="126087" marB="126087" anchor="ctr"/>
                </a:tc>
                <a:extLst>
                  <a:ext uri="{0D108BD9-81ED-4DB2-BD59-A6C34878D82A}">
                    <a16:rowId xmlns:a16="http://schemas.microsoft.com/office/drawing/2014/main" val="2907702860"/>
                  </a:ext>
                </a:extLst>
              </a:tr>
              <a:tr h="872179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0.4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0.7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0.2</a:t>
                      </a:r>
                    </a:p>
                  </a:txBody>
                  <a:tcPr marL="252170" marR="252170" marT="126087" marB="126087" anchor="ctr"/>
                </a:tc>
                <a:extLst>
                  <a:ext uri="{0D108BD9-81ED-4DB2-BD59-A6C34878D82A}">
                    <a16:rowId xmlns:a16="http://schemas.microsoft.com/office/drawing/2014/main" val="637290251"/>
                  </a:ext>
                </a:extLst>
              </a:tr>
              <a:tr h="872179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0.7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0.3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0.5</a:t>
                      </a:r>
                    </a:p>
                  </a:txBody>
                  <a:tcPr marL="252170" marR="252170" marT="126087" marB="126087" anchor="ctr"/>
                </a:tc>
                <a:extLst>
                  <a:ext uri="{0D108BD9-81ED-4DB2-BD59-A6C34878D82A}">
                    <a16:rowId xmlns:a16="http://schemas.microsoft.com/office/drawing/2014/main" val="376459835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B0CCE8B-7BC7-41DB-AA1F-6DE593BF5A9E}"/>
              </a:ext>
            </a:extLst>
          </p:cNvPr>
          <p:cNvSpPr/>
          <p:nvPr/>
        </p:nvSpPr>
        <p:spPr>
          <a:xfrm>
            <a:off x="335360" y="4646428"/>
            <a:ext cx="7382512" cy="14797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9AD52B-4713-477E-AD07-4E793633205F}"/>
              </a:ext>
            </a:extLst>
          </p:cNvPr>
          <p:cNvSpPr/>
          <p:nvPr/>
        </p:nvSpPr>
        <p:spPr>
          <a:xfrm>
            <a:off x="9063385" y="2127226"/>
            <a:ext cx="792000" cy="79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70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0" y="1186594"/>
            <a:ext cx="11490880" cy="4929411"/>
          </a:xfrm>
        </p:spPr>
        <p:txBody>
          <a:bodyPr/>
          <a:lstStyle/>
          <a:p>
            <a:r>
              <a:rPr lang="en-GB" dirty="0"/>
              <a:t>Elements of a matrix indexed using square bracket notation</a:t>
            </a:r>
          </a:p>
          <a:p>
            <a:pPr lvl="1"/>
            <a:r>
              <a:rPr lang="en-GB" dirty="0"/>
              <a:t>Square brackets applied to variable name</a:t>
            </a:r>
          </a:p>
          <a:p>
            <a:pPr lvl="1"/>
            <a:r>
              <a:rPr lang="en-GB" dirty="0"/>
              <a:t>First index specifies row, second specifies column</a:t>
            </a:r>
          </a:p>
          <a:p>
            <a:pPr lvl="1"/>
            <a:r>
              <a:rPr lang="en-GB" dirty="0"/>
              <a:t>Index numbering starts at 1</a:t>
            </a:r>
          </a:p>
          <a:p>
            <a:pPr lvl="1"/>
            <a:endParaRPr lang="en-GB" sz="1200" dirty="0"/>
          </a:p>
          <a:p>
            <a:r>
              <a:rPr lang="en-GB" dirty="0"/>
              <a:t>Example, a random number array</a:t>
            </a:r>
          </a:p>
          <a:p>
            <a:pPr lvl="1"/>
            <a:r>
              <a:rPr lang="en-GB" dirty="0"/>
              <a:t>Create a 2D matrix:   	</a:t>
            </a:r>
            <a:r>
              <a:rPr lang="en-GB" i="1" dirty="0" err="1">
                <a:solidFill>
                  <a:schemeClr val="accent1"/>
                </a:solidFill>
              </a:rPr>
              <a:t>rand_array</a:t>
            </a:r>
            <a:r>
              <a:rPr lang="en-GB" i="1" dirty="0">
                <a:solidFill>
                  <a:schemeClr val="accent1"/>
                </a:solidFill>
              </a:rPr>
              <a:t> = rand(4,3);</a:t>
            </a:r>
          </a:p>
          <a:p>
            <a:pPr lvl="1"/>
            <a:r>
              <a:rPr lang="en-GB" dirty="0"/>
              <a:t>Top-left value:    	</a:t>
            </a:r>
            <a:r>
              <a:rPr lang="en-GB" i="1" dirty="0" err="1">
                <a:solidFill>
                  <a:schemeClr val="accent1"/>
                </a:solidFill>
              </a:rPr>
              <a:t>tl_val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rand_array</a:t>
            </a:r>
            <a:r>
              <a:rPr lang="en-GB" i="1" dirty="0">
                <a:solidFill>
                  <a:schemeClr val="accent1"/>
                </a:solidFill>
              </a:rPr>
              <a:t>[1,1];</a:t>
            </a:r>
          </a:p>
          <a:p>
            <a:pPr lvl="1"/>
            <a:r>
              <a:rPr lang="en-GB" dirty="0"/>
              <a:t>Bottom-left </a:t>
            </a:r>
            <a:r>
              <a:rPr lang="en-GB" dirty="0" err="1"/>
              <a:t>val</a:t>
            </a:r>
            <a:r>
              <a:rPr lang="en-GB" dirty="0"/>
              <a:t>:</a:t>
            </a:r>
            <a:r>
              <a:rPr lang="en-GB" i="1" dirty="0"/>
              <a:t>		</a:t>
            </a:r>
            <a:r>
              <a:rPr lang="en-GB" i="1" dirty="0" err="1">
                <a:solidFill>
                  <a:schemeClr val="accent1"/>
                </a:solidFill>
              </a:rPr>
              <a:t>bl_val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rand_array</a:t>
            </a:r>
            <a:r>
              <a:rPr lang="en-GB" i="1" dirty="0">
                <a:solidFill>
                  <a:schemeClr val="accent1"/>
                </a:solidFill>
              </a:rPr>
              <a:t>[4,1]; </a:t>
            </a:r>
          </a:p>
          <a:p>
            <a:pPr lvl="1"/>
            <a:r>
              <a:rPr lang="en-GB" dirty="0"/>
              <a:t>Top-right </a:t>
            </a:r>
            <a:r>
              <a:rPr lang="en-GB" dirty="0" err="1"/>
              <a:t>val</a:t>
            </a:r>
            <a:r>
              <a:rPr lang="en-GB" dirty="0"/>
              <a:t>:</a:t>
            </a:r>
            <a:r>
              <a:rPr lang="en-GB" i="1" dirty="0">
                <a:solidFill>
                  <a:schemeClr val="accent1"/>
                </a:solidFill>
              </a:rPr>
              <a:t>		</a:t>
            </a:r>
            <a:r>
              <a:rPr lang="en-GB" i="1" dirty="0" err="1">
                <a:solidFill>
                  <a:schemeClr val="accent1"/>
                </a:solidFill>
              </a:rPr>
              <a:t>tr_val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rand_array</a:t>
            </a:r>
            <a:r>
              <a:rPr lang="en-GB" i="1" dirty="0">
                <a:solidFill>
                  <a:schemeClr val="accent1"/>
                </a:solidFill>
              </a:rPr>
              <a:t>[1,3];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C443B23F-C643-4E66-AE4B-8D1AB5D56572}"/>
              </a:ext>
            </a:extLst>
          </p:cNvPr>
          <p:cNvGraphicFramePr>
            <a:graphicFrameLocks noGrp="1"/>
          </p:cNvGraphicFramePr>
          <p:nvPr/>
        </p:nvGraphicFramePr>
        <p:xfrm>
          <a:off x="9022745" y="2089126"/>
          <a:ext cx="2616537" cy="3488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179">
                  <a:extLst>
                    <a:ext uri="{9D8B030D-6E8A-4147-A177-3AD203B41FA5}">
                      <a16:colId xmlns:a16="http://schemas.microsoft.com/office/drawing/2014/main" val="2264223351"/>
                    </a:ext>
                  </a:extLst>
                </a:gridCol>
                <a:gridCol w="872179">
                  <a:extLst>
                    <a:ext uri="{9D8B030D-6E8A-4147-A177-3AD203B41FA5}">
                      <a16:colId xmlns:a16="http://schemas.microsoft.com/office/drawing/2014/main" val="4294296283"/>
                    </a:ext>
                  </a:extLst>
                </a:gridCol>
                <a:gridCol w="872179">
                  <a:extLst>
                    <a:ext uri="{9D8B030D-6E8A-4147-A177-3AD203B41FA5}">
                      <a16:colId xmlns:a16="http://schemas.microsoft.com/office/drawing/2014/main" val="3139006436"/>
                    </a:ext>
                  </a:extLst>
                </a:gridCol>
              </a:tblGrid>
              <a:tr h="872179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0.9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0.3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0.1</a:t>
                      </a:r>
                    </a:p>
                  </a:txBody>
                  <a:tcPr marL="252170" marR="252170" marT="126087" marB="126087" anchor="ctr"/>
                </a:tc>
                <a:extLst>
                  <a:ext uri="{0D108BD9-81ED-4DB2-BD59-A6C34878D82A}">
                    <a16:rowId xmlns:a16="http://schemas.microsoft.com/office/drawing/2014/main" val="2703465221"/>
                  </a:ext>
                </a:extLst>
              </a:tr>
              <a:tr h="872179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0.2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0.1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0.5</a:t>
                      </a:r>
                    </a:p>
                  </a:txBody>
                  <a:tcPr marL="252170" marR="252170" marT="126087" marB="126087" anchor="ctr"/>
                </a:tc>
                <a:extLst>
                  <a:ext uri="{0D108BD9-81ED-4DB2-BD59-A6C34878D82A}">
                    <a16:rowId xmlns:a16="http://schemas.microsoft.com/office/drawing/2014/main" val="2907702860"/>
                  </a:ext>
                </a:extLst>
              </a:tr>
              <a:tr h="872179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0.4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0.7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0.2</a:t>
                      </a:r>
                    </a:p>
                  </a:txBody>
                  <a:tcPr marL="252170" marR="252170" marT="126087" marB="126087" anchor="ctr"/>
                </a:tc>
                <a:extLst>
                  <a:ext uri="{0D108BD9-81ED-4DB2-BD59-A6C34878D82A}">
                    <a16:rowId xmlns:a16="http://schemas.microsoft.com/office/drawing/2014/main" val="637290251"/>
                  </a:ext>
                </a:extLst>
              </a:tr>
              <a:tr h="872179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0.7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0.3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0.5</a:t>
                      </a:r>
                    </a:p>
                  </a:txBody>
                  <a:tcPr marL="252170" marR="252170" marT="126087" marB="126087" anchor="ctr"/>
                </a:tc>
                <a:extLst>
                  <a:ext uri="{0D108BD9-81ED-4DB2-BD59-A6C34878D82A}">
                    <a16:rowId xmlns:a16="http://schemas.microsoft.com/office/drawing/2014/main" val="376459835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B0CCE8B-7BC7-41DB-AA1F-6DE593BF5A9E}"/>
              </a:ext>
            </a:extLst>
          </p:cNvPr>
          <p:cNvSpPr/>
          <p:nvPr/>
        </p:nvSpPr>
        <p:spPr>
          <a:xfrm>
            <a:off x="335360" y="5082363"/>
            <a:ext cx="7382512" cy="104380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9AD52B-4713-477E-AD07-4E793633205F}"/>
              </a:ext>
            </a:extLst>
          </p:cNvPr>
          <p:cNvSpPr/>
          <p:nvPr/>
        </p:nvSpPr>
        <p:spPr>
          <a:xfrm>
            <a:off x="9063385" y="4744594"/>
            <a:ext cx="792000" cy="79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81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0" y="1186594"/>
            <a:ext cx="11490880" cy="4929411"/>
          </a:xfrm>
        </p:spPr>
        <p:txBody>
          <a:bodyPr/>
          <a:lstStyle/>
          <a:p>
            <a:r>
              <a:rPr lang="en-GB" dirty="0"/>
              <a:t>Elements of a matrix indexed using square bracket notation</a:t>
            </a:r>
          </a:p>
          <a:p>
            <a:pPr lvl="1"/>
            <a:r>
              <a:rPr lang="en-GB" dirty="0"/>
              <a:t>Square brackets applied to variable name</a:t>
            </a:r>
          </a:p>
          <a:p>
            <a:pPr lvl="1"/>
            <a:r>
              <a:rPr lang="en-GB" dirty="0"/>
              <a:t>First index specifies row, second specifies column</a:t>
            </a:r>
          </a:p>
          <a:p>
            <a:pPr lvl="1"/>
            <a:r>
              <a:rPr lang="en-GB" dirty="0"/>
              <a:t>Index numbering starts at 1</a:t>
            </a:r>
          </a:p>
          <a:p>
            <a:pPr lvl="1"/>
            <a:endParaRPr lang="en-GB" sz="1200" dirty="0"/>
          </a:p>
          <a:p>
            <a:r>
              <a:rPr lang="en-GB" dirty="0"/>
              <a:t>Example, a random number array</a:t>
            </a:r>
          </a:p>
          <a:p>
            <a:pPr lvl="1"/>
            <a:r>
              <a:rPr lang="en-GB" dirty="0"/>
              <a:t>Create a 2D matrix:   	</a:t>
            </a:r>
            <a:r>
              <a:rPr lang="en-GB" i="1" dirty="0" err="1">
                <a:solidFill>
                  <a:schemeClr val="accent1"/>
                </a:solidFill>
              </a:rPr>
              <a:t>rand_array</a:t>
            </a:r>
            <a:r>
              <a:rPr lang="en-GB" i="1" dirty="0">
                <a:solidFill>
                  <a:schemeClr val="accent1"/>
                </a:solidFill>
              </a:rPr>
              <a:t> = rand(4,3);</a:t>
            </a:r>
          </a:p>
          <a:p>
            <a:pPr lvl="1"/>
            <a:r>
              <a:rPr lang="en-GB" dirty="0"/>
              <a:t>Top-left value:    	</a:t>
            </a:r>
            <a:r>
              <a:rPr lang="en-GB" i="1" dirty="0" err="1">
                <a:solidFill>
                  <a:schemeClr val="accent1"/>
                </a:solidFill>
              </a:rPr>
              <a:t>tl_val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rand_array</a:t>
            </a:r>
            <a:r>
              <a:rPr lang="en-GB" i="1" dirty="0">
                <a:solidFill>
                  <a:schemeClr val="accent1"/>
                </a:solidFill>
              </a:rPr>
              <a:t>[1,1];</a:t>
            </a:r>
          </a:p>
          <a:p>
            <a:pPr lvl="1"/>
            <a:r>
              <a:rPr lang="en-GB" dirty="0"/>
              <a:t>Bottom-left </a:t>
            </a:r>
            <a:r>
              <a:rPr lang="en-GB" dirty="0" err="1"/>
              <a:t>val</a:t>
            </a:r>
            <a:r>
              <a:rPr lang="en-GB" dirty="0"/>
              <a:t>:</a:t>
            </a:r>
            <a:r>
              <a:rPr lang="en-GB" i="1" dirty="0"/>
              <a:t>		</a:t>
            </a:r>
            <a:r>
              <a:rPr lang="en-GB" i="1" dirty="0" err="1">
                <a:solidFill>
                  <a:schemeClr val="accent1"/>
                </a:solidFill>
              </a:rPr>
              <a:t>bl_val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rand_array</a:t>
            </a:r>
            <a:r>
              <a:rPr lang="en-GB" i="1" dirty="0">
                <a:solidFill>
                  <a:schemeClr val="accent1"/>
                </a:solidFill>
              </a:rPr>
              <a:t>[4,1]; </a:t>
            </a:r>
          </a:p>
          <a:p>
            <a:pPr lvl="1"/>
            <a:r>
              <a:rPr lang="en-GB" dirty="0"/>
              <a:t>Top-right </a:t>
            </a:r>
            <a:r>
              <a:rPr lang="en-GB" dirty="0" err="1"/>
              <a:t>val</a:t>
            </a:r>
            <a:r>
              <a:rPr lang="en-GB" dirty="0"/>
              <a:t>:</a:t>
            </a:r>
            <a:r>
              <a:rPr lang="en-GB" i="1" dirty="0">
                <a:solidFill>
                  <a:schemeClr val="accent1"/>
                </a:solidFill>
              </a:rPr>
              <a:t>		</a:t>
            </a:r>
            <a:r>
              <a:rPr lang="en-GB" i="1" dirty="0" err="1">
                <a:solidFill>
                  <a:schemeClr val="accent1"/>
                </a:solidFill>
              </a:rPr>
              <a:t>tr_val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rand_array</a:t>
            </a:r>
            <a:r>
              <a:rPr lang="en-GB" i="1" dirty="0">
                <a:solidFill>
                  <a:schemeClr val="accent1"/>
                </a:solidFill>
              </a:rPr>
              <a:t>[1,3];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C443B23F-C643-4E66-AE4B-8D1AB5D56572}"/>
              </a:ext>
            </a:extLst>
          </p:cNvPr>
          <p:cNvGraphicFramePr>
            <a:graphicFrameLocks noGrp="1"/>
          </p:cNvGraphicFramePr>
          <p:nvPr/>
        </p:nvGraphicFramePr>
        <p:xfrm>
          <a:off x="9022745" y="2089126"/>
          <a:ext cx="2616537" cy="3488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179">
                  <a:extLst>
                    <a:ext uri="{9D8B030D-6E8A-4147-A177-3AD203B41FA5}">
                      <a16:colId xmlns:a16="http://schemas.microsoft.com/office/drawing/2014/main" val="2264223351"/>
                    </a:ext>
                  </a:extLst>
                </a:gridCol>
                <a:gridCol w="872179">
                  <a:extLst>
                    <a:ext uri="{9D8B030D-6E8A-4147-A177-3AD203B41FA5}">
                      <a16:colId xmlns:a16="http://schemas.microsoft.com/office/drawing/2014/main" val="4294296283"/>
                    </a:ext>
                  </a:extLst>
                </a:gridCol>
                <a:gridCol w="872179">
                  <a:extLst>
                    <a:ext uri="{9D8B030D-6E8A-4147-A177-3AD203B41FA5}">
                      <a16:colId xmlns:a16="http://schemas.microsoft.com/office/drawing/2014/main" val="3139006436"/>
                    </a:ext>
                  </a:extLst>
                </a:gridCol>
              </a:tblGrid>
              <a:tr h="872179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0.9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0.3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0.1</a:t>
                      </a:r>
                    </a:p>
                  </a:txBody>
                  <a:tcPr marL="252170" marR="252170" marT="126087" marB="126087" anchor="ctr"/>
                </a:tc>
                <a:extLst>
                  <a:ext uri="{0D108BD9-81ED-4DB2-BD59-A6C34878D82A}">
                    <a16:rowId xmlns:a16="http://schemas.microsoft.com/office/drawing/2014/main" val="2703465221"/>
                  </a:ext>
                </a:extLst>
              </a:tr>
              <a:tr h="872179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0.2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0.1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0.5</a:t>
                      </a:r>
                    </a:p>
                  </a:txBody>
                  <a:tcPr marL="252170" marR="252170" marT="126087" marB="126087" anchor="ctr"/>
                </a:tc>
                <a:extLst>
                  <a:ext uri="{0D108BD9-81ED-4DB2-BD59-A6C34878D82A}">
                    <a16:rowId xmlns:a16="http://schemas.microsoft.com/office/drawing/2014/main" val="2907702860"/>
                  </a:ext>
                </a:extLst>
              </a:tr>
              <a:tr h="872179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0.4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0.7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0.2</a:t>
                      </a:r>
                    </a:p>
                  </a:txBody>
                  <a:tcPr marL="252170" marR="252170" marT="126087" marB="126087" anchor="ctr"/>
                </a:tc>
                <a:extLst>
                  <a:ext uri="{0D108BD9-81ED-4DB2-BD59-A6C34878D82A}">
                    <a16:rowId xmlns:a16="http://schemas.microsoft.com/office/drawing/2014/main" val="637290251"/>
                  </a:ext>
                </a:extLst>
              </a:tr>
              <a:tr h="872179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0.7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0.3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0.5</a:t>
                      </a:r>
                    </a:p>
                  </a:txBody>
                  <a:tcPr marL="252170" marR="252170" marT="126087" marB="126087" anchor="ctr"/>
                </a:tc>
                <a:extLst>
                  <a:ext uri="{0D108BD9-81ED-4DB2-BD59-A6C34878D82A}">
                    <a16:rowId xmlns:a16="http://schemas.microsoft.com/office/drawing/2014/main" val="376459835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39AD52B-4713-477E-AD07-4E793633205F}"/>
              </a:ext>
            </a:extLst>
          </p:cNvPr>
          <p:cNvSpPr/>
          <p:nvPr/>
        </p:nvSpPr>
        <p:spPr>
          <a:xfrm>
            <a:off x="10804988" y="2127226"/>
            <a:ext cx="792000" cy="79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8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Indexing matrices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C9162F-7173-45EC-AC34-44A6B0616FA2}"/>
              </a:ext>
            </a:extLst>
          </p:cNvPr>
          <p:cNvGrpSpPr/>
          <p:nvPr/>
        </p:nvGrpSpPr>
        <p:grpSpPr>
          <a:xfrm>
            <a:off x="1584634" y="1993604"/>
            <a:ext cx="9022732" cy="4308873"/>
            <a:chOff x="2335794" y="3736643"/>
            <a:chExt cx="7438940" cy="25582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3CCD27-D324-438C-9840-DF6C6E15C4C8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72070C-9B87-47BD-A837-3DC37DF49F46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255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rgbClr val="BF2F37"/>
                  </a:solidFill>
                </a:rPr>
                <a:t>Exercise: Indexing a single value in a matrix</a:t>
              </a:r>
            </a:p>
            <a:p>
              <a:endParaRPr lang="en-GB" sz="2000" dirty="0"/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GB" sz="2000" dirty="0"/>
                <a:t>Create a random number matrix with 5 rows and 4 columns</a:t>
              </a:r>
            </a:p>
            <a:p>
              <a:pPr>
                <a:lnSpc>
                  <a:spcPct val="150000"/>
                </a:lnSpc>
              </a:pPr>
              <a:r>
                <a:rPr lang="en-GB" sz="2000" dirty="0"/>
                <a:t>           - Skip the semicolon at the end of the line, so we can see the matrix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 startAt="2"/>
              </a:pPr>
              <a:r>
                <a:rPr lang="en-GB" sz="2000" dirty="0"/>
                <a:t>Access the bottom right element and store as a new variable</a:t>
              </a:r>
            </a:p>
            <a:p>
              <a:pPr marL="342900" indent="-342900">
                <a:lnSpc>
                  <a:spcPct val="150000"/>
                </a:lnSpc>
                <a:buAutoNum type="arabicPeriod" startAt="2"/>
              </a:pPr>
              <a:endParaRPr lang="en-GB" sz="2000" dirty="0"/>
            </a:p>
            <a:p>
              <a:pPr algn="ctr">
                <a:lnSpc>
                  <a:spcPct val="150000"/>
                </a:lnSpc>
              </a:pPr>
              <a:r>
                <a:rPr lang="en-GB" sz="2000" dirty="0"/>
                <a:t>Does the new variable have the correct value?</a:t>
              </a:r>
            </a:p>
            <a:p>
              <a:pPr marL="342900" indent="-342900">
                <a:buAutoNum type="arabicPeriod"/>
              </a:pPr>
              <a:endParaRPr lang="en-GB" sz="2000" dirty="0"/>
            </a:p>
            <a:p>
              <a:endParaRPr lang="en-GB" sz="2000" dirty="0"/>
            </a:p>
            <a:p>
              <a:pPr marL="342900" indent="-342900">
                <a:buAutoNum type="arabicPeriod"/>
              </a:pPr>
              <a:endParaRPr lang="en-GB" sz="2000" dirty="0"/>
            </a:p>
            <a:p>
              <a:pPr lvl="2"/>
              <a:endParaRPr lang="en-GB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94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0" y="1186594"/>
            <a:ext cx="11490880" cy="4929411"/>
          </a:xfrm>
        </p:spPr>
        <p:txBody>
          <a:bodyPr/>
          <a:lstStyle/>
          <a:p>
            <a:r>
              <a:rPr lang="en-GB" dirty="0"/>
              <a:t>We can access more than on value at a time</a:t>
            </a:r>
          </a:p>
          <a:p>
            <a:pPr lvl="1"/>
            <a:r>
              <a:rPr lang="en-GB" dirty="0"/>
              <a:t>Use the colon operator to specify a range</a:t>
            </a:r>
          </a:p>
          <a:p>
            <a:pPr lvl="2"/>
            <a:r>
              <a:rPr lang="en-GB" dirty="0"/>
              <a:t>Colon on its own indicates the full range</a:t>
            </a:r>
          </a:p>
          <a:p>
            <a:pPr lvl="2"/>
            <a:r>
              <a:rPr lang="en-GB" dirty="0"/>
              <a:t>Specify a subset of the range with </a:t>
            </a:r>
            <a:r>
              <a:rPr lang="en-GB" i="1" dirty="0" err="1">
                <a:solidFill>
                  <a:schemeClr val="accent1"/>
                </a:solidFill>
              </a:rPr>
              <a:t>start:end</a:t>
            </a:r>
            <a:r>
              <a:rPr lang="en-GB" i="1" dirty="0">
                <a:solidFill>
                  <a:schemeClr val="accent1"/>
                </a:solidFill>
              </a:rPr>
              <a:t> </a:t>
            </a:r>
            <a:r>
              <a:rPr lang="en-GB" dirty="0"/>
              <a:t>form</a:t>
            </a:r>
          </a:p>
          <a:p>
            <a:pPr lvl="2"/>
            <a:r>
              <a:rPr lang="en-GB" dirty="0"/>
              <a:t>Specify an interval range with </a:t>
            </a:r>
            <a:r>
              <a:rPr lang="en-GB" i="1" dirty="0" err="1">
                <a:solidFill>
                  <a:schemeClr val="accent1"/>
                </a:solidFill>
              </a:rPr>
              <a:t>start:interval:end</a:t>
            </a:r>
            <a:r>
              <a:rPr lang="en-GB" i="1" dirty="0">
                <a:solidFill>
                  <a:schemeClr val="accent1"/>
                </a:solidFill>
              </a:rPr>
              <a:t> </a:t>
            </a:r>
            <a:r>
              <a:rPr lang="en-GB" dirty="0"/>
              <a:t>form</a:t>
            </a:r>
          </a:p>
          <a:p>
            <a:pPr lvl="1"/>
            <a:endParaRPr lang="en-GB" sz="1200" dirty="0"/>
          </a:p>
          <a:p>
            <a:r>
              <a:rPr lang="en-GB" dirty="0"/>
              <a:t>Back to our random number array</a:t>
            </a:r>
          </a:p>
          <a:p>
            <a:pPr lvl="1"/>
            <a:r>
              <a:rPr lang="en-GB" dirty="0"/>
              <a:t>All first row:    		</a:t>
            </a:r>
            <a:r>
              <a:rPr lang="en-GB" i="1" dirty="0">
                <a:solidFill>
                  <a:schemeClr val="accent1"/>
                </a:solidFill>
              </a:rPr>
              <a:t>row_1 = </a:t>
            </a:r>
            <a:r>
              <a:rPr lang="en-GB" i="1" dirty="0" err="1">
                <a:solidFill>
                  <a:schemeClr val="accent1"/>
                </a:solidFill>
              </a:rPr>
              <a:t>rand_array</a:t>
            </a:r>
            <a:r>
              <a:rPr lang="en-GB" i="1" dirty="0">
                <a:solidFill>
                  <a:schemeClr val="accent1"/>
                </a:solidFill>
              </a:rPr>
              <a:t>[1,:];</a:t>
            </a:r>
          </a:p>
          <a:p>
            <a:pPr lvl="1"/>
            <a:r>
              <a:rPr lang="en-GB" dirty="0"/>
              <a:t>All second column</a:t>
            </a:r>
            <a:r>
              <a:rPr lang="en-GB" i="1" dirty="0"/>
              <a:t>:	</a:t>
            </a:r>
            <a:r>
              <a:rPr lang="en-GB" i="1" dirty="0">
                <a:solidFill>
                  <a:schemeClr val="accent1"/>
                </a:solidFill>
              </a:rPr>
              <a:t>col_2 = </a:t>
            </a:r>
            <a:r>
              <a:rPr lang="en-GB" i="1" dirty="0" err="1">
                <a:solidFill>
                  <a:schemeClr val="accent1"/>
                </a:solidFill>
              </a:rPr>
              <a:t>rand_array</a:t>
            </a:r>
            <a:r>
              <a:rPr lang="en-GB" i="1" dirty="0">
                <a:solidFill>
                  <a:schemeClr val="accent1"/>
                </a:solidFill>
              </a:rPr>
              <a:t>[:,2]; </a:t>
            </a:r>
          </a:p>
          <a:p>
            <a:pPr lvl="1"/>
            <a:r>
              <a:rPr lang="en-GB" dirty="0"/>
              <a:t>Subset of third col.:</a:t>
            </a:r>
            <a:r>
              <a:rPr lang="en-GB" i="1" dirty="0">
                <a:solidFill>
                  <a:schemeClr val="accent1"/>
                </a:solidFill>
              </a:rPr>
              <a:t>	col_3 = </a:t>
            </a:r>
            <a:r>
              <a:rPr lang="en-GB" i="1" dirty="0" err="1">
                <a:solidFill>
                  <a:schemeClr val="accent1"/>
                </a:solidFill>
              </a:rPr>
              <a:t>rand_array</a:t>
            </a:r>
            <a:r>
              <a:rPr lang="en-GB" i="1" dirty="0">
                <a:solidFill>
                  <a:schemeClr val="accent1"/>
                </a:solidFill>
              </a:rPr>
              <a:t>[1,3];</a:t>
            </a:r>
          </a:p>
          <a:p>
            <a:pPr lvl="1"/>
            <a:r>
              <a:rPr lang="en-GB" dirty="0"/>
              <a:t>2D region:		</a:t>
            </a:r>
            <a:r>
              <a:rPr lang="en-GB" i="1" dirty="0">
                <a:solidFill>
                  <a:schemeClr val="accent1"/>
                </a:solidFill>
              </a:rPr>
              <a:t>subset_2D = </a:t>
            </a:r>
            <a:r>
              <a:rPr lang="en-GB" i="1" dirty="0" err="1">
                <a:solidFill>
                  <a:schemeClr val="accent1"/>
                </a:solidFill>
              </a:rPr>
              <a:t>rand_array</a:t>
            </a:r>
            <a:r>
              <a:rPr lang="en-GB" i="1" dirty="0">
                <a:solidFill>
                  <a:schemeClr val="accent1"/>
                </a:solidFill>
              </a:rPr>
              <a:t>[2:3,1:3];</a:t>
            </a:r>
          </a:p>
          <a:p>
            <a:endParaRPr lang="en-GB" dirty="0"/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7215CCC6-A37C-4B9F-B2FF-E6B361490ECF}"/>
              </a:ext>
            </a:extLst>
          </p:cNvPr>
          <p:cNvGraphicFramePr>
            <a:graphicFrameLocks noGrp="1"/>
          </p:cNvGraphicFramePr>
          <p:nvPr/>
        </p:nvGraphicFramePr>
        <p:xfrm>
          <a:off x="9022745" y="2089126"/>
          <a:ext cx="2616537" cy="3488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179">
                  <a:extLst>
                    <a:ext uri="{9D8B030D-6E8A-4147-A177-3AD203B41FA5}">
                      <a16:colId xmlns:a16="http://schemas.microsoft.com/office/drawing/2014/main" val="2264223351"/>
                    </a:ext>
                  </a:extLst>
                </a:gridCol>
                <a:gridCol w="872179">
                  <a:extLst>
                    <a:ext uri="{9D8B030D-6E8A-4147-A177-3AD203B41FA5}">
                      <a16:colId xmlns:a16="http://schemas.microsoft.com/office/drawing/2014/main" val="4294296283"/>
                    </a:ext>
                  </a:extLst>
                </a:gridCol>
                <a:gridCol w="872179">
                  <a:extLst>
                    <a:ext uri="{9D8B030D-6E8A-4147-A177-3AD203B41FA5}">
                      <a16:colId xmlns:a16="http://schemas.microsoft.com/office/drawing/2014/main" val="3139006436"/>
                    </a:ext>
                  </a:extLst>
                </a:gridCol>
              </a:tblGrid>
              <a:tr h="872179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0.9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0.3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0.1</a:t>
                      </a:r>
                    </a:p>
                  </a:txBody>
                  <a:tcPr marL="252170" marR="252170" marT="126087" marB="126087" anchor="ctr"/>
                </a:tc>
                <a:extLst>
                  <a:ext uri="{0D108BD9-81ED-4DB2-BD59-A6C34878D82A}">
                    <a16:rowId xmlns:a16="http://schemas.microsoft.com/office/drawing/2014/main" val="2703465221"/>
                  </a:ext>
                </a:extLst>
              </a:tr>
              <a:tr h="872179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0.2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0.1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0.5</a:t>
                      </a:r>
                    </a:p>
                  </a:txBody>
                  <a:tcPr marL="252170" marR="252170" marT="126087" marB="126087" anchor="ctr"/>
                </a:tc>
                <a:extLst>
                  <a:ext uri="{0D108BD9-81ED-4DB2-BD59-A6C34878D82A}">
                    <a16:rowId xmlns:a16="http://schemas.microsoft.com/office/drawing/2014/main" val="2907702860"/>
                  </a:ext>
                </a:extLst>
              </a:tr>
              <a:tr h="872179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0.4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0.7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0.2</a:t>
                      </a:r>
                    </a:p>
                  </a:txBody>
                  <a:tcPr marL="252170" marR="252170" marT="126087" marB="126087" anchor="ctr"/>
                </a:tc>
                <a:extLst>
                  <a:ext uri="{0D108BD9-81ED-4DB2-BD59-A6C34878D82A}">
                    <a16:rowId xmlns:a16="http://schemas.microsoft.com/office/drawing/2014/main" val="637290251"/>
                  </a:ext>
                </a:extLst>
              </a:tr>
              <a:tr h="872179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0.7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0.3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0.5</a:t>
                      </a:r>
                    </a:p>
                  </a:txBody>
                  <a:tcPr marL="252170" marR="252170" marT="126087" marB="126087" anchor="ctr"/>
                </a:tc>
                <a:extLst>
                  <a:ext uri="{0D108BD9-81ED-4DB2-BD59-A6C34878D82A}">
                    <a16:rowId xmlns:a16="http://schemas.microsoft.com/office/drawing/2014/main" val="376459835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FBF2BF8-5F0B-434A-8DB9-866822699644}"/>
              </a:ext>
            </a:extLst>
          </p:cNvPr>
          <p:cNvSpPr/>
          <p:nvPr/>
        </p:nvSpPr>
        <p:spPr>
          <a:xfrm>
            <a:off x="10804988" y="2127226"/>
            <a:ext cx="792000" cy="79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86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Creating matrices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80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2D matrix from known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Surround values with square brackets</a:t>
            </a:r>
          </a:p>
          <a:p>
            <a:pPr lvl="1"/>
            <a:r>
              <a:rPr lang="en-GB" dirty="0"/>
              <a:t>Comma-separate items on the same row</a:t>
            </a:r>
          </a:p>
          <a:p>
            <a:pPr lvl="1"/>
            <a:r>
              <a:rPr lang="en-GB" dirty="0"/>
              <a:t>Semicolon-separate rows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0D0426-0B06-473B-9CD0-B82445A8FEE4}"/>
              </a:ext>
            </a:extLst>
          </p:cNvPr>
          <p:cNvSpPr txBox="1">
            <a:spLocks/>
          </p:cNvSpPr>
          <p:nvPr/>
        </p:nvSpPr>
        <p:spPr>
          <a:xfrm>
            <a:off x="335360" y="2805583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single row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53AA60D-C624-43EF-9E8C-99F29A3BF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20" y="3850376"/>
            <a:ext cx="2804160" cy="21907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5B85927-0157-4AB1-B1CE-6782F9DF5441}"/>
              </a:ext>
            </a:extLst>
          </p:cNvPr>
          <p:cNvSpPr txBox="1">
            <a:spLocks/>
          </p:cNvSpPr>
          <p:nvPr/>
        </p:nvSpPr>
        <p:spPr>
          <a:xfrm>
            <a:off x="4176560" y="2805582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single column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7002C5-58B7-4395-B99C-219A0BA87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80" y="3850376"/>
            <a:ext cx="2804160" cy="21907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3B329FC-57D7-4384-A84D-C614B27BF593}"/>
              </a:ext>
            </a:extLst>
          </p:cNvPr>
          <p:cNvSpPr txBox="1">
            <a:spLocks/>
          </p:cNvSpPr>
          <p:nvPr/>
        </p:nvSpPr>
        <p:spPr>
          <a:xfrm>
            <a:off x="8015442" y="2805579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true 2D matrix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5EB208-4DE9-48EF-832B-B81488BF7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962" y="3850376"/>
            <a:ext cx="2804160" cy="219075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46033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Matrices can be joined along existing or new axes</a:t>
            </a:r>
          </a:p>
          <a:p>
            <a:pPr lvl="1"/>
            <a:r>
              <a:rPr lang="en-GB" dirty="0"/>
              <a:t>Used to create higher dimensionalities than 2D</a:t>
            </a:r>
          </a:p>
          <a:p>
            <a:pPr lvl="1"/>
            <a:endParaRPr lang="en-GB" sz="1200" dirty="0"/>
          </a:p>
          <a:p>
            <a:r>
              <a:rPr lang="en-GB" dirty="0"/>
              <a:t>Using concatenation function</a:t>
            </a:r>
          </a:p>
          <a:p>
            <a:pPr lvl="1"/>
            <a:r>
              <a:rPr lang="en-GB" dirty="0"/>
              <a:t>Create separate matrices, then join using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function</a:t>
            </a:r>
          </a:p>
          <a:p>
            <a:pPr lvl="1"/>
            <a:r>
              <a:rPr lang="en-GB" dirty="0"/>
              <a:t>First argument of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specifies axis to concatenate along</a:t>
            </a:r>
          </a:p>
          <a:p>
            <a:pPr lvl="1"/>
            <a:endParaRPr lang="en-GB" sz="1200" dirty="0"/>
          </a:p>
          <a:p>
            <a:r>
              <a:rPr lang="en-GB" dirty="0"/>
              <a:t>By indexing</a:t>
            </a:r>
          </a:p>
          <a:p>
            <a:pPr lvl="1"/>
            <a:r>
              <a:rPr lang="en-GB" dirty="0"/>
              <a:t>Create separate matrices, then merge one into the other</a:t>
            </a:r>
          </a:p>
          <a:p>
            <a:pPr lvl="1"/>
            <a:r>
              <a:rPr lang="en-GB" dirty="0"/>
              <a:t>Not as simple to extend existing dimensions (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is better)</a:t>
            </a:r>
          </a:p>
          <a:p>
            <a:pPr lvl="1"/>
            <a:r>
              <a:rPr lang="en-GB" dirty="0"/>
              <a:t>We’ll look into indexing in more detail later 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D3422C-CF2F-475A-94EB-1CB488A2AEC9}"/>
              </a:ext>
            </a:extLst>
          </p:cNvPr>
          <p:cNvSpPr/>
          <p:nvPr/>
        </p:nvSpPr>
        <p:spPr>
          <a:xfrm>
            <a:off x="335360" y="2362200"/>
            <a:ext cx="11521280" cy="37639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4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Matrices can be joined along existing or new axes</a:t>
            </a:r>
          </a:p>
          <a:p>
            <a:pPr lvl="1"/>
            <a:r>
              <a:rPr lang="en-GB" dirty="0"/>
              <a:t>Used to create higher dimensionalities than 2D</a:t>
            </a:r>
          </a:p>
          <a:p>
            <a:pPr lvl="1"/>
            <a:endParaRPr lang="en-GB" sz="1200" dirty="0"/>
          </a:p>
          <a:p>
            <a:r>
              <a:rPr lang="en-GB" dirty="0"/>
              <a:t>Using concatenation function</a:t>
            </a:r>
          </a:p>
          <a:p>
            <a:pPr lvl="1"/>
            <a:r>
              <a:rPr lang="en-GB" dirty="0"/>
              <a:t>Create separate matrices, then join using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function</a:t>
            </a:r>
          </a:p>
          <a:p>
            <a:pPr lvl="1"/>
            <a:r>
              <a:rPr lang="en-GB" dirty="0"/>
              <a:t>First argument of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specifies axis to concatenate along</a:t>
            </a:r>
          </a:p>
          <a:p>
            <a:pPr lvl="1"/>
            <a:endParaRPr lang="en-GB" sz="1200" dirty="0"/>
          </a:p>
          <a:p>
            <a:r>
              <a:rPr lang="en-GB" dirty="0"/>
              <a:t>By indexing</a:t>
            </a:r>
          </a:p>
          <a:p>
            <a:pPr lvl="1"/>
            <a:r>
              <a:rPr lang="en-GB" dirty="0"/>
              <a:t>Create separate matrices, then merge one into the other</a:t>
            </a:r>
          </a:p>
          <a:p>
            <a:pPr lvl="1"/>
            <a:r>
              <a:rPr lang="en-GB" dirty="0"/>
              <a:t>Not as simple to extend existing dimensions (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is better)</a:t>
            </a:r>
          </a:p>
          <a:p>
            <a:pPr lvl="1"/>
            <a:r>
              <a:rPr lang="en-GB" dirty="0"/>
              <a:t>We’ll look into indexing in more detail later 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D3422C-CF2F-475A-94EB-1CB488A2AEC9}"/>
              </a:ext>
            </a:extLst>
          </p:cNvPr>
          <p:cNvSpPr/>
          <p:nvPr/>
        </p:nvSpPr>
        <p:spPr>
          <a:xfrm>
            <a:off x="335360" y="3857297"/>
            <a:ext cx="11521280" cy="22688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DBF88-9070-480B-A837-4C932A17F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962" y="1344158"/>
            <a:ext cx="2804160" cy="4696968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AEC3F5-97E9-4E72-A151-AB0ABA786691}"/>
              </a:ext>
            </a:extLst>
          </p:cNvPr>
          <p:cNvSpPr/>
          <p:nvPr/>
        </p:nvSpPr>
        <p:spPr>
          <a:xfrm>
            <a:off x="8903585" y="3444875"/>
            <a:ext cx="2097790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64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matrices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9B021CB-97DB-4981-A50E-D47508637B41}"/>
              </a:ext>
            </a:extLst>
          </p:cNvPr>
          <p:cNvSpPr txBox="1">
            <a:spLocks/>
          </p:cNvSpPr>
          <p:nvPr/>
        </p:nvSpPr>
        <p:spPr>
          <a:xfrm>
            <a:off x="335359" y="1198175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Joining vertically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E266A01-BDAA-41F5-A602-56C0536C9764}"/>
              </a:ext>
            </a:extLst>
          </p:cNvPr>
          <p:cNvSpPr txBox="1">
            <a:spLocks/>
          </p:cNvSpPr>
          <p:nvPr/>
        </p:nvSpPr>
        <p:spPr>
          <a:xfrm>
            <a:off x="4176560" y="1198178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Joining horizontally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592B9A9-ABD6-4508-B8B8-5BEE4F4E5EA1}"/>
              </a:ext>
            </a:extLst>
          </p:cNvPr>
          <p:cNvSpPr txBox="1">
            <a:spLocks/>
          </p:cNvSpPr>
          <p:nvPr/>
        </p:nvSpPr>
        <p:spPr>
          <a:xfrm>
            <a:off x="8015442" y="1198175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Joining along new axis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64607-8CAD-4193-A0C5-1456B9923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80" y="1834886"/>
            <a:ext cx="2804160" cy="420624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18412C-DCE6-42C7-A9EE-5F5A1E139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962" y="1834886"/>
            <a:ext cx="2804160" cy="420624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A2E758-2613-45D9-9FAE-AEA6B61BC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920" y="1834886"/>
            <a:ext cx="2804160" cy="420624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8DE8992-0794-4720-967E-8DDB8AFA8180}"/>
              </a:ext>
            </a:extLst>
          </p:cNvPr>
          <p:cNvSpPr/>
          <p:nvPr/>
        </p:nvSpPr>
        <p:spPr>
          <a:xfrm>
            <a:off x="1221351" y="3933244"/>
            <a:ext cx="2097790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384821-8010-443B-9EDD-885F1514A0DB}"/>
              </a:ext>
            </a:extLst>
          </p:cNvPr>
          <p:cNvSpPr/>
          <p:nvPr/>
        </p:nvSpPr>
        <p:spPr>
          <a:xfrm>
            <a:off x="5059437" y="3933243"/>
            <a:ext cx="2097790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E11C6E-3ED8-45A5-8D23-893E23B12A03}"/>
              </a:ext>
            </a:extLst>
          </p:cNvPr>
          <p:cNvSpPr/>
          <p:nvPr/>
        </p:nvSpPr>
        <p:spPr>
          <a:xfrm>
            <a:off x="8910007" y="2355904"/>
            <a:ext cx="2097790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5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Session 1</a:t>
            </a:r>
          </a:p>
          <a:p>
            <a:pPr lvl="1"/>
            <a:r>
              <a:rPr lang="en-GB" sz="2400" dirty="0"/>
              <a:t>Introduction to MATLAB</a:t>
            </a:r>
          </a:p>
          <a:p>
            <a:pPr lvl="1"/>
            <a:r>
              <a:rPr lang="en-GB" sz="2400" dirty="0"/>
              <a:t>Data types</a:t>
            </a:r>
          </a:p>
          <a:p>
            <a:pPr lvl="1"/>
            <a:r>
              <a:rPr lang="en-GB" sz="2400" dirty="0"/>
              <a:t>Conditional statements and loops</a:t>
            </a:r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3</a:t>
            </a:r>
          </a:p>
          <a:p>
            <a:pPr lvl="1"/>
            <a:r>
              <a:rPr lang="en-GB" sz="2400" dirty="0"/>
              <a:t>Advanced data structures</a:t>
            </a:r>
          </a:p>
          <a:p>
            <a:pPr lvl="1"/>
            <a:r>
              <a:rPr lang="en-GB" sz="2400" dirty="0"/>
              <a:t>Advanced image reading (</a:t>
            </a:r>
            <a:r>
              <a:rPr lang="en-GB" sz="2400" dirty="0" err="1"/>
              <a:t>Bioformats</a:t>
            </a:r>
            <a:r>
              <a:rPr lang="en-GB" sz="2400" dirty="0"/>
              <a:t>)</a:t>
            </a:r>
            <a:endParaRPr lang="en-GB" sz="2000" dirty="0"/>
          </a:p>
          <a:p>
            <a:pPr lvl="1"/>
            <a:r>
              <a:rPr lang="en-GB" sz="2400" dirty="0"/>
              <a:t>Object-oriented programming</a:t>
            </a:r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68441-D1D8-40DF-8257-0B2FE0BFC97F}"/>
              </a:ext>
            </a:extLst>
          </p:cNvPr>
          <p:cNvSpPr txBox="1">
            <a:spLocks/>
          </p:cNvSpPr>
          <p:nvPr/>
        </p:nvSpPr>
        <p:spPr>
          <a:xfrm>
            <a:off x="6096000" y="1196942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Session 2</a:t>
            </a:r>
          </a:p>
          <a:p>
            <a:pPr lvl="1"/>
            <a:r>
              <a:rPr lang="en-GB" sz="2400" dirty="0"/>
              <a:t>Matrix operations</a:t>
            </a:r>
          </a:p>
          <a:p>
            <a:pPr lvl="1"/>
            <a:r>
              <a:rPr lang="en-GB" sz="2400" dirty="0"/>
              <a:t>Image processing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4</a:t>
            </a:r>
          </a:p>
          <a:p>
            <a:pPr lvl="1"/>
            <a:r>
              <a:rPr lang="en-GB" sz="2400" dirty="0"/>
              <a:t>Figures and plotting</a:t>
            </a:r>
          </a:p>
          <a:p>
            <a:pPr lvl="1"/>
            <a:r>
              <a:rPr lang="en-GB" sz="2400" dirty="0"/>
              <a:t>Designing a user interface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4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Matrices can be joined along existing or new axes</a:t>
            </a:r>
          </a:p>
          <a:p>
            <a:pPr lvl="1"/>
            <a:r>
              <a:rPr lang="en-GB" dirty="0"/>
              <a:t>Used to create higher dimensionalities than 2D</a:t>
            </a:r>
          </a:p>
          <a:p>
            <a:pPr lvl="1"/>
            <a:endParaRPr lang="en-GB" sz="1200" dirty="0"/>
          </a:p>
          <a:p>
            <a:r>
              <a:rPr lang="en-GB" dirty="0"/>
              <a:t>Using concatenation function</a:t>
            </a:r>
          </a:p>
          <a:p>
            <a:pPr lvl="1"/>
            <a:r>
              <a:rPr lang="en-GB" dirty="0"/>
              <a:t>Create separate matrices, then join using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function</a:t>
            </a:r>
          </a:p>
          <a:p>
            <a:pPr lvl="1"/>
            <a:r>
              <a:rPr lang="en-GB" dirty="0"/>
              <a:t>First argument of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specifies axis to concatenate along</a:t>
            </a:r>
          </a:p>
          <a:p>
            <a:pPr lvl="1"/>
            <a:endParaRPr lang="en-GB" sz="1200" dirty="0"/>
          </a:p>
          <a:p>
            <a:r>
              <a:rPr lang="en-GB" dirty="0"/>
              <a:t>By indexing</a:t>
            </a:r>
          </a:p>
          <a:p>
            <a:pPr lvl="1"/>
            <a:r>
              <a:rPr lang="en-GB" dirty="0"/>
              <a:t>Create separate matrices, then merge one into the other</a:t>
            </a:r>
          </a:p>
          <a:p>
            <a:pPr lvl="1"/>
            <a:r>
              <a:rPr lang="en-GB" dirty="0"/>
              <a:t>Not as simple to extend existing dimensions (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 is better)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0BAEFA-D303-4DB8-9C12-CE043C51E41A}"/>
              </a:ext>
            </a:extLst>
          </p:cNvPr>
          <p:cNvSpPr/>
          <p:nvPr/>
        </p:nvSpPr>
        <p:spPr>
          <a:xfrm>
            <a:off x="335360" y="2185639"/>
            <a:ext cx="11521280" cy="176189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ECB1F-47B4-4727-9942-BEC780DE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962" y="1344158"/>
            <a:ext cx="2804160" cy="4696968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4FCC21-AE80-40B2-B5EA-C669B6C061DB}"/>
              </a:ext>
            </a:extLst>
          </p:cNvPr>
          <p:cNvSpPr/>
          <p:nvPr/>
        </p:nvSpPr>
        <p:spPr>
          <a:xfrm>
            <a:off x="9039225" y="1863711"/>
            <a:ext cx="590550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AC471-D56E-4616-A5DE-B46068DC22B6}"/>
              </a:ext>
            </a:extLst>
          </p:cNvPr>
          <p:cNvSpPr/>
          <p:nvPr/>
        </p:nvSpPr>
        <p:spPr>
          <a:xfrm>
            <a:off x="9039224" y="5492322"/>
            <a:ext cx="1006476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3AE187-07EC-47FD-B97F-3EE7E2B7415F}"/>
              </a:ext>
            </a:extLst>
          </p:cNvPr>
          <p:cNvSpPr/>
          <p:nvPr/>
        </p:nvSpPr>
        <p:spPr>
          <a:xfrm>
            <a:off x="8903585" y="2809297"/>
            <a:ext cx="1526290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56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empty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Initialising the empty matrix using </a:t>
            </a:r>
            <a:r>
              <a:rPr lang="en-GB" i="1" dirty="0">
                <a:solidFill>
                  <a:schemeClr val="accent1"/>
                </a:solidFill>
              </a:rPr>
              <a:t>zeros</a:t>
            </a:r>
            <a:r>
              <a:rPr lang="en-GB" dirty="0"/>
              <a:t> function</a:t>
            </a:r>
          </a:p>
          <a:p>
            <a:pPr lvl="1"/>
            <a:r>
              <a:rPr lang="en-GB" dirty="0"/>
              <a:t>This </a:t>
            </a:r>
            <a:r>
              <a:rPr lang="en-GB" dirty="0" err="1"/>
              <a:t>preallocates</a:t>
            </a:r>
            <a:r>
              <a:rPr lang="en-GB" dirty="0"/>
              <a:t> the necessary memory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3091F68-8DDC-4B9D-BA68-4C7E3CE70A7E}"/>
              </a:ext>
            </a:extLst>
          </p:cNvPr>
          <p:cNvSpPr txBox="1">
            <a:spLocks/>
          </p:cNvSpPr>
          <p:nvPr/>
        </p:nvSpPr>
        <p:spPr>
          <a:xfrm>
            <a:off x="335359" y="2357905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1D (</a:t>
            </a:r>
            <a:r>
              <a:rPr lang="en-GB" dirty="0" err="1"/>
              <a:t>ish</a:t>
            </a:r>
            <a:r>
              <a:rPr lang="en-GB" dirty="0"/>
              <a:t>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C7E189-4173-447C-A12F-1270BECE44AA}"/>
              </a:ext>
            </a:extLst>
          </p:cNvPr>
          <p:cNvSpPr txBox="1">
            <a:spLocks/>
          </p:cNvSpPr>
          <p:nvPr/>
        </p:nvSpPr>
        <p:spPr>
          <a:xfrm>
            <a:off x="4176560" y="2357908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2D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98BE63D-1D14-4A85-B06A-8637B3F4254E}"/>
              </a:ext>
            </a:extLst>
          </p:cNvPr>
          <p:cNvSpPr txBox="1">
            <a:spLocks/>
          </p:cNvSpPr>
          <p:nvPr/>
        </p:nvSpPr>
        <p:spPr>
          <a:xfrm>
            <a:off x="8015442" y="2357905"/>
            <a:ext cx="3841200" cy="187821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3D</a:t>
            </a:r>
          </a:p>
          <a:p>
            <a:pPr lvl="1"/>
            <a:endParaRPr lang="en-GB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4D89ED-06E4-4821-A17A-C78DC122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371" y="2942072"/>
            <a:ext cx="2426970" cy="3099054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9C685C-6C43-47D5-9887-EB87FBD4D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10" y="2942072"/>
            <a:ext cx="2426970" cy="3099054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C94265-1FC0-4157-B904-06C8D83FE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750" y="2942072"/>
            <a:ext cx="2426970" cy="3099054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21383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need for initialisation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can’t we create a small matrix and resize as necessary?</a:t>
            </a:r>
          </a:p>
          <a:p>
            <a:pPr lvl="1"/>
            <a:r>
              <a:rPr lang="en-GB" dirty="0"/>
              <a:t>Matrices can be re-sized (e.g. via </a:t>
            </a:r>
            <a:r>
              <a:rPr lang="en-GB" i="1" dirty="0">
                <a:solidFill>
                  <a:schemeClr val="accent1"/>
                </a:solidFill>
              </a:rPr>
              <a:t>cat</a:t>
            </a:r>
            <a:r>
              <a:rPr lang="en-GB" dirty="0"/>
              <a:t>), but this is SLOW</a:t>
            </a:r>
          </a:p>
          <a:p>
            <a:pPr lvl="1"/>
            <a:r>
              <a:rPr lang="en-GB" dirty="0"/>
              <a:t>Resize operations require the matrix to be moved in the PC’s memory</a:t>
            </a:r>
          </a:p>
          <a:p>
            <a:pPr lvl="1"/>
            <a:endParaRPr lang="en-GB" sz="1200" dirty="0"/>
          </a:p>
          <a:p>
            <a:r>
              <a:rPr lang="en-GB" dirty="0"/>
              <a:t>We can see this wasted time using a couple of tools</a:t>
            </a:r>
          </a:p>
          <a:p>
            <a:pPr lvl="1"/>
            <a:r>
              <a:rPr lang="en-GB" dirty="0" err="1"/>
              <a:t>TicToc</a:t>
            </a:r>
            <a:endParaRPr lang="en-GB" dirty="0"/>
          </a:p>
          <a:p>
            <a:pPr lvl="2"/>
            <a:r>
              <a:rPr lang="en-GB" dirty="0"/>
              <a:t>Tells us the time between </a:t>
            </a:r>
            <a:r>
              <a:rPr lang="en-GB" i="1" dirty="0">
                <a:solidFill>
                  <a:schemeClr val="accent1"/>
                </a:solidFill>
              </a:rPr>
              <a:t>tic</a:t>
            </a:r>
            <a:r>
              <a:rPr lang="en-GB" dirty="0"/>
              <a:t> and </a:t>
            </a:r>
            <a:r>
              <a:rPr lang="en-GB" i="1" dirty="0">
                <a:solidFill>
                  <a:schemeClr val="accent1"/>
                </a:solidFill>
              </a:rPr>
              <a:t>toc</a:t>
            </a:r>
            <a:r>
              <a:rPr lang="en-GB" dirty="0"/>
              <a:t> commands</a:t>
            </a:r>
          </a:p>
          <a:p>
            <a:pPr lvl="1"/>
            <a:r>
              <a:rPr lang="en-GB" dirty="0"/>
              <a:t>Profiler</a:t>
            </a:r>
            <a:endParaRPr lang="en-GB" i="1" dirty="0">
              <a:solidFill>
                <a:schemeClr val="accent1"/>
              </a:solidFill>
            </a:endParaRPr>
          </a:p>
          <a:p>
            <a:pPr lvl="2"/>
            <a:r>
              <a:rPr lang="en-GB" dirty="0"/>
              <a:t>A graphical tool to evaluate code performance in greater detail</a:t>
            </a:r>
          </a:p>
          <a:p>
            <a:pPr lvl="2"/>
            <a:r>
              <a:rPr lang="en-GB" dirty="0"/>
              <a:t>Reports number of calls per line</a:t>
            </a:r>
          </a:p>
          <a:p>
            <a:pPr lvl="2"/>
            <a:r>
              <a:rPr lang="en-GB" dirty="0"/>
              <a:t>Reports time taken per line</a:t>
            </a:r>
          </a:p>
        </p:txBody>
      </p:sp>
    </p:spTree>
    <p:extLst>
      <p:ext uri="{BB962C8B-B14F-4D97-AF65-F5344CB8AC3E}">
        <p14:creationId xmlns:p14="http://schemas.microsoft.com/office/powerpoint/2010/main" val="17392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7460AC-53A0-481B-9F9D-089141145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945" y="3526526"/>
            <a:ext cx="2952750" cy="251460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Tic Toc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Tells us the time between </a:t>
            </a:r>
            <a:r>
              <a:rPr lang="en-GB" i="1" dirty="0">
                <a:solidFill>
                  <a:schemeClr val="accent1"/>
                </a:solidFill>
              </a:rPr>
              <a:t>tic</a:t>
            </a:r>
            <a:r>
              <a:rPr lang="en-GB" dirty="0"/>
              <a:t> and </a:t>
            </a:r>
            <a:r>
              <a:rPr lang="en-GB" i="1" dirty="0">
                <a:solidFill>
                  <a:schemeClr val="accent1"/>
                </a:solidFill>
              </a:rPr>
              <a:t>toc</a:t>
            </a:r>
            <a:r>
              <a:rPr lang="en-GB" dirty="0"/>
              <a:t> commands</a:t>
            </a:r>
          </a:p>
          <a:p>
            <a:pPr lvl="1"/>
            <a:r>
              <a:rPr lang="en-GB" dirty="0"/>
              <a:t>Start timing using </a:t>
            </a:r>
            <a:r>
              <a:rPr lang="en-GB" i="1" dirty="0">
                <a:solidFill>
                  <a:schemeClr val="accent1"/>
                </a:solidFill>
              </a:rPr>
              <a:t>tic</a:t>
            </a:r>
            <a:r>
              <a:rPr lang="en-GB" dirty="0"/>
              <a:t> command</a:t>
            </a:r>
          </a:p>
          <a:p>
            <a:pPr lvl="1"/>
            <a:r>
              <a:rPr lang="en-GB" dirty="0"/>
              <a:t>Get the time elapsed since </a:t>
            </a:r>
            <a:r>
              <a:rPr lang="en-GB" i="1" dirty="0">
                <a:solidFill>
                  <a:schemeClr val="accent1"/>
                </a:solidFill>
              </a:rPr>
              <a:t>tic</a:t>
            </a:r>
            <a:r>
              <a:rPr lang="en-GB" dirty="0"/>
              <a:t> using </a:t>
            </a:r>
            <a:r>
              <a:rPr lang="en-GB" i="1" dirty="0">
                <a:solidFill>
                  <a:schemeClr val="accent1"/>
                </a:solidFill>
              </a:rPr>
              <a:t>toc</a:t>
            </a:r>
            <a:r>
              <a:rPr lang="en-GB" i="1" dirty="0"/>
              <a:t> </a:t>
            </a:r>
            <a:r>
              <a:rPr lang="en-GB" dirty="0"/>
              <a:t>command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17935-2339-475A-A198-C97C21E68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930" y="3526526"/>
            <a:ext cx="2857500" cy="251460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7F6188-16D9-43AC-B7D7-08ECD4241A96}"/>
              </a:ext>
            </a:extLst>
          </p:cNvPr>
          <p:cNvSpPr/>
          <p:nvPr/>
        </p:nvSpPr>
        <p:spPr>
          <a:xfrm>
            <a:off x="2189213" y="3752850"/>
            <a:ext cx="320626" cy="173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06BC4F-DEE9-445B-9BE5-4BDBD9FA2F15}"/>
              </a:ext>
            </a:extLst>
          </p:cNvPr>
          <p:cNvSpPr/>
          <p:nvPr/>
        </p:nvSpPr>
        <p:spPr>
          <a:xfrm>
            <a:off x="1967868" y="4948579"/>
            <a:ext cx="301464" cy="173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DA5B12-C380-4EC1-81FA-5F4107BBB26A}"/>
              </a:ext>
            </a:extLst>
          </p:cNvPr>
          <p:cNvSpPr/>
          <p:nvPr/>
        </p:nvSpPr>
        <p:spPr>
          <a:xfrm>
            <a:off x="1967868" y="5122499"/>
            <a:ext cx="2575558" cy="173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86FF882-7A33-4CAE-A397-7353351F5D0A}"/>
              </a:ext>
            </a:extLst>
          </p:cNvPr>
          <p:cNvSpPr txBox="1">
            <a:spLocks/>
          </p:cNvSpPr>
          <p:nvPr/>
        </p:nvSpPr>
        <p:spPr>
          <a:xfrm>
            <a:off x="335360" y="2806796"/>
            <a:ext cx="5760640" cy="3138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Resizing array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C32E3A2-D5BA-44F4-8B13-FB09A82BC461}"/>
              </a:ext>
            </a:extLst>
          </p:cNvPr>
          <p:cNvSpPr txBox="1">
            <a:spLocks/>
          </p:cNvSpPr>
          <p:nvPr/>
        </p:nvSpPr>
        <p:spPr>
          <a:xfrm>
            <a:off x="6096000" y="2806795"/>
            <a:ext cx="5760640" cy="3138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Initialising with </a:t>
            </a:r>
            <a:r>
              <a:rPr lang="en-GB" sz="2800" i="1" dirty="0">
                <a:solidFill>
                  <a:schemeClr val="accent1"/>
                </a:solidFill>
              </a:rPr>
              <a:t>zeros</a:t>
            </a:r>
            <a:endParaRPr lang="en-GB" sz="2400" i="1" dirty="0">
              <a:solidFill>
                <a:schemeClr val="accent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07B569-7202-4B2B-BBCC-C42D1F19BB7E}"/>
              </a:ext>
            </a:extLst>
          </p:cNvPr>
          <p:cNvSpPr/>
          <p:nvPr/>
        </p:nvSpPr>
        <p:spPr>
          <a:xfrm>
            <a:off x="7908019" y="3752850"/>
            <a:ext cx="320626" cy="173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A73B88-76FF-4278-BB3E-4B5592D3AD85}"/>
              </a:ext>
            </a:extLst>
          </p:cNvPr>
          <p:cNvSpPr/>
          <p:nvPr/>
        </p:nvSpPr>
        <p:spPr>
          <a:xfrm>
            <a:off x="7686674" y="4948579"/>
            <a:ext cx="301464" cy="173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7038CD-9392-42B0-9B0B-AF2B4C8ACE9B}"/>
              </a:ext>
            </a:extLst>
          </p:cNvPr>
          <p:cNvSpPr/>
          <p:nvPr/>
        </p:nvSpPr>
        <p:spPr>
          <a:xfrm>
            <a:off x="7686674" y="5122499"/>
            <a:ext cx="2575558" cy="173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00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2" grpId="0" animBg="1"/>
      <p:bldP spid="19" grpId="0" animBg="1"/>
      <p:bldP spid="19" grpId="1" animBg="1"/>
      <p:bldP spid="25" grpId="0" animBg="1"/>
      <p:bldP spid="25" grpId="1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Tic Toc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2B4A43E-37DA-4FF2-9341-CABA10F269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8670426"/>
              </p:ext>
            </p:extLst>
          </p:nvPr>
        </p:nvGraphicFramePr>
        <p:xfrm>
          <a:off x="1597572" y="1450429"/>
          <a:ext cx="9701049" cy="465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A003F0-BCFA-4DFF-B371-3B3E1E160C4C}"/>
              </a:ext>
            </a:extLst>
          </p:cNvPr>
          <p:cNvCxnSpPr>
            <a:cxnSpLocks/>
          </p:cNvCxnSpPr>
          <p:nvPr/>
        </p:nvCxnSpPr>
        <p:spPr>
          <a:xfrm flipV="1">
            <a:off x="3163619" y="1490428"/>
            <a:ext cx="0" cy="37777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8D1EC2-D8BA-457E-B9AD-640927CF3D38}"/>
              </a:ext>
            </a:extLst>
          </p:cNvPr>
          <p:cNvSpPr txBox="1"/>
          <p:nvPr/>
        </p:nvSpPr>
        <p:spPr>
          <a:xfrm>
            <a:off x="2107329" y="1121096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1000px x 1000px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466751-BA69-4A2F-B11A-8175C00F0766}"/>
              </a:ext>
            </a:extLst>
          </p:cNvPr>
          <p:cNvSpPr txBox="1"/>
          <p:nvPr/>
        </p:nvSpPr>
        <p:spPr>
          <a:xfrm>
            <a:off x="4301367" y="1121096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2000px x 2000px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0408BE-37F0-463D-8E2B-67BA30503B62}"/>
              </a:ext>
            </a:extLst>
          </p:cNvPr>
          <p:cNvSpPr txBox="1"/>
          <p:nvPr/>
        </p:nvSpPr>
        <p:spPr>
          <a:xfrm>
            <a:off x="7972091" y="1121096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3000px x 3000px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AA0E07-4794-45C5-B62D-CC63EDDCBB54}"/>
              </a:ext>
            </a:extLst>
          </p:cNvPr>
          <p:cNvCxnSpPr>
            <a:cxnSpLocks/>
          </p:cNvCxnSpPr>
          <p:nvPr/>
        </p:nvCxnSpPr>
        <p:spPr>
          <a:xfrm flipV="1">
            <a:off x="9023124" y="1490428"/>
            <a:ext cx="0" cy="37777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25A2E4-3BB7-4D62-864C-8A4C2C17E941}"/>
              </a:ext>
            </a:extLst>
          </p:cNvPr>
          <p:cNvCxnSpPr>
            <a:cxnSpLocks/>
          </p:cNvCxnSpPr>
          <p:nvPr/>
        </p:nvCxnSpPr>
        <p:spPr>
          <a:xfrm flipV="1">
            <a:off x="5355025" y="1490428"/>
            <a:ext cx="0" cy="37777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40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Evaluates the time taken by each line of code</a:t>
            </a:r>
          </a:p>
          <a:p>
            <a:pPr lvl="1"/>
            <a:r>
              <a:rPr lang="en-GB" dirty="0"/>
              <a:t>Only works for scripts and functions</a:t>
            </a:r>
          </a:p>
          <a:p>
            <a:pPr lvl="2"/>
            <a:r>
              <a:rPr lang="en-GB" dirty="0"/>
              <a:t>Doesn’t work on code in the command window</a:t>
            </a:r>
          </a:p>
          <a:p>
            <a:pPr lvl="2"/>
            <a:endParaRPr lang="en-GB" sz="1200" dirty="0"/>
          </a:p>
          <a:p>
            <a:r>
              <a:rPr lang="en-GB" dirty="0"/>
              <a:t>Using the profiler</a:t>
            </a:r>
          </a:p>
          <a:p>
            <a:pPr lvl="1"/>
            <a:r>
              <a:rPr lang="en-GB" dirty="0"/>
              <a:t>Start profiler using </a:t>
            </a:r>
            <a:r>
              <a:rPr lang="en-GB" i="1" dirty="0">
                <a:solidFill>
                  <a:schemeClr val="accent1"/>
                </a:solidFill>
              </a:rPr>
              <a:t>profile on</a:t>
            </a:r>
          </a:p>
          <a:p>
            <a:pPr lvl="1"/>
            <a:r>
              <a:rPr lang="en-GB" dirty="0"/>
              <a:t>Stop profiler using </a:t>
            </a:r>
            <a:r>
              <a:rPr lang="en-GB" i="1" dirty="0">
                <a:solidFill>
                  <a:schemeClr val="accent1"/>
                </a:solidFill>
              </a:rPr>
              <a:t>profile off</a:t>
            </a:r>
          </a:p>
          <a:p>
            <a:pPr lvl="1"/>
            <a:r>
              <a:rPr lang="en-GB" dirty="0"/>
              <a:t>View profile results using </a:t>
            </a:r>
            <a:r>
              <a:rPr lang="en-GB" i="1" dirty="0">
                <a:solidFill>
                  <a:schemeClr val="accent1"/>
                </a:solidFill>
              </a:rPr>
              <a:t>profiler viewer</a:t>
            </a:r>
          </a:p>
          <a:p>
            <a:pPr lvl="1"/>
            <a:r>
              <a:rPr lang="en-GB" dirty="0"/>
              <a:t>Clear previous results with </a:t>
            </a:r>
            <a:r>
              <a:rPr lang="en-GB" i="1" dirty="0">
                <a:solidFill>
                  <a:schemeClr val="accent1"/>
                </a:solidFill>
              </a:rPr>
              <a:t>profile clear</a:t>
            </a:r>
          </a:p>
        </p:txBody>
      </p:sp>
    </p:spTree>
    <p:extLst>
      <p:ext uri="{BB962C8B-B14F-4D97-AF65-F5344CB8AC3E}">
        <p14:creationId xmlns:p14="http://schemas.microsoft.com/office/powerpoint/2010/main" val="22851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30B1B-DD17-4113-9394-19C2191B6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056" y="2096504"/>
            <a:ext cx="2952750" cy="304800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52FA41-FFCE-4492-A0EB-1063A00C0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960" y="1203059"/>
            <a:ext cx="4451985" cy="483489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2F41E2-CC75-4615-A875-4FD0340233AF}"/>
              </a:ext>
            </a:extLst>
          </p:cNvPr>
          <p:cNvCxnSpPr>
            <a:cxnSpLocks/>
          </p:cNvCxnSpPr>
          <p:nvPr/>
        </p:nvCxnSpPr>
        <p:spPr>
          <a:xfrm>
            <a:off x="4957500" y="3620504"/>
            <a:ext cx="777766" cy="0"/>
          </a:xfrm>
          <a:prstGeom prst="straightConnector1">
            <a:avLst/>
          </a:prstGeom>
          <a:ln w="28575">
            <a:solidFill>
              <a:srgbClr val="BF2F3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25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Matrix operations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81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Matrix operations</a:t>
            </a:r>
          </a:p>
          <a:p>
            <a:pPr lvl="1"/>
            <a:r>
              <a:rPr lang="en-GB" dirty="0"/>
              <a:t>Start by adding a single value to a matrix</a:t>
            </a:r>
          </a:p>
          <a:p>
            <a:pPr lvl="1"/>
            <a:r>
              <a:rPr lang="en-GB" dirty="0"/>
              <a:t>Add two matrices together</a:t>
            </a:r>
          </a:p>
          <a:p>
            <a:pPr lvl="1"/>
            <a:r>
              <a:rPr lang="en-GB" dirty="0"/>
              <a:t>Talk about the element-wise dot (e.g. .*)</a:t>
            </a:r>
          </a:p>
        </p:txBody>
      </p:sp>
    </p:spTree>
    <p:extLst>
      <p:ext uri="{BB962C8B-B14F-4D97-AF65-F5344CB8AC3E}">
        <p14:creationId xmlns:p14="http://schemas.microsoft.com/office/powerpoint/2010/main" val="90904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Image processing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2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738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standard libraries</a:t>
            </a:r>
          </a:p>
          <a:p>
            <a:pPr lvl="1"/>
            <a:r>
              <a:rPr lang="en-GB" dirty="0" err="1"/>
              <a:t>imread</a:t>
            </a:r>
            <a:endParaRPr lang="en-GB" dirty="0"/>
          </a:p>
          <a:p>
            <a:r>
              <a:rPr lang="en-GB" dirty="0"/>
              <a:t>Oh look, they’re matrices</a:t>
            </a:r>
          </a:p>
          <a:p>
            <a:r>
              <a:rPr lang="en-GB" dirty="0"/>
              <a:t>Multidimensionality</a:t>
            </a:r>
          </a:p>
        </p:txBody>
      </p:sp>
    </p:spTree>
    <p:extLst>
      <p:ext uri="{BB962C8B-B14F-4D97-AF65-F5344CB8AC3E}">
        <p14:creationId xmlns:p14="http://schemas.microsoft.com/office/powerpoint/2010/main" val="294728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</a:t>
            </a:r>
          </a:p>
          <a:p>
            <a:pPr lvl="1"/>
            <a:r>
              <a:rPr lang="en-GB" dirty="0" err="1"/>
              <a:t>imagesc</a:t>
            </a:r>
            <a:endParaRPr lang="en-GB" dirty="0"/>
          </a:p>
          <a:p>
            <a:r>
              <a:rPr lang="en-GB" dirty="0" err="1"/>
              <a:t>imshow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10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Filters</a:t>
            </a:r>
          </a:p>
          <a:p>
            <a:pPr lvl="1"/>
            <a:r>
              <a:rPr lang="en-GB" dirty="0"/>
              <a:t>Median</a:t>
            </a:r>
          </a:p>
          <a:p>
            <a:pPr lvl="1"/>
            <a:r>
              <a:rPr lang="en-GB" dirty="0"/>
              <a:t>Gaussian</a:t>
            </a:r>
            <a:endParaRPr lang="en-GB" b="1" dirty="0"/>
          </a:p>
          <a:p>
            <a:r>
              <a:rPr lang="en-GB" dirty="0"/>
              <a:t>Thresholding</a:t>
            </a:r>
          </a:p>
          <a:p>
            <a:pPr lvl="1"/>
            <a:r>
              <a:rPr lang="en-GB" dirty="0"/>
              <a:t>Otsu method</a:t>
            </a:r>
          </a:p>
        </p:txBody>
      </p:sp>
    </p:spTree>
    <p:extLst>
      <p:ext uri="{BB962C8B-B14F-4D97-AF65-F5344CB8AC3E}">
        <p14:creationId xmlns:p14="http://schemas.microsoft.com/office/powerpoint/2010/main" val="303578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imwrite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48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Matrices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4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So far we’ve only looked at variables holding a single value</a:t>
            </a:r>
          </a:p>
          <a:p>
            <a:endParaRPr lang="en-GB" sz="1200" dirty="0"/>
          </a:p>
          <a:p>
            <a:r>
              <a:rPr lang="en-GB" dirty="0"/>
              <a:t>Matrices hold multiple numeric values in an n-dimensional grid</a:t>
            </a:r>
          </a:p>
          <a:p>
            <a:pPr lvl="1"/>
            <a:r>
              <a:rPr lang="en-GB" dirty="0"/>
              <a:t>MATLAB is specifically optimised for calculations on these</a:t>
            </a:r>
          </a:p>
          <a:p>
            <a:pPr lvl="1"/>
            <a:r>
              <a:rPr lang="en-GB" dirty="0"/>
              <a:t>Have a minimum of 2 dimensions (XY)</a:t>
            </a:r>
          </a:p>
          <a:p>
            <a:pPr lvl="1"/>
            <a:r>
              <a:rPr lang="en-GB" dirty="0"/>
              <a:t>XY dimensions always specified first in the order (row, column)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EA4F3-C917-4C3E-BA69-FAE55AB9E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04" y="3880684"/>
            <a:ext cx="5818792" cy="21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7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86594"/>
            <a:ext cx="5760640" cy="4929411"/>
          </a:xfrm>
        </p:spPr>
        <p:txBody>
          <a:bodyPr/>
          <a:lstStyle/>
          <a:p>
            <a:r>
              <a:rPr lang="en-GB" dirty="0"/>
              <a:t>Images are an example of a 2D matrix</a:t>
            </a:r>
          </a:p>
          <a:p>
            <a:pPr lvl="1"/>
            <a:r>
              <a:rPr lang="en-GB" dirty="0"/>
              <a:t>Pixels stored on regular grid</a:t>
            </a:r>
          </a:p>
          <a:p>
            <a:pPr lvl="1"/>
            <a:endParaRPr lang="en-GB" sz="1200" dirty="0"/>
          </a:p>
          <a:p>
            <a:r>
              <a:rPr lang="en-GB" dirty="0"/>
              <a:t>Each element (pixel) accessed by its coordinates</a:t>
            </a:r>
          </a:p>
          <a:p>
            <a:pPr lvl="1"/>
            <a:r>
              <a:rPr lang="en-GB" dirty="0"/>
              <a:t>Often referred to as “indexing”</a:t>
            </a:r>
          </a:p>
          <a:p>
            <a:endParaRPr lang="en-GB" sz="1200" dirty="0"/>
          </a:p>
          <a:p>
            <a:r>
              <a:rPr lang="en-GB" dirty="0"/>
              <a:t>Moving beyond 2D</a:t>
            </a:r>
          </a:p>
          <a:p>
            <a:pPr lvl="1"/>
            <a:r>
              <a:rPr lang="en-GB" dirty="0"/>
              <a:t>Higher dimensionalities used for colour, depth and/or time</a:t>
            </a:r>
            <a:endParaRPr lang="en-GB" sz="1100" dirty="0"/>
          </a:p>
          <a:p>
            <a:endParaRPr lang="en-GB" dirty="0"/>
          </a:p>
          <a:p>
            <a:endParaRPr lang="en-GB" sz="1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250EDA-71FB-4677-BD6D-D93255C26BD3}"/>
              </a:ext>
            </a:extLst>
          </p:cNvPr>
          <p:cNvSpPr/>
          <p:nvPr/>
        </p:nvSpPr>
        <p:spPr>
          <a:xfrm>
            <a:off x="6756400" y="2322631"/>
            <a:ext cx="4978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GB" sz="2800" dirty="0">
                <a:solidFill>
                  <a:srgbClr val="FF0000"/>
                </a:solidFill>
              </a:rPr>
              <a:t>ZOOM IN ON IMAGE, SHOWING PIXELS APPEAR AT HIGH MAG</a:t>
            </a:r>
          </a:p>
          <a:p>
            <a:pPr lvl="1" algn="ctr"/>
            <a:endParaRPr lang="en-GB" sz="2800" dirty="0">
              <a:solidFill>
                <a:srgbClr val="FF0000"/>
              </a:solidFill>
            </a:endParaRPr>
          </a:p>
          <a:p>
            <a:pPr lvl="1" algn="ctr"/>
            <a:r>
              <a:rPr lang="en-GB" sz="2800" dirty="0">
                <a:solidFill>
                  <a:srgbClr val="FF0000"/>
                </a:solidFill>
              </a:rPr>
              <a:t>WHEN AT MAX MAG SHOW GRID AND COORDINATES SUPERIMPOSE OVER IMAGE</a:t>
            </a:r>
          </a:p>
        </p:txBody>
      </p:sp>
    </p:spTree>
    <p:extLst>
      <p:ext uri="{BB962C8B-B14F-4D97-AF65-F5344CB8AC3E}">
        <p14:creationId xmlns:p14="http://schemas.microsoft.com/office/powerpoint/2010/main" val="3683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Accessing matrix values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3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0" y="1186594"/>
            <a:ext cx="11490880" cy="4929411"/>
          </a:xfrm>
        </p:spPr>
        <p:txBody>
          <a:bodyPr/>
          <a:lstStyle/>
          <a:p>
            <a:r>
              <a:rPr lang="en-GB" dirty="0"/>
              <a:t>Elements of a matrix indexed using square bracket notation</a:t>
            </a:r>
          </a:p>
          <a:p>
            <a:pPr lvl="1"/>
            <a:r>
              <a:rPr lang="en-GB" dirty="0"/>
              <a:t>Square brackets applied to variable name</a:t>
            </a:r>
          </a:p>
          <a:p>
            <a:pPr lvl="1"/>
            <a:r>
              <a:rPr lang="en-GB" dirty="0"/>
              <a:t>First index specifies row, second specifies column</a:t>
            </a:r>
          </a:p>
          <a:p>
            <a:pPr lvl="1"/>
            <a:r>
              <a:rPr lang="en-GB" dirty="0"/>
              <a:t>Index numbering starts at 1</a:t>
            </a:r>
          </a:p>
          <a:p>
            <a:pPr lvl="1"/>
            <a:endParaRPr lang="en-GB" sz="1200" dirty="0"/>
          </a:p>
          <a:p>
            <a:r>
              <a:rPr lang="en-GB" dirty="0"/>
              <a:t>Example, a random number array</a:t>
            </a:r>
          </a:p>
          <a:p>
            <a:pPr lvl="1"/>
            <a:r>
              <a:rPr lang="en-GB" dirty="0"/>
              <a:t>Create a 2D matrix:   	</a:t>
            </a:r>
            <a:r>
              <a:rPr lang="en-GB" i="1" dirty="0" err="1">
                <a:solidFill>
                  <a:schemeClr val="accent1"/>
                </a:solidFill>
              </a:rPr>
              <a:t>rand_array</a:t>
            </a:r>
            <a:r>
              <a:rPr lang="en-GB" i="1" dirty="0">
                <a:solidFill>
                  <a:schemeClr val="accent1"/>
                </a:solidFill>
              </a:rPr>
              <a:t> = rand(4,3);</a:t>
            </a:r>
          </a:p>
          <a:p>
            <a:pPr lvl="1"/>
            <a:r>
              <a:rPr lang="en-GB" dirty="0"/>
              <a:t>Top-left value:    	</a:t>
            </a:r>
            <a:r>
              <a:rPr lang="en-GB" i="1" dirty="0" err="1">
                <a:solidFill>
                  <a:schemeClr val="accent1"/>
                </a:solidFill>
              </a:rPr>
              <a:t>tl_val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rand_array</a:t>
            </a:r>
            <a:r>
              <a:rPr lang="en-GB" i="1" dirty="0">
                <a:solidFill>
                  <a:schemeClr val="accent1"/>
                </a:solidFill>
              </a:rPr>
              <a:t>[1,1];</a:t>
            </a:r>
          </a:p>
          <a:p>
            <a:pPr lvl="1"/>
            <a:r>
              <a:rPr lang="en-GB" dirty="0"/>
              <a:t>Bottom-left </a:t>
            </a:r>
            <a:r>
              <a:rPr lang="en-GB" dirty="0" err="1"/>
              <a:t>val</a:t>
            </a:r>
            <a:r>
              <a:rPr lang="en-GB" dirty="0"/>
              <a:t>:</a:t>
            </a:r>
            <a:r>
              <a:rPr lang="en-GB" i="1" dirty="0"/>
              <a:t>		</a:t>
            </a:r>
            <a:r>
              <a:rPr lang="en-GB" i="1" dirty="0" err="1">
                <a:solidFill>
                  <a:schemeClr val="accent1"/>
                </a:solidFill>
              </a:rPr>
              <a:t>bl_val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rand_array</a:t>
            </a:r>
            <a:r>
              <a:rPr lang="en-GB" i="1" dirty="0">
                <a:solidFill>
                  <a:schemeClr val="accent1"/>
                </a:solidFill>
              </a:rPr>
              <a:t>[4,1]; </a:t>
            </a:r>
          </a:p>
          <a:p>
            <a:pPr lvl="1"/>
            <a:r>
              <a:rPr lang="en-GB" dirty="0"/>
              <a:t>Top-right </a:t>
            </a:r>
            <a:r>
              <a:rPr lang="en-GB" dirty="0" err="1"/>
              <a:t>val</a:t>
            </a:r>
            <a:r>
              <a:rPr lang="en-GB" dirty="0"/>
              <a:t>:</a:t>
            </a:r>
            <a:r>
              <a:rPr lang="en-GB" i="1" dirty="0">
                <a:solidFill>
                  <a:schemeClr val="accent1"/>
                </a:solidFill>
              </a:rPr>
              <a:t>		</a:t>
            </a:r>
            <a:r>
              <a:rPr lang="en-GB" i="1" dirty="0" err="1">
                <a:solidFill>
                  <a:schemeClr val="accent1"/>
                </a:solidFill>
              </a:rPr>
              <a:t>tr_val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rand_array</a:t>
            </a:r>
            <a:r>
              <a:rPr lang="en-GB" i="1" dirty="0">
                <a:solidFill>
                  <a:schemeClr val="accent1"/>
                </a:solidFill>
              </a:rPr>
              <a:t>[1,3];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0CCE8B-7BC7-41DB-AA1F-6DE593BF5A9E}"/>
              </a:ext>
            </a:extLst>
          </p:cNvPr>
          <p:cNvSpPr/>
          <p:nvPr/>
        </p:nvSpPr>
        <p:spPr>
          <a:xfrm>
            <a:off x="335360" y="3338818"/>
            <a:ext cx="7382512" cy="278734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40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865-E132-43F0-814F-C61B94E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046-B5DF-4F1A-AFA6-4A5FA79C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0" y="1186594"/>
            <a:ext cx="11490880" cy="4929411"/>
          </a:xfrm>
        </p:spPr>
        <p:txBody>
          <a:bodyPr/>
          <a:lstStyle/>
          <a:p>
            <a:r>
              <a:rPr lang="en-GB" dirty="0"/>
              <a:t>Elements of a matrix indexed using square bracket notation</a:t>
            </a:r>
          </a:p>
          <a:p>
            <a:pPr lvl="1"/>
            <a:r>
              <a:rPr lang="en-GB" dirty="0"/>
              <a:t>Square brackets applied to variable name</a:t>
            </a:r>
          </a:p>
          <a:p>
            <a:pPr lvl="1"/>
            <a:r>
              <a:rPr lang="en-GB" dirty="0"/>
              <a:t>First index specifies row, second specifies column</a:t>
            </a:r>
          </a:p>
          <a:p>
            <a:pPr lvl="1"/>
            <a:r>
              <a:rPr lang="en-GB" dirty="0"/>
              <a:t>Index numbering starts at 1</a:t>
            </a:r>
          </a:p>
          <a:p>
            <a:pPr lvl="1"/>
            <a:endParaRPr lang="en-GB" sz="1200" dirty="0"/>
          </a:p>
          <a:p>
            <a:r>
              <a:rPr lang="en-GB" dirty="0"/>
              <a:t>Example, a random number array</a:t>
            </a:r>
          </a:p>
          <a:p>
            <a:pPr lvl="1"/>
            <a:r>
              <a:rPr lang="en-GB" dirty="0"/>
              <a:t>Create a 2D matrix:   	</a:t>
            </a:r>
            <a:r>
              <a:rPr lang="en-GB" i="1" dirty="0" err="1">
                <a:solidFill>
                  <a:schemeClr val="accent1"/>
                </a:solidFill>
              </a:rPr>
              <a:t>rand_array</a:t>
            </a:r>
            <a:r>
              <a:rPr lang="en-GB" i="1" dirty="0">
                <a:solidFill>
                  <a:schemeClr val="accent1"/>
                </a:solidFill>
              </a:rPr>
              <a:t> = rand(4,3);</a:t>
            </a:r>
          </a:p>
          <a:p>
            <a:pPr lvl="1"/>
            <a:r>
              <a:rPr lang="en-GB" dirty="0"/>
              <a:t>Top-left value:    	</a:t>
            </a:r>
            <a:r>
              <a:rPr lang="en-GB" i="1" dirty="0" err="1">
                <a:solidFill>
                  <a:schemeClr val="accent1"/>
                </a:solidFill>
              </a:rPr>
              <a:t>tl_val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rand_array</a:t>
            </a:r>
            <a:r>
              <a:rPr lang="en-GB" i="1" dirty="0">
                <a:solidFill>
                  <a:schemeClr val="accent1"/>
                </a:solidFill>
              </a:rPr>
              <a:t>[1,1];</a:t>
            </a:r>
          </a:p>
          <a:p>
            <a:pPr lvl="1"/>
            <a:r>
              <a:rPr lang="en-GB" dirty="0"/>
              <a:t>Bottom-left </a:t>
            </a:r>
            <a:r>
              <a:rPr lang="en-GB" dirty="0" err="1"/>
              <a:t>val</a:t>
            </a:r>
            <a:r>
              <a:rPr lang="en-GB" dirty="0"/>
              <a:t>:</a:t>
            </a:r>
            <a:r>
              <a:rPr lang="en-GB" i="1" dirty="0"/>
              <a:t>		</a:t>
            </a:r>
            <a:r>
              <a:rPr lang="en-GB" i="1" dirty="0" err="1">
                <a:solidFill>
                  <a:schemeClr val="accent1"/>
                </a:solidFill>
              </a:rPr>
              <a:t>bl_val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rand_array</a:t>
            </a:r>
            <a:r>
              <a:rPr lang="en-GB" i="1" dirty="0">
                <a:solidFill>
                  <a:schemeClr val="accent1"/>
                </a:solidFill>
              </a:rPr>
              <a:t>[4,1]; </a:t>
            </a:r>
          </a:p>
          <a:p>
            <a:pPr lvl="1"/>
            <a:r>
              <a:rPr lang="en-GB" dirty="0"/>
              <a:t>Top-right </a:t>
            </a:r>
            <a:r>
              <a:rPr lang="en-GB" dirty="0" err="1"/>
              <a:t>val</a:t>
            </a:r>
            <a:r>
              <a:rPr lang="en-GB" dirty="0"/>
              <a:t>:</a:t>
            </a:r>
            <a:r>
              <a:rPr lang="en-GB" i="1" dirty="0">
                <a:solidFill>
                  <a:schemeClr val="accent1"/>
                </a:solidFill>
              </a:rPr>
              <a:t>		</a:t>
            </a:r>
            <a:r>
              <a:rPr lang="en-GB" i="1" dirty="0" err="1">
                <a:solidFill>
                  <a:schemeClr val="accent1"/>
                </a:solidFill>
              </a:rPr>
              <a:t>tr_val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rand_array</a:t>
            </a:r>
            <a:r>
              <a:rPr lang="en-GB" i="1" dirty="0">
                <a:solidFill>
                  <a:schemeClr val="accent1"/>
                </a:solidFill>
              </a:rPr>
              <a:t>[1,3];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C443B23F-C643-4E66-AE4B-8D1AB5D56572}"/>
              </a:ext>
            </a:extLst>
          </p:cNvPr>
          <p:cNvGraphicFramePr>
            <a:graphicFrameLocks noGrp="1"/>
          </p:cNvGraphicFramePr>
          <p:nvPr/>
        </p:nvGraphicFramePr>
        <p:xfrm>
          <a:off x="9022745" y="2089126"/>
          <a:ext cx="2616537" cy="3488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179">
                  <a:extLst>
                    <a:ext uri="{9D8B030D-6E8A-4147-A177-3AD203B41FA5}">
                      <a16:colId xmlns:a16="http://schemas.microsoft.com/office/drawing/2014/main" val="2264223351"/>
                    </a:ext>
                  </a:extLst>
                </a:gridCol>
                <a:gridCol w="872179">
                  <a:extLst>
                    <a:ext uri="{9D8B030D-6E8A-4147-A177-3AD203B41FA5}">
                      <a16:colId xmlns:a16="http://schemas.microsoft.com/office/drawing/2014/main" val="4294296283"/>
                    </a:ext>
                  </a:extLst>
                </a:gridCol>
                <a:gridCol w="872179">
                  <a:extLst>
                    <a:ext uri="{9D8B030D-6E8A-4147-A177-3AD203B41FA5}">
                      <a16:colId xmlns:a16="http://schemas.microsoft.com/office/drawing/2014/main" val="3139006436"/>
                    </a:ext>
                  </a:extLst>
                </a:gridCol>
              </a:tblGrid>
              <a:tr h="872179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0.9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0.3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0.1</a:t>
                      </a:r>
                    </a:p>
                  </a:txBody>
                  <a:tcPr marL="252170" marR="252170" marT="126087" marB="126087" anchor="ctr"/>
                </a:tc>
                <a:extLst>
                  <a:ext uri="{0D108BD9-81ED-4DB2-BD59-A6C34878D82A}">
                    <a16:rowId xmlns:a16="http://schemas.microsoft.com/office/drawing/2014/main" val="2703465221"/>
                  </a:ext>
                </a:extLst>
              </a:tr>
              <a:tr h="872179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0.2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0.1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0.5</a:t>
                      </a:r>
                    </a:p>
                  </a:txBody>
                  <a:tcPr marL="252170" marR="252170" marT="126087" marB="126087" anchor="ctr"/>
                </a:tc>
                <a:extLst>
                  <a:ext uri="{0D108BD9-81ED-4DB2-BD59-A6C34878D82A}">
                    <a16:rowId xmlns:a16="http://schemas.microsoft.com/office/drawing/2014/main" val="2907702860"/>
                  </a:ext>
                </a:extLst>
              </a:tr>
              <a:tr h="872179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0.4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0.7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0.2</a:t>
                      </a:r>
                    </a:p>
                  </a:txBody>
                  <a:tcPr marL="252170" marR="252170" marT="126087" marB="126087" anchor="ctr"/>
                </a:tc>
                <a:extLst>
                  <a:ext uri="{0D108BD9-81ED-4DB2-BD59-A6C34878D82A}">
                    <a16:rowId xmlns:a16="http://schemas.microsoft.com/office/drawing/2014/main" val="637290251"/>
                  </a:ext>
                </a:extLst>
              </a:tr>
              <a:tr h="872179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0.7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0.3</a:t>
                      </a:r>
                    </a:p>
                  </a:txBody>
                  <a:tcPr marL="252170" marR="252170" marT="126087" marB="1260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0.5</a:t>
                      </a:r>
                    </a:p>
                  </a:txBody>
                  <a:tcPr marL="252170" marR="252170" marT="126087" marB="126087" anchor="ctr"/>
                </a:tc>
                <a:extLst>
                  <a:ext uri="{0D108BD9-81ED-4DB2-BD59-A6C34878D82A}">
                    <a16:rowId xmlns:a16="http://schemas.microsoft.com/office/drawing/2014/main" val="376459835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B0CCE8B-7BC7-41DB-AA1F-6DE593BF5A9E}"/>
              </a:ext>
            </a:extLst>
          </p:cNvPr>
          <p:cNvSpPr/>
          <p:nvPr/>
        </p:nvSpPr>
        <p:spPr>
          <a:xfrm>
            <a:off x="335360" y="4210493"/>
            <a:ext cx="7382512" cy="191567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87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21971</TotalTime>
  <Words>1469</Words>
  <Application>Microsoft Office PowerPoint</Application>
  <PresentationFormat>Widescreen</PresentationFormat>
  <Paragraphs>306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Avenir Roman</vt:lpstr>
      <vt:lpstr>Calibri</vt:lpstr>
      <vt:lpstr>1_University of Bristol template</vt:lpstr>
      <vt:lpstr>MATLAB for image processing Session 2: Matrices and image processing</vt:lpstr>
      <vt:lpstr>Course structure</vt:lpstr>
      <vt:lpstr>Under construction!</vt:lpstr>
      <vt:lpstr>PowerPoint Presentation</vt:lpstr>
      <vt:lpstr>Introduction to matrices</vt:lpstr>
      <vt:lpstr>Introduction to matrices</vt:lpstr>
      <vt:lpstr>PowerPoint Presentation</vt:lpstr>
      <vt:lpstr>Indexing matrices</vt:lpstr>
      <vt:lpstr>Indexing matrices</vt:lpstr>
      <vt:lpstr>Indexing matrices</vt:lpstr>
      <vt:lpstr>Indexing matrices</vt:lpstr>
      <vt:lpstr>Indexing matrices</vt:lpstr>
      <vt:lpstr>Indexing matrices</vt:lpstr>
      <vt:lpstr>Indexing matrices</vt:lpstr>
      <vt:lpstr>PowerPoint Presentation</vt:lpstr>
      <vt:lpstr>Creating 2D matrix from known values</vt:lpstr>
      <vt:lpstr>Combining matrices</vt:lpstr>
      <vt:lpstr>Combining matrices</vt:lpstr>
      <vt:lpstr>Combining matrices</vt:lpstr>
      <vt:lpstr>Combining matrices</vt:lpstr>
      <vt:lpstr>Creating an empty matrix</vt:lpstr>
      <vt:lpstr>The need for initialisation</vt:lpstr>
      <vt:lpstr>Tic Toc</vt:lpstr>
      <vt:lpstr>Tic Toc</vt:lpstr>
      <vt:lpstr>Profiler</vt:lpstr>
      <vt:lpstr>Profiler</vt:lpstr>
      <vt:lpstr>PowerPoint Presentation</vt:lpstr>
      <vt:lpstr>Introduction to matrices</vt:lpstr>
      <vt:lpstr>PowerPoint Presentation</vt:lpstr>
      <vt:lpstr>Image loading</vt:lpstr>
      <vt:lpstr>Visualising images</vt:lpstr>
      <vt:lpstr>Image processing</vt:lpstr>
      <vt:lpstr>Saving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540</cp:revision>
  <cp:lastPrinted>2019-11-26T12:49:37Z</cp:lastPrinted>
  <dcterms:modified xsi:type="dcterms:W3CDTF">2020-01-24T08:43:07Z</dcterms:modified>
</cp:coreProperties>
</file>