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02"/>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549" r:id="rId20"/>
    <p:sldId id="552" r:id="rId21"/>
    <p:sldId id="553" r:id="rId22"/>
    <p:sldId id="482" r:id="rId23"/>
    <p:sldId id="451" r:id="rId24"/>
    <p:sldId id="453" r:id="rId25"/>
    <p:sldId id="454" r:id="rId26"/>
    <p:sldId id="455" r:id="rId27"/>
    <p:sldId id="456" r:id="rId28"/>
    <p:sldId id="457" r:id="rId29"/>
    <p:sldId id="452" r:id="rId30"/>
    <p:sldId id="554" r:id="rId31"/>
    <p:sldId id="483" r:id="rId32"/>
    <p:sldId id="458" r:id="rId33"/>
    <p:sldId id="471" r:id="rId34"/>
    <p:sldId id="486" r:id="rId35"/>
    <p:sldId id="474" r:id="rId36"/>
    <p:sldId id="484" r:id="rId37"/>
    <p:sldId id="475" r:id="rId38"/>
    <p:sldId id="485" r:id="rId39"/>
    <p:sldId id="480" r:id="rId40"/>
    <p:sldId id="476" r:id="rId41"/>
    <p:sldId id="477" r:id="rId42"/>
    <p:sldId id="478" r:id="rId43"/>
    <p:sldId id="479" r:id="rId44"/>
    <p:sldId id="555" r:id="rId45"/>
    <p:sldId id="556" r:id="rId46"/>
    <p:sldId id="448" r:id="rId47"/>
    <p:sldId id="506" r:id="rId48"/>
    <p:sldId id="509" r:id="rId49"/>
    <p:sldId id="511" r:id="rId50"/>
    <p:sldId id="515" r:id="rId51"/>
    <p:sldId id="518" r:id="rId52"/>
    <p:sldId id="560" r:id="rId53"/>
    <p:sldId id="519" r:id="rId54"/>
    <p:sldId id="523" r:id="rId55"/>
    <p:sldId id="520" r:id="rId56"/>
    <p:sldId id="514" r:id="rId57"/>
    <p:sldId id="534" r:id="rId58"/>
    <p:sldId id="545" r:id="rId59"/>
    <p:sldId id="546" r:id="rId60"/>
    <p:sldId id="547" r:id="rId61"/>
    <p:sldId id="527" r:id="rId62"/>
    <p:sldId id="524" r:id="rId63"/>
    <p:sldId id="525" r:id="rId64"/>
    <p:sldId id="526" r:id="rId65"/>
    <p:sldId id="528" r:id="rId66"/>
    <p:sldId id="529" r:id="rId67"/>
    <p:sldId id="531" r:id="rId68"/>
    <p:sldId id="532" r:id="rId69"/>
    <p:sldId id="559" r:id="rId70"/>
    <p:sldId id="530" r:id="rId71"/>
    <p:sldId id="533" r:id="rId72"/>
    <p:sldId id="557" r:id="rId73"/>
    <p:sldId id="558" r:id="rId74"/>
    <p:sldId id="446" r:id="rId75"/>
    <p:sldId id="487" r:id="rId76"/>
    <p:sldId id="488" r:id="rId77"/>
    <p:sldId id="489" r:id="rId78"/>
    <p:sldId id="492" r:id="rId79"/>
    <p:sldId id="493" r:id="rId80"/>
    <p:sldId id="496" r:id="rId81"/>
    <p:sldId id="497" r:id="rId82"/>
    <p:sldId id="495" r:id="rId83"/>
    <p:sldId id="498" r:id="rId84"/>
    <p:sldId id="499" r:id="rId85"/>
    <p:sldId id="500" r:id="rId86"/>
    <p:sldId id="501" r:id="rId87"/>
    <p:sldId id="502" r:id="rId88"/>
    <p:sldId id="503" r:id="rId89"/>
    <p:sldId id="536" r:id="rId90"/>
    <p:sldId id="537" r:id="rId91"/>
    <p:sldId id="538" r:id="rId92"/>
    <p:sldId id="539" r:id="rId93"/>
    <p:sldId id="540" r:id="rId94"/>
    <p:sldId id="505" r:id="rId95"/>
    <p:sldId id="541" r:id="rId96"/>
    <p:sldId id="542" r:id="rId97"/>
    <p:sldId id="543" r:id="rId98"/>
    <p:sldId id="544" r:id="rId99"/>
    <p:sldId id="444" r:id="rId100"/>
    <p:sldId id="443" r:id="rId101"/>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4" autoAdjust="0"/>
    <p:restoredTop sz="88721" autoAdjust="0"/>
  </p:normalViewPr>
  <p:slideViewPr>
    <p:cSldViewPr snapToGrid="0">
      <p:cViewPr varScale="1">
        <p:scale>
          <a:sx n="106" d="100"/>
          <a:sy n="106"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4481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766422"/>
            </a:xfrm>
            <a:prstGeom prst="rect">
              <a:avLst/>
            </a:prstGeom>
            <a:noFill/>
          </p:spPr>
          <p:txBody>
            <a:bodyPr wrap="square" rtlCol="0">
              <a:spAutoFit/>
            </a:bodyPr>
            <a:lstStyle/>
            <a:p>
              <a:r>
                <a:rPr lang="en-GB" sz="2400" b="1" dirty="0">
                  <a:solidFill>
                    <a:srgbClr val="BF2F37"/>
                  </a:solidFill>
                </a:rPr>
                <a:t>Exercise setup: Loading an example structure from file</a:t>
              </a:r>
            </a:p>
            <a:p>
              <a:endParaRPr lang="en-GB" sz="2400" b="1" dirty="0">
                <a:solidFill>
                  <a:srgbClr val="BF2F37"/>
                </a:solidFill>
              </a:endParaRPr>
            </a:p>
            <a:p>
              <a:pPr marL="457200" indent="-457200">
                <a:buAutoNum type="arabicPeriod"/>
              </a:pPr>
              <a:r>
                <a:rPr lang="en-GB" sz="2000" dirty="0"/>
                <a:t>Download ‘</a:t>
              </a:r>
              <a:r>
                <a:rPr lang="en-GB" sz="2000" dirty="0" err="1"/>
                <a:t>struct_example.mat</a:t>
              </a:r>
              <a:r>
                <a:rPr lang="en-GB" sz="2000" dirty="0"/>
                <a:t>’ from the GitHub (Session 3)</a:t>
              </a:r>
            </a:p>
            <a:p>
              <a:pPr marL="457200" indent="-457200">
                <a:buAutoNum type="arabicPeriod"/>
              </a:pPr>
              <a:endParaRPr lang="en-GB" sz="2000" dirty="0"/>
            </a:p>
            <a:p>
              <a:pPr marL="457200" indent="-457200">
                <a:buAutoNum type="arabicPeriod"/>
              </a:pPr>
              <a:r>
                <a:rPr lang="en-GB" sz="2000" dirty="0"/>
                <a:t>Load the example structure array from file using the following command</a:t>
              </a:r>
            </a:p>
            <a:p>
              <a:pPr algn="ctr"/>
              <a:r>
                <a:rPr lang="en-GB" sz="2000" i="1" dirty="0">
                  <a:solidFill>
                    <a:schemeClr val="accent1"/>
                  </a:solidFill>
                </a:rPr>
                <a:t>load(‘</a:t>
              </a:r>
              <a:r>
                <a:rPr lang="en-GB" sz="2000" i="1" dirty="0" err="1">
                  <a:solidFill>
                    <a:schemeClr val="accent1"/>
                  </a:solidFill>
                </a:rPr>
                <a:t>struct_example.mat</a:t>
              </a:r>
              <a:r>
                <a:rPr lang="en-GB" sz="2000" i="1" dirty="0">
                  <a:solidFill>
                    <a:schemeClr val="accent1"/>
                  </a:solidFill>
                </a:rPr>
                <a:t>’);</a:t>
              </a:r>
            </a:p>
            <a:p>
              <a:endParaRPr lang="en-GB" sz="2000" dirty="0"/>
            </a:p>
            <a:p>
              <a:r>
                <a:rPr lang="en-GB" sz="2000" dirty="0"/>
                <a:t>	You will now have a structure array in the workspace called “</a:t>
              </a:r>
              <a:r>
                <a:rPr lang="en-GB" sz="2000" dirty="0" err="1"/>
                <a:t>ex_struct</a:t>
              </a:r>
              <a:r>
                <a:rPr lang="en-GB" sz="2000" dirty="0"/>
                <a:t>”</a:t>
              </a:r>
            </a:p>
            <a:p>
              <a:endParaRPr lang="en-GB" sz="2000" dirty="0"/>
            </a:p>
            <a:p>
              <a:pPr algn="ctr"/>
              <a:r>
                <a:rPr lang="en-GB" sz="2000" dirty="0"/>
                <a:t>This structure array contains an image, a brief description of the image and </a:t>
              </a:r>
            </a:p>
            <a:p>
              <a:pPr algn="ctr"/>
              <a:r>
                <a:rPr lang="en-GB" sz="2000" dirty="0"/>
                <a:t>the time and date on which it was acquired.</a:t>
              </a:r>
            </a:p>
          </p:txBody>
        </p:sp>
      </p:grpSp>
      <p:sp>
        <p:nvSpPr>
          <p:cNvPr id="6" name="Content Placeholder 2">
            <a:extLst>
              <a:ext uri="{FF2B5EF4-FFF2-40B4-BE49-F238E27FC236}">
                <a16:creationId xmlns:a16="http://schemas.microsoft.com/office/drawing/2014/main" id="{5525A15F-4EAF-4DCC-B363-13886F5E660E}"/>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6923179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140807"/>
            </a:xfrm>
            <a:prstGeom prst="rect">
              <a:avLst/>
            </a:prstGeom>
            <a:noFill/>
          </p:spPr>
          <p:txBody>
            <a:bodyPr wrap="square" rtlCol="0">
              <a:spAutoFit/>
            </a:bodyPr>
            <a:lstStyle/>
            <a:p>
              <a:r>
                <a:rPr lang="en-GB" sz="2400" b="1" dirty="0">
                  <a:solidFill>
                    <a:srgbClr val="BF2F37"/>
                  </a:solidFill>
                </a:rPr>
                <a:t>Exercise: Accessing data in a structure array</a:t>
              </a:r>
            </a:p>
            <a:p>
              <a:endParaRPr lang="en-GB" sz="2400" b="1" dirty="0">
                <a:solidFill>
                  <a:srgbClr val="BF2F37"/>
                </a:solidFill>
              </a:endParaRPr>
            </a:p>
            <a:p>
              <a:pPr marL="457200" indent="-457200">
                <a:buAutoNum type="arabicPeriod"/>
              </a:pPr>
              <a:r>
                <a:rPr lang="en-GB" sz="2000" dirty="0"/>
                <a:t>Use </a:t>
              </a:r>
              <a:r>
                <a:rPr lang="en-GB" sz="2000" i="1" dirty="0" err="1">
                  <a:solidFill>
                    <a:schemeClr val="accent1"/>
                  </a:solidFill>
                </a:rPr>
                <a:t>imshow</a:t>
              </a:r>
              <a:r>
                <a:rPr lang="en-GB" sz="2000" dirty="0"/>
                <a:t> to display the image contained in </a:t>
              </a:r>
              <a:r>
                <a:rPr lang="en-GB" sz="2000" dirty="0" err="1"/>
                <a:t>ex_struct</a:t>
              </a:r>
              <a:endParaRPr lang="en-GB" sz="2000" dirty="0"/>
            </a:p>
            <a:p>
              <a:pPr marL="457200" indent="-457200">
                <a:buAutoNum type="arabicPeriod"/>
              </a:pPr>
              <a:endParaRPr lang="en-GB" sz="2000" dirty="0"/>
            </a:p>
            <a:p>
              <a:pPr marL="457200" indent="-457200">
                <a:buAutoNum type="arabicPeriod"/>
              </a:pPr>
              <a:r>
                <a:rPr lang="en-GB" sz="2000" dirty="0"/>
                <a:t>In the command window, display the image description</a:t>
              </a:r>
            </a:p>
            <a:p>
              <a:pPr marL="457200" indent="-457200">
                <a:buAutoNum type="arabicPeriod"/>
              </a:pPr>
              <a:endParaRPr lang="en-GB" sz="2000" dirty="0"/>
            </a:p>
            <a:p>
              <a:pPr marL="457200" indent="-457200">
                <a:buAutoNum type="arabicPeriod"/>
              </a:pPr>
              <a:r>
                <a:rPr lang="en-GB" sz="2000" dirty="0"/>
                <a:t>Find the day, month and year on which the image was acquired</a:t>
              </a:r>
            </a:p>
          </p:txBody>
        </p:sp>
      </p:grpSp>
    </p:spTree>
    <p:extLst>
      <p:ext uri="{BB962C8B-B14F-4D97-AF65-F5344CB8AC3E}">
        <p14:creationId xmlns:p14="http://schemas.microsoft.com/office/powerpoint/2010/main" val="1623449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222235"/>
            </a:xfrm>
            <a:prstGeom prst="rect">
              <a:avLst/>
            </a:prstGeom>
            <a:noFill/>
          </p:spPr>
          <p:txBody>
            <a:bodyPr wrap="square" rtlCol="0">
              <a:spAutoFit/>
            </a:bodyPr>
            <a:lstStyle/>
            <a:p>
              <a:r>
                <a:rPr lang="en-GB" sz="2400" b="1" dirty="0">
                  <a:solidFill>
                    <a:srgbClr val="BF2F37"/>
                  </a:solidFill>
                </a:rPr>
                <a:t>Exercise: Accessing data in a structure array</a:t>
              </a:r>
            </a:p>
          </p:txBody>
        </p:sp>
      </p:grpSp>
      <p:pic>
        <p:nvPicPr>
          <p:cNvPr id="3" name="Picture 2">
            <a:extLst>
              <a:ext uri="{FF2B5EF4-FFF2-40B4-BE49-F238E27FC236}">
                <a16:creationId xmlns:a16="http://schemas.microsoft.com/office/drawing/2014/main" id="{8C1B3E21-481E-412B-AB4D-28DEB64DA69A}"/>
              </a:ext>
            </a:extLst>
          </p:cNvPr>
          <p:cNvPicPr>
            <a:picLocks noChangeAspect="1"/>
          </p:cNvPicPr>
          <p:nvPr/>
        </p:nvPicPr>
        <p:blipFill rotWithShape="1">
          <a:blip r:embed="rId2"/>
          <a:srcRect l="9751" t="2741" r="10390" b="7939"/>
          <a:stretch/>
        </p:blipFill>
        <p:spPr>
          <a:xfrm>
            <a:off x="7241083" y="2254172"/>
            <a:ext cx="3017341" cy="3041479"/>
          </a:xfrm>
          <a:prstGeom prst="rect">
            <a:avLst/>
          </a:prstGeom>
        </p:spPr>
      </p:pic>
      <p:sp>
        <p:nvSpPr>
          <p:cNvPr id="9" name="TextBox 8">
            <a:extLst>
              <a:ext uri="{FF2B5EF4-FFF2-40B4-BE49-F238E27FC236}">
                <a16:creationId xmlns:a16="http://schemas.microsoft.com/office/drawing/2014/main" id="{7ED8381A-527B-4124-9F99-6F2620E15675}"/>
              </a:ext>
            </a:extLst>
          </p:cNvPr>
          <p:cNvSpPr txBox="1"/>
          <p:nvPr/>
        </p:nvSpPr>
        <p:spPr>
          <a:xfrm>
            <a:off x="1584634" y="1600575"/>
            <a:ext cx="5740091" cy="3354765"/>
          </a:xfrm>
          <a:prstGeom prst="rect">
            <a:avLst/>
          </a:prstGeom>
          <a:noFill/>
        </p:spPr>
        <p:txBody>
          <a:bodyPr wrap="square" rtlCol="0">
            <a:spAutoFit/>
          </a:bodyPr>
          <a:lstStyle/>
          <a:p>
            <a:pPr algn="ctr"/>
            <a:endParaRPr lang="en-GB" sz="2400" b="1" dirty="0">
              <a:solidFill>
                <a:srgbClr val="BF2F37"/>
              </a:solidFill>
            </a:endParaRPr>
          </a:p>
          <a:p>
            <a:pPr algn="ctr"/>
            <a:endParaRPr lang="en-GB" sz="2400" b="1" dirty="0">
              <a:solidFill>
                <a:srgbClr val="BF2F37"/>
              </a:solidFill>
            </a:endParaRPr>
          </a:p>
          <a:p>
            <a:pPr algn="ctr"/>
            <a:endParaRPr lang="en-GB" sz="2400" b="1" dirty="0">
              <a:solidFill>
                <a:srgbClr val="BF2F37"/>
              </a:solidFill>
            </a:endParaRPr>
          </a:p>
          <a:p>
            <a:pPr algn="ctr"/>
            <a:r>
              <a:rPr lang="en-GB" sz="2000" dirty="0">
                <a:solidFill>
                  <a:schemeClr val="tx1"/>
                </a:solidFill>
              </a:rPr>
              <a:t>Did you see this image?</a:t>
            </a:r>
          </a:p>
          <a:p>
            <a:pPr algn="ctr"/>
            <a:endParaRPr lang="en-GB" sz="2000" dirty="0">
              <a:solidFill>
                <a:schemeClr val="tx1"/>
              </a:solidFill>
            </a:endParaRPr>
          </a:p>
          <a:p>
            <a:pPr algn="ctr"/>
            <a:r>
              <a:rPr lang="en-GB" sz="2000" dirty="0">
                <a:solidFill>
                  <a:schemeClr val="tx1"/>
                </a:solidFill>
              </a:rPr>
              <a:t>The description was</a:t>
            </a:r>
          </a:p>
          <a:p>
            <a:pPr algn="ctr"/>
            <a:r>
              <a:rPr lang="en-GB" sz="2000" dirty="0">
                <a:solidFill>
                  <a:srgbClr val="C00000"/>
                </a:solidFill>
              </a:rPr>
              <a:t>'SRRF image of microtubules’</a:t>
            </a:r>
          </a:p>
          <a:p>
            <a:pPr algn="ctr"/>
            <a:endParaRPr lang="en-GB" sz="2000" dirty="0">
              <a:solidFill>
                <a:schemeClr val="accent4"/>
              </a:solidFill>
            </a:endParaRPr>
          </a:p>
          <a:p>
            <a:pPr algn="ctr"/>
            <a:r>
              <a:rPr lang="en-GB" sz="2000" dirty="0">
                <a:solidFill>
                  <a:schemeClr val="tx1"/>
                </a:solidFill>
              </a:rPr>
              <a:t>The date of acquisition was</a:t>
            </a:r>
          </a:p>
          <a:p>
            <a:pPr algn="ctr"/>
            <a:r>
              <a:rPr lang="en-GB" sz="2000" dirty="0">
                <a:solidFill>
                  <a:srgbClr val="C00000"/>
                </a:solidFill>
              </a:rPr>
              <a:t>22-10-2019 </a:t>
            </a:r>
          </a:p>
        </p:txBody>
      </p:sp>
    </p:spTree>
    <p:extLst>
      <p:ext uri="{BB962C8B-B14F-4D97-AF65-F5344CB8AC3E}">
        <p14:creationId xmlns:p14="http://schemas.microsoft.com/office/powerpoint/2010/main" val="3863473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3719470" cy="1288963"/>
            </a:xfrm>
            <a:prstGeom prst="rect">
              <a:avLst/>
            </a:prstGeom>
            <a:noFill/>
          </p:spPr>
          <p:txBody>
            <a:bodyPr wrap="square" rtlCol="0">
              <a:spAutoFit/>
            </a:bodyPr>
            <a:lstStyle/>
            <a:p>
              <a:r>
                <a:rPr lang="en-GB" sz="2400" b="1" dirty="0">
                  <a:solidFill>
                    <a:srgbClr val="BF2F37"/>
                  </a:solidFill>
                </a:rPr>
                <a:t>Exercise: Creating a cell array</a:t>
              </a:r>
            </a:p>
            <a:p>
              <a:endParaRPr lang="en-GB" sz="2400" b="1" dirty="0">
                <a:solidFill>
                  <a:srgbClr val="BF2F37"/>
                </a:solidFill>
              </a:endParaRPr>
            </a:p>
            <a:p>
              <a:pPr marL="457200" indent="-457200">
                <a:buAutoNum type="arabicPeriod"/>
              </a:pPr>
              <a:r>
                <a:rPr lang="en-GB" sz="2000" dirty="0"/>
                <a:t>Create a cell array containing the data to the right (the 2x2 grids can be randomly generated)</a:t>
              </a:r>
            </a:p>
            <a:p>
              <a:pPr marL="457200" indent="-457200">
                <a:buAutoNum type="arabicPeriod"/>
              </a:pPr>
              <a:endParaRPr lang="en-GB" sz="2000" dirty="0"/>
            </a:p>
            <a:p>
              <a:pPr marL="457200" indent="-457200">
                <a:buAutoNum type="arabicPeriod"/>
              </a:pPr>
              <a:r>
                <a:rPr lang="en-GB" sz="2000" dirty="0"/>
                <a:t>Access both values in the second column using a single command</a:t>
              </a:r>
            </a:p>
          </p:txBody>
        </p:sp>
      </p:grpSp>
      <p:grpSp>
        <p:nvGrpSpPr>
          <p:cNvPr id="3" name="Group 2">
            <a:extLst>
              <a:ext uri="{FF2B5EF4-FFF2-40B4-BE49-F238E27FC236}">
                <a16:creationId xmlns:a16="http://schemas.microsoft.com/office/drawing/2014/main" id="{E7F3A558-504D-4935-8A75-1E8DE40419F7}"/>
              </a:ext>
            </a:extLst>
          </p:cNvPr>
          <p:cNvGrpSpPr/>
          <p:nvPr/>
        </p:nvGrpSpPr>
        <p:grpSpPr>
          <a:xfrm rot="5400000">
            <a:off x="7095781" y="1664124"/>
            <a:ext cx="2566197" cy="3876085"/>
            <a:chOff x="9082877" y="1660664"/>
            <a:chExt cx="2566197" cy="3876085"/>
          </a:xfrm>
        </p:grpSpPr>
        <p:sp>
          <p:nvSpPr>
            <p:cNvPr id="22" name="Rectangle: Rounded Corners 21">
              <a:extLst>
                <a:ext uri="{FF2B5EF4-FFF2-40B4-BE49-F238E27FC236}">
                  <a16:creationId xmlns:a16="http://schemas.microsoft.com/office/drawing/2014/main" id="{784D4FD7-26A2-4937-BE3B-13BAD67D78D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748D73BD-772F-478C-857B-59C5834B33B4}"/>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AFD0D0C-4EA8-47DA-9D5E-50073E62C322}"/>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AFB5A8F-BECB-44C9-B2C0-D2DA1314C779}"/>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284F49CE-B00E-46DC-9ED6-E8A57F905ED6}"/>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6C325976-18E4-4B0F-A077-821DBF281A16}"/>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114A52B9-82FE-4C31-B7EA-889CD11D3E97}"/>
              </a:ext>
            </a:extLst>
          </p:cNvPr>
          <p:cNvSpPr txBox="1"/>
          <p:nvPr/>
        </p:nvSpPr>
        <p:spPr>
          <a:xfrm>
            <a:off x="6440592" y="2732588"/>
            <a:ext cx="1257930" cy="430887"/>
          </a:xfrm>
          <a:prstGeom prst="rect">
            <a:avLst/>
          </a:prstGeom>
          <a:noFill/>
        </p:spPr>
        <p:txBody>
          <a:bodyPr wrap="square" rtlCol="0">
            <a:spAutoFit/>
          </a:bodyPr>
          <a:lstStyle/>
          <a:p>
            <a:pPr algn="ctr"/>
            <a:r>
              <a:rPr lang="en-GB" sz="2200" dirty="0"/>
              <a:t>‘obj1’</a:t>
            </a:r>
          </a:p>
        </p:txBody>
      </p:sp>
      <p:sp>
        <p:nvSpPr>
          <p:cNvPr id="29" name="TextBox 28">
            <a:extLst>
              <a:ext uri="{FF2B5EF4-FFF2-40B4-BE49-F238E27FC236}">
                <a16:creationId xmlns:a16="http://schemas.microsoft.com/office/drawing/2014/main" id="{32B55838-9727-431D-9B0E-6E6CF6EC9AA9}"/>
              </a:ext>
            </a:extLst>
          </p:cNvPr>
          <p:cNvSpPr txBox="1"/>
          <p:nvPr/>
        </p:nvSpPr>
        <p:spPr>
          <a:xfrm>
            <a:off x="6440592" y="4040856"/>
            <a:ext cx="1257930" cy="430887"/>
          </a:xfrm>
          <a:prstGeom prst="rect">
            <a:avLst/>
          </a:prstGeom>
          <a:noFill/>
        </p:spPr>
        <p:txBody>
          <a:bodyPr wrap="square" rtlCol="0">
            <a:spAutoFit/>
          </a:bodyPr>
          <a:lstStyle/>
          <a:p>
            <a:pPr algn="ctr"/>
            <a:r>
              <a:rPr lang="en-GB" sz="2200" dirty="0"/>
              <a:t>‘obj2’</a:t>
            </a:r>
          </a:p>
        </p:txBody>
      </p:sp>
      <p:sp>
        <p:nvSpPr>
          <p:cNvPr id="30" name="TextBox 29">
            <a:extLst>
              <a:ext uri="{FF2B5EF4-FFF2-40B4-BE49-F238E27FC236}">
                <a16:creationId xmlns:a16="http://schemas.microsoft.com/office/drawing/2014/main" id="{ECD99F7B-2EAB-451B-969F-7E9C65D08AE1}"/>
              </a:ext>
            </a:extLst>
          </p:cNvPr>
          <p:cNvSpPr txBox="1"/>
          <p:nvPr/>
        </p:nvSpPr>
        <p:spPr>
          <a:xfrm>
            <a:off x="7749549" y="2732588"/>
            <a:ext cx="1257930" cy="430887"/>
          </a:xfrm>
          <a:prstGeom prst="rect">
            <a:avLst/>
          </a:prstGeom>
          <a:noFill/>
        </p:spPr>
        <p:txBody>
          <a:bodyPr wrap="square" rtlCol="0">
            <a:spAutoFit/>
          </a:bodyPr>
          <a:lstStyle/>
          <a:p>
            <a:pPr algn="ctr"/>
            <a:r>
              <a:rPr lang="en-GB" sz="2200" dirty="0"/>
              <a:t>21</a:t>
            </a:r>
          </a:p>
        </p:txBody>
      </p:sp>
      <p:sp>
        <p:nvSpPr>
          <p:cNvPr id="31" name="TextBox 30">
            <a:extLst>
              <a:ext uri="{FF2B5EF4-FFF2-40B4-BE49-F238E27FC236}">
                <a16:creationId xmlns:a16="http://schemas.microsoft.com/office/drawing/2014/main" id="{2ED84E72-35A5-48E5-93FB-BF79313C546D}"/>
              </a:ext>
            </a:extLst>
          </p:cNvPr>
          <p:cNvSpPr txBox="1"/>
          <p:nvPr/>
        </p:nvSpPr>
        <p:spPr>
          <a:xfrm>
            <a:off x="7749549" y="4040855"/>
            <a:ext cx="1257930" cy="430887"/>
          </a:xfrm>
          <a:prstGeom prst="rect">
            <a:avLst/>
          </a:prstGeom>
          <a:noFill/>
        </p:spPr>
        <p:txBody>
          <a:bodyPr wrap="square" rtlCol="0">
            <a:spAutoFit/>
          </a:bodyPr>
          <a:lstStyle/>
          <a:p>
            <a:pPr algn="ctr"/>
            <a:r>
              <a:rPr lang="en-GB" sz="2200" dirty="0"/>
              <a:t>-5.3</a:t>
            </a:r>
          </a:p>
        </p:txBody>
      </p:sp>
      <p:graphicFrame>
        <p:nvGraphicFramePr>
          <p:cNvPr id="33" name="Table 11">
            <a:extLst>
              <a:ext uri="{FF2B5EF4-FFF2-40B4-BE49-F238E27FC236}">
                <a16:creationId xmlns:a16="http://schemas.microsoft.com/office/drawing/2014/main" id="{8279EFD2-2EDE-4F31-8654-284D4A5F449C}"/>
              </a:ext>
            </a:extLst>
          </p:cNvPr>
          <p:cNvGraphicFramePr>
            <a:graphicFrameLocks noGrp="1"/>
          </p:cNvGraphicFramePr>
          <p:nvPr>
            <p:extLst>
              <p:ext uri="{D42A27DB-BD31-4B8C-83A1-F6EECF244321}">
                <p14:modId xmlns:p14="http://schemas.microsoft.com/office/powerpoint/2010/main" val="1177150532"/>
              </p:ext>
            </p:extLst>
          </p:nvPr>
        </p:nvGraphicFramePr>
        <p:xfrm>
          <a:off x="9201957" y="24620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0.6</a:t>
                      </a:r>
                    </a:p>
                  </a:txBody>
                  <a:tcPr marL="0" marR="0" marT="0" marB="0" anchor="ctr"/>
                </a:tc>
                <a:tc>
                  <a:txBody>
                    <a:bodyPr/>
                    <a:lstStyle/>
                    <a:p>
                      <a:pPr algn="ctr"/>
                      <a:r>
                        <a:rPr lang="en-GB" sz="1300" dirty="0"/>
                        <a:t>0.7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0.1</a:t>
                      </a:r>
                    </a:p>
                  </a:txBody>
                  <a:tcPr marL="0" marR="0" marT="0" marB="0" anchor="ctr"/>
                </a:tc>
                <a:tc>
                  <a:txBody>
                    <a:bodyPr/>
                    <a:lstStyle/>
                    <a:p>
                      <a:pPr algn="ctr"/>
                      <a:r>
                        <a:rPr lang="en-GB" sz="1300" dirty="0"/>
                        <a:t>0.3</a:t>
                      </a:r>
                    </a:p>
                  </a:txBody>
                  <a:tcPr marL="0" marR="0" marT="0" marB="0" anchor="ctr"/>
                </a:tc>
                <a:extLst>
                  <a:ext uri="{0D108BD9-81ED-4DB2-BD59-A6C34878D82A}">
                    <a16:rowId xmlns:a16="http://schemas.microsoft.com/office/drawing/2014/main" val="3764598351"/>
                  </a:ext>
                </a:extLst>
              </a:tr>
            </a:tbl>
          </a:graphicData>
        </a:graphic>
      </p:graphicFrame>
      <p:graphicFrame>
        <p:nvGraphicFramePr>
          <p:cNvPr id="34" name="Table 11">
            <a:extLst>
              <a:ext uri="{FF2B5EF4-FFF2-40B4-BE49-F238E27FC236}">
                <a16:creationId xmlns:a16="http://schemas.microsoft.com/office/drawing/2014/main" id="{2F5B9E90-6B1C-4FBF-81D2-054C0AC28824}"/>
              </a:ext>
            </a:extLst>
          </p:cNvPr>
          <p:cNvGraphicFramePr>
            <a:graphicFrameLocks noGrp="1"/>
          </p:cNvGraphicFramePr>
          <p:nvPr>
            <p:extLst>
              <p:ext uri="{D42A27DB-BD31-4B8C-83A1-F6EECF244321}">
                <p14:modId xmlns:p14="http://schemas.microsoft.com/office/powerpoint/2010/main" val="2433531527"/>
              </p:ext>
            </p:extLst>
          </p:nvPr>
        </p:nvGraphicFramePr>
        <p:xfrm>
          <a:off x="9201957" y="37922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0.8</a:t>
                      </a:r>
                    </a:p>
                  </a:txBody>
                  <a:tcPr marL="0" marR="0" marT="0" marB="0" anchor="ctr"/>
                </a:tc>
                <a:tc>
                  <a:txBody>
                    <a:bodyPr/>
                    <a:lstStyle/>
                    <a:p>
                      <a:pPr algn="ctr"/>
                      <a:r>
                        <a:rPr lang="en-GB" sz="1300" dirty="0"/>
                        <a:t>0.4</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0.5</a:t>
                      </a:r>
                    </a:p>
                  </a:txBody>
                  <a:tcPr marL="0" marR="0" marT="0" marB="0" anchor="ctr"/>
                </a:tc>
                <a:tc>
                  <a:txBody>
                    <a:bodyPr/>
                    <a:lstStyle/>
                    <a:p>
                      <a:pPr algn="ctr"/>
                      <a:r>
                        <a:rPr lang="en-GB" sz="1300" dirty="0"/>
                        <a:t>0.2</a:t>
                      </a:r>
                    </a:p>
                  </a:txBody>
                  <a:tcPr marL="0" marR="0" marT="0" marB="0" anchor="ctr"/>
                </a:tc>
                <a:extLst>
                  <a:ext uri="{0D108BD9-81ED-4DB2-BD59-A6C34878D82A}">
                    <a16:rowId xmlns:a16="http://schemas.microsoft.com/office/drawing/2014/main" val="3764598351"/>
                  </a:ext>
                </a:extLst>
              </a:tr>
            </a:tbl>
          </a:graphicData>
        </a:graphic>
      </p:graphicFrame>
    </p:spTree>
    <p:extLst>
      <p:ext uri="{BB962C8B-B14F-4D97-AF65-F5344CB8AC3E}">
        <p14:creationId xmlns:p14="http://schemas.microsoft.com/office/powerpoint/2010/main" val="495359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381216622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b="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n_obj</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mean_area</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760419865"/>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n_obj</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mean_area</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6559130" cy="1718718"/>
            </a:xfrm>
            <a:prstGeom prst="rect">
              <a:avLst/>
            </a:prstGeom>
            <a:noFill/>
          </p:spPr>
          <p:txBody>
            <a:bodyPr wrap="square" rtlCol="0">
              <a:spAutoFit/>
            </a:bodyPr>
            <a:lstStyle/>
            <a:p>
              <a:r>
                <a:rPr lang="en-GB" sz="2400" b="1" dirty="0">
                  <a:solidFill>
                    <a:srgbClr val="BF2F37"/>
                  </a:solidFill>
                </a:rPr>
                <a:t>Exercise: Loading tables and accessing data</a:t>
              </a:r>
            </a:p>
            <a:p>
              <a:endParaRPr lang="en-GB" sz="2400" b="1" dirty="0">
                <a:solidFill>
                  <a:srgbClr val="BF2F37"/>
                </a:solidFill>
              </a:endParaRPr>
            </a:p>
            <a:p>
              <a:pPr marL="457200" indent="-457200">
                <a:buAutoNum type="arabicPeriod"/>
              </a:pPr>
              <a:r>
                <a:rPr lang="en-GB" sz="2000" dirty="0">
                  <a:solidFill>
                    <a:schemeClr val="tx1"/>
                  </a:solidFill>
                </a:rPr>
                <a:t>Download the file ‘table_example.csv’ from GitHub (Session 3)</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err="1">
                  <a:solidFill>
                    <a:schemeClr val="accent1"/>
                  </a:solidFill>
                </a:rPr>
                <a:t>readtable</a:t>
              </a:r>
              <a:r>
                <a:rPr lang="en-GB" sz="2000" dirty="0">
                  <a:solidFill>
                    <a:schemeClr val="tx1"/>
                  </a:solidFill>
                </a:rPr>
                <a:t> function to load the table to file</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Display the table in the command window</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a:solidFill>
                    <a:schemeClr val="accent1"/>
                  </a:solidFill>
                </a:rPr>
                <a:t>mean</a:t>
              </a:r>
              <a:r>
                <a:rPr lang="en-GB" sz="2000" dirty="0">
                  <a:solidFill>
                    <a:schemeClr val="tx1"/>
                  </a:solidFill>
                </a:rPr>
                <a:t> function to get the mean number of cells (the </a:t>
              </a:r>
              <a:r>
                <a:rPr lang="en-GB" sz="2000" i="1" dirty="0">
                  <a:solidFill>
                    <a:schemeClr val="accent1"/>
                  </a:solidFill>
                </a:rPr>
                <a:t>mean</a:t>
              </a:r>
              <a:r>
                <a:rPr lang="en-GB" sz="2000" dirty="0">
                  <a:solidFill>
                    <a:schemeClr val="tx1"/>
                  </a:solidFill>
                </a:rPr>
                <a:t> function takes a numeric array as an argument).</a:t>
              </a: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22081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240942"/>
            </a:xfrm>
            <a:prstGeom prst="rect">
              <a:avLst/>
            </a:prstGeom>
            <a:noFill/>
          </p:spPr>
          <p:txBody>
            <a:bodyPr wrap="square" rtlCol="0">
              <a:spAutoFit/>
            </a:bodyPr>
            <a:lstStyle/>
            <a:p>
              <a:r>
                <a:rPr lang="en-GB" sz="2400" b="1" dirty="0">
                  <a:solidFill>
                    <a:srgbClr val="BF2F37"/>
                  </a:solidFill>
                </a:rPr>
                <a:t>Exercise: Loading tables and accessing data</a:t>
              </a:r>
              <a:endParaRPr lang="en-GB" sz="2000" dirty="0">
                <a:solidFill>
                  <a:schemeClr val="tx1"/>
                </a:solidFill>
              </a:endParaRP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pic>
        <p:nvPicPr>
          <p:cNvPr id="3" name="Picture 2">
            <a:extLst>
              <a:ext uri="{FF2B5EF4-FFF2-40B4-BE49-F238E27FC236}">
                <a16:creationId xmlns:a16="http://schemas.microsoft.com/office/drawing/2014/main" id="{4886ED9C-EC52-4ED6-B90F-E25E292CE2F0}"/>
              </a:ext>
            </a:extLst>
          </p:cNvPr>
          <p:cNvPicPr>
            <a:picLocks noChangeAspect="1"/>
          </p:cNvPicPr>
          <p:nvPr/>
        </p:nvPicPr>
        <p:blipFill>
          <a:blip r:embed="rId2"/>
          <a:stretch>
            <a:fillRect/>
          </a:stretch>
        </p:blipFill>
        <p:spPr>
          <a:xfrm>
            <a:off x="6425564" y="2795150"/>
            <a:ext cx="4067175" cy="1866900"/>
          </a:xfrm>
          <a:prstGeom prst="rect">
            <a:avLst/>
          </a:prstGeom>
        </p:spPr>
      </p:pic>
      <p:sp>
        <p:nvSpPr>
          <p:cNvPr id="9" name="TextBox 8">
            <a:extLst>
              <a:ext uri="{FF2B5EF4-FFF2-40B4-BE49-F238E27FC236}">
                <a16:creationId xmlns:a16="http://schemas.microsoft.com/office/drawing/2014/main" id="{35FFC2E0-C429-4AEB-93F2-7090078AC106}"/>
              </a:ext>
            </a:extLst>
          </p:cNvPr>
          <p:cNvSpPr txBox="1"/>
          <p:nvPr/>
        </p:nvSpPr>
        <p:spPr>
          <a:xfrm>
            <a:off x="1699261" y="1657683"/>
            <a:ext cx="4648988" cy="2985433"/>
          </a:xfrm>
          <a:prstGeom prst="rect">
            <a:avLst/>
          </a:prstGeom>
          <a:noFill/>
        </p:spPr>
        <p:txBody>
          <a:bodyPr wrap="square" rtlCol="0">
            <a:spAutoFit/>
          </a:bodyPr>
          <a:lstStyle/>
          <a:p>
            <a:endParaRPr lang="en-GB" sz="2400" b="1" dirty="0">
              <a:solidFill>
                <a:srgbClr val="BF2F37"/>
              </a:solidFill>
            </a:endParaRPr>
          </a:p>
          <a:p>
            <a:endParaRPr lang="en-GB" sz="2400" b="1" dirty="0">
              <a:solidFill>
                <a:srgbClr val="BF2F37"/>
              </a:solidFill>
            </a:endParaRPr>
          </a:p>
          <a:p>
            <a:pPr algn="ctr"/>
            <a:r>
              <a:rPr lang="en-GB" sz="2000" dirty="0">
                <a:solidFill>
                  <a:schemeClr val="tx1"/>
                </a:solidFill>
              </a:rPr>
              <a:t>To read the table</a:t>
            </a:r>
          </a:p>
          <a:p>
            <a:pPr algn="ctr"/>
            <a:r>
              <a:rPr lang="en-GB" sz="2000" i="1" dirty="0" err="1">
                <a:solidFill>
                  <a:schemeClr val="accent1"/>
                </a:solidFill>
              </a:rPr>
              <a:t>my_tab</a:t>
            </a:r>
            <a:r>
              <a:rPr lang="en-GB" sz="2000" i="1" dirty="0">
                <a:solidFill>
                  <a:schemeClr val="accent1"/>
                </a:solidFill>
              </a:rPr>
              <a:t> = </a:t>
            </a:r>
            <a:r>
              <a:rPr lang="en-GB" sz="2000" i="1" dirty="0" err="1">
                <a:solidFill>
                  <a:schemeClr val="accent1"/>
                </a:solidFill>
              </a:rPr>
              <a:t>readtable</a:t>
            </a:r>
            <a:r>
              <a:rPr lang="en-GB" sz="2000" i="1" dirty="0">
                <a:solidFill>
                  <a:schemeClr val="accent1"/>
                </a:solidFill>
              </a:rPr>
              <a:t>(‘table_example.csv’)</a:t>
            </a:r>
          </a:p>
          <a:p>
            <a:pPr algn="ctr"/>
            <a:endParaRPr lang="en-GB" sz="2000" dirty="0">
              <a:solidFill>
                <a:schemeClr val="tx1"/>
              </a:solidFill>
            </a:endParaRPr>
          </a:p>
          <a:p>
            <a:pPr algn="ctr"/>
            <a:r>
              <a:rPr lang="en-GB" sz="2000" dirty="0">
                <a:solidFill>
                  <a:schemeClr val="tx1"/>
                </a:solidFill>
              </a:rPr>
              <a:t>To get the mean number of cells</a:t>
            </a:r>
          </a:p>
          <a:p>
            <a:pPr algn="ctr"/>
            <a:r>
              <a:rPr lang="en-GB" sz="2000" i="1" dirty="0" err="1">
                <a:solidFill>
                  <a:schemeClr val="accent1"/>
                </a:solidFill>
              </a:rPr>
              <a:t>mean_n_cells</a:t>
            </a:r>
            <a:r>
              <a:rPr lang="en-GB" sz="2000" i="1" dirty="0">
                <a:solidFill>
                  <a:schemeClr val="accent1"/>
                </a:solidFill>
              </a:rPr>
              <a:t> = mean(</a:t>
            </a:r>
            <a:r>
              <a:rPr lang="en-GB" sz="2000" i="1" dirty="0" err="1">
                <a:solidFill>
                  <a:schemeClr val="accent1"/>
                </a:solidFill>
              </a:rPr>
              <a:t>my_table.n_cells</a:t>
            </a:r>
            <a:r>
              <a:rPr lang="en-GB" sz="2000" i="1" dirty="0">
                <a:solidFill>
                  <a:schemeClr val="accent1"/>
                </a:solidFill>
              </a:rPr>
              <a:t>)</a:t>
            </a:r>
          </a:p>
          <a:p>
            <a:pPr algn="ctr"/>
            <a:endParaRPr lang="en-GB" sz="2000" dirty="0">
              <a:solidFill>
                <a:schemeClr val="tx1"/>
              </a:solidFill>
            </a:endParaRPr>
          </a:p>
          <a:p>
            <a:pPr algn="ctr"/>
            <a:r>
              <a:rPr lang="en-GB" sz="2000" dirty="0">
                <a:solidFill>
                  <a:schemeClr val="tx1"/>
                </a:solidFill>
              </a:rPr>
              <a:t>The mean number of cells was 35.2</a:t>
            </a:r>
          </a:p>
        </p:txBody>
      </p:sp>
    </p:spTree>
    <p:extLst>
      <p:ext uri="{BB962C8B-B14F-4D97-AF65-F5344CB8AC3E}">
        <p14:creationId xmlns:p14="http://schemas.microsoft.com/office/powerpoint/2010/main" val="420744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7B8B-236B-4868-96E9-62D1336376AD}"/>
              </a:ext>
            </a:extLst>
          </p:cNvPr>
          <p:cNvSpPr>
            <a:spLocks noGrp="1"/>
          </p:cNvSpPr>
          <p:nvPr>
            <p:ph type="title"/>
          </p:nvPr>
        </p:nvSpPr>
        <p:spPr/>
        <p:txBody>
          <a:bodyPr/>
          <a:lstStyle/>
          <a:p>
            <a:endParaRPr lang="en-GB"/>
          </a:p>
        </p:txBody>
      </p:sp>
      <p:grpSp>
        <p:nvGrpSpPr>
          <p:cNvPr id="38" name="Group 37">
            <a:extLst>
              <a:ext uri="{FF2B5EF4-FFF2-40B4-BE49-F238E27FC236}">
                <a16:creationId xmlns:a16="http://schemas.microsoft.com/office/drawing/2014/main" id="{8FFE6DCA-CBBA-4ED8-8F2E-083D14117565}"/>
              </a:ext>
            </a:extLst>
          </p:cNvPr>
          <p:cNvGrpSpPr/>
          <p:nvPr/>
        </p:nvGrpSpPr>
        <p:grpSpPr>
          <a:xfrm>
            <a:off x="994866" y="2506828"/>
            <a:ext cx="3367584" cy="1587500"/>
            <a:chOff x="994866" y="2368550"/>
            <a:chExt cx="3367584" cy="1587500"/>
          </a:xfrm>
        </p:grpSpPr>
        <p:pic>
          <p:nvPicPr>
            <p:cNvPr id="4" name="Picture 3">
              <a:extLst>
                <a:ext uri="{FF2B5EF4-FFF2-40B4-BE49-F238E27FC236}">
                  <a16:creationId xmlns:a16="http://schemas.microsoft.com/office/drawing/2014/main" id="{748543E5-581B-4206-9F06-9802FAB7E4C2}"/>
                </a:ext>
              </a:extLst>
            </p:cNvPr>
            <p:cNvPicPr>
              <a:picLocks noChangeAspect="1"/>
            </p:cNvPicPr>
            <p:nvPr/>
          </p:nvPicPr>
          <p:blipFill>
            <a:blip r:embed="rId2"/>
            <a:stretch>
              <a:fillRect/>
            </a:stretch>
          </p:blipFill>
          <p:spPr>
            <a:xfrm>
              <a:off x="994866" y="2368550"/>
              <a:ext cx="1587500" cy="1587500"/>
            </a:xfrm>
            <a:prstGeom prst="rect">
              <a:avLst/>
            </a:prstGeom>
          </p:spPr>
        </p:pic>
        <p:pic>
          <p:nvPicPr>
            <p:cNvPr id="7" name="Picture 6">
              <a:extLst>
                <a:ext uri="{FF2B5EF4-FFF2-40B4-BE49-F238E27FC236}">
                  <a16:creationId xmlns:a16="http://schemas.microsoft.com/office/drawing/2014/main" id="{06718A58-A9A6-4145-98D0-9863189CC54E}"/>
                </a:ext>
              </a:extLst>
            </p:cNvPr>
            <p:cNvPicPr>
              <a:picLocks noChangeAspect="1"/>
            </p:cNvPicPr>
            <p:nvPr/>
          </p:nvPicPr>
          <p:blipFill>
            <a:blip r:embed="rId3"/>
            <a:stretch>
              <a:fillRect/>
            </a:stretch>
          </p:blipFill>
          <p:spPr>
            <a:xfrm>
              <a:off x="2774950" y="2368550"/>
              <a:ext cx="1587500" cy="1587500"/>
            </a:xfrm>
            <a:prstGeom prst="rect">
              <a:avLst/>
            </a:prstGeom>
          </p:spPr>
        </p:pic>
      </p:grpSp>
      <p:grpSp>
        <p:nvGrpSpPr>
          <p:cNvPr id="21" name="Group 20">
            <a:extLst>
              <a:ext uri="{FF2B5EF4-FFF2-40B4-BE49-F238E27FC236}">
                <a16:creationId xmlns:a16="http://schemas.microsoft.com/office/drawing/2014/main" id="{2C5418D5-3B62-469B-9D04-5C814498DFD2}"/>
              </a:ext>
            </a:extLst>
          </p:cNvPr>
          <p:cNvGrpSpPr/>
          <p:nvPr/>
        </p:nvGrpSpPr>
        <p:grpSpPr>
          <a:xfrm>
            <a:off x="5171925" y="1628275"/>
            <a:ext cx="1173050" cy="3800417"/>
            <a:chOff x="5171925" y="1628275"/>
            <a:chExt cx="1173050" cy="3800417"/>
          </a:xfrm>
        </p:grpSpPr>
        <p:grpSp>
          <p:nvGrpSpPr>
            <p:cNvPr id="11" name="Group 10">
              <a:extLst>
                <a:ext uri="{FF2B5EF4-FFF2-40B4-BE49-F238E27FC236}">
                  <a16:creationId xmlns:a16="http://schemas.microsoft.com/office/drawing/2014/main" id="{C3E0A398-DA18-4341-9330-DD789FB57452}"/>
                </a:ext>
              </a:extLst>
            </p:cNvPr>
            <p:cNvGrpSpPr/>
            <p:nvPr/>
          </p:nvGrpSpPr>
          <p:grpSpPr>
            <a:xfrm>
              <a:off x="5171925" y="1628275"/>
              <a:ext cx="1171073" cy="1082078"/>
              <a:chOff x="9126304" y="1748590"/>
              <a:chExt cx="1171073" cy="1082078"/>
            </a:xfrm>
          </p:grpSpPr>
          <p:sp>
            <p:nvSpPr>
              <p:cNvPr id="9" name="TextBox 8">
                <a:extLst>
                  <a:ext uri="{FF2B5EF4-FFF2-40B4-BE49-F238E27FC236}">
                    <a16:creationId xmlns:a16="http://schemas.microsoft.com/office/drawing/2014/main" id="{45FD0E33-171B-432B-9E99-A78929DD431B}"/>
                  </a:ext>
                </a:extLst>
              </p:cNvPr>
              <p:cNvSpPr txBox="1"/>
              <p:nvPr/>
            </p:nvSpPr>
            <p:spPr>
              <a:xfrm>
                <a:off x="9126304" y="2104962"/>
                <a:ext cx="1171073" cy="369332"/>
              </a:xfrm>
              <a:prstGeom prst="rect">
                <a:avLst/>
              </a:prstGeom>
              <a:noFill/>
            </p:spPr>
            <p:txBody>
              <a:bodyPr wrap="square" rtlCol="0">
                <a:spAutoFit/>
              </a:bodyPr>
              <a:lstStyle/>
              <a:p>
                <a:pPr algn="ctr"/>
                <a:r>
                  <a:rPr lang="en-GB" dirty="0"/>
                  <a:t>Nucleus 1</a:t>
                </a:r>
              </a:p>
            </p:txBody>
          </p:sp>
          <p:sp>
            <p:nvSpPr>
              <p:cNvPr id="10" name="Rectangle: Rounded Corners 9">
                <a:extLst>
                  <a:ext uri="{FF2B5EF4-FFF2-40B4-BE49-F238E27FC236}">
                    <a16:creationId xmlns:a16="http://schemas.microsoft.com/office/drawing/2014/main" id="{9EB682B8-7F2D-4D4E-A6DF-673086F8C915}"/>
                  </a:ext>
                </a:extLst>
              </p:cNvPr>
              <p:cNvSpPr/>
              <p:nvPr/>
            </p:nvSpPr>
            <p:spPr>
              <a:xfrm>
                <a:off x="9170802" y="1748590"/>
                <a:ext cx="1082080" cy="1082078"/>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14BFA79D-7C2E-4DB2-B934-B720B2A5A412}"/>
                </a:ext>
              </a:extLst>
            </p:cNvPr>
            <p:cNvGrpSpPr/>
            <p:nvPr/>
          </p:nvGrpSpPr>
          <p:grpSpPr>
            <a:xfrm>
              <a:off x="5171925" y="2759542"/>
              <a:ext cx="1171073" cy="1082078"/>
              <a:chOff x="9126304" y="1748590"/>
              <a:chExt cx="1171073" cy="1082078"/>
            </a:xfrm>
          </p:grpSpPr>
          <p:sp>
            <p:nvSpPr>
              <p:cNvPr id="13" name="TextBox 12">
                <a:extLst>
                  <a:ext uri="{FF2B5EF4-FFF2-40B4-BE49-F238E27FC236}">
                    <a16:creationId xmlns:a16="http://schemas.microsoft.com/office/drawing/2014/main" id="{5F634468-A028-4F4F-B1DB-72294059F448}"/>
                  </a:ext>
                </a:extLst>
              </p:cNvPr>
              <p:cNvSpPr txBox="1"/>
              <p:nvPr/>
            </p:nvSpPr>
            <p:spPr>
              <a:xfrm>
                <a:off x="9126304" y="2104962"/>
                <a:ext cx="1171073" cy="369332"/>
              </a:xfrm>
              <a:prstGeom prst="rect">
                <a:avLst/>
              </a:prstGeom>
              <a:noFill/>
            </p:spPr>
            <p:txBody>
              <a:bodyPr wrap="square" rtlCol="0">
                <a:spAutoFit/>
              </a:bodyPr>
              <a:lstStyle/>
              <a:p>
                <a:pPr algn="ctr"/>
                <a:r>
                  <a:rPr lang="en-GB" dirty="0"/>
                  <a:t>Nucleus 2</a:t>
                </a:r>
              </a:p>
            </p:txBody>
          </p:sp>
          <p:sp>
            <p:nvSpPr>
              <p:cNvPr id="14" name="Rectangle: Rounded Corners 13">
                <a:extLst>
                  <a:ext uri="{FF2B5EF4-FFF2-40B4-BE49-F238E27FC236}">
                    <a16:creationId xmlns:a16="http://schemas.microsoft.com/office/drawing/2014/main" id="{10C5000E-92DC-4B6D-B6E4-68791E14BB45}"/>
                  </a:ext>
                </a:extLst>
              </p:cNvPr>
              <p:cNvSpPr/>
              <p:nvPr/>
            </p:nvSpPr>
            <p:spPr>
              <a:xfrm>
                <a:off x="9170802" y="1748590"/>
                <a:ext cx="1082080" cy="1082078"/>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5B7512FC-D6E2-4FB9-84C8-A7F88D1B3A58}"/>
                </a:ext>
              </a:extLst>
            </p:cNvPr>
            <p:cNvGrpSpPr/>
            <p:nvPr/>
          </p:nvGrpSpPr>
          <p:grpSpPr>
            <a:xfrm>
              <a:off x="5173902" y="3890807"/>
              <a:ext cx="1171073" cy="1082078"/>
              <a:chOff x="9126304" y="1748590"/>
              <a:chExt cx="1171073" cy="1082078"/>
            </a:xfrm>
          </p:grpSpPr>
          <p:sp>
            <p:nvSpPr>
              <p:cNvPr id="16" name="TextBox 15">
                <a:extLst>
                  <a:ext uri="{FF2B5EF4-FFF2-40B4-BE49-F238E27FC236}">
                    <a16:creationId xmlns:a16="http://schemas.microsoft.com/office/drawing/2014/main" id="{9380060E-7598-451D-8AFA-5C6E1C3633DC}"/>
                  </a:ext>
                </a:extLst>
              </p:cNvPr>
              <p:cNvSpPr txBox="1"/>
              <p:nvPr/>
            </p:nvSpPr>
            <p:spPr>
              <a:xfrm>
                <a:off x="9126304" y="2104962"/>
                <a:ext cx="1171073" cy="369332"/>
              </a:xfrm>
              <a:prstGeom prst="rect">
                <a:avLst/>
              </a:prstGeom>
              <a:noFill/>
            </p:spPr>
            <p:txBody>
              <a:bodyPr wrap="square" rtlCol="0">
                <a:spAutoFit/>
              </a:bodyPr>
              <a:lstStyle/>
              <a:p>
                <a:pPr algn="ctr"/>
                <a:r>
                  <a:rPr lang="en-GB" dirty="0"/>
                  <a:t>Nucleus 3</a:t>
                </a:r>
              </a:p>
            </p:txBody>
          </p:sp>
          <p:sp>
            <p:nvSpPr>
              <p:cNvPr id="17" name="Rectangle: Rounded Corners 16">
                <a:extLst>
                  <a:ext uri="{FF2B5EF4-FFF2-40B4-BE49-F238E27FC236}">
                    <a16:creationId xmlns:a16="http://schemas.microsoft.com/office/drawing/2014/main" id="{0F5F2288-0C60-4036-9905-7F69572893EC}"/>
                  </a:ext>
                </a:extLst>
              </p:cNvPr>
              <p:cNvSpPr/>
              <p:nvPr/>
            </p:nvSpPr>
            <p:spPr>
              <a:xfrm>
                <a:off x="9170802" y="1748590"/>
                <a:ext cx="1082080" cy="1082078"/>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Oval 17">
              <a:extLst>
                <a:ext uri="{FF2B5EF4-FFF2-40B4-BE49-F238E27FC236}">
                  <a16:creationId xmlns:a16="http://schemas.microsoft.com/office/drawing/2014/main" id="{0BA6AF3D-37A5-4855-9113-95D17F2446EE}"/>
                </a:ext>
              </a:extLst>
            </p:cNvPr>
            <p:cNvSpPr/>
            <p:nvPr/>
          </p:nvSpPr>
          <p:spPr>
            <a:xfrm>
              <a:off x="5717357" y="5110967"/>
              <a:ext cx="80209" cy="802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472A116-9F3E-455D-AACF-030F0478B95C}"/>
                </a:ext>
              </a:extLst>
            </p:cNvPr>
            <p:cNvSpPr/>
            <p:nvPr/>
          </p:nvSpPr>
          <p:spPr>
            <a:xfrm>
              <a:off x="5717357" y="5229725"/>
              <a:ext cx="80209" cy="802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E00CA1-6BF6-41F5-B9FE-6632A9A4C4D5}"/>
                </a:ext>
              </a:extLst>
            </p:cNvPr>
            <p:cNvSpPr/>
            <p:nvPr/>
          </p:nvSpPr>
          <p:spPr>
            <a:xfrm>
              <a:off x="5717357" y="5348483"/>
              <a:ext cx="80209" cy="802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Isosceles Triangle 36">
            <a:extLst>
              <a:ext uri="{FF2B5EF4-FFF2-40B4-BE49-F238E27FC236}">
                <a16:creationId xmlns:a16="http://schemas.microsoft.com/office/drawing/2014/main" id="{0B340F9F-0269-49C0-A533-F237D7F096C0}"/>
              </a:ext>
            </a:extLst>
          </p:cNvPr>
          <p:cNvSpPr/>
          <p:nvPr/>
        </p:nvSpPr>
        <p:spPr>
          <a:xfrm rot="16200000">
            <a:off x="5572041" y="2528637"/>
            <a:ext cx="2462214" cy="1543885"/>
          </a:xfrm>
          <a:prstGeom prst="triangle">
            <a:avLst/>
          </a:prstGeom>
          <a:gradFill flip="none" rotWithShape="1">
            <a:gsLst>
              <a:gs pos="17000">
                <a:schemeClr val="tx1">
                  <a:alpha val="0"/>
                </a:schemeClr>
              </a:gs>
              <a:gs pos="100000">
                <a:schemeClr val="tx1">
                  <a:alpha val="5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F57B1FC-02E8-4245-85B6-5DB106ACFDC3}"/>
              </a:ext>
            </a:extLst>
          </p:cNvPr>
          <p:cNvSpPr txBox="1"/>
          <p:nvPr/>
        </p:nvSpPr>
        <p:spPr>
          <a:xfrm>
            <a:off x="7577067" y="2069472"/>
            <a:ext cx="2232000" cy="2462213"/>
          </a:xfrm>
          <a:prstGeom prst="rect">
            <a:avLst/>
          </a:prstGeom>
          <a:noFill/>
          <a:ln w="28575">
            <a:solidFill>
              <a:schemeClr val="tx1"/>
            </a:solidFill>
            <a:prstDash val="solid"/>
          </a:ln>
        </p:spPr>
        <p:txBody>
          <a:bodyPr wrap="square" rtlCol="0">
            <a:spAutoFit/>
          </a:bodyPr>
          <a:lstStyle/>
          <a:p>
            <a:r>
              <a:rPr lang="en-GB" sz="2000" dirty="0"/>
              <a:t>Class: Nucleus</a:t>
            </a:r>
          </a:p>
          <a:p>
            <a:r>
              <a:rPr lang="en-GB" dirty="0">
                <a:solidFill>
                  <a:srgbClr val="C00000"/>
                </a:solidFill>
              </a:rPr>
              <a:t>Properties</a:t>
            </a:r>
          </a:p>
          <a:p>
            <a:pPr marL="285750" indent="-285750">
              <a:buFontTx/>
              <a:buChar char="-"/>
            </a:pPr>
            <a:r>
              <a:rPr lang="en-GB" sz="1600" dirty="0">
                <a:solidFill>
                  <a:srgbClr val="C00000"/>
                </a:solidFill>
              </a:rPr>
              <a:t>ID number</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Calculate area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38465601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7E650-94D1-49D2-996A-B5377BE194A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Initialising properties</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73AF83-79B3-460C-8EF4-D102E0609174}"/>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Creating a new object instance</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D26DAA-891D-451D-8530-AEE934E3E0C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Accessing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056E5-B194-4E7B-B607-332A5DEC16C2}"/>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Updating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2043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47FAD7-2502-4D2C-90E1-EAD90439AC9F}"/>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assignment</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489507" y="1682366"/>
            <a:ext cx="3582353" cy="4443799"/>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718718"/>
            </a:xfrm>
            <a:prstGeom prst="rect">
              <a:avLst/>
            </a:prstGeom>
            <a:noFill/>
          </p:spPr>
          <p:txBody>
            <a:bodyPr wrap="square" rtlCol="0">
              <a:spAutoFit/>
            </a:bodyPr>
            <a:lstStyle/>
            <a:p>
              <a:r>
                <a:rPr lang="en-GB" sz="2400" b="1" dirty="0">
                  <a:solidFill>
                    <a:srgbClr val="BF2F37"/>
                  </a:solidFill>
                </a:rPr>
                <a:t>Exercise background: Using objects</a:t>
              </a:r>
            </a:p>
            <a:p>
              <a:endParaRPr lang="en-GB" sz="2400" b="1" dirty="0">
                <a:solidFill>
                  <a:srgbClr val="BF2F37"/>
                </a:solidFill>
              </a:endParaRPr>
            </a:p>
            <a:p>
              <a:pPr algn="ctr"/>
              <a:r>
                <a:rPr lang="en-GB" sz="2000" dirty="0">
                  <a:solidFill>
                    <a:schemeClr val="tx1"/>
                  </a:solidFill>
                </a:rPr>
                <a:t>We can get a blank window using the </a:t>
              </a:r>
              <a:r>
                <a:rPr lang="en-GB" sz="2000" i="1" dirty="0">
                  <a:solidFill>
                    <a:schemeClr val="accent1"/>
                  </a:solidFill>
                </a:rPr>
                <a:t>figure</a:t>
              </a:r>
              <a:r>
                <a:rPr lang="en-GB" sz="2000" dirty="0">
                  <a:solidFill>
                    <a:schemeClr val="tx1"/>
                  </a:solidFill>
                </a:rPr>
                <a:t> function </a:t>
              </a:r>
            </a:p>
            <a:p>
              <a:pPr algn="ctr"/>
              <a:r>
                <a:rPr lang="en-GB" sz="2000" dirty="0">
                  <a:solidFill>
                    <a:schemeClr val="tx1"/>
                  </a:solidFill>
                </a:rPr>
                <a:t>(this will be covered in Session 4)</a:t>
              </a:r>
            </a:p>
            <a:p>
              <a:pPr algn="ctr"/>
              <a:r>
                <a:rPr lang="en-GB" sz="2000" i="1" dirty="0">
                  <a:solidFill>
                    <a:schemeClr val="accent1"/>
                  </a:solidFill>
                </a:rPr>
                <a:t>fig = figure()</a:t>
              </a:r>
            </a:p>
            <a:p>
              <a:pPr algn="ctr"/>
              <a:endParaRPr lang="en-GB" sz="2000" i="1" dirty="0">
                <a:solidFill>
                  <a:schemeClr val="tx1"/>
                </a:solidFill>
              </a:endParaRPr>
            </a:p>
            <a:p>
              <a:pPr algn="ctr"/>
              <a:r>
                <a:rPr lang="en-GB" sz="2000" dirty="0">
                  <a:solidFill>
                    <a:schemeClr val="tx1"/>
                  </a:solidFill>
                </a:rPr>
                <a:t>We get a list of its properties by typing </a:t>
              </a:r>
              <a:r>
                <a:rPr lang="en-GB" sz="2000" i="1" dirty="0">
                  <a:solidFill>
                    <a:schemeClr val="accent1"/>
                  </a:solidFill>
                </a:rPr>
                <a:t>fig.</a:t>
              </a:r>
              <a:r>
                <a:rPr lang="en-GB" sz="2000" dirty="0">
                  <a:solidFill>
                    <a:schemeClr val="tx1"/>
                  </a:solidFill>
                </a:rPr>
                <a:t> then pressing tab</a:t>
              </a:r>
            </a:p>
            <a:p>
              <a:pPr algn="ctr"/>
              <a:endParaRPr lang="en-GB" sz="2000" dirty="0">
                <a:solidFill>
                  <a:schemeClr val="tx1"/>
                </a:solidFill>
              </a:endParaRPr>
            </a:p>
            <a:p>
              <a:pPr algn="ctr"/>
              <a:r>
                <a:rPr lang="en-GB" sz="2000" dirty="0">
                  <a:solidFill>
                    <a:schemeClr val="tx1"/>
                  </a:solidFill>
                </a:rPr>
                <a:t>One of these properties is Position, which returns a 4-element numeric array</a:t>
              </a:r>
            </a:p>
            <a:p>
              <a:pPr algn="ctr"/>
              <a:r>
                <a:rPr lang="en-GB" sz="2000" dirty="0">
                  <a:solidFill>
                    <a:schemeClr val="tx1"/>
                  </a:solidFill>
                </a:rPr>
                <a:t>[left, bottom, width, height]</a:t>
              </a:r>
            </a:p>
          </p:txBody>
        </p:sp>
      </p:grpSp>
    </p:spTree>
    <p:extLst>
      <p:ext uri="{BB962C8B-B14F-4D97-AF65-F5344CB8AC3E}">
        <p14:creationId xmlns:p14="http://schemas.microsoft.com/office/powerpoint/2010/main" val="809179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156520"/>
            </a:xfrm>
            <a:prstGeom prst="rect">
              <a:avLst/>
            </a:prstGeom>
            <a:noFill/>
          </p:spPr>
          <p:txBody>
            <a:bodyPr wrap="square" rtlCol="0">
              <a:spAutoFit/>
            </a:bodyPr>
            <a:lstStyle/>
            <a:p>
              <a:r>
                <a:rPr lang="en-GB" sz="2400" b="1" dirty="0">
                  <a:solidFill>
                    <a:srgbClr val="BF2F37"/>
                  </a:solidFill>
                </a:rPr>
                <a:t>Exercise: Using objects</a:t>
              </a:r>
            </a:p>
            <a:p>
              <a:endParaRPr lang="en-GB" sz="2400" b="1" dirty="0">
                <a:solidFill>
                  <a:srgbClr val="BF2F37"/>
                </a:solidFill>
              </a:endParaRPr>
            </a:p>
            <a:p>
              <a:pPr marL="342900" indent="-342900">
                <a:buAutoNum type="arabicPeriod"/>
              </a:pPr>
              <a:r>
                <a:rPr lang="en-GB" dirty="0">
                  <a:solidFill>
                    <a:schemeClr val="tx1"/>
                  </a:solidFill>
                </a:rPr>
                <a:t>Use the figure function to create a new figure object and assign it a reference</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Display the Position of the figure and in the command window</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Keep the figure the same size, but move it so left = 300 and bottom = 100</a:t>
              </a:r>
            </a:p>
          </p:txBody>
        </p:sp>
      </p:grpSp>
    </p:spTree>
    <p:extLst>
      <p:ext uri="{BB962C8B-B14F-4D97-AF65-F5344CB8AC3E}">
        <p14:creationId xmlns:p14="http://schemas.microsoft.com/office/powerpoint/2010/main" val="3519001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cell arrays and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33115</TotalTime>
  <Words>5045</Words>
  <Application>Microsoft Office PowerPoint</Application>
  <PresentationFormat>Widescreen</PresentationFormat>
  <Paragraphs>1056</Paragraphs>
  <Slides>100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Structure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Structure arrays</vt:lpstr>
      <vt:lpstr>Structure arrays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1014</cp:revision>
  <cp:lastPrinted>2019-11-26T12:49:37Z</cp:lastPrinted>
  <dcterms:modified xsi:type="dcterms:W3CDTF">2020-02-05T13:20:19Z</dcterms:modified>
</cp:coreProperties>
</file>