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93"/>
  </p:notesMasterIdLst>
  <p:sldIdLst>
    <p:sldId id="316" r:id="rId2"/>
    <p:sldId id="351" r:id="rId3"/>
    <p:sldId id="407" r:id="rId4"/>
    <p:sldId id="361" r:id="rId5"/>
    <p:sldId id="450" r:id="rId6"/>
    <p:sldId id="481" r:id="rId7"/>
    <p:sldId id="464" r:id="rId8"/>
    <p:sldId id="459" r:id="rId9"/>
    <p:sldId id="460" r:id="rId10"/>
    <p:sldId id="461" r:id="rId11"/>
    <p:sldId id="462" r:id="rId12"/>
    <p:sldId id="463" r:id="rId13"/>
    <p:sldId id="465" r:id="rId14"/>
    <p:sldId id="470" r:id="rId15"/>
    <p:sldId id="466" r:id="rId16"/>
    <p:sldId id="467" r:id="rId17"/>
    <p:sldId id="468" r:id="rId18"/>
    <p:sldId id="469" r:id="rId19"/>
    <p:sldId id="420" r:id="rId20"/>
    <p:sldId id="482" r:id="rId21"/>
    <p:sldId id="451" r:id="rId22"/>
    <p:sldId id="453" r:id="rId23"/>
    <p:sldId id="454" r:id="rId24"/>
    <p:sldId id="455" r:id="rId25"/>
    <p:sldId id="456" r:id="rId26"/>
    <p:sldId id="457" r:id="rId27"/>
    <p:sldId id="452" r:id="rId28"/>
    <p:sldId id="483" r:id="rId29"/>
    <p:sldId id="458" r:id="rId30"/>
    <p:sldId id="471" r:id="rId31"/>
    <p:sldId id="486" r:id="rId32"/>
    <p:sldId id="474" r:id="rId33"/>
    <p:sldId id="484" r:id="rId34"/>
    <p:sldId id="475" r:id="rId35"/>
    <p:sldId id="485" r:id="rId36"/>
    <p:sldId id="480" r:id="rId37"/>
    <p:sldId id="476" r:id="rId38"/>
    <p:sldId id="477" r:id="rId39"/>
    <p:sldId id="478" r:id="rId40"/>
    <p:sldId id="479" r:id="rId41"/>
    <p:sldId id="448" r:id="rId42"/>
    <p:sldId id="506" r:id="rId43"/>
    <p:sldId id="509" r:id="rId44"/>
    <p:sldId id="511" r:id="rId45"/>
    <p:sldId id="515" r:id="rId46"/>
    <p:sldId id="518" r:id="rId47"/>
    <p:sldId id="519" r:id="rId48"/>
    <p:sldId id="523" r:id="rId49"/>
    <p:sldId id="520" r:id="rId50"/>
    <p:sldId id="514" r:id="rId51"/>
    <p:sldId id="534" r:id="rId52"/>
    <p:sldId id="545" r:id="rId53"/>
    <p:sldId id="546" r:id="rId54"/>
    <p:sldId id="547" r:id="rId55"/>
    <p:sldId id="527" r:id="rId56"/>
    <p:sldId id="524" r:id="rId57"/>
    <p:sldId id="525" r:id="rId58"/>
    <p:sldId id="526" r:id="rId59"/>
    <p:sldId id="528" r:id="rId60"/>
    <p:sldId id="529" r:id="rId61"/>
    <p:sldId id="531" r:id="rId62"/>
    <p:sldId id="532" r:id="rId63"/>
    <p:sldId id="530" r:id="rId64"/>
    <p:sldId id="533" r:id="rId65"/>
    <p:sldId id="446" r:id="rId66"/>
    <p:sldId id="487" r:id="rId67"/>
    <p:sldId id="488" r:id="rId68"/>
    <p:sldId id="489" r:id="rId69"/>
    <p:sldId id="492" r:id="rId70"/>
    <p:sldId id="493" r:id="rId71"/>
    <p:sldId id="496" r:id="rId72"/>
    <p:sldId id="497" r:id="rId73"/>
    <p:sldId id="495" r:id="rId74"/>
    <p:sldId id="498" r:id="rId75"/>
    <p:sldId id="499" r:id="rId76"/>
    <p:sldId id="500" r:id="rId77"/>
    <p:sldId id="501" r:id="rId78"/>
    <p:sldId id="502" r:id="rId79"/>
    <p:sldId id="503" r:id="rId80"/>
    <p:sldId id="536" r:id="rId81"/>
    <p:sldId id="537" r:id="rId82"/>
    <p:sldId id="538" r:id="rId83"/>
    <p:sldId id="539" r:id="rId84"/>
    <p:sldId id="540" r:id="rId85"/>
    <p:sldId id="505" r:id="rId86"/>
    <p:sldId id="541" r:id="rId87"/>
    <p:sldId id="542" r:id="rId88"/>
    <p:sldId id="543" r:id="rId89"/>
    <p:sldId id="544" r:id="rId90"/>
    <p:sldId id="444" r:id="rId91"/>
    <p:sldId id="443" r:id="rId92"/>
  </p:sldIdLst>
  <p:sldSz cx="12192000" cy="6858000"/>
  <p:notesSz cx="6669088" cy="9926638"/>
  <p:defaultTextStyle>
    <a:lvl1pPr>
      <a:defRPr>
        <a:latin typeface="+mj-lt"/>
        <a:ea typeface="+mj-ea"/>
        <a:cs typeface="+mj-cs"/>
        <a:sym typeface="Helvetica"/>
      </a:defRPr>
    </a:lvl1pPr>
    <a:lvl2pPr>
      <a:defRPr>
        <a:latin typeface="+mj-lt"/>
        <a:ea typeface="+mj-ea"/>
        <a:cs typeface="+mj-cs"/>
        <a:sym typeface="Helvetica"/>
      </a:defRPr>
    </a:lvl2pPr>
    <a:lvl3pPr>
      <a:defRPr>
        <a:latin typeface="+mj-lt"/>
        <a:ea typeface="+mj-ea"/>
        <a:cs typeface="+mj-cs"/>
        <a:sym typeface="Helvetica"/>
      </a:defRPr>
    </a:lvl3pPr>
    <a:lvl4pPr>
      <a:defRPr>
        <a:latin typeface="+mj-lt"/>
        <a:ea typeface="+mj-ea"/>
        <a:cs typeface="+mj-cs"/>
        <a:sym typeface="Helvetica"/>
      </a:defRPr>
    </a:lvl4pPr>
    <a:lvl5pPr>
      <a:defRPr>
        <a:latin typeface="+mj-lt"/>
        <a:ea typeface="+mj-ea"/>
        <a:cs typeface="+mj-cs"/>
        <a:sym typeface="Helvetica"/>
      </a:defRPr>
    </a:lvl5pPr>
    <a:lvl6pPr>
      <a:defRPr>
        <a:latin typeface="+mj-lt"/>
        <a:ea typeface="+mj-ea"/>
        <a:cs typeface="+mj-cs"/>
        <a:sym typeface="Helvetica"/>
      </a:defRPr>
    </a:lvl6pPr>
    <a:lvl7pPr>
      <a:defRPr>
        <a:latin typeface="+mj-lt"/>
        <a:ea typeface="+mj-ea"/>
        <a:cs typeface="+mj-cs"/>
        <a:sym typeface="Helvetica"/>
      </a:defRPr>
    </a:lvl7pPr>
    <a:lvl8pPr>
      <a:defRPr>
        <a:latin typeface="+mj-lt"/>
        <a:ea typeface="+mj-ea"/>
        <a:cs typeface="+mj-cs"/>
        <a:sym typeface="Helvetica"/>
      </a:defRPr>
    </a:lvl8pPr>
    <a:lvl9pPr>
      <a:defRPr>
        <a:latin typeface="+mj-lt"/>
        <a:ea typeface="+mj-ea"/>
        <a:cs typeface="+mj-cs"/>
        <a:sym typeface="Helvetica"/>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Cross" initials="SC" lastIdx="1" clrIdx="0">
    <p:extLst>
      <p:ext uri="{19B8F6BF-5375-455C-9EA6-DF929625EA0E}">
        <p15:presenceInfo xmlns:p15="http://schemas.microsoft.com/office/powerpoint/2012/main" userId="S::sc13967@bristol.ac.uk::95050c75-c08e-47d3-9b9e-088bad4f7f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EBD21B"/>
    <a:srgbClr val="CB3BB6"/>
    <a:srgbClr val="FFFFFF"/>
    <a:srgbClr val="BF2F37"/>
    <a:srgbClr val="00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F821DB8-F4EB-4A41-A1BA-3FCAFE7338EE}"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a:tcStyle>
        <a:tcBdr/>
        <a:fill>
          <a:solidFill>
            <a:srgbClr val="EBF1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2708684C-4D16-4618-839F-0558EEFCDFE6}"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91" autoAdjust="0"/>
    <p:restoredTop sz="88721" autoAdjust="0"/>
  </p:normalViewPr>
  <p:slideViewPr>
    <p:cSldViewPr snapToGrid="0">
      <p:cViewPr varScale="1">
        <p:scale>
          <a:sx n="115" d="100"/>
          <a:sy n="115" d="100"/>
        </p:scale>
        <p:origin x="7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xfrm>
            <a:off x="26988" y="744538"/>
            <a:ext cx="6615112" cy="3722687"/>
          </a:xfrm>
          <a:prstGeom prst="rect">
            <a:avLst/>
          </a:prstGeom>
        </p:spPr>
        <p:txBody>
          <a:bodyPr/>
          <a:lstStyle/>
          <a:p>
            <a:pPr lvl="0"/>
            <a:endParaRPr/>
          </a:p>
        </p:txBody>
      </p:sp>
      <p:sp>
        <p:nvSpPr>
          <p:cNvPr id="57" name="Shape 57"/>
          <p:cNvSpPr>
            <a:spLocks noGrp="1"/>
          </p:cNvSpPr>
          <p:nvPr>
            <p:ph type="body" sz="quarter" idx="1"/>
          </p:nvPr>
        </p:nvSpPr>
        <p:spPr>
          <a:xfrm>
            <a:off x="889212" y="4715153"/>
            <a:ext cx="4890665" cy="4466987"/>
          </a:xfrm>
          <a:prstGeom prst="rect">
            <a:avLst/>
          </a:prstGeom>
        </p:spPr>
        <p:txBody>
          <a:bodyPr/>
          <a:lstStyle/>
          <a:p>
            <a:pPr lvl="0"/>
            <a:endParaRPr/>
          </a:p>
        </p:txBody>
      </p:sp>
    </p:spTree>
    <p:extLst>
      <p:ext uri="{BB962C8B-B14F-4D97-AF65-F5344CB8AC3E}">
        <p14:creationId xmlns:p14="http://schemas.microsoft.com/office/powerpoint/2010/main" val="445885590"/>
      </p:ext>
    </p:extLst>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439927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47266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115220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082654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819936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383701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627465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4269307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772831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35360" y="1844842"/>
            <a:ext cx="11521280" cy="1470025"/>
          </a:xfrm>
          <a:prstGeom prst="rect">
            <a:avLst/>
          </a:prstGeom>
        </p:spPr>
        <p:txBody>
          <a:bodyPr anchor="b">
            <a:normAutofit/>
          </a:bodyPr>
          <a:lstStyle>
            <a:lvl1pPr algn="l">
              <a:defRPr sz="36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Subtitle 2"/>
          <p:cNvSpPr>
            <a:spLocks noGrp="1"/>
          </p:cNvSpPr>
          <p:nvPr>
            <p:ph type="subTitle" idx="1"/>
          </p:nvPr>
        </p:nvSpPr>
        <p:spPr>
          <a:xfrm>
            <a:off x="335360" y="3356992"/>
            <a:ext cx="11521280" cy="1752600"/>
          </a:xfrm>
          <a:prstGeom prst="rect">
            <a:avLst/>
          </a:prstGeo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Tree>
    <p:extLst>
      <p:ext uri="{BB962C8B-B14F-4D97-AF65-F5344CB8AC3E}">
        <p14:creationId xmlns:p14="http://schemas.microsoft.com/office/powerpoint/2010/main" val="39472229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7266" y="253416"/>
            <a:ext cx="7357468" cy="599964"/>
          </a:xfrm>
          <a:prstGeom prst="rect">
            <a:avLst/>
          </a:prstGeom>
        </p:spPr>
        <p:txBody>
          <a:bodyPr anchor="b">
            <a:normAutofit/>
          </a:bodyPr>
          <a:lstStyle>
            <a:lvl1pPr algn="ctr">
              <a:defRPr sz="32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335360" y="1196754"/>
            <a:ext cx="11521280" cy="4929411"/>
          </a:xfrm>
          <a:prstGeom prst="rect">
            <a:avLst/>
          </a:prstGeom>
        </p:spPr>
        <p:txBody>
          <a:bodyPr/>
          <a:lstStyle>
            <a:lvl1pPr>
              <a:defRPr sz="2800"/>
            </a:lvl1pPr>
            <a:lvl2pPr>
              <a:defRPr sz="2400"/>
            </a:lvl2pPr>
            <a:lvl3pPr>
              <a:defRPr sz="2000"/>
            </a:lvl3pPr>
            <a:lvl4pP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788096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4"/>
            <a:ext cx="11521280" cy="4929411"/>
          </a:xfrm>
          <a:prstGeom prst="rect">
            <a:avLst/>
          </a:prstGeom>
        </p:spPr>
        <p:txBody>
          <a:bodyPr/>
          <a:lstStyle>
            <a:lvl1pPr>
              <a:defRPr sz="2800"/>
            </a:lvl1pPr>
            <a:lvl2pPr>
              <a:defRPr sz="2400"/>
            </a:lvl2pPr>
            <a:lvl3pPr>
              <a:defRPr sz="2000"/>
            </a:lvl3pPr>
            <a:lvl4pP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410766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12784"/>
            <a:ext cx="5486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096000" y="1412784"/>
            <a:ext cx="5486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016667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268760"/>
            <a:ext cx="7315200" cy="4176464"/>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2389717" y="5445225"/>
            <a:ext cx="7315200" cy="65496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636597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3872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p:nvCxnSpPr>
        <p:spPr>
          <a:xfrm>
            <a:off x="334963" y="1079500"/>
            <a:ext cx="1152207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34963" y="6165850"/>
            <a:ext cx="1152207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33" name="Picture 7" descr="logo-ltr.tif"/>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334963" y="285750"/>
            <a:ext cx="1944687"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1" descr="address.gif"/>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0364788"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a:extLst>
              <a:ext uri="{FF2B5EF4-FFF2-40B4-BE49-F238E27FC236}">
                <a16:creationId xmlns:a16="http://schemas.microsoft.com/office/drawing/2014/main" id="{092C8417-ECC2-4FC2-93D2-362020D9DED6}"/>
              </a:ext>
            </a:extLst>
          </p:cNvPr>
          <p:cNvPicPr>
            <a:picLocks noChangeAspect="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11137503" y="123980"/>
            <a:ext cx="719137"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53164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rtl="0" eaLnBrk="1" fontAlgn="base" hangingPunct="1">
        <a:spcBef>
          <a:spcPct val="0"/>
        </a:spcBef>
        <a:spcAft>
          <a:spcPct val="0"/>
        </a:spcAft>
        <a:defRPr sz="3200" kern="1200">
          <a:solidFill>
            <a:srgbClr val="9A1D2B"/>
          </a:solidFill>
          <a:latin typeface="Arial" pitchFamily="34" charset="0"/>
          <a:ea typeface="+mj-ea"/>
          <a:cs typeface="Arial" pitchFamily="34" charset="0"/>
        </a:defRPr>
      </a:lvl1pPr>
      <a:lvl2pPr algn="l" rtl="0" eaLnBrk="1" fontAlgn="base" hangingPunct="1">
        <a:spcBef>
          <a:spcPct val="0"/>
        </a:spcBef>
        <a:spcAft>
          <a:spcPct val="0"/>
        </a:spcAft>
        <a:defRPr sz="3200">
          <a:solidFill>
            <a:srgbClr val="9A1D2B"/>
          </a:solidFill>
          <a:latin typeface="Arial" charset="0"/>
          <a:cs typeface="Arial" charset="0"/>
        </a:defRPr>
      </a:lvl2pPr>
      <a:lvl3pPr algn="l" rtl="0" eaLnBrk="1" fontAlgn="base" hangingPunct="1">
        <a:spcBef>
          <a:spcPct val="0"/>
        </a:spcBef>
        <a:spcAft>
          <a:spcPct val="0"/>
        </a:spcAft>
        <a:defRPr sz="3200">
          <a:solidFill>
            <a:srgbClr val="9A1D2B"/>
          </a:solidFill>
          <a:latin typeface="Arial" charset="0"/>
          <a:cs typeface="Arial" charset="0"/>
        </a:defRPr>
      </a:lvl3pPr>
      <a:lvl4pPr algn="l" rtl="0" eaLnBrk="1" fontAlgn="base" hangingPunct="1">
        <a:spcBef>
          <a:spcPct val="0"/>
        </a:spcBef>
        <a:spcAft>
          <a:spcPct val="0"/>
        </a:spcAft>
        <a:defRPr sz="3200">
          <a:solidFill>
            <a:srgbClr val="9A1D2B"/>
          </a:solidFill>
          <a:latin typeface="Arial" charset="0"/>
          <a:cs typeface="Arial" charset="0"/>
        </a:defRPr>
      </a:lvl4pPr>
      <a:lvl5pPr algn="l" rtl="0" eaLnBrk="1" fontAlgn="base" hangingPunct="1">
        <a:spcBef>
          <a:spcPct val="0"/>
        </a:spcBef>
        <a:spcAft>
          <a:spcPct val="0"/>
        </a:spcAft>
        <a:defRPr sz="3200">
          <a:solidFill>
            <a:srgbClr val="9A1D2B"/>
          </a:solidFill>
          <a:latin typeface="Arial" charset="0"/>
          <a:cs typeface="Arial" charset="0"/>
        </a:defRPr>
      </a:lvl5pPr>
      <a:lvl6pPr marL="457200" algn="l" rtl="0" eaLnBrk="1" fontAlgn="base" hangingPunct="1">
        <a:spcBef>
          <a:spcPct val="0"/>
        </a:spcBef>
        <a:spcAft>
          <a:spcPct val="0"/>
        </a:spcAft>
        <a:defRPr sz="3200">
          <a:solidFill>
            <a:srgbClr val="9A1D2B"/>
          </a:solidFill>
          <a:latin typeface="Arial" charset="0"/>
          <a:cs typeface="Arial" charset="0"/>
        </a:defRPr>
      </a:lvl6pPr>
      <a:lvl7pPr marL="914400" algn="l" rtl="0" eaLnBrk="1" fontAlgn="base" hangingPunct="1">
        <a:spcBef>
          <a:spcPct val="0"/>
        </a:spcBef>
        <a:spcAft>
          <a:spcPct val="0"/>
        </a:spcAft>
        <a:defRPr sz="3200">
          <a:solidFill>
            <a:srgbClr val="9A1D2B"/>
          </a:solidFill>
          <a:latin typeface="Arial" charset="0"/>
          <a:cs typeface="Arial" charset="0"/>
        </a:defRPr>
      </a:lvl7pPr>
      <a:lvl8pPr marL="1371600" algn="l" rtl="0" eaLnBrk="1" fontAlgn="base" hangingPunct="1">
        <a:spcBef>
          <a:spcPct val="0"/>
        </a:spcBef>
        <a:spcAft>
          <a:spcPct val="0"/>
        </a:spcAft>
        <a:defRPr sz="3200">
          <a:solidFill>
            <a:srgbClr val="9A1D2B"/>
          </a:solidFill>
          <a:latin typeface="Arial" charset="0"/>
          <a:cs typeface="Arial" charset="0"/>
        </a:defRPr>
      </a:lvl8pPr>
      <a:lvl9pPr marL="1828800" algn="l" rtl="0" eaLnBrk="1" fontAlgn="base" hangingPunct="1">
        <a:spcBef>
          <a:spcPct val="0"/>
        </a:spcBef>
        <a:spcAft>
          <a:spcPct val="0"/>
        </a:spcAft>
        <a:defRPr sz="3200">
          <a:solidFill>
            <a:srgbClr val="9A1D2B"/>
          </a:solidFill>
          <a:latin typeface="Arial" charset="0"/>
          <a:cs typeface="Arial"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4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5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60" y="2693987"/>
            <a:ext cx="11521280" cy="1470025"/>
          </a:xfrm>
        </p:spPr>
        <p:txBody>
          <a:bodyPr/>
          <a:lstStyle/>
          <a:p>
            <a:r>
              <a:rPr lang="en-GB" dirty="0"/>
              <a:t>MATLAB for image processing</a:t>
            </a:r>
            <a:br>
              <a:rPr lang="en-GB" dirty="0"/>
            </a:br>
            <a:r>
              <a:rPr lang="en-GB" sz="2800" dirty="0"/>
              <a:t>Session 3: Advanced data structures</a:t>
            </a:r>
            <a:endParaRPr lang="en-GB" dirty="0"/>
          </a:p>
        </p:txBody>
      </p:sp>
    </p:spTree>
    <p:extLst>
      <p:ext uri="{BB962C8B-B14F-4D97-AF65-F5344CB8AC3E}">
        <p14:creationId xmlns:p14="http://schemas.microsoft.com/office/powerpoint/2010/main" val="30461917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8D174C-AE78-4263-BA5C-179DD3A57C7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5076824"/>
            <a:ext cx="7382512" cy="10493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5876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02860C-B71B-4460-9570-E72EF786387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5534024"/>
            <a:ext cx="7382512" cy="5921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19958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Tree>
    <p:extLst>
      <p:ext uri="{BB962C8B-B14F-4D97-AF65-F5344CB8AC3E}">
        <p14:creationId xmlns:p14="http://schemas.microsoft.com/office/powerpoint/2010/main" val="3187473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2386149"/>
            <a:ext cx="7382512" cy="374001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EE718B9B-4E4F-48E0-81A3-2959C83309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Tree>
    <p:extLst>
      <p:ext uri="{BB962C8B-B14F-4D97-AF65-F5344CB8AC3E}">
        <p14:creationId xmlns:p14="http://schemas.microsoft.com/office/powerpoint/2010/main" val="3125714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3324225"/>
            <a:ext cx="7382512" cy="28019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61518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3796937"/>
            <a:ext cx="7382512" cy="232922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341507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4214949"/>
            <a:ext cx="7382512" cy="191121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736464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4667794"/>
            <a:ext cx="7382512" cy="145837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37737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Tree>
    <p:extLst>
      <p:ext uri="{BB962C8B-B14F-4D97-AF65-F5344CB8AC3E}">
        <p14:creationId xmlns:p14="http://schemas.microsoft.com/office/powerpoint/2010/main" val="14501746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993604"/>
            <a:ext cx="9022732" cy="3241640"/>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438940" cy="1187751"/>
            </a:xfrm>
            <a:prstGeom prst="rect">
              <a:avLst/>
            </a:prstGeom>
            <a:noFill/>
          </p:spPr>
          <p:txBody>
            <a:bodyPr wrap="square" rtlCol="0">
              <a:spAutoFit/>
            </a:bodyPr>
            <a:lstStyle/>
            <a:p>
              <a:r>
                <a:rPr lang="en-GB" sz="2400" b="1" dirty="0">
                  <a:solidFill>
                    <a:srgbClr val="BF2F37"/>
                  </a:solidFill>
                </a:rPr>
                <a:t>Exercise: Creating and accessing a structure array</a:t>
              </a:r>
            </a:p>
            <a:p>
              <a:endParaRPr lang="en-GB" sz="2000" dirty="0"/>
            </a:p>
            <a:p>
              <a:pPr marL="342900" indent="-342900">
                <a:buAutoNum type="arabicPeriod"/>
              </a:pPr>
              <a:endParaRPr lang="en-GB" sz="2000" dirty="0"/>
            </a:p>
            <a:p>
              <a:endParaRPr lang="en-GB" sz="2000" dirty="0"/>
            </a:p>
            <a:p>
              <a:pPr marL="342900" indent="-342900">
                <a:buAutoNum type="arabicPeriod"/>
              </a:pPr>
              <a:endParaRPr lang="en-GB" sz="2000" dirty="0"/>
            </a:p>
            <a:p>
              <a:pPr lvl="2"/>
              <a:endParaRPr lang="en-GB" sz="2000" dirty="0"/>
            </a:p>
          </p:txBody>
        </p:sp>
      </p:grpSp>
      <p:sp>
        <p:nvSpPr>
          <p:cNvPr id="3" name="TextBox 2">
            <a:extLst>
              <a:ext uri="{FF2B5EF4-FFF2-40B4-BE49-F238E27FC236}">
                <a16:creationId xmlns:a16="http://schemas.microsoft.com/office/drawing/2014/main" id="{BC1AFF68-E6B0-49D1-9849-955219789128}"/>
              </a:ext>
            </a:extLst>
          </p:cNvPr>
          <p:cNvSpPr txBox="1"/>
          <p:nvPr/>
        </p:nvSpPr>
        <p:spPr>
          <a:xfrm>
            <a:off x="2950149" y="3416531"/>
            <a:ext cx="6291701" cy="1862048"/>
          </a:xfrm>
          <a:prstGeom prst="rect">
            <a:avLst/>
          </a:prstGeom>
          <a:noFill/>
        </p:spPr>
        <p:txBody>
          <a:bodyPr wrap="square" rtlCol="0">
            <a:spAutoFit/>
          </a:bodyPr>
          <a:lstStyle/>
          <a:p>
            <a:r>
              <a:rPr lang="en-GB" sz="11500" dirty="0">
                <a:solidFill>
                  <a:srgbClr val="FF0000"/>
                </a:solidFill>
              </a:rPr>
              <a:t>TO FINISH</a:t>
            </a:r>
          </a:p>
        </p:txBody>
      </p:sp>
    </p:spTree>
    <p:extLst>
      <p:ext uri="{BB962C8B-B14F-4D97-AF65-F5344CB8AC3E}">
        <p14:creationId xmlns:p14="http://schemas.microsoft.com/office/powerpoint/2010/main" val="35894125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Course structure</a:t>
            </a:r>
          </a:p>
        </p:txBody>
      </p:sp>
      <p:sp>
        <p:nvSpPr>
          <p:cNvPr id="3" name="Content Placeholder 2">
            <a:extLst>
              <a:ext uri="{FF2B5EF4-FFF2-40B4-BE49-F238E27FC236}">
                <a16:creationId xmlns:a16="http://schemas.microsoft.com/office/drawing/2014/main" id="{71B4E4A7-CBDD-4C3F-9BC8-05BB491F14AB}"/>
              </a:ext>
            </a:extLst>
          </p:cNvPr>
          <p:cNvSpPr>
            <a:spLocks noGrp="1"/>
          </p:cNvSpPr>
          <p:nvPr>
            <p:ph idx="1"/>
          </p:nvPr>
        </p:nvSpPr>
        <p:spPr>
          <a:xfrm>
            <a:off x="335360" y="1196754"/>
            <a:ext cx="5760640" cy="4929411"/>
          </a:xfrm>
        </p:spPr>
        <p:txBody>
          <a:bodyPr/>
          <a:lstStyle/>
          <a:p>
            <a:r>
              <a:rPr lang="en-GB" sz="2800" dirty="0"/>
              <a:t>Session 1</a:t>
            </a:r>
          </a:p>
          <a:p>
            <a:pPr lvl="1"/>
            <a:r>
              <a:rPr lang="en-GB" sz="2400" dirty="0"/>
              <a:t>Introduction to MATLAB</a:t>
            </a:r>
          </a:p>
          <a:p>
            <a:pPr lvl="1"/>
            <a:r>
              <a:rPr lang="en-GB" sz="2400" dirty="0"/>
              <a:t>Data types</a:t>
            </a:r>
          </a:p>
          <a:p>
            <a:pPr lvl="1"/>
            <a:r>
              <a:rPr lang="en-GB" sz="2400" dirty="0"/>
              <a:t>Conditional statements and loops</a:t>
            </a:r>
          </a:p>
          <a:p>
            <a:pPr lvl="1"/>
            <a:endParaRPr lang="en-GB" sz="2400" dirty="0"/>
          </a:p>
          <a:p>
            <a:pPr lvl="1"/>
            <a:endParaRPr lang="en-GB" sz="1200" dirty="0"/>
          </a:p>
          <a:p>
            <a:r>
              <a:rPr lang="en-GB" sz="2800" dirty="0"/>
              <a:t>Session 3</a:t>
            </a:r>
          </a:p>
          <a:p>
            <a:pPr lvl="1"/>
            <a:r>
              <a:rPr lang="en-GB" sz="2400" dirty="0"/>
              <a:t>Advanced data structures</a:t>
            </a:r>
          </a:p>
          <a:p>
            <a:pPr lvl="1"/>
            <a:r>
              <a:rPr lang="en-GB" sz="2400" dirty="0"/>
              <a:t>Object-oriented programming</a:t>
            </a:r>
          </a:p>
          <a:p>
            <a:pPr lvl="1"/>
            <a:r>
              <a:rPr lang="en-GB" dirty="0"/>
              <a:t>Advanced image reading (Bio-Formats)</a:t>
            </a:r>
            <a:endParaRPr lang="en-GB" sz="2000" dirty="0"/>
          </a:p>
          <a:p>
            <a:pPr lvl="1"/>
            <a:endParaRPr lang="en-GB" sz="2400" dirty="0"/>
          </a:p>
          <a:p>
            <a:pPr lvl="1"/>
            <a:endParaRPr lang="en-GB" sz="2400" dirty="0"/>
          </a:p>
        </p:txBody>
      </p:sp>
      <p:sp>
        <p:nvSpPr>
          <p:cNvPr id="4" name="Content Placeholder 2">
            <a:extLst>
              <a:ext uri="{FF2B5EF4-FFF2-40B4-BE49-F238E27FC236}">
                <a16:creationId xmlns:a16="http://schemas.microsoft.com/office/drawing/2014/main" id="{C6368441-D1D8-40DF-8257-0B2FE0BFC97F}"/>
              </a:ext>
            </a:extLst>
          </p:cNvPr>
          <p:cNvSpPr txBox="1">
            <a:spLocks/>
          </p:cNvSpPr>
          <p:nvPr/>
        </p:nvSpPr>
        <p:spPr>
          <a:xfrm>
            <a:off x="6096000" y="1196942"/>
            <a:ext cx="5760640" cy="492941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Session 2</a:t>
            </a:r>
          </a:p>
          <a:p>
            <a:pPr lvl="1"/>
            <a:r>
              <a:rPr lang="en-GB" sz="2400" dirty="0"/>
              <a:t>Arrays and matrices</a:t>
            </a:r>
          </a:p>
          <a:p>
            <a:pPr lvl="1"/>
            <a:r>
              <a:rPr lang="en-GB" sz="2400" dirty="0"/>
              <a:t>Image processing</a:t>
            </a:r>
          </a:p>
          <a:p>
            <a:pPr lvl="1"/>
            <a:endParaRPr lang="en-GB" sz="2400" dirty="0"/>
          </a:p>
          <a:p>
            <a:pPr lvl="1"/>
            <a:endParaRPr lang="en-GB" sz="2400" dirty="0"/>
          </a:p>
          <a:p>
            <a:pPr lvl="1"/>
            <a:endParaRPr lang="en-GB" sz="1200" dirty="0"/>
          </a:p>
          <a:p>
            <a:r>
              <a:rPr lang="en-GB" sz="2800" dirty="0"/>
              <a:t>Session 4</a:t>
            </a:r>
          </a:p>
          <a:p>
            <a:pPr lvl="1"/>
            <a:r>
              <a:rPr lang="en-GB" sz="2400" dirty="0"/>
              <a:t>Figures and plotting</a:t>
            </a:r>
          </a:p>
          <a:p>
            <a:pPr lvl="1"/>
            <a:r>
              <a:rPr lang="en-GB" sz="2400" dirty="0"/>
              <a:t>Designing a user interface</a:t>
            </a:r>
          </a:p>
          <a:p>
            <a:pPr lvl="1"/>
            <a:endParaRPr lang="en-GB" sz="2400" dirty="0"/>
          </a:p>
          <a:p>
            <a:pPr lvl="1"/>
            <a:endParaRPr lang="en-GB" sz="2400" dirty="0"/>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spTree>
    <p:extLst>
      <p:ext uri="{BB962C8B-B14F-4D97-AF65-F5344CB8AC3E}">
        <p14:creationId xmlns:p14="http://schemas.microsoft.com/office/powerpoint/2010/main" val="8441344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Cell arrays</a:t>
            </a:r>
            <a:endParaRPr lang="en-GB" sz="2800" dirty="0">
              <a:solidFill>
                <a:schemeClr val="tx1"/>
              </a:solidFill>
            </a:endParaRPr>
          </a:p>
        </p:txBody>
      </p:sp>
    </p:spTree>
    <p:extLst>
      <p:ext uri="{BB962C8B-B14F-4D97-AF65-F5344CB8AC3E}">
        <p14:creationId xmlns:p14="http://schemas.microsoft.com/office/powerpoint/2010/main" val="12337728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52" name="Rectangle 51">
            <a:extLst>
              <a:ext uri="{FF2B5EF4-FFF2-40B4-BE49-F238E27FC236}">
                <a16:creationId xmlns:a16="http://schemas.microsoft.com/office/drawing/2014/main" id="{81EE5999-3AFA-4C93-AC50-F0ED95333EAE}"/>
              </a:ext>
            </a:extLst>
          </p:cNvPr>
          <p:cNvSpPr/>
          <p:nvPr/>
        </p:nvSpPr>
        <p:spPr>
          <a:xfrm>
            <a:off x="335360" y="3133725"/>
            <a:ext cx="7382512" cy="299244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141912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81EE5999-3AFA-4C93-AC50-F0ED95333EAE}"/>
              </a:ext>
            </a:extLst>
          </p:cNvPr>
          <p:cNvSpPr/>
          <p:nvPr/>
        </p:nvSpPr>
        <p:spPr>
          <a:xfrm>
            <a:off x="335360" y="3686175"/>
            <a:ext cx="7382512" cy="24399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15598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4227793"/>
            <a:ext cx="7382512" cy="189837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165743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4638675"/>
            <a:ext cx="7382512" cy="14874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41826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graphicFrame>
        <p:nvGraphicFramePr>
          <p:cNvPr id="8" name="Table 11">
            <a:extLst>
              <a:ext uri="{FF2B5EF4-FFF2-40B4-BE49-F238E27FC236}">
                <a16:creationId xmlns:a16="http://schemas.microsoft.com/office/drawing/2014/main" id="{4DCE7BA0-FD5A-4C43-8031-5FD38411ED82}"/>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5105400"/>
            <a:ext cx="7382512" cy="10207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86125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graphicFrame>
        <p:nvGraphicFramePr>
          <p:cNvPr id="8" name="Table 11">
            <a:extLst>
              <a:ext uri="{FF2B5EF4-FFF2-40B4-BE49-F238E27FC236}">
                <a16:creationId xmlns:a16="http://schemas.microsoft.com/office/drawing/2014/main" id="{4DCE7BA0-FD5A-4C43-8031-5FD38411ED82}"/>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grpSp>
        <p:nvGrpSpPr>
          <p:cNvPr id="49" name="Group 48">
            <a:extLst>
              <a:ext uri="{FF2B5EF4-FFF2-40B4-BE49-F238E27FC236}">
                <a16:creationId xmlns:a16="http://schemas.microsoft.com/office/drawing/2014/main" id="{6B3DACF4-EA9F-4C67-8E75-96CCDCC398B0}"/>
              </a:ext>
            </a:extLst>
          </p:cNvPr>
          <p:cNvGrpSpPr/>
          <p:nvPr/>
        </p:nvGrpSpPr>
        <p:grpSpPr>
          <a:xfrm>
            <a:off x="10529659" y="4673784"/>
            <a:ext cx="980901" cy="468000"/>
            <a:chOff x="10506552" y="4666459"/>
            <a:chExt cx="980901" cy="468000"/>
          </a:xfrm>
        </p:grpSpPr>
        <p:sp>
          <p:nvSpPr>
            <p:cNvPr id="46" name="Rectangle: Rounded Corners 45">
              <a:extLst>
                <a:ext uri="{FF2B5EF4-FFF2-40B4-BE49-F238E27FC236}">
                  <a16:creationId xmlns:a16="http://schemas.microsoft.com/office/drawing/2014/main" id="{4AE21F88-46D8-4552-887F-3A91111E9562}"/>
                </a:ext>
              </a:extLst>
            </p:cNvPr>
            <p:cNvSpPr/>
            <p:nvPr/>
          </p:nvSpPr>
          <p:spPr>
            <a:xfrm>
              <a:off x="10506552"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Rounded Corners 46">
              <a:extLst>
                <a:ext uri="{FF2B5EF4-FFF2-40B4-BE49-F238E27FC236}">
                  <a16:creationId xmlns:a16="http://schemas.microsoft.com/office/drawing/2014/main" id="{2C4120C1-4C52-4C7D-97D2-D972F01DA0C5}"/>
                </a:ext>
              </a:extLst>
            </p:cNvPr>
            <p:cNvSpPr/>
            <p:nvPr/>
          </p:nvSpPr>
          <p:spPr>
            <a:xfrm>
              <a:off x="11019453"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19" name="TextBox 18">
            <a:extLst>
              <a:ext uri="{FF2B5EF4-FFF2-40B4-BE49-F238E27FC236}">
                <a16:creationId xmlns:a16="http://schemas.microsoft.com/office/drawing/2014/main" id="{D5B64744-CC08-40D9-8257-AAE8903601F5}"/>
              </a:ext>
            </a:extLst>
          </p:cNvPr>
          <p:cNvSpPr txBox="1"/>
          <p:nvPr/>
        </p:nvSpPr>
        <p:spPr>
          <a:xfrm>
            <a:off x="10134694" y="4689945"/>
            <a:ext cx="1257930" cy="430887"/>
          </a:xfrm>
          <a:prstGeom prst="rect">
            <a:avLst/>
          </a:prstGeom>
          <a:noFill/>
        </p:spPr>
        <p:txBody>
          <a:bodyPr wrap="square" rtlCol="0">
            <a:spAutoFit/>
          </a:bodyPr>
          <a:lstStyle/>
          <a:p>
            <a:pPr algn="ctr"/>
            <a:r>
              <a:rPr lang="en-GB" sz="2200" dirty="0"/>
              <a:t>‘a’</a:t>
            </a:r>
          </a:p>
        </p:txBody>
      </p:sp>
      <p:sp>
        <p:nvSpPr>
          <p:cNvPr id="20" name="TextBox 19">
            <a:extLst>
              <a:ext uri="{FF2B5EF4-FFF2-40B4-BE49-F238E27FC236}">
                <a16:creationId xmlns:a16="http://schemas.microsoft.com/office/drawing/2014/main" id="{46A2B42D-40A4-4982-B244-6331630DA106}"/>
              </a:ext>
            </a:extLst>
          </p:cNvPr>
          <p:cNvSpPr txBox="1"/>
          <p:nvPr/>
        </p:nvSpPr>
        <p:spPr>
          <a:xfrm>
            <a:off x="11042560" y="4689945"/>
            <a:ext cx="468000" cy="430887"/>
          </a:xfrm>
          <a:prstGeom prst="rect">
            <a:avLst/>
          </a:prstGeom>
          <a:noFill/>
        </p:spPr>
        <p:txBody>
          <a:bodyPr wrap="square" rtlCol="0">
            <a:spAutoFit/>
          </a:bodyPr>
          <a:lstStyle/>
          <a:p>
            <a:pPr algn="ctr"/>
            <a:r>
              <a:rPr lang="en-GB" sz="2200" dirty="0"/>
              <a:t>42</a:t>
            </a:r>
          </a:p>
        </p:txBody>
      </p:sp>
    </p:spTree>
    <p:extLst>
      <p:ext uri="{BB962C8B-B14F-4D97-AF65-F5344CB8AC3E}">
        <p14:creationId xmlns:p14="http://schemas.microsoft.com/office/powerpoint/2010/main" val="9983664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p:txBody>
          <a:bodyPr/>
          <a:lstStyle/>
          <a:p>
            <a:r>
              <a:rPr lang="en-GB" dirty="0"/>
              <a:t>Create cell arrays using braces</a:t>
            </a:r>
          </a:p>
          <a:p>
            <a:pPr lvl="1"/>
            <a:r>
              <a:rPr lang="en-GB" dirty="0"/>
              <a:t>Same method as creating arrays (rows, then columns)</a:t>
            </a:r>
          </a:p>
          <a:p>
            <a:pPr lvl="1"/>
            <a:endParaRPr lang="en-GB" sz="1200" dirty="0"/>
          </a:p>
          <a:p>
            <a:r>
              <a:rPr lang="en-GB" dirty="0"/>
              <a:t>To create our example cell array</a:t>
            </a:r>
          </a:p>
          <a:p>
            <a:pPr lvl="1"/>
            <a:r>
              <a:rPr lang="en-GB" dirty="0"/>
              <a:t>Creating the 2x2 array</a:t>
            </a:r>
          </a:p>
          <a:p>
            <a:pPr marL="914400" lvl="2" indent="0">
              <a:buNone/>
            </a:pPr>
            <a:r>
              <a:rPr lang="en-GB" i="1" dirty="0" err="1">
                <a:solidFill>
                  <a:schemeClr val="accent1"/>
                </a:solidFill>
              </a:rPr>
              <a:t>num_arr</a:t>
            </a:r>
            <a:r>
              <a:rPr lang="en-GB" i="1" dirty="0">
                <a:solidFill>
                  <a:schemeClr val="accent1"/>
                </a:solidFill>
              </a:rPr>
              <a:t> = [1.2, 3.7; 0.7, -5.5]</a:t>
            </a:r>
          </a:p>
          <a:p>
            <a:pPr lvl="1"/>
            <a:r>
              <a:rPr lang="en-GB" dirty="0"/>
              <a:t>Creating the mini cell array</a:t>
            </a:r>
          </a:p>
          <a:p>
            <a:pPr marL="914400" lvl="2" indent="0">
              <a:buNone/>
            </a:pPr>
            <a:r>
              <a:rPr lang="en-GB" i="1" dirty="0" err="1">
                <a:solidFill>
                  <a:schemeClr val="accent1"/>
                </a:solidFill>
              </a:rPr>
              <a:t>mini_cell</a:t>
            </a:r>
            <a:r>
              <a:rPr lang="en-GB" i="1" dirty="0">
                <a:solidFill>
                  <a:schemeClr val="accent1"/>
                </a:solidFill>
              </a:rPr>
              <a:t> = {‘a’,42}</a:t>
            </a:r>
          </a:p>
          <a:p>
            <a:pPr lvl="1"/>
            <a:r>
              <a:rPr lang="en-GB" dirty="0"/>
              <a:t>Creating the main cell array</a:t>
            </a:r>
          </a:p>
          <a:p>
            <a:pPr marL="914400" lvl="2" indent="0">
              <a:buNone/>
            </a:pPr>
            <a:r>
              <a:rPr lang="en-GB" i="1" dirty="0" err="1">
                <a:solidFill>
                  <a:schemeClr val="accent1"/>
                </a:solidFill>
              </a:rPr>
              <a:t>cell_array</a:t>
            </a:r>
            <a:r>
              <a:rPr lang="en-GB" i="1" dirty="0">
                <a:solidFill>
                  <a:schemeClr val="accent1"/>
                </a:solidFill>
              </a:rPr>
              <a:t> = { 0.9 , ‘</a:t>
            </a:r>
            <a:r>
              <a:rPr lang="en-GB" i="1" dirty="0" err="1">
                <a:solidFill>
                  <a:schemeClr val="accent1"/>
                </a:solidFill>
              </a:rPr>
              <a:t>some_text</a:t>
            </a:r>
            <a:r>
              <a:rPr lang="en-GB" i="1" dirty="0">
                <a:solidFill>
                  <a:schemeClr val="accent1"/>
                </a:solidFill>
              </a:rPr>
              <a:t>’ ; </a:t>
            </a:r>
            <a:r>
              <a:rPr lang="en-GB" i="1" dirty="0" err="1">
                <a:solidFill>
                  <a:schemeClr val="accent1"/>
                </a:solidFill>
              </a:rPr>
              <a:t>num_arr</a:t>
            </a:r>
            <a:r>
              <a:rPr lang="en-GB" i="1" dirty="0">
                <a:solidFill>
                  <a:schemeClr val="accent1"/>
                </a:solidFill>
              </a:rPr>
              <a:t> , -128 ; ‘more stuff’ , </a:t>
            </a:r>
            <a:r>
              <a:rPr lang="en-GB" i="1" dirty="0" err="1">
                <a:solidFill>
                  <a:schemeClr val="accent1"/>
                </a:solidFill>
              </a:rPr>
              <a:t>mini_cell</a:t>
            </a:r>
            <a:r>
              <a:rPr lang="en-GB" i="1" dirty="0">
                <a:solidFill>
                  <a:schemeClr val="accent1"/>
                </a:solidFill>
              </a:rPr>
              <a:t> }</a:t>
            </a:r>
          </a:p>
        </p:txBody>
      </p:sp>
      <p:graphicFrame>
        <p:nvGraphicFramePr>
          <p:cNvPr id="4" name="Table 11">
            <a:extLst>
              <a:ext uri="{FF2B5EF4-FFF2-40B4-BE49-F238E27FC236}">
                <a16:creationId xmlns:a16="http://schemas.microsoft.com/office/drawing/2014/main" id="{B971754D-FE0F-4F8F-AFE0-B14E4EDE174C}"/>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5" name="Rectangle: Rounded Corners 4">
            <a:extLst>
              <a:ext uri="{FF2B5EF4-FFF2-40B4-BE49-F238E27FC236}">
                <a16:creationId xmlns:a16="http://schemas.microsoft.com/office/drawing/2014/main" id="{B9A5B915-6F54-4A05-BF2A-14BF56DA9B64}"/>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80591DA9-C1AD-461B-A940-A0B4FBD87EFF}"/>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42F9FFDC-0A13-427C-A16C-133527B16E64}"/>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E336B9BD-9138-474B-A56B-B1420376D68F}"/>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AD88C485-B477-4CEB-A5B4-9B0B697F73D2}"/>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AB865BD6-8EF9-4475-B927-0358F58ACF5F}"/>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A5C94A1-0947-42BC-85A0-024FB22FB9F8}"/>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12" name="TextBox 11">
            <a:extLst>
              <a:ext uri="{FF2B5EF4-FFF2-40B4-BE49-F238E27FC236}">
                <a16:creationId xmlns:a16="http://schemas.microsoft.com/office/drawing/2014/main" id="{91993477-6BDF-42A1-BB52-9D43795565E3}"/>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grpSp>
        <p:nvGrpSpPr>
          <p:cNvPr id="13" name="Group 12">
            <a:extLst>
              <a:ext uri="{FF2B5EF4-FFF2-40B4-BE49-F238E27FC236}">
                <a16:creationId xmlns:a16="http://schemas.microsoft.com/office/drawing/2014/main" id="{8B7733F2-39A2-4CBF-A420-69E8412B240E}"/>
              </a:ext>
            </a:extLst>
          </p:cNvPr>
          <p:cNvGrpSpPr/>
          <p:nvPr/>
        </p:nvGrpSpPr>
        <p:grpSpPr>
          <a:xfrm>
            <a:off x="10529659" y="4673784"/>
            <a:ext cx="980901" cy="468000"/>
            <a:chOff x="10506552" y="4666459"/>
            <a:chExt cx="980901" cy="468000"/>
          </a:xfrm>
        </p:grpSpPr>
        <p:sp>
          <p:nvSpPr>
            <p:cNvPr id="14" name="Rectangle: Rounded Corners 13">
              <a:extLst>
                <a:ext uri="{FF2B5EF4-FFF2-40B4-BE49-F238E27FC236}">
                  <a16:creationId xmlns:a16="http://schemas.microsoft.com/office/drawing/2014/main" id="{C01BC587-3EEE-4677-8359-D12449371D4B}"/>
                </a:ext>
              </a:extLst>
            </p:cNvPr>
            <p:cNvSpPr/>
            <p:nvPr/>
          </p:nvSpPr>
          <p:spPr>
            <a:xfrm>
              <a:off x="10506552"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16B08389-5269-4A49-B448-BFEFC19729A3}"/>
                </a:ext>
              </a:extLst>
            </p:cNvPr>
            <p:cNvSpPr/>
            <p:nvPr/>
          </p:nvSpPr>
          <p:spPr>
            <a:xfrm>
              <a:off x="11019453"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TextBox 15">
            <a:extLst>
              <a:ext uri="{FF2B5EF4-FFF2-40B4-BE49-F238E27FC236}">
                <a16:creationId xmlns:a16="http://schemas.microsoft.com/office/drawing/2014/main" id="{46D7F1A2-7657-4B34-B9D3-AD919F2EAC43}"/>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17" name="TextBox 16">
            <a:extLst>
              <a:ext uri="{FF2B5EF4-FFF2-40B4-BE49-F238E27FC236}">
                <a16:creationId xmlns:a16="http://schemas.microsoft.com/office/drawing/2014/main" id="{0C713BB6-DDCE-436F-94A4-BB100E951FE9}"/>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18" name="TextBox 17">
            <a:extLst>
              <a:ext uri="{FF2B5EF4-FFF2-40B4-BE49-F238E27FC236}">
                <a16:creationId xmlns:a16="http://schemas.microsoft.com/office/drawing/2014/main" id="{144452F6-CAB2-46A3-BE21-B4E5AF7A35CB}"/>
              </a:ext>
            </a:extLst>
          </p:cNvPr>
          <p:cNvSpPr txBox="1"/>
          <p:nvPr/>
        </p:nvSpPr>
        <p:spPr>
          <a:xfrm>
            <a:off x="10134694" y="4689945"/>
            <a:ext cx="1257930" cy="430887"/>
          </a:xfrm>
          <a:prstGeom prst="rect">
            <a:avLst/>
          </a:prstGeom>
          <a:noFill/>
        </p:spPr>
        <p:txBody>
          <a:bodyPr wrap="square" rtlCol="0">
            <a:spAutoFit/>
          </a:bodyPr>
          <a:lstStyle/>
          <a:p>
            <a:pPr algn="ctr"/>
            <a:r>
              <a:rPr lang="en-GB" sz="2200" dirty="0"/>
              <a:t>‘a’</a:t>
            </a:r>
          </a:p>
        </p:txBody>
      </p:sp>
      <p:sp>
        <p:nvSpPr>
          <p:cNvPr id="19" name="TextBox 18">
            <a:extLst>
              <a:ext uri="{FF2B5EF4-FFF2-40B4-BE49-F238E27FC236}">
                <a16:creationId xmlns:a16="http://schemas.microsoft.com/office/drawing/2014/main" id="{7A15A6FC-B285-4009-B388-F3E064CCD835}"/>
              </a:ext>
            </a:extLst>
          </p:cNvPr>
          <p:cNvSpPr txBox="1"/>
          <p:nvPr/>
        </p:nvSpPr>
        <p:spPr>
          <a:xfrm>
            <a:off x="11042560" y="4689945"/>
            <a:ext cx="468000" cy="430887"/>
          </a:xfrm>
          <a:prstGeom prst="rect">
            <a:avLst/>
          </a:prstGeom>
          <a:noFill/>
        </p:spPr>
        <p:txBody>
          <a:bodyPr wrap="square" rtlCol="0">
            <a:spAutoFit/>
          </a:bodyPr>
          <a:lstStyle/>
          <a:p>
            <a:pPr algn="ctr"/>
            <a:r>
              <a:rPr lang="en-GB" sz="2200" dirty="0"/>
              <a:t>42</a:t>
            </a:r>
          </a:p>
        </p:txBody>
      </p:sp>
      <p:sp>
        <p:nvSpPr>
          <p:cNvPr id="20" name="Rectangle 19">
            <a:extLst>
              <a:ext uri="{FF2B5EF4-FFF2-40B4-BE49-F238E27FC236}">
                <a16:creationId xmlns:a16="http://schemas.microsoft.com/office/drawing/2014/main" id="{891056F9-9BF6-4D9E-A31E-CB78CBD6D70E}"/>
              </a:ext>
            </a:extLst>
          </p:cNvPr>
          <p:cNvSpPr/>
          <p:nvPr/>
        </p:nvSpPr>
        <p:spPr>
          <a:xfrm>
            <a:off x="2705100" y="4939288"/>
            <a:ext cx="361950"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B6AD43F3-5FB5-41F1-A71F-370CA81DD446}"/>
              </a:ext>
            </a:extLst>
          </p:cNvPr>
          <p:cNvSpPr/>
          <p:nvPr/>
        </p:nvSpPr>
        <p:spPr>
          <a:xfrm>
            <a:off x="9120809" y="1698597"/>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244097A1-B799-49EF-BB95-972D13D3BAD9}"/>
              </a:ext>
            </a:extLst>
          </p:cNvPr>
          <p:cNvSpPr/>
          <p:nvPr/>
        </p:nvSpPr>
        <p:spPr>
          <a:xfrm>
            <a:off x="3186513" y="4939288"/>
            <a:ext cx="1271187"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C764A6AF-02EC-4AEB-9AD6-38F45A597E67}"/>
              </a:ext>
            </a:extLst>
          </p:cNvPr>
          <p:cNvSpPr/>
          <p:nvPr/>
        </p:nvSpPr>
        <p:spPr>
          <a:xfrm>
            <a:off x="10429076" y="16985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3FE34D50-DA23-4538-9EB3-1CAA344096B0}"/>
              </a:ext>
            </a:extLst>
          </p:cNvPr>
          <p:cNvSpPr/>
          <p:nvPr/>
        </p:nvSpPr>
        <p:spPr>
          <a:xfrm>
            <a:off x="4586688" y="4939288"/>
            <a:ext cx="956862"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Rounded Corners 24">
            <a:extLst>
              <a:ext uri="{FF2B5EF4-FFF2-40B4-BE49-F238E27FC236}">
                <a16:creationId xmlns:a16="http://schemas.microsoft.com/office/drawing/2014/main" id="{9FE55A5E-4832-4DEE-BB0A-C3BAD55493DA}"/>
              </a:ext>
            </a:extLst>
          </p:cNvPr>
          <p:cNvSpPr/>
          <p:nvPr/>
        </p:nvSpPr>
        <p:spPr>
          <a:xfrm>
            <a:off x="9120808" y="30077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44181956-BD1F-4564-A267-AF9F53BBB000}"/>
              </a:ext>
            </a:extLst>
          </p:cNvPr>
          <p:cNvSpPr/>
          <p:nvPr/>
        </p:nvSpPr>
        <p:spPr>
          <a:xfrm>
            <a:off x="5657849" y="4939288"/>
            <a:ext cx="523875"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4DE78C48-B2B6-4E3A-B3B7-CC69822A3F3B}"/>
              </a:ext>
            </a:extLst>
          </p:cNvPr>
          <p:cNvSpPr/>
          <p:nvPr/>
        </p:nvSpPr>
        <p:spPr>
          <a:xfrm>
            <a:off x="10429076" y="30077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A3C0EA3E-8B70-4DDF-A971-B5BEE84591F7}"/>
              </a:ext>
            </a:extLst>
          </p:cNvPr>
          <p:cNvSpPr/>
          <p:nvPr/>
        </p:nvSpPr>
        <p:spPr>
          <a:xfrm>
            <a:off x="6310712" y="4939288"/>
            <a:ext cx="1252138"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85CCB28F-A085-4041-B657-8094F45CBC73}"/>
              </a:ext>
            </a:extLst>
          </p:cNvPr>
          <p:cNvSpPr/>
          <p:nvPr/>
        </p:nvSpPr>
        <p:spPr>
          <a:xfrm>
            <a:off x="9120808" y="4316752"/>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4A55ED03-ACB4-4626-BEB9-500B3D3403D5}"/>
              </a:ext>
            </a:extLst>
          </p:cNvPr>
          <p:cNvSpPr/>
          <p:nvPr/>
        </p:nvSpPr>
        <p:spPr>
          <a:xfrm>
            <a:off x="7673006" y="4939288"/>
            <a:ext cx="1013794"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A4207669-7124-4D9D-889E-6AB25C50EA55}"/>
              </a:ext>
            </a:extLst>
          </p:cNvPr>
          <p:cNvSpPr/>
          <p:nvPr/>
        </p:nvSpPr>
        <p:spPr>
          <a:xfrm>
            <a:off x="10429076" y="4316752"/>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583071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3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3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3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300"/>
                                        <p:tgtEl>
                                          <p:spTgt spid="23"/>
                                        </p:tgtEl>
                                      </p:cBhvr>
                                    </p:animEffect>
                                  </p:childTnLst>
                                </p:cTn>
                              </p:par>
                              <p:par>
                                <p:cTn id="19" presetID="10" presetClass="exit" presetSubtype="0" fill="hold" grpId="1" nodeType="withEffect">
                                  <p:stCondLst>
                                    <p:cond delay="0"/>
                                  </p:stCondLst>
                                  <p:childTnLst>
                                    <p:animEffect transition="out" filter="fade">
                                      <p:cBhvr>
                                        <p:cTn id="20" dur="300"/>
                                        <p:tgtEl>
                                          <p:spTgt spid="20"/>
                                        </p:tgtEl>
                                      </p:cBhvr>
                                    </p:animEffect>
                                    <p:set>
                                      <p:cBhvr>
                                        <p:cTn id="21" dur="1" fill="hold">
                                          <p:stCondLst>
                                            <p:cond delay="299"/>
                                          </p:stCondLst>
                                        </p:cTn>
                                        <p:tgtEl>
                                          <p:spTgt spid="2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300"/>
                                        <p:tgtEl>
                                          <p:spTgt spid="21"/>
                                        </p:tgtEl>
                                      </p:cBhvr>
                                    </p:animEffect>
                                    <p:set>
                                      <p:cBhvr>
                                        <p:cTn id="24" dur="1" fill="hold">
                                          <p:stCondLst>
                                            <p:cond delay="299"/>
                                          </p:stCondLst>
                                        </p:cTn>
                                        <p:tgtEl>
                                          <p:spTgt spid="2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3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300"/>
                                        <p:tgtEl>
                                          <p:spTgt spid="25"/>
                                        </p:tgtEl>
                                      </p:cBhvr>
                                    </p:animEffect>
                                  </p:childTnLst>
                                </p:cTn>
                              </p:par>
                              <p:par>
                                <p:cTn id="33" presetID="10" presetClass="exit" presetSubtype="0" fill="hold" grpId="1" nodeType="withEffect">
                                  <p:stCondLst>
                                    <p:cond delay="0"/>
                                  </p:stCondLst>
                                  <p:childTnLst>
                                    <p:animEffect transition="out" filter="fade">
                                      <p:cBhvr>
                                        <p:cTn id="34" dur="300"/>
                                        <p:tgtEl>
                                          <p:spTgt spid="22"/>
                                        </p:tgtEl>
                                      </p:cBhvr>
                                    </p:animEffect>
                                    <p:set>
                                      <p:cBhvr>
                                        <p:cTn id="35" dur="1" fill="hold">
                                          <p:stCondLst>
                                            <p:cond delay="299"/>
                                          </p:stCondLst>
                                        </p:cTn>
                                        <p:tgtEl>
                                          <p:spTgt spid="2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300"/>
                                        <p:tgtEl>
                                          <p:spTgt spid="23"/>
                                        </p:tgtEl>
                                      </p:cBhvr>
                                    </p:animEffect>
                                    <p:set>
                                      <p:cBhvr>
                                        <p:cTn id="38" dur="1" fill="hold">
                                          <p:stCondLst>
                                            <p:cond delay="299"/>
                                          </p:stCondLst>
                                        </p:cTn>
                                        <p:tgtEl>
                                          <p:spTgt spid="2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3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300"/>
                                        <p:tgtEl>
                                          <p:spTgt spid="27"/>
                                        </p:tgtEl>
                                      </p:cBhvr>
                                    </p:animEffect>
                                  </p:childTnLst>
                                </p:cTn>
                              </p:par>
                              <p:par>
                                <p:cTn id="47" presetID="10" presetClass="exit" presetSubtype="0" fill="hold" grpId="1" nodeType="withEffect">
                                  <p:stCondLst>
                                    <p:cond delay="0"/>
                                  </p:stCondLst>
                                  <p:childTnLst>
                                    <p:animEffect transition="out" filter="fade">
                                      <p:cBhvr>
                                        <p:cTn id="48" dur="300"/>
                                        <p:tgtEl>
                                          <p:spTgt spid="24"/>
                                        </p:tgtEl>
                                      </p:cBhvr>
                                    </p:animEffect>
                                    <p:set>
                                      <p:cBhvr>
                                        <p:cTn id="49" dur="1" fill="hold">
                                          <p:stCondLst>
                                            <p:cond delay="299"/>
                                          </p:stCondLst>
                                        </p:cTn>
                                        <p:tgtEl>
                                          <p:spTgt spid="24"/>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300"/>
                                        <p:tgtEl>
                                          <p:spTgt spid="25"/>
                                        </p:tgtEl>
                                      </p:cBhvr>
                                    </p:animEffect>
                                    <p:set>
                                      <p:cBhvr>
                                        <p:cTn id="52" dur="1" fill="hold">
                                          <p:stCondLst>
                                            <p:cond delay="299"/>
                                          </p:stCondLst>
                                        </p:cTn>
                                        <p:tgtEl>
                                          <p:spTgt spid="2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300"/>
                                        <p:tgtEl>
                                          <p:spTgt spid="2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300"/>
                                        <p:tgtEl>
                                          <p:spTgt spid="29"/>
                                        </p:tgtEl>
                                      </p:cBhvr>
                                    </p:animEffect>
                                  </p:childTnLst>
                                </p:cTn>
                              </p:par>
                              <p:par>
                                <p:cTn id="61" presetID="10" presetClass="exit" presetSubtype="0" fill="hold" grpId="1" nodeType="withEffect">
                                  <p:stCondLst>
                                    <p:cond delay="0"/>
                                  </p:stCondLst>
                                  <p:childTnLst>
                                    <p:animEffect transition="out" filter="fade">
                                      <p:cBhvr>
                                        <p:cTn id="62" dur="300"/>
                                        <p:tgtEl>
                                          <p:spTgt spid="26"/>
                                        </p:tgtEl>
                                      </p:cBhvr>
                                    </p:animEffect>
                                    <p:set>
                                      <p:cBhvr>
                                        <p:cTn id="63" dur="1" fill="hold">
                                          <p:stCondLst>
                                            <p:cond delay="299"/>
                                          </p:stCondLst>
                                        </p:cTn>
                                        <p:tgtEl>
                                          <p:spTgt spid="26"/>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300"/>
                                        <p:tgtEl>
                                          <p:spTgt spid="27"/>
                                        </p:tgtEl>
                                      </p:cBhvr>
                                    </p:animEffect>
                                    <p:set>
                                      <p:cBhvr>
                                        <p:cTn id="66" dur="1" fill="hold">
                                          <p:stCondLst>
                                            <p:cond delay="299"/>
                                          </p:stCondLst>
                                        </p:cTn>
                                        <p:tgtEl>
                                          <p:spTgt spid="2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300"/>
                                        <p:tgtEl>
                                          <p:spTgt spid="3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300"/>
                                        <p:tgtEl>
                                          <p:spTgt spid="31"/>
                                        </p:tgtEl>
                                      </p:cBhvr>
                                    </p:animEffect>
                                  </p:childTnLst>
                                </p:cTn>
                              </p:par>
                              <p:par>
                                <p:cTn id="75" presetID="10" presetClass="exit" presetSubtype="0" fill="hold" grpId="1" nodeType="withEffect">
                                  <p:stCondLst>
                                    <p:cond delay="0"/>
                                  </p:stCondLst>
                                  <p:childTnLst>
                                    <p:animEffect transition="out" filter="fade">
                                      <p:cBhvr>
                                        <p:cTn id="76" dur="300"/>
                                        <p:tgtEl>
                                          <p:spTgt spid="28"/>
                                        </p:tgtEl>
                                      </p:cBhvr>
                                    </p:animEffect>
                                    <p:set>
                                      <p:cBhvr>
                                        <p:cTn id="77" dur="1" fill="hold">
                                          <p:stCondLst>
                                            <p:cond delay="299"/>
                                          </p:stCondLst>
                                        </p:cTn>
                                        <p:tgtEl>
                                          <p:spTgt spid="28"/>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300"/>
                                        <p:tgtEl>
                                          <p:spTgt spid="29"/>
                                        </p:tgtEl>
                                      </p:cBhvr>
                                    </p:animEffect>
                                    <p:set>
                                      <p:cBhvr>
                                        <p:cTn id="80" dur="1" fill="hold">
                                          <p:stCondLst>
                                            <p:cond delay="2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Tables</a:t>
            </a:r>
            <a:endParaRPr lang="en-GB" sz="2800" dirty="0">
              <a:solidFill>
                <a:schemeClr val="tx1"/>
              </a:solidFill>
            </a:endParaRPr>
          </a:p>
        </p:txBody>
      </p:sp>
    </p:spTree>
    <p:extLst>
      <p:ext uri="{BB962C8B-B14F-4D97-AF65-F5344CB8AC3E}">
        <p14:creationId xmlns:p14="http://schemas.microsoft.com/office/powerpoint/2010/main" val="34226768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840000" cy="4929411"/>
          </a:xfrm>
        </p:spPr>
        <p:txBody>
          <a:bodyPr/>
          <a:lstStyle/>
          <a:p>
            <a:r>
              <a:rPr lang="en-GB" dirty="0"/>
              <a:t>The “state of the art” of MATLAB stores</a:t>
            </a:r>
          </a:p>
          <a:p>
            <a:pPr lvl="1"/>
            <a:r>
              <a:rPr lang="en-GB" dirty="0"/>
              <a:t>Added in MATLAB 2013b</a:t>
            </a:r>
          </a:p>
          <a:p>
            <a:pPr lvl="1"/>
            <a:r>
              <a:rPr lang="en-GB" dirty="0"/>
              <a:t>Can hold mixed data types</a:t>
            </a:r>
          </a:p>
          <a:p>
            <a:pPr lvl="1"/>
            <a:r>
              <a:rPr lang="en-GB" dirty="0"/>
              <a:t>Access data by column name and row index</a:t>
            </a:r>
          </a:p>
          <a:p>
            <a:pPr lvl="2"/>
            <a:r>
              <a:rPr lang="en-GB" dirty="0"/>
              <a:t>Easier to use than cell arrays</a:t>
            </a:r>
          </a:p>
          <a:p>
            <a:pPr lvl="2"/>
            <a:endParaRPr lang="en-GB" sz="1200" dirty="0"/>
          </a:p>
          <a:p>
            <a:r>
              <a:rPr lang="en-GB" dirty="0"/>
              <a:t>Have dedicated properties, including:</a:t>
            </a:r>
          </a:p>
          <a:p>
            <a:pPr lvl="1"/>
            <a:r>
              <a:rPr lang="en-GB" dirty="0"/>
              <a:t>Descriptions of table contents</a:t>
            </a:r>
          </a:p>
          <a:p>
            <a:pPr lvl="1"/>
            <a:r>
              <a:rPr lang="en-GB" dirty="0"/>
              <a:t>Descriptions of columns</a:t>
            </a:r>
          </a:p>
          <a:p>
            <a:pPr lvl="1"/>
            <a:r>
              <a:rPr lang="en-GB" dirty="0"/>
              <a:t>Units for each column</a:t>
            </a:r>
          </a:p>
          <a:p>
            <a:pPr lvl="1"/>
            <a:endParaRPr lang="en-GB" dirty="0"/>
          </a:p>
          <a:p>
            <a:pPr lvl="1"/>
            <a:endParaRPr lang="en-GB" dirty="0"/>
          </a:p>
          <a:p>
            <a:pPr lvl="1"/>
            <a:endParaRPr lang="en-GB" sz="2800" dirty="0"/>
          </a:p>
          <a:p>
            <a:endParaRPr lang="en-GB" dirty="0"/>
          </a:p>
          <a:p>
            <a:pPr marL="0" indent="0">
              <a:buNone/>
            </a:pPr>
            <a:endParaRPr lang="en-GB" sz="1800" dirty="0"/>
          </a:p>
        </p:txBody>
      </p:sp>
      <p:graphicFrame>
        <p:nvGraphicFramePr>
          <p:cNvPr id="31" name="Table 11">
            <a:extLst>
              <a:ext uri="{FF2B5EF4-FFF2-40B4-BE49-F238E27FC236}">
                <a16:creationId xmlns:a16="http://schemas.microsoft.com/office/drawing/2014/main" id="{EC880F45-32A6-4BC7-B11C-EFDAF61EAE4D}"/>
              </a:ext>
            </a:extLst>
          </p:cNvPr>
          <p:cNvGraphicFramePr>
            <a:graphicFrameLocks noGrp="1"/>
          </p:cNvGraphicFramePr>
          <p:nvPr>
            <p:extLst>
              <p:ext uri="{D42A27DB-BD31-4B8C-83A1-F6EECF244321}">
                <p14:modId xmlns:p14="http://schemas.microsoft.com/office/powerpoint/2010/main" val="273695414"/>
              </p:ext>
            </p:extLst>
          </p:nvPr>
        </p:nvGraphicFramePr>
        <p:xfrm>
          <a:off x="7677149" y="2145206"/>
          <a:ext cx="3962131" cy="2907000"/>
        </p:xfrm>
        <a:graphic>
          <a:graphicData uri="http://schemas.openxmlformats.org/drawingml/2006/table">
            <a:tbl>
              <a:tblPr firstRow="1" bandRow="1">
                <a:tableStyleId>{5940675A-B579-460E-94D1-54222C63F5DA}</a:tableStyleId>
              </a:tblPr>
              <a:tblGrid>
                <a:gridCol w="1323976">
                  <a:extLst>
                    <a:ext uri="{9D8B030D-6E8A-4147-A177-3AD203B41FA5}">
                      <a16:colId xmlns:a16="http://schemas.microsoft.com/office/drawing/2014/main" val="1041075264"/>
                    </a:ext>
                  </a:extLst>
                </a:gridCol>
                <a:gridCol w="990600">
                  <a:extLst>
                    <a:ext uri="{9D8B030D-6E8A-4147-A177-3AD203B41FA5}">
                      <a16:colId xmlns:a16="http://schemas.microsoft.com/office/drawing/2014/main" val="2264223351"/>
                    </a:ext>
                  </a:extLst>
                </a:gridCol>
                <a:gridCol w="1647555">
                  <a:extLst>
                    <a:ext uri="{9D8B030D-6E8A-4147-A177-3AD203B41FA5}">
                      <a16:colId xmlns:a16="http://schemas.microsoft.com/office/drawing/2014/main" val="4294296283"/>
                    </a:ext>
                  </a:extLst>
                </a:gridCol>
              </a:tblGrid>
              <a:tr h="581400">
                <a:tc>
                  <a:txBody>
                    <a:bodyPr/>
                    <a:lstStyle/>
                    <a:p>
                      <a:pPr algn="ctr"/>
                      <a:r>
                        <a:rPr lang="en-GB" sz="2200" dirty="0"/>
                        <a:t>filename</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n_obj</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mean_area</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3465221"/>
                  </a:ext>
                </a:extLst>
              </a:tr>
              <a:tr h="581400">
                <a:tc>
                  <a:txBody>
                    <a:bodyPr/>
                    <a:lstStyle/>
                    <a:p>
                      <a:pPr algn="ctr"/>
                      <a:r>
                        <a:rPr lang="en-GB" sz="2200" dirty="0"/>
                        <a:t>im_1.tif</a:t>
                      </a:r>
                    </a:p>
                  </a:txBody>
                  <a:tcPr marL="45720" marR="45720" anchor="ctr">
                    <a:lnL w="12700" cmpd="sng">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32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4244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81224602"/>
                  </a:ext>
                </a:extLst>
              </a:tr>
              <a:tr h="581400">
                <a:tc>
                  <a:txBody>
                    <a:bodyPr/>
                    <a:lstStyle/>
                    <a:p>
                      <a:pPr algn="ctr"/>
                      <a:r>
                        <a:rPr lang="en-GB" sz="2200" dirty="0"/>
                        <a:t>im_2.tif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6653</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9741951"/>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im_3.tif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3464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7702860"/>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im_4.tif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4562</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37290251"/>
                  </a:ext>
                </a:extLst>
              </a:tr>
            </a:tbl>
          </a:graphicData>
        </a:graphic>
      </p:graphicFrame>
    </p:spTree>
    <p:extLst>
      <p:ext uri="{BB962C8B-B14F-4D97-AF65-F5344CB8AC3E}">
        <p14:creationId xmlns:p14="http://schemas.microsoft.com/office/powerpoint/2010/main" val="26234153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Under construction!</a:t>
            </a:r>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grpSp>
        <p:nvGrpSpPr>
          <p:cNvPr id="12" name="Group 11">
            <a:extLst>
              <a:ext uri="{FF2B5EF4-FFF2-40B4-BE49-F238E27FC236}">
                <a16:creationId xmlns:a16="http://schemas.microsoft.com/office/drawing/2014/main" id="{AE0910C3-83C7-4BD7-B1E4-BE01563AEC61}"/>
              </a:ext>
            </a:extLst>
          </p:cNvPr>
          <p:cNvGrpSpPr/>
          <p:nvPr/>
        </p:nvGrpSpPr>
        <p:grpSpPr>
          <a:xfrm>
            <a:off x="2119250" y="2993993"/>
            <a:ext cx="7953499" cy="1422906"/>
            <a:chOff x="1619352" y="2877004"/>
            <a:chExt cx="7953499" cy="1422906"/>
          </a:xfrm>
        </p:grpSpPr>
        <p:sp>
          <p:nvSpPr>
            <p:cNvPr id="8" name="TextBox 7">
              <a:extLst>
                <a:ext uri="{FF2B5EF4-FFF2-40B4-BE49-F238E27FC236}">
                  <a16:creationId xmlns:a16="http://schemas.microsoft.com/office/drawing/2014/main" id="{8175927A-B354-4981-8817-46E9FFCBE837}"/>
                </a:ext>
              </a:extLst>
            </p:cNvPr>
            <p:cNvSpPr txBox="1"/>
            <p:nvPr/>
          </p:nvSpPr>
          <p:spPr>
            <a:xfrm>
              <a:off x="3622917" y="2926738"/>
              <a:ext cx="3946369" cy="1323439"/>
            </a:xfrm>
            <a:prstGeom prst="rect">
              <a:avLst/>
            </a:prstGeom>
            <a:noFill/>
          </p:spPr>
          <p:txBody>
            <a:bodyPr wrap="square" rtlCol="0">
              <a:spAutoFit/>
            </a:bodyPr>
            <a:lstStyle/>
            <a:p>
              <a:pPr algn="ctr"/>
              <a:r>
                <a:rPr lang="en-GB" sz="2800" dirty="0">
                  <a:solidFill>
                    <a:schemeClr val="tx1"/>
                  </a:solidFill>
                </a:rPr>
                <a:t>Comments/requests?  </a:t>
              </a:r>
            </a:p>
            <a:p>
              <a:pPr algn="ctr"/>
              <a:r>
                <a:rPr lang="en-GB" sz="2800" dirty="0">
                  <a:solidFill>
                    <a:schemeClr val="tx1"/>
                  </a:solidFill>
                </a:rPr>
                <a:t>Let me know!</a:t>
              </a:r>
            </a:p>
            <a:p>
              <a:pPr algn="ctr"/>
              <a:r>
                <a:rPr lang="en-GB" sz="2400" dirty="0">
                  <a:solidFill>
                    <a:srgbClr val="BF2F37"/>
                  </a:solidFill>
                </a:rPr>
                <a:t>stephen.cross@bristol.ac.uk</a:t>
              </a:r>
            </a:p>
          </p:txBody>
        </p:sp>
        <p:grpSp>
          <p:nvGrpSpPr>
            <p:cNvPr id="10" name="Group 9">
              <a:extLst>
                <a:ext uri="{FF2B5EF4-FFF2-40B4-BE49-F238E27FC236}">
                  <a16:creationId xmlns:a16="http://schemas.microsoft.com/office/drawing/2014/main" id="{F222D1C0-0D79-44F7-945A-8AD0E3855214}"/>
                </a:ext>
              </a:extLst>
            </p:cNvPr>
            <p:cNvGrpSpPr/>
            <p:nvPr/>
          </p:nvGrpSpPr>
          <p:grpSpPr>
            <a:xfrm>
              <a:off x="1619352" y="2877004"/>
              <a:ext cx="7953499" cy="1422906"/>
              <a:chOff x="1619352" y="2877004"/>
              <a:chExt cx="7953499" cy="1422906"/>
            </a:xfrm>
          </p:grpSpPr>
          <p:pic>
            <p:nvPicPr>
              <p:cNvPr id="1026" name="Picture 2" descr="See the source image">
                <a:extLst>
                  <a:ext uri="{FF2B5EF4-FFF2-40B4-BE49-F238E27FC236}">
                    <a16:creationId xmlns:a16="http://schemas.microsoft.com/office/drawing/2014/main" id="{7F7C875F-2006-4A90-BBA3-6BB63A58DC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7024" y="2877004"/>
                <a:ext cx="1595827" cy="14229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ee the source image">
                <a:extLst>
                  <a:ext uri="{FF2B5EF4-FFF2-40B4-BE49-F238E27FC236}">
                    <a16:creationId xmlns:a16="http://schemas.microsoft.com/office/drawing/2014/main" id="{F34D1760-7935-47C7-B9F9-A129EE3F78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352" y="2877005"/>
                <a:ext cx="1595827" cy="142290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3738053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840000" cy="4929411"/>
          </a:xfrm>
        </p:spPr>
        <p:txBody>
          <a:bodyPr/>
          <a:lstStyle/>
          <a:p>
            <a:r>
              <a:rPr lang="en-GB" dirty="0"/>
              <a:t>Construct using </a:t>
            </a:r>
            <a:r>
              <a:rPr lang="en-GB" i="1" dirty="0">
                <a:solidFill>
                  <a:schemeClr val="accent1"/>
                </a:solidFill>
              </a:rPr>
              <a:t>table</a:t>
            </a:r>
            <a:r>
              <a:rPr lang="en-GB" dirty="0"/>
              <a:t> function</a:t>
            </a:r>
          </a:p>
          <a:p>
            <a:pPr lvl="1"/>
            <a:r>
              <a:rPr lang="en-GB" dirty="0"/>
              <a:t>Each column is a function argument</a:t>
            </a:r>
          </a:p>
          <a:p>
            <a:pPr lvl="1"/>
            <a:r>
              <a:rPr lang="en-GB" dirty="0"/>
              <a:t>Column names come from variable name</a:t>
            </a:r>
          </a:p>
          <a:p>
            <a:pPr lvl="1"/>
            <a:endParaRPr lang="en-GB" sz="1200" dirty="0"/>
          </a:p>
          <a:p>
            <a:r>
              <a:rPr lang="en-GB" dirty="0"/>
              <a:t>Example</a:t>
            </a:r>
          </a:p>
          <a:p>
            <a:pPr lvl="1"/>
            <a:r>
              <a:rPr lang="en-GB" dirty="0"/>
              <a:t>Create columns as arrays or cell arrays</a:t>
            </a:r>
          </a:p>
          <a:p>
            <a:pPr marL="914400" lvl="2" indent="0">
              <a:buNone/>
            </a:pPr>
            <a:r>
              <a:rPr lang="de-DE" i="1" dirty="0">
                <a:solidFill>
                  <a:schemeClr val="accent1"/>
                </a:solidFill>
              </a:rPr>
              <a:t>filenames = {'im_1.tif'; 'im_2.tif'; 'im_3.tif'; 'im_4.tif'}</a:t>
            </a:r>
            <a:endParaRPr lang="en-GB" i="1" dirty="0">
              <a:solidFill>
                <a:schemeClr val="accent1"/>
              </a:solidFill>
            </a:endParaRPr>
          </a:p>
          <a:p>
            <a:pPr marL="914400" lvl="2" indent="0">
              <a:buNone/>
            </a:pPr>
            <a:r>
              <a:rPr lang="en-GB" i="1" dirty="0" err="1">
                <a:solidFill>
                  <a:schemeClr val="accent1"/>
                </a:solidFill>
              </a:rPr>
              <a:t>obj_counts</a:t>
            </a:r>
            <a:r>
              <a:rPr lang="en-GB" i="1" dirty="0">
                <a:solidFill>
                  <a:schemeClr val="accent1"/>
                </a:solidFill>
              </a:rPr>
              <a:t> = [32; 54; 7; 52]</a:t>
            </a:r>
          </a:p>
          <a:p>
            <a:pPr marL="914400" lvl="2" indent="0">
              <a:buNone/>
            </a:pPr>
            <a:r>
              <a:rPr lang="en-GB" i="1" dirty="0">
                <a:solidFill>
                  <a:schemeClr val="accent1"/>
                </a:solidFill>
              </a:rPr>
              <a:t>areas = [4244; 6653; 3464; 4562]</a:t>
            </a:r>
            <a:endParaRPr lang="en-GB" sz="1200" i="1" dirty="0">
              <a:solidFill>
                <a:schemeClr val="accent1"/>
              </a:solidFill>
            </a:endParaRPr>
          </a:p>
          <a:p>
            <a:pPr lvl="1"/>
            <a:r>
              <a:rPr lang="en-GB" dirty="0"/>
              <a:t>Create table from arrays</a:t>
            </a:r>
          </a:p>
          <a:p>
            <a:pPr marL="914400" lvl="2" indent="0">
              <a:buNone/>
            </a:pPr>
            <a:r>
              <a:rPr lang="en-GB" i="1" dirty="0" err="1">
                <a:solidFill>
                  <a:schemeClr val="accent1"/>
                </a:solidFill>
              </a:rPr>
              <a:t>my_table</a:t>
            </a:r>
            <a:r>
              <a:rPr lang="en-GB" i="1" dirty="0">
                <a:solidFill>
                  <a:schemeClr val="accent1"/>
                </a:solidFill>
              </a:rPr>
              <a:t> = table(filenames, </a:t>
            </a:r>
            <a:r>
              <a:rPr lang="en-GB" i="1" dirty="0" err="1">
                <a:solidFill>
                  <a:schemeClr val="accent1"/>
                </a:solidFill>
              </a:rPr>
              <a:t>obj_counts</a:t>
            </a:r>
            <a:r>
              <a:rPr lang="en-GB" i="1" dirty="0">
                <a:solidFill>
                  <a:schemeClr val="accent1"/>
                </a:solidFill>
              </a:rPr>
              <a:t>, areas)</a:t>
            </a:r>
            <a:endParaRPr lang="en-GB" sz="1800" i="1" dirty="0">
              <a:solidFill>
                <a:schemeClr val="accent1"/>
              </a:solidFill>
            </a:endParaRPr>
          </a:p>
        </p:txBody>
      </p:sp>
      <p:graphicFrame>
        <p:nvGraphicFramePr>
          <p:cNvPr id="8" name="Table 11">
            <a:extLst>
              <a:ext uri="{FF2B5EF4-FFF2-40B4-BE49-F238E27FC236}">
                <a16:creationId xmlns:a16="http://schemas.microsoft.com/office/drawing/2014/main" id="{12E7AF08-1E68-48A2-A06A-9B6E8FBE910E}"/>
              </a:ext>
            </a:extLst>
          </p:cNvPr>
          <p:cNvGraphicFramePr>
            <a:graphicFrameLocks noGrp="1"/>
          </p:cNvGraphicFramePr>
          <p:nvPr>
            <p:extLst>
              <p:ext uri="{D42A27DB-BD31-4B8C-83A1-F6EECF244321}">
                <p14:modId xmlns:p14="http://schemas.microsoft.com/office/powerpoint/2010/main" val="4210393181"/>
              </p:ext>
            </p:extLst>
          </p:nvPr>
        </p:nvGraphicFramePr>
        <p:xfrm>
          <a:off x="7677149" y="2145206"/>
          <a:ext cx="3962131" cy="2907000"/>
        </p:xfrm>
        <a:graphic>
          <a:graphicData uri="http://schemas.openxmlformats.org/drawingml/2006/table">
            <a:tbl>
              <a:tblPr firstRow="1" bandRow="1">
                <a:tableStyleId>{5940675A-B579-460E-94D1-54222C63F5DA}</a:tableStyleId>
              </a:tblPr>
              <a:tblGrid>
                <a:gridCol w="1323976">
                  <a:extLst>
                    <a:ext uri="{9D8B030D-6E8A-4147-A177-3AD203B41FA5}">
                      <a16:colId xmlns:a16="http://schemas.microsoft.com/office/drawing/2014/main" val="1041075264"/>
                    </a:ext>
                  </a:extLst>
                </a:gridCol>
                <a:gridCol w="990600">
                  <a:extLst>
                    <a:ext uri="{9D8B030D-6E8A-4147-A177-3AD203B41FA5}">
                      <a16:colId xmlns:a16="http://schemas.microsoft.com/office/drawing/2014/main" val="2264223351"/>
                    </a:ext>
                  </a:extLst>
                </a:gridCol>
                <a:gridCol w="1647555">
                  <a:extLst>
                    <a:ext uri="{9D8B030D-6E8A-4147-A177-3AD203B41FA5}">
                      <a16:colId xmlns:a16="http://schemas.microsoft.com/office/drawing/2014/main" val="4294296283"/>
                    </a:ext>
                  </a:extLst>
                </a:gridCol>
              </a:tblGrid>
              <a:tr h="581400">
                <a:tc>
                  <a:txBody>
                    <a:bodyPr/>
                    <a:lstStyle/>
                    <a:p>
                      <a:pPr algn="ctr"/>
                      <a:r>
                        <a:rPr lang="en-GB" sz="2200" dirty="0"/>
                        <a:t>filename</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n_obj</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mean_area</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3465221"/>
                  </a:ext>
                </a:extLst>
              </a:tr>
              <a:tr h="581400">
                <a:tc>
                  <a:txBody>
                    <a:bodyPr/>
                    <a:lstStyle/>
                    <a:p>
                      <a:pPr algn="ctr"/>
                      <a:r>
                        <a:rPr lang="en-GB" sz="2200" dirty="0"/>
                        <a:t>im_1.tif</a:t>
                      </a:r>
                    </a:p>
                  </a:txBody>
                  <a:tcPr marL="45720" marR="45720" anchor="ctr">
                    <a:lnL w="12700" cmpd="sng">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32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4244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81224602"/>
                  </a:ext>
                </a:extLst>
              </a:tr>
              <a:tr h="581400">
                <a:tc>
                  <a:txBody>
                    <a:bodyPr/>
                    <a:lstStyle/>
                    <a:p>
                      <a:pPr algn="ctr"/>
                      <a:r>
                        <a:rPr lang="en-GB" sz="2200" dirty="0"/>
                        <a:t>im_2.tif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6653</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9741951"/>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im_3.tif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3464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7702860"/>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im_4.tif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4562</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37290251"/>
                  </a:ext>
                </a:extLst>
              </a:tr>
            </a:tbl>
          </a:graphicData>
        </a:graphic>
      </p:graphicFrame>
    </p:spTree>
    <p:extLst>
      <p:ext uri="{BB962C8B-B14F-4D97-AF65-F5344CB8AC3E}">
        <p14:creationId xmlns:p14="http://schemas.microsoft.com/office/powerpoint/2010/main" val="3374768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6CFD8CE-8B25-4BFF-B6B5-C61A4C59B5E1}"/>
              </a:ext>
            </a:extLst>
          </p:cNvPr>
          <p:cNvSpPr/>
          <p:nvPr/>
        </p:nvSpPr>
        <p:spPr>
          <a:xfrm>
            <a:off x="335360" y="2666083"/>
            <a:ext cx="11521280" cy="346008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186161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4491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1F9C8A11-C2E2-43A6-953F-E10C061BA5D8}"/>
              </a:ext>
            </a:extLst>
          </p:cNvPr>
          <p:cNvSpPr/>
          <p:nvPr/>
        </p:nvSpPr>
        <p:spPr>
          <a:xfrm>
            <a:off x="264405" y="1167788"/>
            <a:ext cx="9044848" cy="4847422"/>
          </a:xfrm>
          <a:custGeom>
            <a:avLst/>
            <a:gdLst>
              <a:gd name="connsiteX0" fmla="*/ 66101 w 9044848"/>
              <a:gd name="connsiteY0" fmla="*/ 33051 h 4847422"/>
              <a:gd name="connsiteX1" fmla="*/ 0 w 9044848"/>
              <a:gd name="connsiteY1" fmla="*/ 4847422 h 4847422"/>
              <a:gd name="connsiteX2" fmla="*/ 4990641 w 9044848"/>
              <a:gd name="connsiteY2" fmla="*/ 4737253 h 4847422"/>
              <a:gd name="connsiteX3" fmla="*/ 4935556 w 9044848"/>
              <a:gd name="connsiteY3" fmla="*/ 1894901 h 4847422"/>
              <a:gd name="connsiteX4" fmla="*/ 9044848 w 9044848"/>
              <a:gd name="connsiteY4" fmla="*/ 1828800 h 4847422"/>
              <a:gd name="connsiteX5" fmla="*/ 8835528 w 9044848"/>
              <a:gd name="connsiteY5" fmla="*/ 0 h 4847422"/>
              <a:gd name="connsiteX6" fmla="*/ 66101 w 9044848"/>
              <a:gd name="connsiteY6" fmla="*/ 33051 h 484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44848" h="4847422">
                <a:moveTo>
                  <a:pt x="66101" y="33051"/>
                </a:moveTo>
                <a:lnTo>
                  <a:pt x="0" y="4847422"/>
                </a:lnTo>
                <a:lnTo>
                  <a:pt x="4990641" y="4737253"/>
                </a:lnTo>
                <a:lnTo>
                  <a:pt x="4935556" y="1894901"/>
                </a:lnTo>
                <a:lnTo>
                  <a:pt x="9044848" y="1828800"/>
                </a:lnTo>
                <a:lnTo>
                  <a:pt x="8835528" y="0"/>
                </a:lnTo>
                <a:lnTo>
                  <a:pt x="66101" y="33051"/>
                </a:lnTo>
                <a:close/>
              </a:path>
            </a:pathLst>
          </a:cu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B9D9E3F2-E9A6-480F-B5AE-568FBE685D1A}"/>
              </a:ext>
            </a:extLst>
          </p:cNvPr>
          <p:cNvSpPr txBox="1"/>
          <p:nvPr/>
        </p:nvSpPr>
        <p:spPr>
          <a:xfrm>
            <a:off x="4602680" y="2619092"/>
            <a:ext cx="2511845" cy="830997"/>
          </a:xfrm>
          <a:prstGeom prst="rect">
            <a:avLst/>
          </a:prstGeom>
          <a:noFill/>
        </p:spPr>
        <p:txBody>
          <a:bodyPr wrap="square" rtlCol="0">
            <a:spAutoFit/>
          </a:bodyPr>
          <a:lstStyle/>
          <a:p>
            <a:pPr algn="ctr"/>
            <a:r>
              <a:rPr lang="en-GB" sz="2400" dirty="0">
                <a:solidFill>
                  <a:srgbClr val="FF0000"/>
                </a:solidFill>
              </a:rPr>
              <a:t>This column was identified as text</a:t>
            </a:r>
          </a:p>
        </p:txBody>
      </p:sp>
      <p:sp>
        <p:nvSpPr>
          <p:cNvPr id="19" name="TextBox 18">
            <a:extLst>
              <a:ext uri="{FF2B5EF4-FFF2-40B4-BE49-F238E27FC236}">
                <a16:creationId xmlns:a16="http://schemas.microsoft.com/office/drawing/2014/main" id="{50B8A0E9-0C31-4DEC-9ACD-3E05DE255C6E}"/>
              </a:ext>
            </a:extLst>
          </p:cNvPr>
          <p:cNvSpPr txBox="1"/>
          <p:nvPr/>
        </p:nvSpPr>
        <p:spPr>
          <a:xfrm>
            <a:off x="7889895" y="2619092"/>
            <a:ext cx="2945710" cy="830997"/>
          </a:xfrm>
          <a:prstGeom prst="rect">
            <a:avLst/>
          </a:prstGeom>
          <a:noFill/>
        </p:spPr>
        <p:txBody>
          <a:bodyPr wrap="square" rtlCol="0">
            <a:spAutoFit/>
          </a:bodyPr>
          <a:lstStyle/>
          <a:p>
            <a:pPr algn="ctr"/>
            <a:r>
              <a:rPr lang="en-GB" sz="2400" dirty="0">
                <a:solidFill>
                  <a:srgbClr val="FF0000"/>
                </a:solidFill>
              </a:rPr>
              <a:t>These columns were identified as numeric</a:t>
            </a:r>
          </a:p>
        </p:txBody>
      </p:sp>
      <p:cxnSp>
        <p:nvCxnSpPr>
          <p:cNvPr id="20" name="Straight Arrow Connector 19">
            <a:extLst>
              <a:ext uri="{FF2B5EF4-FFF2-40B4-BE49-F238E27FC236}">
                <a16:creationId xmlns:a16="http://schemas.microsoft.com/office/drawing/2014/main" id="{4A9DC069-159D-4101-9CC3-BD253B31093D}"/>
              </a:ext>
            </a:extLst>
          </p:cNvPr>
          <p:cNvCxnSpPr>
            <a:cxnSpLocks/>
          </p:cNvCxnSpPr>
          <p:nvPr/>
        </p:nvCxnSpPr>
        <p:spPr>
          <a:xfrm>
            <a:off x="5858602" y="3429000"/>
            <a:ext cx="544034" cy="83547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D899A5-2E0E-4A25-89F2-5AAAC49210EA}"/>
              </a:ext>
            </a:extLst>
          </p:cNvPr>
          <p:cNvCxnSpPr>
            <a:cxnSpLocks/>
          </p:cNvCxnSpPr>
          <p:nvPr/>
        </p:nvCxnSpPr>
        <p:spPr>
          <a:xfrm flipH="1">
            <a:off x="8857561" y="3429000"/>
            <a:ext cx="505189" cy="83547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11EBF-B818-48D0-AEAB-5E443F8B9802}"/>
              </a:ext>
            </a:extLst>
          </p:cNvPr>
          <p:cNvCxnSpPr>
            <a:cxnSpLocks/>
          </p:cNvCxnSpPr>
          <p:nvPr/>
        </p:nvCxnSpPr>
        <p:spPr>
          <a:xfrm flipH="1">
            <a:off x="8031296" y="3424651"/>
            <a:ext cx="1331455" cy="83534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1900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2"/>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C8418E-39D6-4F9F-BDC7-4BBAC2C46FEC}"/>
              </a:ext>
            </a:extLst>
          </p:cNvPr>
          <p:cNvPicPr>
            <a:picLocks noChangeAspect="1"/>
          </p:cNvPicPr>
          <p:nvPr/>
        </p:nvPicPr>
        <p:blipFill>
          <a:blip r:embed="rId3"/>
          <a:stretch>
            <a:fillRect/>
          </a:stretch>
        </p:blipFill>
        <p:spPr>
          <a:xfrm>
            <a:off x="5553074" y="3621776"/>
            <a:ext cx="6096000" cy="2419350"/>
          </a:xfrm>
          <a:prstGeom prst="rect">
            <a:avLst/>
          </a:prstGeom>
          <a:ln w="12700">
            <a:solidFill>
              <a:srgbClr val="BF2F37"/>
            </a:solidFill>
          </a:ln>
        </p:spPr>
      </p:pic>
    </p:spTree>
    <p:extLst>
      <p:ext uri="{BB962C8B-B14F-4D97-AF65-F5344CB8AC3E}">
        <p14:creationId xmlns:p14="http://schemas.microsoft.com/office/powerpoint/2010/main" val="7772970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2"/>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C8418E-39D6-4F9F-BDC7-4BBAC2C46FEC}"/>
              </a:ext>
            </a:extLst>
          </p:cNvPr>
          <p:cNvPicPr>
            <a:picLocks noChangeAspect="1"/>
          </p:cNvPicPr>
          <p:nvPr/>
        </p:nvPicPr>
        <p:blipFill>
          <a:blip r:embed="rId3"/>
          <a:stretch>
            <a:fillRect/>
          </a:stretch>
        </p:blipFill>
        <p:spPr>
          <a:xfrm>
            <a:off x="5553074" y="3621776"/>
            <a:ext cx="6096000" cy="2419350"/>
          </a:xfrm>
          <a:prstGeom prst="rect">
            <a:avLst/>
          </a:prstGeom>
          <a:ln w="12700">
            <a:solidFill>
              <a:srgbClr val="BF2F37"/>
            </a:solidFill>
          </a:ln>
        </p:spPr>
      </p:pic>
      <p:sp>
        <p:nvSpPr>
          <p:cNvPr id="7" name="TextBox 6">
            <a:extLst>
              <a:ext uri="{FF2B5EF4-FFF2-40B4-BE49-F238E27FC236}">
                <a16:creationId xmlns:a16="http://schemas.microsoft.com/office/drawing/2014/main" id="{D101B592-D980-4174-9519-5CC1454EDCC9}"/>
              </a:ext>
            </a:extLst>
          </p:cNvPr>
          <p:cNvSpPr txBox="1"/>
          <p:nvPr/>
        </p:nvSpPr>
        <p:spPr>
          <a:xfrm>
            <a:off x="6096000" y="2619092"/>
            <a:ext cx="3726072" cy="830997"/>
          </a:xfrm>
          <a:prstGeom prst="rect">
            <a:avLst/>
          </a:prstGeom>
          <a:noFill/>
        </p:spPr>
        <p:txBody>
          <a:bodyPr wrap="square" rtlCol="0">
            <a:spAutoFit/>
          </a:bodyPr>
          <a:lstStyle/>
          <a:p>
            <a:pPr algn="ctr"/>
            <a:r>
              <a:rPr lang="en-GB" sz="2400" dirty="0">
                <a:solidFill>
                  <a:srgbClr val="FF0000"/>
                </a:solidFill>
              </a:rPr>
              <a:t>Now, all columns were identified as text</a:t>
            </a:r>
          </a:p>
        </p:txBody>
      </p:sp>
      <p:cxnSp>
        <p:nvCxnSpPr>
          <p:cNvPr id="10" name="Straight Arrow Connector 9">
            <a:extLst>
              <a:ext uri="{FF2B5EF4-FFF2-40B4-BE49-F238E27FC236}">
                <a16:creationId xmlns:a16="http://schemas.microsoft.com/office/drawing/2014/main" id="{078EE5BD-C317-4CAB-A604-E7C8CC7DD405}"/>
              </a:ext>
            </a:extLst>
          </p:cNvPr>
          <p:cNvCxnSpPr>
            <a:cxnSpLocks/>
          </p:cNvCxnSpPr>
          <p:nvPr/>
        </p:nvCxnSpPr>
        <p:spPr>
          <a:xfrm>
            <a:off x="7959036" y="3450089"/>
            <a:ext cx="832424" cy="80990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4EE7BF1-C496-4A7A-9E0F-78524F5DFE6D}"/>
              </a:ext>
            </a:extLst>
          </p:cNvPr>
          <p:cNvCxnSpPr>
            <a:cxnSpLocks/>
          </p:cNvCxnSpPr>
          <p:nvPr/>
        </p:nvCxnSpPr>
        <p:spPr>
          <a:xfrm flipH="1">
            <a:off x="7788925" y="3447463"/>
            <a:ext cx="170111" cy="83362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5DE233A-78DB-4ED8-9CF9-E55CF0072C9A}"/>
              </a:ext>
            </a:extLst>
          </p:cNvPr>
          <p:cNvCxnSpPr>
            <a:cxnSpLocks/>
          </p:cNvCxnSpPr>
          <p:nvPr/>
        </p:nvCxnSpPr>
        <p:spPr>
          <a:xfrm flipH="1">
            <a:off x="6756055" y="3433419"/>
            <a:ext cx="1202981" cy="82657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EE16EC3D-D2AC-4B4B-8D78-F52A644D954B}"/>
              </a:ext>
            </a:extLst>
          </p:cNvPr>
          <p:cNvSpPr/>
          <p:nvPr/>
        </p:nvSpPr>
        <p:spPr>
          <a:xfrm>
            <a:off x="198304" y="1189822"/>
            <a:ext cx="8615190" cy="4759286"/>
          </a:xfrm>
          <a:custGeom>
            <a:avLst/>
            <a:gdLst>
              <a:gd name="connsiteX0" fmla="*/ 88135 w 8615190"/>
              <a:gd name="connsiteY0" fmla="*/ 0 h 4759286"/>
              <a:gd name="connsiteX1" fmla="*/ 0 w 8615190"/>
              <a:gd name="connsiteY1" fmla="*/ 4748270 h 4759286"/>
              <a:gd name="connsiteX2" fmla="*/ 5133860 w 8615190"/>
              <a:gd name="connsiteY2" fmla="*/ 4759286 h 4759286"/>
              <a:gd name="connsiteX3" fmla="*/ 5199961 w 8615190"/>
              <a:gd name="connsiteY3" fmla="*/ 1542361 h 4759286"/>
              <a:gd name="connsiteX4" fmla="*/ 8615190 w 8615190"/>
              <a:gd name="connsiteY4" fmla="*/ 1476260 h 4759286"/>
              <a:gd name="connsiteX5" fmla="*/ 8449937 w 8615190"/>
              <a:gd name="connsiteY5" fmla="*/ 11017 h 4759286"/>
              <a:gd name="connsiteX6" fmla="*/ 88135 w 8615190"/>
              <a:gd name="connsiteY6" fmla="*/ 0 h 475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5190" h="4759286">
                <a:moveTo>
                  <a:pt x="88135" y="0"/>
                </a:moveTo>
                <a:lnTo>
                  <a:pt x="0" y="4748270"/>
                </a:lnTo>
                <a:lnTo>
                  <a:pt x="5133860" y="4759286"/>
                </a:lnTo>
                <a:lnTo>
                  <a:pt x="5199961" y="1542361"/>
                </a:lnTo>
                <a:lnTo>
                  <a:pt x="8615190" y="1476260"/>
                </a:lnTo>
                <a:lnTo>
                  <a:pt x="8449937" y="11017"/>
                </a:lnTo>
                <a:lnTo>
                  <a:pt x="88135" y="0"/>
                </a:lnTo>
                <a:close/>
              </a:path>
            </a:pathLst>
          </a:cu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053559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10" name="Rectangle 9">
            <a:extLst>
              <a:ext uri="{FF2B5EF4-FFF2-40B4-BE49-F238E27FC236}">
                <a16:creationId xmlns:a16="http://schemas.microsoft.com/office/drawing/2014/main" id="{C2742505-072C-4737-A8DB-6A4DA7C02B49}"/>
              </a:ext>
            </a:extLst>
          </p:cNvPr>
          <p:cNvSpPr/>
          <p:nvPr/>
        </p:nvSpPr>
        <p:spPr>
          <a:xfrm>
            <a:off x="335360" y="3533775"/>
            <a:ext cx="7382512" cy="25923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487401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193FCB0-C9FB-45F2-BD91-4FAB9E15CC59}"/>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10" name="Rectangle 9">
            <a:extLst>
              <a:ext uri="{FF2B5EF4-FFF2-40B4-BE49-F238E27FC236}">
                <a16:creationId xmlns:a16="http://schemas.microsoft.com/office/drawing/2014/main" id="{C2742505-072C-4737-A8DB-6A4DA7C02B49}"/>
              </a:ext>
            </a:extLst>
          </p:cNvPr>
          <p:cNvSpPr/>
          <p:nvPr/>
        </p:nvSpPr>
        <p:spPr>
          <a:xfrm>
            <a:off x="335360" y="4448175"/>
            <a:ext cx="7084615" cy="16779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24124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0AFBFD-952F-46EA-BF90-BFE7CE871587}"/>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6" name="Rectangle 5">
            <a:extLst>
              <a:ext uri="{FF2B5EF4-FFF2-40B4-BE49-F238E27FC236}">
                <a16:creationId xmlns:a16="http://schemas.microsoft.com/office/drawing/2014/main" id="{27A99BA5-D350-40E8-9CF7-E911E0DEC482}"/>
              </a:ext>
            </a:extLst>
          </p:cNvPr>
          <p:cNvSpPr/>
          <p:nvPr/>
        </p:nvSpPr>
        <p:spPr>
          <a:xfrm>
            <a:off x="335360" y="4952999"/>
            <a:ext cx="7198915" cy="117316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433F464-F06F-43FC-99E4-64855D58DA2B}"/>
              </a:ext>
            </a:extLst>
          </p:cNvPr>
          <p:cNvSpPr/>
          <p:nvPr/>
        </p:nvSpPr>
        <p:spPr>
          <a:xfrm>
            <a:off x="9725024" y="2900363"/>
            <a:ext cx="357189" cy="900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91117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098046D-6366-4D33-B42F-E7C167FDF6C2}"/>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09DA1F61-7AF8-49D2-9C4A-C56B250E1ECF}"/>
              </a:ext>
            </a:extLst>
          </p:cNvPr>
          <p:cNvSpPr/>
          <p:nvPr/>
        </p:nvSpPr>
        <p:spPr>
          <a:xfrm>
            <a:off x="335360" y="5387248"/>
            <a:ext cx="7198915" cy="738916"/>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4CEBE11C-19A9-4DAC-911D-FEF8C4496341}"/>
              </a:ext>
            </a:extLst>
          </p:cNvPr>
          <p:cNvSpPr/>
          <p:nvPr/>
        </p:nvSpPr>
        <p:spPr>
          <a:xfrm>
            <a:off x="8362950" y="3346450"/>
            <a:ext cx="2806700"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784332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Advanced data structures</a:t>
            </a:r>
            <a:endParaRPr lang="en-GB" sz="2800" dirty="0">
              <a:solidFill>
                <a:schemeClr val="tx1"/>
              </a:solidFill>
            </a:endParaRPr>
          </a:p>
        </p:txBody>
      </p:sp>
    </p:spTree>
    <p:extLst>
      <p:ext uri="{BB962C8B-B14F-4D97-AF65-F5344CB8AC3E}">
        <p14:creationId xmlns:p14="http://schemas.microsoft.com/office/powerpoint/2010/main" val="13975476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6ED871-A95A-4648-AD0E-8B5C64DA7D23}"/>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7" name="Rectangle 6">
            <a:extLst>
              <a:ext uri="{FF2B5EF4-FFF2-40B4-BE49-F238E27FC236}">
                <a16:creationId xmlns:a16="http://schemas.microsoft.com/office/drawing/2014/main" id="{23FA1F69-5387-4317-A92F-5DC03A5A9570}"/>
              </a:ext>
            </a:extLst>
          </p:cNvPr>
          <p:cNvSpPr/>
          <p:nvPr/>
        </p:nvSpPr>
        <p:spPr>
          <a:xfrm>
            <a:off x="8362950" y="3141553"/>
            <a:ext cx="990600" cy="420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FDE0D085-3202-40C6-8BA1-AF1729AD41A6}"/>
              </a:ext>
            </a:extLst>
          </p:cNvPr>
          <p:cNvSpPr/>
          <p:nvPr/>
        </p:nvSpPr>
        <p:spPr>
          <a:xfrm>
            <a:off x="10734674" y="3141553"/>
            <a:ext cx="434975" cy="420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30751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Object-oriented programming</a:t>
            </a:r>
            <a:endParaRPr lang="en-GB" sz="2800" dirty="0">
              <a:solidFill>
                <a:schemeClr val="tx1"/>
              </a:solidFill>
            </a:endParaRPr>
          </a:p>
        </p:txBody>
      </p:sp>
    </p:spTree>
    <p:extLst>
      <p:ext uri="{BB962C8B-B14F-4D97-AF65-F5344CB8AC3E}">
        <p14:creationId xmlns:p14="http://schemas.microsoft.com/office/powerpoint/2010/main" val="41305609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normAutofit/>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606869" y="1196754"/>
            <a:ext cx="10978262" cy="4929411"/>
          </a:xfrm>
        </p:spPr>
        <p:txBody>
          <a:bodyPr/>
          <a:lstStyle/>
          <a:p>
            <a:pPr marL="0" indent="0" algn="ctr">
              <a:buNone/>
            </a:pPr>
            <a:endParaRPr lang="en-GB" dirty="0"/>
          </a:p>
          <a:p>
            <a:pPr marL="0" indent="0" algn="ctr">
              <a:buNone/>
            </a:pPr>
            <a:endParaRPr lang="en-GB" dirty="0"/>
          </a:p>
          <a:p>
            <a:pPr marL="0" indent="0" algn="ctr">
              <a:buNone/>
            </a:pPr>
            <a:endParaRPr lang="en-GB" sz="1400" dirty="0"/>
          </a:p>
          <a:p>
            <a:pPr marL="0" indent="0" algn="ctr">
              <a:buNone/>
            </a:pPr>
            <a:r>
              <a:rPr lang="en-GB" dirty="0"/>
              <a:t>“Object-oriented programming (OOP) is a programming paradigm based on the concept of "objects", which can contain data, in the form of fields (often known as attributes or properties), and code, in the form of procedures (often known as methods).”</a:t>
            </a:r>
          </a:p>
          <a:p>
            <a:pPr marL="0" indent="0" algn="ctr">
              <a:buNone/>
            </a:pPr>
            <a:endParaRPr lang="en-GB" dirty="0"/>
          </a:p>
          <a:p>
            <a:pPr marL="0" indent="0" algn="ctr">
              <a:buNone/>
            </a:pPr>
            <a:r>
              <a:rPr lang="en-GB" sz="2000" dirty="0"/>
              <a:t>Wikipedia: “Object-oriented programming”</a:t>
            </a:r>
          </a:p>
        </p:txBody>
      </p:sp>
    </p:spTree>
    <p:extLst>
      <p:ext uri="{BB962C8B-B14F-4D97-AF65-F5344CB8AC3E}">
        <p14:creationId xmlns:p14="http://schemas.microsoft.com/office/powerpoint/2010/main" val="15298829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What are classes?</a:t>
            </a:r>
          </a:p>
          <a:p>
            <a:pPr lvl="1"/>
            <a:r>
              <a:rPr lang="en-GB" dirty="0"/>
              <a:t>Classes describe what properties and methods an object has</a:t>
            </a:r>
          </a:p>
          <a:p>
            <a:pPr lvl="1"/>
            <a:r>
              <a:rPr lang="en-GB" dirty="0"/>
              <a:t>An object can only belong to one class</a:t>
            </a:r>
          </a:p>
          <a:p>
            <a:endParaRPr lang="en-GB" sz="1200" dirty="0"/>
          </a:p>
          <a:p>
            <a:r>
              <a:rPr lang="en-GB" dirty="0"/>
              <a:t>What are objects?</a:t>
            </a:r>
          </a:p>
          <a:p>
            <a:pPr lvl="1"/>
            <a:r>
              <a:rPr lang="en-GB" dirty="0"/>
              <a:t>Data structures with a specific set of properties and methods (functions)</a:t>
            </a:r>
          </a:p>
          <a:p>
            <a:pPr lvl="1"/>
            <a:r>
              <a:rPr lang="en-GB" dirty="0"/>
              <a:t>Objects are instances of a class</a:t>
            </a:r>
          </a:p>
          <a:p>
            <a:pPr marL="457200" lvl="1" indent="0">
              <a:buNone/>
            </a:pPr>
            <a:endParaRPr lang="en-GB" sz="1200" dirty="0"/>
          </a:p>
          <a:p>
            <a:r>
              <a:rPr lang="en-GB" dirty="0"/>
              <a:t>What are </a:t>
            </a:r>
            <a:r>
              <a:rPr lang="en-GB" dirty="0" err="1"/>
              <a:t>superclasses</a:t>
            </a:r>
            <a:r>
              <a:rPr lang="en-GB" dirty="0"/>
              <a:t> and subclasses?</a:t>
            </a:r>
          </a:p>
          <a:p>
            <a:pPr lvl="1"/>
            <a:r>
              <a:rPr lang="en-GB" dirty="0"/>
              <a:t>Classes can be extended to subclasses</a:t>
            </a:r>
          </a:p>
          <a:p>
            <a:pPr lvl="1"/>
            <a:r>
              <a:rPr lang="en-GB" dirty="0"/>
              <a:t>Subclasses have access to all properties and methods of the superclass</a:t>
            </a:r>
          </a:p>
          <a:p>
            <a:pPr lvl="1"/>
            <a:endParaRPr lang="en-GB" dirty="0"/>
          </a:p>
          <a:p>
            <a:endParaRPr lang="en-GB" sz="1200" dirty="0"/>
          </a:p>
          <a:p>
            <a:pPr lvl="1"/>
            <a:endParaRPr lang="en-GB" dirty="0"/>
          </a:p>
          <a:p>
            <a:pPr lvl="2"/>
            <a:endParaRPr lang="en-GB" dirty="0"/>
          </a:p>
          <a:p>
            <a:pPr lvl="1"/>
            <a:endParaRPr lang="en-GB" sz="1200" dirty="0"/>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sp>
        <p:nvSpPr>
          <p:cNvPr id="7" name="Rectangle 6">
            <a:extLst>
              <a:ext uri="{FF2B5EF4-FFF2-40B4-BE49-F238E27FC236}">
                <a16:creationId xmlns:a16="http://schemas.microsoft.com/office/drawing/2014/main" id="{0A2B0976-AAA2-4AA9-ABDE-3CABAE4C3ED8}"/>
              </a:ext>
            </a:extLst>
          </p:cNvPr>
          <p:cNvSpPr/>
          <p:nvPr/>
        </p:nvSpPr>
        <p:spPr>
          <a:xfrm>
            <a:off x="335360" y="4289367"/>
            <a:ext cx="11311208" cy="183679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215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no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grpSp>
        <p:nvGrpSpPr>
          <p:cNvPr id="170" name="Group 169">
            <a:extLst>
              <a:ext uri="{FF2B5EF4-FFF2-40B4-BE49-F238E27FC236}">
                <a16:creationId xmlns:a16="http://schemas.microsoft.com/office/drawing/2014/main" id="{2C940EC6-9C5A-41F5-805C-F8220441F13F}"/>
              </a:ext>
            </a:extLst>
          </p:cNvPr>
          <p:cNvGrpSpPr/>
          <p:nvPr/>
        </p:nvGrpSpPr>
        <p:grpSpPr>
          <a:xfrm>
            <a:off x="4025803" y="2130101"/>
            <a:ext cx="5984470" cy="1238388"/>
            <a:chOff x="4025803" y="2130101"/>
            <a:chExt cx="5984470" cy="1238388"/>
          </a:xfrm>
        </p:grpSpPr>
        <p:sp>
          <p:nvSpPr>
            <p:cNvPr id="79" name="TextBox 78">
              <a:extLst>
                <a:ext uri="{FF2B5EF4-FFF2-40B4-BE49-F238E27FC236}">
                  <a16:creationId xmlns:a16="http://schemas.microsoft.com/office/drawing/2014/main" id="{4BA0AD53-DC0B-46F3-82C6-F46BE6D0523D}"/>
                </a:ext>
              </a:extLst>
            </p:cNvPr>
            <p:cNvSpPr txBox="1"/>
            <p:nvPr/>
          </p:nvSpPr>
          <p:spPr>
            <a:xfrm>
              <a:off x="4960661" y="2906824"/>
              <a:ext cx="5049612" cy="461665"/>
            </a:xfrm>
            <a:prstGeom prst="rect">
              <a:avLst/>
            </a:prstGeom>
            <a:noFill/>
          </p:spPr>
          <p:txBody>
            <a:bodyPr wrap="square" rtlCol="0">
              <a:spAutoFit/>
            </a:bodyPr>
            <a:lstStyle/>
            <a:p>
              <a:pPr algn="l"/>
              <a:r>
                <a:rPr lang="en-GB" sz="2400" dirty="0">
                  <a:solidFill>
                    <a:srgbClr val="FF0000"/>
                  </a:solidFill>
                </a:rPr>
                <a:t>Puncta (about 60 instances of these)</a:t>
              </a:r>
            </a:p>
          </p:txBody>
        </p:sp>
        <p:cxnSp>
          <p:nvCxnSpPr>
            <p:cNvPr id="164" name="Straight Arrow Connector 163">
              <a:extLst>
                <a:ext uri="{FF2B5EF4-FFF2-40B4-BE49-F238E27FC236}">
                  <a16:creationId xmlns:a16="http://schemas.microsoft.com/office/drawing/2014/main" id="{802EB9FE-C083-4419-82E5-58C13BDDB6DD}"/>
                </a:ext>
              </a:extLst>
            </p:cNvPr>
            <p:cNvCxnSpPr>
              <a:cxnSpLocks/>
            </p:cNvCxnSpPr>
            <p:nvPr/>
          </p:nvCxnSpPr>
          <p:spPr>
            <a:xfrm flipH="1" flipV="1">
              <a:off x="4025803" y="2130101"/>
              <a:ext cx="973404" cy="77672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9967C8BA-051F-40DB-B9DC-840115AB8AA7}"/>
              </a:ext>
            </a:extLst>
          </p:cNvPr>
          <p:cNvGrpSpPr/>
          <p:nvPr/>
        </p:nvGrpSpPr>
        <p:grpSpPr>
          <a:xfrm>
            <a:off x="4318027" y="3317075"/>
            <a:ext cx="5692247" cy="1005209"/>
            <a:chOff x="4318027" y="3317075"/>
            <a:chExt cx="5692247" cy="1005209"/>
          </a:xfrm>
        </p:grpSpPr>
        <p:cxnSp>
          <p:nvCxnSpPr>
            <p:cNvPr id="77" name="Straight Arrow Connector 76">
              <a:extLst>
                <a:ext uri="{FF2B5EF4-FFF2-40B4-BE49-F238E27FC236}">
                  <a16:creationId xmlns:a16="http://schemas.microsoft.com/office/drawing/2014/main" id="{797B06F6-43E1-4E68-833E-07853B1C8E58}"/>
                </a:ext>
              </a:extLst>
            </p:cNvPr>
            <p:cNvCxnSpPr>
              <a:cxnSpLocks/>
            </p:cNvCxnSpPr>
            <p:nvPr/>
          </p:nvCxnSpPr>
          <p:spPr>
            <a:xfrm flipH="1" flipV="1">
              <a:off x="4318027" y="3317075"/>
              <a:ext cx="681180" cy="543544"/>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CEB8FAD3-96FB-4D32-A737-F0678CFB7B34}"/>
                </a:ext>
              </a:extLst>
            </p:cNvPr>
            <p:cNvSpPr txBox="1"/>
            <p:nvPr/>
          </p:nvSpPr>
          <p:spPr>
            <a:xfrm>
              <a:off x="4960662" y="3860619"/>
              <a:ext cx="5049612" cy="461665"/>
            </a:xfrm>
            <a:prstGeom prst="rect">
              <a:avLst/>
            </a:prstGeom>
            <a:noFill/>
          </p:spPr>
          <p:txBody>
            <a:bodyPr wrap="square" rtlCol="0">
              <a:spAutoFit/>
            </a:bodyPr>
            <a:lstStyle/>
            <a:p>
              <a:pPr algn="l"/>
              <a:r>
                <a:rPr lang="en-GB" sz="2400" dirty="0">
                  <a:solidFill>
                    <a:srgbClr val="FF0000"/>
                  </a:solidFill>
                </a:rPr>
                <a:t>Nuclei (about 50 instances of these) </a:t>
              </a:r>
            </a:p>
          </p:txBody>
        </p:sp>
      </p:grpSp>
      <p:grpSp>
        <p:nvGrpSpPr>
          <p:cNvPr id="172" name="Group 171">
            <a:extLst>
              <a:ext uri="{FF2B5EF4-FFF2-40B4-BE49-F238E27FC236}">
                <a16:creationId xmlns:a16="http://schemas.microsoft.com/office/drawing/2014/main" id="{52CBE242-2437-453E-B6F8-BC360A58DCA1}"/>
              </a:ext>
            </a:extLst>
          </p:cNvPr>
          <p:cNvGrpSpPr/>
          <p:nvPr/>
        </p:nvGrpSpPr>
        <p:grpSpPr>
          <a:xfrm>
            <a:off x="4438899" y="4800655"/>
            <a:ext cx="4516707" cy="908760"/>
            <a:chOff x="4438899" y="4800655"/>
            <a:chExt cx="4516707" cy="908760"/>
          </a:xfrm>
        </p:grpSpPr>
        <p:cxnSp>
          <p:nvCxnSpPr>
            <p:cNvPr id="157" name="Straight Arrow Connector 156">
              <a:extLst>
                <a:ext uri="{FF2B5EF4-FFF2-40B4-BE49-F238E27FC236}">
                  <a16:creationId xmlns:a16="http://schemas.microsoft.com/office/drawing/2014/main" id="{B7319DE5-CBA3-4337-B00C-780AA22D98B3}"/>
                </a:ext>
              </a:extLst>
            </p:cNvPr>
            <p:cNvCxnSpPr>
              <a:cxnSpLocks/>
            </p:cNvCxnSpPr>
            <p:nvPr/>
          </p:nvCxnSpPr>
          <p:spPr>
            <a:xfrm flipH="1" flipV="1">
              <a:off x="4438899" y="4800655"/>
              <a:ext cx="560308" cy="447095"/>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4A8A288-642A-4DB2-87A0-6BA1B0DD94A8}"/>
                </a:ext>
              </a:extLst>
            </p:cNvPr>
            <p:cNvSpPr txBox="1"/>
            <p:nvPr/>
          </p:nvSpPr>
          <p:spPr>
            <a:xfrm>
              <a:off x="4960661" y="5247750"/>
              <a:ext cx="3994945" cy="461665"/>
            </a:xfrm>
            <a:prstGeom prst="rect">
              <a:avLst/>
            </a:prstGeom>
            <a:noFill/>
          </p:spPr>
          <p:txBody>
            <a:bodyPr wrap="square" rtlCol="0">
              <a:spAutoFit/>
            </a:bodyPr>
            <a:lstStyle/>
            <a:p>
              <a:pPr algn="l"/>
              <a:r>
                <a:rPr lang="en-GB" sz="2400" dirty="0">
                  <a:solidFill>
                    <a:srgbClr val="FF0000"/>
                  </a:solidFill>
                </a:rPr>
                <a:t>Image (1 instance of these)</a:t>
              </a:r>
            </a:p>
          </p:txBody>
        </p:sp>
      </p:grpSp>
    </p:spTree>
    <p:extLst>
      <p:ext uri="{BB962C8B-B14F-4D97-AF65-F5344CB8AC3E}">
        <p14:creationId xmlns:p14="http://schemas.microsoft.com/office/powerpoint/2010/main" val="1227689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3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300"/>
                                        <p:tgtEl>
                                          <p:spTgt spid="1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
                                        </p:tgtEl>
                                        <p:attrNameLst>
                                          <p:attrName>style.visibility</p:attrName>
                                        </p:attrNameLst>
                                      </p:cBhvr>
                                      <p:to>
                                        <p:strVal val="visible"/>
                                      </p:to>
                                    </p:set>
                                    <p:animEffect transition="in" filter="fade">
                                      <p:cBhvr>
                                        <p:cTn id="17" dur="3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Tree>
    <p:extLst>
      <p:ext uri="{BB962C8B-B14F-4D97-AF65-F5344CB8AC3E}">
        <p14:creationId xmlns:p14="http://schemas.microsoft.com/office/powerpoint/2010/main" val="5690985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no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D8C0449C-36E7-4B16-8CBB-5D37C9E507B3}"/>
              </a:ext>
            </a:extLst>
          </p:cNvPr>
          <p:cNvGrpSpPr/>
          <p:nvPr/>
        </p:nvGrpSpPr>
        <p:grpSpPr>
          <a:xfrm>
            <a:off x="8023352" y="4812121"/>
            <a:ext cx="3757840" cy="1325188"/>
            <a:chOff x="8023352" y="4812121"/>
            <a:chExt cx="3757840" cy="1325188"/>
          </a:xfrm>
        </p:grpSpPr>
        <p:sp>
          <p:nvSpPr>
            <p:cNvPr id="80" name="TextBox 79">
              <a:extLst>
                <a:ext uri="{FF2B5EF4-FFF2-40B4-BE49-F238E27FC236}">
                  <a16:creationId xmlns:a16="http://schemas.microsoft.com/office/drawing/2014/main" id="{55217DC8-6178-4AF5-B730-A560FB93DA86}"/>
                </a:ext>
              </a:extLst>
            </p:cNvPr>
            <p:cNvSpPr txBox="1"/>
            <p:nvPr/>
          </p:nvSpPr>
          <p:spPr>
            <a:xfrm>
              <a:off x="8023352" y="5306312"/>
              <a:ext cx="3757840" cy="830997"/>
            </a:xfrm>
            <a:prstGeom prst="rect">
              <a:avLst/>
            </a:prstGeom>
            <a:noFill/>
          </p:spPr>
          <p:txBody>
            <a:bodyPr wrap="square" rtlCol="0">
              <a:spAutoFit/>
            </a:bodyPr>
            <a:lstStyle/>
            <a:p>
              <a:pPr algn="ctr"/>
              <a:r>
                <a:rPr lang="en-GB" sz="2400" dirty="0">
                  <a:solidFill>
                    <a:srgbClr val="FF0000"/>
                  </a:solidFill>
                </a:rPr>
                <a:t>This definition applies to both nuclei and puncta</a:t>
              </a:r>
            </a:p>
          </p:txBody>
        </p:sp>
        <p:cxnSp>
          <p:nvCxnSpPr>
            <p:cNvPr id="152" name="Straight Arrow Connector 151">
              <a:extLst>
                <a:ext uri="{FF2B5EF4-FFF2-40B4-BE49-F238E27FC236}">
                  <a16:creationId xmlns:a16="http://schemas.microsoft.com/office/drawing/2014/main" id="{7F11E7D9-B5F1-4A2E-B423-FD200C58D082}"/>
                </a:ext>
              </a:extLst>
            </p:cNvPr>
            <p:cNvCxnSpPr>
              <a:cxnSpLocks/>
            </p:cNvCxnSpPr>
            <p:nvPr/>
          </p:nvCxnSpPr>
          <p:spPr>
            <a:xfrm flipH="1" flipV="1">
              <a:off x="9341964" y="4812121"/>
              <a:ext cx="560308" cy="447095"/>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39698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What are classes?</a:t>
            </a:r>
          </a:p>
          <a:p>
            <a:pPr lvl="1"/>
            <a:r>
              <a:rPr lang="en-GB" dirty="0"/>
              <a:t>Classes describe what properties and methods an object has</a:t>
            </a:r>
          </a:p>
          <a:p>
            <a:pPr lvl="1"/>
            <a:r>
              <a:rPr lang="en-GB" dirty="0"/>
              <a:t>An object can only belong to one class</a:t>
            </a:r>
          </a:p>
          <a:p>
            <a:endParaRPr lang="en-GB" sz="1200" dirty="0"/>
          </a:p>
          <a:p>
            <a:r>
              <a:rPr lang="en-GB" dirty="0"/>
              <a:t>What are objects?</a:t>
            </a:r>
          </a:p>
          <a:p>
            <a:pPr lvl="1"/>
            <a:r>
              <a:rPr lang="en-GB" dirty="0"/>
              <a:t>Data structures with a specific set of properties and methods (functions)</a:t>
            </a:r>
          </a:p>
          <a:p>
            <a:pPr lvl="1"/>
            <a:r>
              <a:rPr lang="en-GB" dirty="0"/>
              <a:t>Objects are instances of a class</a:t>
            </a:r>
          </a:p>
          <a:p>
            <a:pPr marL="457200" lvl="1" indent="0">
              <a:buNone/>
            </a:pPr>
            <a:endParaRPr lang="en-GB" sz="1200" dirty="0"/>
          </a:p>
          <a:p>
            <a:r>
              <a:rPr lang="en-GB" dirty="0"/>
              <a:t>What are </a:t>
            </a:r>
            <a:r>
              <a:rPr lang="en-GB" dirty="0" err="1"/>
              <a:t>superclasses</a:t>
            </a:r>
            <a:r>
              <a:rPr lang="en-GB" dirty="0"/>
              <a:t> and subclasses?</a:t>
            </a:r>
          </a:p>
          <a:p>
            <a:pPr lvl="1"/>
            <a:r>
              <a:rPr lang="en-GB" dirty="0"/>
              <a:t>Classes can be extended to subclasses</a:t>
            </a:r>
          </a:p>
          <a:p>
            <a:pPr lvl="1"/>
            <a:r>
              <a:rPr lang="en-GB" dirty="0"/>
              <a:t>Subclasses have access to all properties and methods of the superclass</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spTree>
    <p:extLst>
      <p:ext uri="{BB962C8B-B14F-4D97-AF65-F5344CB8AC3E}">
        <p14:creationId xmlns:p14="http://schemas.microsoft.com/office/powerpoint/2010/main" val="39187514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810CA5-A9B6-42B5-8862-8D3CF8249A88}"/>
              </a:ext>
            </a:extLst>
          </p:cNvPr>
          <p:cNvSpPr txBox="1"/>
          <p:nvPr/>
        </p:nvSpPr>
        <p:spPr>
          <a:xfrm>
            <a:off x="7013714" y="2535271"/>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18365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Box 150">
            <a:extLst>
              <a:ext uri="{FF2B5EF4-FFF2-40B4-BE49-F238E27FC236}">
                <a16:creationId xmlns:a16="http://schemas.microsoft.com/office/drawing/2014/main" id="{0AF40EF6-6D1B-414F-8C15-70114DEA2D54}"/>
              </a:ext>
            </a:extLst>
          </p:cNvPr>
          <p:cNvSpPr txBox="1"/>
          <p:nvPr/>
        </p:nvSpPr>
        <p:spPr>
          <a:xfrm>
            <a:off x="7013714" y="2535271"/>
            <a:ext cx="2232000" cy="2185214"/>
          </a:xfrm>
          <a:prstGeom prst="rect">
            <a:avLst/>
          </a:prstGeom>
          <a:noFill/>
          <a:ln w="28575">
            <a:solidFill>
              <a:srgbClr val="FF66FF"/>
            </a:solidFill>
            <a:prstDash val="solid"/>
          </a:ln>
        </p:spPr>
        <p:txBody>
          <a:bodyPr wrap="square" rtlCol="0">
            <a:spAutoFit/>
          </a:bodyPr>
          <a:lstStyle/>
          <a:p>
            <a:r>
              <a:rPr lang="en-GB" sz="2000" dirty="0"/>
              <a:t>Class: Puncta</a:t>
            </a:r>
          </a:p>
          <a:p>
            <a:r>
              <a:rPr lang="en-GB" sz="1600" dirty="0">
                <a:solidFill>
                  <a:schemeClr val="bg1">
                    <a:lumMod val="50000"/>
                  </a:schemeClr>
                </a:solidFill>
              </a:rPr>
              <a:t>    Extends Volume</a:t>
            </a:r>
          </a:p>
          <a:p>
            <a:r>
              <a:rPr lang="en-GB" dirty="0">
                <a:solidFill>
                  <a:srgbClr val="C00000"/>
                </a:solidFill>
              </a:rPr>
              <a:t>Properties</a:t>
            </a:r>
          </a:p>
          <a:p>
            <a:pPr marL="285750" indent="-285750">
              <a:buFontTx/>
              <a:buChar char="-"/>
            </a:pPr>
            <a:r>
              <a:rPr lang="en-GB" sz="1600" dirty="0">
                <a:solidFill>
                  <a:srgbClr val="C00000"/>
                </a:solidFill>
              </a:rPr>
              <a:t>Parent nucleus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shortest dist. to nuclear surface</a:t>
            </a:r>
          </a:p>
        </p:txBody>
      </p:sp>
      <p:sp>
        <p:nvSpPr>
          <p:cNvPr id="155" name="TextBox 154">
            <a:extLst>
              <a:ext uri="{FF2B5EF4-FFF2-40B4-BE49-F238E27FC236}">
                <a16:creationId xmlns:a16="http://schemas.microsoft.com/office/drawing/2014/main" id="{3F3C6E61-EE19-4880-8E95-75C167E73D74}"/>
              </a:ext>
            </a:extLst>
          </p:cNvPr>
          <p:cNvSpPr txBox="1"/>
          <p:nvPr/>
        </p:nvSpPr>
        <p:spPr>
          <a:xfrm>
            <a:off x="7013714" y="253527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5271"/>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grpSp>
        <p:nvGrpSpPr>
          <p:cNvPr id="3" name="Group 2">
            <a:extLst>
              <a:ext uri="{FF2B5EF4-FFF2-40B4-BE49-F238E27FC236}">
                <a16:creationId xmlns:a16="http://schemas.microsoft.com/office/drawing/2014/main" id="{D091D18F-A273-4D24-A5E5-961E859974D5}"/>
              </a:ext>
            </a:extLst>
          </p:cNvPr>
          <p:cNvGrpSpPr/>
          <p:nvPr/>
        </p:nvGrpSpPr>
        <p:grpSpPr>
          <a:xfrm>
            <a:off x="1401879" y="1639888"/>
            <a:ext cx="3014245" cy="3903811"/>
            <a:chOff x="1401879" y="1639888"/>
            <a:chExt cx="3014245" cy="3903811"/>
          </a:xfrm>
        </p:grpSpPr>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2" name="Group 151">
            <a:extLst>
              <a:ext uri="{FF2B5EF4-FFF2-40B4-BE49-F238E27FC236}">
                <a16:creationId xmlns:a16="http://schemas.microsoft.com/office/drawing/2014/main" id="{5F40F14A-875E-4878-8F60-207A0AD7F801}"/>
              </a:ext>
            </a:extLst>
          </p:cNvPr>
          <p:cNvGrpSpPr/>
          <p:nvPr/>
        </p:nvGrpSpPr>
        <p:grpSpPr>
          <a:xfrm>
            <a:off x="1401879" y="1639888"/>
            <a:ext cx="3014245" cy="3903811"/>
            <a:chOff x="1401879" y="1639888"/>
            <a:chExt cx="3014245" cy="3903811"/>
          </a:xfrm>
        </p:grpSpPr>
        <p:sp>
          <p:nvSpPr>
            <p:cNvPr id="153" name="Oval 152">
              <a:extLst>
                <a:ext uri="{FF2B5EF4-FFF2-40B4-BE49-F238E27FC236}">
                  <a16:creationId xmlns:a16="http://schemas.microsoft.com/office/drawing/2014/main" id="{EE3891AC-1BB4-4115-8DCA-8F63DA3986A1}"/>
                </a:ext>
              </a:extLst>
            </p:cNvPr>
            <p:cNvSpPr/>
            <p:nvPr/>
          </p:nvSpPr>
          <p:spPr>
            <a:xfrm>
              <a:off x="1401879" y="2139432"/>
              <a:ext cx="166687" cy="26431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Oval 153">
              <a:extLst>
                <a:ext uri="{FF2B5EF4-FFF2-40B4-BE49-F238E27FC236}">
                  <a16:creationId xmlns:a16="http://schemas.microsoft.com/office/drawing/2014/main" id="{36FDE629-BDD5-4D30-8458-95A45602AF95}"/>
                </a:ext>
              </a:extLst>
            </p:cNvPr>
            <p:cNvSpPr/>
            <p:nvPr/>
          </p:nvSpPr>
          <p:spPr>
            <a:xfrm>
              <a:off x="1960000" y="2070377"/>
              <a:ext cx="184829"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352F4DF3-4134-432F-98DA-F36867884A2B}"/>
                </a:ext>
              </a:extLst>
            </p:cNvPr>
            <p:cNvSpPr/>
            <p:nvPr/>
          </p:nvSpPr>
          <p:spPr>
            <a:xfrm>
              <a:off x="2266792" y="2034209"/>
              <a:ext cx="211630"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A66F7209-8164-43F1-92E6-26F8A172846F}"/>
                </a:ext>
              </a:extLst>
            </p:cNvPr>
            <p:cNvSpPr/>
            <p:nvPr/>
          </p:nvSpPr>
          <p:spPr>
            <a:xfrm rot="3600000">
              <a:off x="1767880" y="2457394"/>
              <a:ext cx="259446" cy="19317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Oval 158">
              <a:extLst>
                <a:ext uri="{FF2B5EF4-FFF2-40B4-BE49-F238E27FC236}">
                  <a16:creationId xmlns:a16="http://schemas.microsoft.com/office/drawing/2014/main" id="{4C27866E-6686-4567-9051-4866A2342E84}"/>
                </a:ext>
              </a:extLst>
            </p:cNvPr>
            <p:cNvSpPr/>
            <p:nvPr/>
          </p:nvSpPr>
          <p:spPr>
            <a:xfrm rot="4304836">
              <a:off x="1640668" y="1731302"/>
              <a:ext cx="233450" cy="17225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Oval 159">
              <a:extLst>
                <a:ext uri="{FF2B5EF4-FFF2-40B4-BE49-F238E27FC236}">
                  <a16:creationId xmlns:a16="http://schemas.microsoft.com/office/drawing/2014/main" id="{6D3BB9AE-4DF5-4D34-B72D-E1C454D97C05}"/>
                </a:ext>
              </a:extLst>
            </p:cNvPr>
            <p:cNvSpPr/>
            <p:nvPr/>
          </p:nvSpPr>
          <p:spPr>
            <a:xfrm rot="3600000">
              <a:off x="2028001" y="1654006"/>
              <a:ext cx="239925" cy="211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1" name="Oval 160">
              <a:extLst>
                <a:ext uri="{FF2B5EF4-FFF2-40B4-BE49-F238E27FC236}">
                  <a16:creationId xmlns:a16="http://schemas.microsoft.com/office/drawing/2014/main" id="{213A704F-87D1-4951-8D17-10B9624F5566}"/>
                </a:ext>
              </a:extLst>
            </p:cNvPr>
            <p:cNvSpPr/>
            <p:nvPr/>
          </p:nvSpPr>
          <p:spPr>
            <a:xfrm rot="5674021">
              <a:off x="2156211" y="252408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Oval 161">
              <a:extLst>
                <a:ext uri="{FF2B5EF4-FFF2-40B4-BE49-F238E27FC236}">
                  <a16:creationId xmlns:a16="http://schemas.microsoft.com/office/drawing/2014/main" id="{DEA91717-FF3F-4BD3-904E-ACBED0DBF042}"/>
                </a:ext>
              </a:extLst>
            </p:cNvPr>
            <p:cNvSpPr/>
            <p:nvPr/>
          </p:nvSpPr>
          <p:spPr>
            <a:xfrm rot="7539051">
              <a:off x="2318252" y="2413777"/>
              <a:ext cx="282138" cy="2104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Oval 162">
              <a:extLst>
                <a:ext uri="{FF2B5EF4-FFF2-40B4-BE49-F238E27FC236}">
                  <a16:creationId xmlns:a16="http://schemas.microsoft.com/office/drawing/2014/main" id="{6D19CBCB-3E92-4F79-9514-F3E5A963DE99}"/>
                </a:ext>
              </a:extLst>
            </p:cNvPr>
            <p:cNvSpPr/>
            <p:nvPr/>
          </p:nvSpPr>
          <p:spPr>
            <a:xfrm rot="5674021">
              <a:off x="2623216" y="1872180"/>
              <a:ext cx="269917" cy="22845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Oval 163">
              <a:extLst>
                <a:ext uri="{FF2B5EF4-FFF2-40B4-BE49-F238E27FC236}">
                  <a16:creationId xmlns:a16="http://schemas.microsoft.com/office/drawing/2014/main" id="{297F740F-107E-422B-A9A2-6BFF849194E6}"/>
                </a:ext>
              </a:extLst>
            </p:cNvPr>
            <p:cNvSpPr/>
            <p:nvPr/>
          </p:nvSpPr>
          <p:spPr>
            <a:xfrm rot="8706909">
              <a:off x="3058078" y="183127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Oval 164">
              <a:extLst>
                <a:ext uri="{FF2B5EF4-FFF2-40B4-BE49-F238E27FC236}">
                  <a16:creationId xmlns:a16="http://schemas.microsoft.com/office/drawing/2014/main" id="{2383FE8E-DE8D-4466-924B-013CE42EC3F7}"/>
                </a:ext>
              </a:extLst>
            </p:cNvPr>
            <p:cNvSpPr/>
            <p:nvPr/>
          </p:nvSpPr>
          <p:spPr>
            <a:xfrm rot="8553655">
              <a:off x="2918537" y="2209392"/>
              <a:ext cx="149589" cy="1918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Oval 165">
              <a:extLst>
                <a:ext uri="{FF2B5EF4-FFF2-40B4-BE49-F238E27FC236}">
                  <a16:creationId xmlns:a16="http://schemas.microsoft.com/office/drawing/2014/main" id="{6F1063D3-0C7A-4AAA-879D-EE04A6658469}"/>
                </a:ext>
              </a:extLst>
            </p:cNvPr>
            <p:cNvSpPr/>
            <p:nvPr/>
          </p:nvSpPr>
          <p:spPr>
            <a:xfrm rot="5674021">
              <a:off x="3057733" y="2050408"/>
              <a:ext cx="198613" cy="21229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Oval 166">
              <a:extLst>
                <a:ext uri="{FF2B5EF4-FFF2-40B4-BE49-F238E27FC236}">
                  <a16:creationId xmlns:a16="http://schemas.microsoft.com/office/drawing/2014/main" id="{3B040852-4C77-434B-8766-E499862AEFC2}"/>
                </a:ext>
              </a:extLst>
            </p:cNvPr>
            <p:cNvSpPr/>
            <p:nvPr/>
          </p:nvSpPr>
          <p:spPr>
            <a:xfrm rot="6913838">
              <a:off x="3235647" y="2103876"/>
              <a:ext cx="264949" cy="19855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Oval 167">
              <a:extLst>
                <a:ext uri="{FF2B5EF4-FFF2-40B4-BE49-F238E27FC236}">
                  <a16:creationId xmlns:a16="http://schemas.microsoft.com/office/drawing/2014/main" id="{19FD50DC-5B5E-4B64-9677-6879C421ADA6}"/>
                </a:ext>
              </a:extLst>
            </p:cNvPr>
            <p:cNvSpPr/>
            <p:nvPr/>
          </p:nvSpPr>
          <p:spPr>
            <a:xfrm rot="7190550">
              <a:off x="2813898" y="2436432"/>
              <a:ext cx="240328" cy="1923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Oval 168">
              <a:extLst>
                <a:ext uri="{FF2B5EF4-FFF2-40B4-BE49-F238E27FC236}">
                  <a16:creationId xmlns:a16="http://schemas.microsoft.com/office/drawing/2014/main" id="{BED1DBFB-330E-4A08-B5EB-F191ECAFFD5F}"/>
                </a:ext>
              </a:extLst>
            </p:cNvPr>
            <p:cNvSpPr/>
            <p:nvPr/>
          </p:nvSpPr>
          <p:spPr>
            <a:xfrm rot="11073376">
              <a:off x="1615375" y="3003609"/>
              <a:ext cx="229681" cy="19828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Oval 169">
              <a:extLst>
                <a:ext uri="{FF2B5EF4-FFF2-40B4-BE49-F238E27FC236}">
                  <a16:creationId xmlns:a16="http://schemas.microsoft.com/office/drawing/2014/main" id="{71D85F15-759D-4392-BA4D-6AB03EB10D5F}"/>
                </a:ext>
              </a:extLst>
            </p:cNvPr>
            <p:cNvSpPr/>
            <p:nvPr/>
          </p:nvSpPr>
          <p:spPr>
            <a:xfrm rot="8217644">
              <a:off x="2083540" y="2863308"/>
              <a:ext cx="244930" cy="19614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Oval 170">
              <a:extLst>
                <a:ext uri="{FF2B5EF4-FFF2-40B4-BE49-F238E27FC236}">
                  <a16:creationId xmlns:a16="http://schemas.microsoft.com/office/drawing/2014/main" id="{C99825FC-1E17-4688-BE1E-155A024F6DA5}"/>
                </a:ext>
              </a:extLst>
            </p:cNvPr>
            <p:cNvSpPr/>
            <p:nvPr/>
          </p:nvSpPr>
          <p:spPr>
            <a:xfrm rot="5674021">
              <a:off x="2339601" y="2927014"/>
              <a:ext cx="248390" cy="20007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Oval 171">
              <a:extLst>
                <a:ext uri="{FF2B5EF4-FFF2-40B4-BE49-F238E27FC236}">
                  <a16:creationId xmlns:a16="http://schemas.microsoft.com/office/drawing/2014/main" id="{3567BD46-3C16-480B-8FBA-11C4B2ACDDCA}"/>
                </a:ext>
              </a:extLst>
            </p:cNvPr>
            <p:cNvSpPr/>
            <p:nvPr/>
          </p:nvSpPr>
          <p:spPr>
            <a:xfrm rot="5674021">
              <a:off x="2792297" y="2831757"/>
              <a:ext cx="282412" cy="19635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Oval 172">
              <a:extLst>
                <a:ext uri="{FF2B5EF4-FFF2-40B4-BE49-F238E27FC236}">
                  <a16:creationId xmlns:a16="http://schemas.microsoft.com/office/drawing/2014/main" id="{ABA418A8-5DA5-482D-8232-BCBCD36E5A9D}"/>
                </a:ext>
              </a:extLst>
            </p:cNvPr>
            <p:cNvSpPr/>
            <p:nvPr/>
          </p:nvSpPr>
          <p:spPr>
            <a:xfrm rot="5171408">
              <a:off x="3020058" y="2509384"/>
              <a:ext cx="257205" cy="15056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Oval 173">
              <a:extLst>
                <a:ext uri="{FF2B5EF4-FFF2-40B4-BE49-F238E27FC236}">
                  <a16:creationId xmlns:a16="http://schemas.microsoft.com/office/drawing/2014/main" id="{D6F0F638-427A-4D42-A9EB-603EBE14EE40}"/>
                </a:ext>
              </a:extLst>
            </p:cNvPr>
            <p:cNvSpPr/>
            <p:nvPr/>
          </p:nvSpPr>
          <p:spPr>
            <a:xfrm rot="3523701">
              <a:off x="3348430" y="2464520"/>
              <a:ext cx="246301" cy="15762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Oval 174">
              <a:extLst>
                <a:ext uri="{FF2B5EF4-FFF2-40B4-BE49-F238E27FC236}">
                  <a16:creationId xmlns:a16="http://schemas.microsoft.com/office/drawing/2014/main" id="{07998FD8-24AD-4CF3-B754-CC8D0851FD9F}"/>
                </a:ext>
              </a:extLst>
            </p:cNvPr>
            <p:cNvSpPr/>
            <p:nvPr/>
          </p:nvSpPr>
          <p:spPr>
            <a:xfrm rot="5674021">
              <a:off x="3537635" y="2332183"/>
              <a:ext cx="224154" cy="19911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Oval 175">
              <a:extLst>
                <a:ext uri="{FF2B5EF4-FFF2-40B4-BE49-F238E27FC236}">
                  <a16:creationId xmlns:a16="http://schemas.microsoft.com/office/drawing/2014/main" id="{EE973619-53DF-4FD5-957D-DE80827AF219}"/>
                </a:ext>
              </a:extLst>
            </p:cNvPr>
            <p:cNvSpPr/>
            <p:nvPr/>
          </p:nvSpPr>
          <p:spPr>
            <a:xfrm rot="10800000">
              <a:off x="3559858" y="1727058"/>
              <a:ext cx="272596"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Oval 176">
              <a:extLst>
                <a:ext uri="{FF2B5EF4-FFF2-40B4-BE49-F238E27FC236}">
                  <a16:creationId xmlns:a16="http://schemas.microsoft.com/office/drawing/2014/main" id="{022315B0-CA70-4AF2-8744-1B65AD705D4F}"/>
                </a:ext>
              </a:extLst>
            </p:cNvPr>
            <p:cNvSpPr/>
            <p:nvPr/>
          </p:nvSpPr>
          <p:spPr>
            <a:xfrm rot="10800000">
              <a:off x="3727320" y="1955260"/>
              <a:ext cx="322508" cy="22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Oval 177">
              <a:extLst>
                <a:ext uri="{FF2B5EF4-FFF2-40B4-BE49-F238E27FC236}">
                  <a16:creationId xmlns:a16="http://schemas.microsoft.com/office/drawing/2014/main" id="{633C49E1-54C6-4FAB-A61D-30F898CC35FD}"/>
                </a:ext>
              </a:extLst>
            </p:cNvPr>
            <p:cNvSpPr/>
            <p:nvPr/>
          </p:nvSpPr>
          <p:spPr>
            <a:xfrm rot="4965786">
              <a:off x="3861230" y="2366030"/>
              <a:ext cx="294688" cy="1806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Oval 178">
              <a:extLst>
                <a:ext uri="{FF2B5EF4-FFF2-40B4-BE49-F238E27FC236}">
                  <a16:creationId xmlns:a16="http://schemas.microsoft.com/office/drawing/2014/main" id="{73E13F36-822E-44A4-8AA2-80DA023DFA31}"/>
                </a:ext>
              </a:extLst>
            </p:cNvPr>
            <p:cNvSpPr/>
            <p:nvPr/>
          </p:nvSpPr>
          <p:spPr>
            <a:xfrm rot="6784161">
              <a:off x="4166070" y="2465239"/>
              <a:ext cx="231664"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E160F51C-E277-44FA-8E96-6941133823A4}"/>
                </a:ext>
              </a:extLst>
            </p:cNvPr>
            <p:cNvSpPr/>
            <p:nvPr/>
          </p:nvSpPr>
          <p:spPr>
            <a:xfrm rot="8619872">
              <a:off x="3240283" y="2727938"/>
              <a:ext cx="265889"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5A126DC2-0B9E-4813-832F-DB92540E6CDF}"/>
                </a:ext>
              </a:extLst>
            </p:cNvPr>
            <p:cNvSpPr/>
            <p:nvPr/>
          </p:nvSpPr>
          <p:spPr>
            <a:xfrm rot="9135922">
              <a:off x="3620850" y="2802549"/>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Oval 181">
              <a:extLst>
                <a:ext uri="{FF2B5EF4-FFF2-40B4-BE49-F238E27FC236}">
                  <a16:creationId xmlns:a16="http://schemas.microsoft.com/office/drawing/2014/main" id="{23193C8B-E6BE-4AC9-97B8-EBF39752EE69}"/>
                </a:ext>
              </a:extLst>
            </p:cNvPr>
            <p:cNvSpPr/>
            <p:nvPr/>
          </p:nvSpPr>
          <p:spPr>
            <a:xfrm rot="12055509">
              <a:off x="4168930" y="2733820"/>
              <a:ext cx="247194" cy="1946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3" name="Oval 182">
              <a:extLst>
                <a:ext uri="{FF2B5EF4-FFF2-40B4-BE49-F238E27FC236}">
                  <a16:creationId xmlns:a16="http://schemas.microsoft.com/office/drawing/2014/main" id="{1555254F-CA9D-419E-9BE4-A1317B2BC78D}"/>
                </a:ext>
              </a:extLst>
            </p:cNvPr>
            <p:cNvSpPr/>
            <p:nvPr/>
          </p:nvSpPr>
          <p:spPr>
            <a:xfrm rot="9135922">
              <a:off x="3406188" y="313713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Oval 183">
              <a:extLst>
                <a:ext uri="{FF2B5EF4-FFF2-40B4-BE49-F238E27FC236}">
                  <a16:creationId xmlns:a16="http://schemas.microsoft.com/office/drawing/2014/main" id="{675A18F6-0F81-47DB-897F-5A125618B31C}"/>
                </a:ext>
              </a:extLst>
            </p:cNvPr>
            <p:cNvSpPr/>
            <p:nvPr/>
          </p:nvSpPr>
          <p:spPr>
            <a:xfrm rot="13595676">
              <a:off x="3726076" y="3296755"/>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5" name="Oval 184">
              <a:extLst>
                <a:ext uri="{FF2B5EF4-FFF2-40B4-BE49-F238E27FC236}">
                  <a16:creationId xmlns:a16="http://schemas.microsoft.com/office/drawing/2014/main" id="{75379EC1-F9DE-4D69-B83A-E07DA41BDAEF}"/>
                </a:ext>
              </a:extLst>
            </p:cNvPr>
            <p:cNvSpPr/>
            <p:nvPr/>
          </p:nvSpPr>
          <p:spPr>
            <a:xfrm rot="5400000">
              <a:off x="4088829" y="3135450"/>
              <a:ext cx="169585" cy="21632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Oval 185">
              <a:extLst>
                <a:ext uri="{FF2B5EF4-FFF2-40B4-BE49-F238E27FC236}">
                  <a16:creationId xmlns:a16="http://schemas.microsoft.com/office/drawing/2014/main" id="{8B01CA83-20E0-4B84-B48F-EA90A0A05B14}"/>
                </a:ext>
              </a:extLst>
            </p:cNvPr>
            <p:cNvSpPr/>
            <p:nvPr/>
          </p:nvSpPr>
          <p:spPr>
            <a:xfrm rot="9775512">
              <a:off x="3377144" y="3862280"/>
              <a:ext cx="316023" cy="22561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Oval 186">
              <a:extLst>
                <a:ext uri="{FF2B5EF4-FFF2-40B4-BE49-F238E27FC236}">
                  <a16:creationId xmlns:a16="http://schemas.microsoft.com/office/drawing/2014/main" id="{9DAADBC2-C4A8-4186-B910-9EB0A19A3CA7}"/>
                </a:ext>
              </a:extLst>
            </p:cNvPr>
            <p:cNvSpPr/>
            <p:nvPr/>
          </p:nvSpPr>
          <p:spPr>
            <a:xfrm rot="8619872">
              <a:off x="4063894" y="3735204"/>
              <a:ext cx="243156"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Oval 187">
              <a:extLst>
                <a:ext uri="{FF2B5EF4-FFF2-40B4-BE49-F238E27FC236}">
                  <a16:creationId xmlns:a16="http://schemas.microsoft.com/office/drawing/2014/main" id="{8242DC14-A8ED-49CA-836E-63E0E7F9E20D}"/>
                </a:ext>
              </a:extLst>
            </p:cNvPr>
            <p:cNvSpPr/>
            <p:nvPr/>
          </p:nvSpPr>
          <p:spPr>
            <a:xfrm rot="5649386">
              <a:off x="2583869" y="3297135"/>
              <a:ext cx="247228"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BD5E6B68-5E40-4DFB-881E-76701DCB793D}"/>
                </a:ext>
              </a:extLst>
            </p:cNvPr>
            <p:cNvSpPr/>
            <p:nvPr/>
          </p:nvSpPr>
          <p:spPr>
            <a:xfrm rot="5649386">
              <a:off x="3043370" y="3315049"/>
              <a:ext cx="218017"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Oval 189">
              <a:extLst>
                <a:ext uri="{FF2B5EF4-FFF2-40B4-BE49-F238E27FC236}">
                  <a16:creationId xmlns:a16="http://schemas.microsoft.com/office/drawing/2014/main" id="{40D0EFB6-4822-4DFA-B31E-CCDC121CC6A5}"/>
                </a:ext>
              </a:extLst>
            </p:cNvPr>
            <p:cNvSpPr/>
            <p:nvPr/>
          </p:nvSpPr>
          <p:spPr>
            <a:xfrm rot="12334933">
              <a:off x="2974323" y="3543668"/>
              <a:ext cx="257891" cy="16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Oval 190">
              <a:extLst>
                <a:ext uri="{FF2B5EF4-FFF2-40B4-BE49-F238E27FC236}">
                  <a16:creationId xmlns:a16="http://schemas.microsoft.com/office/drawing/2014/main" id="{E4F2449F-BA42-4D71-AF33-1EB2C381347F}"/>
                </a:ext>
              </a:extLst>
            </p:cNvPr>
            <p:cNvSpPr/>
            <p:nvPr/>
          </p:nvSpPr>
          <p:spPr>
            <a:xfrm rot="3153814">
              <a:off x="2909764" y="3698192"/>
              <a:ext cx="229657" cy="12119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0095D8BD-B07D-491A-894C-B2D3175687D9}"/>
                </a:ext>
              </a:extLst>
            </p:cNvPr>
            <p:cNvSpPr/>
            <p:nvPr/>
          </p:nvSpPr>
          <p:spPr>
            <a:xfrm rot="14111746">
              <a:off x="2866768" y="3884502"/>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68B06CF6-F782-4E6E-8805-76794334E4E7}"/>
                </a:ext>
              </a:extLst>
            </p:cNvPr>
            <p:cNvSpPr/>
            <p:nvPr/>
          </p:nvSpPr>
          <p:spPr>
            <a:xfrm rot="12874363">
              <a:off x="2398499" y="3667642"/>
              <a:ext cx="231478"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4" name="Oval 193">
              <a:extLst>
                <a:ext uri="{FF2B5EF4-FFF2-40B4-BE49-F238E27FC236}">
                  <a16:creationId xmlns:a16="http://schemas.microsoft.com/office/drawing/2014/main" id="{18082A1C-5FCA-4D4B-99FA-286BEEC225A6}"/>
                </a:ext>
              </a:extLst>
            </p:cNvPr>
            <p:cNvSpPr/>
            <p:nvPr/>
          </p:nvSpPr>
          <p:spPr>
            <a:xfrm rot="3871273">
              <a:off x="1922763" y="3426070"/>
              <a:ext cx="245749" cy="1944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Oval 194">
              <a:extLst>
                <a:ext uri="{FF2B5EF4-FFF2-40B4-BE49-F238E27FC236}">
                  <a16:creationId xmlns:a16="http://schemas.microsoft.com/office/drawing/2014/main" id="{6B1DB81C-4B58-46A5-8FE9-23BBCA7F9FF8}"/>
                </a:ext>
              </a:extLst>
            </p:cNvPr>
            <p:cNvSpPr/>
            <p:nvPr/>
          </p:nvSpPr>
          <p:spPr>
            <a:xfrm rot="1762116">
              <a:off x="2218208" y="3248489"/>
              <a:ext cx="257891" cy="19008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Oval 195">
              <a:extLst>
                <a:ext uri="{FF2B5EF4-FFF2-40B4-BE49-F238E27FC236}">
                  <a16:creationId xmlns:a16="http://schemas.microsoft.com/office/drawing/2014/main" id="{1AC3A6C7-F6DF-4174-A45D-AB9800779A94}"/>
                </a:ext>
              </a:extLst>
            </p:cNvPr>
            <p:cNvSpPr/>
            <p:nvPr/>
          </p:nvSpPr>
          <p:spPr>
            <a:xfrm rot="12515291">
              <a:off x="1786657" y="3913337"/>
              <a:ext cx="282554" cy="14930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7" name="Oval 196">
              <a:extLst>
                <a:ext uri="{FF2B5EF4-FFF2-40B4-BE49-F238E27FC236}">
                  <a16:creationId xmlns:a16="http://schemas.microsoft.com/office/drawing/2014/main" id="{9F80F431-10B8-46F1-850F-064F2146620A}"/>
                </a:ext>
              </a:extLst>
            </p:cNvPr>
            <p:cNvSpPr/>
            <p:nvPr/>
          </p:nvSpPr>
          <p:spPr>
            <a:xfrm rot="9636676">
              <a:off x="3224445" y="4381580"/>
              <a:ext cx="291897"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8" name="Oval 197">
              <a:extLst>
                <a:ext uri="{FF2B5EF4-FFF2-40B4-BE49-F238E27FC236}">
                  <a16:creationId xmlns:a16="http://schemas.microsoft.com/office/drawing/2014/main" id="{1A40BF27-EE6B-4DB8-80FE-75E35CD1FAB9}"/>
                </a:ext>
              </a:extLst>
            </p:cNvPr>
            <p:cNvSpPr/>
            <p:nvPr/>
          </p:nvSpPr>
          <p:spPr>
            <a:xfrm rot="4958689">
              <a:off x="2156547" y="401897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Oval 198">
              <a:extLst>
                <a:ext uri="{FF2B5EF4-FFF2-40B4-BE49-F238E27FC236}">
                  <a16:creationId xmlns:a16="http://schemas.microsoft.com/office/drawing/2014/main" id="{6EA5C5B4-A543-41B9-87E8-4446BABA099A}"/>
                </a:ext>
              </a:extLst>
            </p:cNvPr>
            <p:cNvSpPr/>
            <p:nvPr/>
          </p:nvSpPr>
          <p:spPr>
            <a:xfrm rot="11602915">
              <a:off x="2504089" y="4274950"/>
              <a:ext cx="257891" cy="1838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8B0212A3-B9A4-4D56-9206-F28892F514B5}"/>
                </a:ext>
              </a:extLst>
            </p:cNvPr>
            <p:cNvSpPr/>
            <p:nvPr/>
          </p:nvSpPr>
          <p:spPr>
            <a:xfrm rot="13126074">
              <a:off x="2636668" y="4105021"/>
              <a:ext cx="222102" cy="12956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Oval 200">
              <a:extLst>
                <a:ext uri="{FF2B5EF4-FFF2-40B4-BE49-F238E27FC236}">
                  <a16:creationId xmlns:a16="http://schemas.microsoft.com/office/drawing/2014/main" id="{3A87088A-131F-4D85-B9EA-BAD8F80B288B}"/>
                </a:ext>
              </a:extLst>
            </p:cNvPr>
            <p:cNvSpPr/>
            <p:nvPr/>
          </p:nvSpPr>
          <p:spPr>
            <a:xfrm rot="7157709">
              <a:off x="2733595" y="4705341"/>
              <a:ext cx="234580" cy="21712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Oval 201">
              <a:extLst>
                <a:ext uri="{FF2B5EF4-FFF2-40B4-BE49-F238E27FC236}">
                  <a16:creationId xmlns:a16="http://schemas.microsoft.com/office/drawing/2014/main" id="{3E1C11A6-E874-49C0-A67A-A57B66A53552}"/>
                </a:ext>
              </a:extLst>
            </p:cNvPr>
            <p:cNvSpPr/>
            <p:nvPr/>
          </p:nvSpPr>
          <p:spPr>
            <a:xfrm rot="6542648">
              <a:off x="3003620" y="5240597"/>
              <a:ext cx="294407" cy="18262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3" name="Oval 202">
              <a:extLst>
                <a:ext uri="{FF2B5EF4-FFF2-40B4-BE49-F238E27FC236}">
                  <a16:creationId xmlns:a16="http://schemas.microsoft.com/office/drawing/2014/main" id="{24C36A2E-D0DF-4104-97F6-28C8B198AB03}"/>
                </a:ext>
              </a:extLst>
            </p:cNvPr>
            <p:cNvSpPr/>
            <p:nvPr/>
          </p:nvSpPr>
          <p:spPr>
            <a:xfrm rot="7396755">
              <a:off x="2289506" y="4927769"/>
              <a:ext cx="247902"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Oval 203">
              <a:extLst>
                <a:ext uri="{FF2B5EF4-FFF2-40B4-BE49-F238E27FC236}">
                  <a16:creationId xmlns:a16="http://schemas.microsoft.com/office/drawing/2014/main" id="{5178A459-8C2F-4FEC-9625-022530CD8739}"/>
                </a:ext>
              </a:extLst>
            </p:cNvPr>
            <p:cNvSpPr/>
            <p:nvPr/>
          </p:nvSpPr>
          <p:spPr>
            <a:xfrm rot="7396755">
              <a:off x="2490828" y="5310637"/>
              <a:ext cx="264025"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Oval 204">
              <a:extLst>
                <a:ext uri="{FF2B5EF4-FFF2-40B4-BE49-F238E27FC236}">
                  <a16:creationId xmlns:a16="http://schemas.microsoft.com/office/drawing/2014/main" id="{35F6F845-2534-4009-A55A-31E1B57E250F}"/>
                </a:ext>
              </a:extLst>
            </p:cNvPr>
            <p:cNvSpPr/>
            <p:nvPr/>
          </p:nvSpPr>
          <p:spPr>
            <a:xfrm rot="6022819">
              <a:off x="1985325" y="4881954"/>
              <a:ext cx="154141" cy="11988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155A989D-06FB-4C41-9C92-B59F63F6C0F5}"/>
                </a:ext>
              </a:extLst>
            </p:cNvPr>
            <p:cNvSpPr/>
            <p:nvPr/>
          </p:nvSpPr>
          <p:spPr>
            <a:xfrm rot="2481010">
              <a:off x="2038385" y="4798213"/>
              <a:ext cx="199302" cy="1075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19EC8F44-8D23-417F-99CD-A3E968EB68F9}"/>
                </a:ext>
              </a:extLst>
            </p:cNvPr>
            <p:cNvSpPr/>
            <p:nvPr/>
          </p:nvSpPr>
          <p:spPr>
            <a:xfrm rot="12827782">
              <a:off x="2672079" y="4923409"/>
              <a:ext cx="264025" cy="18641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BC26A042-19F9-4DF8-87CE-913FF3DCDE6B}"/>
                </a:ext>
              </a:extLst>
            </p:cNvPr>
            <p:cNvSpPr/>
            <p:nvPr/>
          </p:nvSpPr>
          <p:spPr>
            <a:xfrm rot="9337986">
              <a:off x="3564920" y="5359035"/>
              <a:ext cx="293968" cy="1778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Oval 208">
              <a:extLst>
                <a:ext uri="{FF2B5EF4-FFF2-40B4-BE49-F238E27FC236}">
                  <a16:creationId xmlns:a16="http://schemas.microsoft.com/office/drawing/2014/main" id="{06CE3C6B-8483-4F19-A775-9A2D1FE58226}"/>
                </a:ext>
              </a:extLst>
            </p:cNvPr>
            <p:cNvSpPr/>
            <p:nvPr/>
          </p:nvSpPr>
          <p:spPr>
            <a:xfrm rot="5104129">
              <a:off x="3598522" y="4831954"/>
              <a:ext cx="377201" cy="228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Oval 209">
              <a:extLst>
                <a:ext uri="{FF2B5EF4-FFF2-40B4-BE49-F238E27FC236}">
                  <a16:creationId xmlns:a16="http://schemas.microsoft.com/office/drawing/2014/main" id="{E07A37C7-EF95-459D-9F2C-0FA5B8EBC5E5}"/>
                </a:ext>
              </a:extLst>
            </p:cNvPr>
            <p:cNvSpPr/>
            <p:nvPr/>
          </p:nvSpPr>
          <p:spPr>
            <a:xfrm rot="8316084">
              <a:off x="4120309" y="4825303"/>
              <a:ext cx="277704" cy="23133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Oval 210">
              <a:extLst>
                <a:ext uri="{FF2B5EF4-FFF2-40B4-BE49-F238E27FC236}">
                  <a16:creationId xmlns:a16="http://schemas.microsoft.com/office/drawing/2014/main" id="{4F11C960-20DC-446F-930F-AD59CD3669D1}"/>
                </a:ext>
              </a:extLst>
            </p:cNvPr>
            <p:cNvSpPr/>
            <p:nvPr/>
          </p:nvSpPr>
          <p:spPr>
            <a:xfrm rot="5649386">
              <a:off x="2847003" y="3312316"/>
              <a:ext cx="157099"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Oval 211">
              <a:extLst>
                <a:ext uri="{FF2B5EF4-FFF2-40B4-BE49-F238E27FC236}">
                  <a16:creationId xmlns:a16="http://schemas.microsoft.com/office/drawing/2014/main" id="{2E223C3F-EA9C-4D99-8D60-0AEA7D6FFE99}"/>
                </a:ext>
              </a:extLst>
            </p:cNvPr>
            <p:cNvSpPr/>
            <p:nvPr/>
          </p:nvSpPr>
          <p:spPr>
            <a:xfrm rot="4304836">
              <a:off x="1493064" y="2188148"/>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Oval 212">
              <a:extLst>
                <a:ext uri="{FF2B5EF4-FFF2-40B4-BE49-F238E27FC236}">
                  <a16:creationId xmlns:a16="http://schemas.microsoft.com/office/drawing/2014/main" id="{52CE66E9-5798-406D-A490-B9895C1B5C2E}"/>
                </a:ext>
              </a:extLst>
            </p:cNvPr>
            <p:cNvSpPr/>
            <p:nvPr/>
          </p:nvSpPr>
          <p:spPr>
            <a:xfrm rot="471711">
              <a:off x="1859700" y="2511935"/>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Oval 213">
              <a:extLst>
                <a:ext uri="{FF2B5EF4-FFF2-40B4-BE49-F238E27FC236}">
                  <a16:creationId xmlns:a16="http://schemas.microsoft.com/office/drawing/2014/main" id="{5F9BA694-0629-476A-9686-864C86D632F9}"/>
                </a:ext>
              </a:extLst>
            </p:cNvPr>
            <p:cNvSpPr/>
            <p:nvPr/>
          </p:nvSpPr>
          <p:spPr>
            <a:xfrm>
              <a:off x="1938955" y="2497394"/>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Oval 214">
              <a:extLst>
                <a:ext uri="{FF2B5EF4-FFF2-40B4-BE49-F238E27FC236}">
                  <a16:creationId xmlns:a16="http://schemas.microsoft.com/office/drawing/2014/main" id="{D7444095-E210-4208-A432-CBD642B6C65B}"/>
                </a:ext>
              </a:extLst>
            </p:cNvPr>
            <p:cNvSpPr/>
            <p:nvPr/>
          </p:nvSpPr>
          <p:spPr>
            <a:xfrm rot="471711">
              <a:off x="1878850" y="2576488"/>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Oval 215">
              <a:extLst>
                <a:ext uri="{FF2B5EF4-FFF2-40B4-BE49-F238E27FC236}">
                  <a16:creationId xmlns:a16="http://schemas.microsoft.com/office/drawing/2014/main" id="{C9022B3F-1DB7-4397-AC5A-F23BE9F75FFF}"/>
                </a:ext>
              </a:extLst>
            </p:cNvPr>
            <p:cNvSpPr/>
            <p:nvPr/>
          </p:nvSpPr>
          <p:spPr>
            <a:xfrm rot="471711">
              <a:off x="3167957" y="2579665"/>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Oval 216">
              <a:extLst>
                <a:ext uri="{FF2B5EF4-FFF2-40B4-BE49-F238E27FC236}">
                  <a16:creationId xmlns:a16="http://schemas.microsoft.com/office/drawing/2014/main" id="{617FF085-1273-4D19-8823-F9FDF7323854}"/>
                </a:ext>
              </a:extLst>
            </p:cNvPr>
            <p:cNvSpPr/>
            <p:nvPr/>
          </p:nvSpPr>
          <p:spPr>
            <a:xfrm rot="471711">
              <a:off x="3113812" y="252968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2A89DC97-564D-4960-B01F-E8BDA8C93F12}"/>
                </a:ext>
              </a:extLst>
            </p:cNvPr>
            <p:cNvSpPr/>
            <p:nvPr/>
          </p:nvSpPr>
          <p:spPr>
            <a:xfrm rot="471711">
              <a:off x="3015150" y="2283934"/>
              <a:ext cx="50068"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3DEDF18B-FA7E-4E69-BD5A-9AABF16F36CA}"/>
                </a:ext>
              </a:extLst>
            </p:cNvPr>
            <p:cNvSpPr/>
            <p:nvPr/>
          </p:nvSpPr>
          <p:spPr>
            <a:xfrm rot="471711">
              <a:off x="3334091" y="2815346"/>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C8F73A15-7314-4002-BB11-652BA9C3853D}"/>
                </a:ext>
              </a:extLst>
            </p:cNvPr>
            <p:cNvSpPr/>
            <p:nvPr/>
          </p:nvSpPr>
          <p:spPr>
            <a:xfrm rot="471711">
              <a:off x="3090689" y="188157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Oval 220">
              <a:extLst>
                <a:ext uri="{FF2B5EF4-FFF2-40B4-BE49-F238E27FC236}">
                  <a16:creationId xmlns:a16="http://schemas.microsoft.com/office/drawing/2014/main" id="{FA88E5B5-BEFC-4066-9FD3-493997CDC510}"/>
                </a:ext>
              </a:extLst>
            </p:cNvPr>
            <p:cNvSpPr/>
            <p:nvPr/>
          </p:nvSpPr>
          <p:spPr>
            <a:xfrm rot="471711">
              <a:off x="3809594" y="340225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Oval 221">
              <a:extLst>
                <a:ext uri="{FF2B5EF4-FFF2-40B4-BE49-F238E27FC236}">
                  <a16:creationId xmlns:a16="http://schemas.microsoft.com/office/drawing/2014/main" id="{36A310CB-C2FD-4875-BDEE-9F0B639C1C5B}"/>
                </a:ext>
              </a:extLst>
            </p:cNvPr>
            <p:cNvSpPr/>
            <p:nvPr/>
          </p:nvSpPr>
          <p:spPr>
            <a:xfrm rot="471711">
              <a:off x="3940254" y="245629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Oval 222">
              <a:extLst>
                <a:ext uri="{FF2B5EF4-FFF2-40B4-BE49-F238E27FC236}">
                  <a16:creationId xmlns:a16="http://schemas.microsoft.com/office/drawing/2014/main" id="{9B60C5FC-0FB3-4FCA-B3DE-EAC6174243A8}"/>
                </a:ext>
              </a:extLst>
            </p:cNvPr>
            <p:cNvSpPr/>
            <p:nvPr/>
          </p:nvSpPr>
          <p:spPr>
            <a:xfrm rot="471711">
              <a:off x="2744303" y="190229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4" name="Oval 223">
              <a:extLst>
                <a:ext uri="{FF2B5EF4-FFF2-40B4-BE49-F238E27FC236}">
                  <a16:creationId xmlns:a16="http://schemas.microsoft.com/office/drawing/2014/main" id="{90C7A6DA-6F9F-419E-96A5-F305C09C0369}"/>
                </a:ext>
              </a:extLst>
            </p:cNvPr>
            <p:cNvSpPr/>
            <p:nvPr/>
          </p:nvSpPr>
          <p:spPr>
            <a:xfrm rot="471711">
              <a:off x="2706487" y="199712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5" name="Oval 224">
              <a:extLst>
                <a:ext uri="{FF2B5EF4-FFF2-40B4-BE49-F238E27FC236}">
                  <a16:creationId xmlns:a16="http://schemas.microsoft.com/office/drawing/2014/main" id="{E75417EF-D1DF-491B-B91A-36CB8895C00C}"/>
                </a:ext>
              </a:extLst>
            </p:cNvPr>
            <p:cNvSpPr/>
            <p:nvPr/>
          </p:nvSpPr>
          <p:spPr>
            <a:xfrm rot="471711">
              <a:off x="3495812" y="3930734"/>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Oval 225">
              <a:extLst>
                <a:ext uri="{FF2B5EF4-FFF2-40B4-BE49-F238E27FC236}">
                  <a16:creationId xmlns:a16="http://schemas.microsoft.com/office/drawing/2014/main" id="{986A2042-AB1F-4576-87A2-707F77D56BC6}"/>
                </a:ext>
              </a:extLst>
            </p:cNvPr>
            <p:cNvSpPr/>
            <p:nvPr/>
          </p:nvSpPr>
          <p:spPr>
            <a:xfrm rot="471711">
              <a:off x="3007125" y="372721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Oval 226">
              <a:extLst>
                <a:ext uri="{FF2B5EF4-FFF2-40B4-BE49-F238E27FC236}">
                  <a16:creationId xmlns:a16="http://schemas.microsoft.com/office/drawing/2014/main" id="{7F910010-D3FB-40F7-8546-7788091343FF}"/>
                </a:ext>
              </a:extLst>
            </p:cNvPr>
            <p:cNvSpPr/>
            <p:nvPr/>
          </p:nvSpPr>
          <p:spPr>
            <a:xfrm rot="471711">
              <a:off x="3814356" y="483662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Oval 227">
              <a:extLst>
                <a:ext uri="{FF2B5EF4-FFF2-40B4-BE49-F238E27FC236}">
                  <a16:creationId xmlns:a16="http://schemas.microsoft.com/office/drawing/2014/main" id="{7042042A-17D7-47C7-BF1D-B0C1753C695A}"/>
                </a:ext>
              </a:extLst>
            </p:cNvPr>
            <p:cNvSpPr/>
            <p:nvPr/>
          </p:nvSpPr>
          <p:spPr>
            <a:xfrm rot="471711">
              <a:off x="4070488" y="384966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Oval 228">
              <a:extLst>
                <a:ext uri="{FF2B5EF4-FFF2-40B4-BE49-F238E27FC236}">
                  <a16:creationId xmlns:a16="http://schemas.microsoft.com/office/drawing/2014/main" id="{D50B59C2-CA1B-4E79-A65B-4313C61945E3}"/>
                </a:ext>
              </a:extLst>
            </p:cNvPr>
            <p:cNvSpPr/>
            <p:nvPr/>
          </p:nvSpPr>
          <p:spPr>
            <a:xfrm rot="4843762">
              <a:off x="2838714" y="4760918"/>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0" name="Oval 229">
              <a:extLst>
                <a:ext uri="{FF2B5EF4-FFF2-40B4-BE49-F238E27FC236}">
                  <a16:creationId xmlns:a16="http://schemas.microsoft.com/office/drawing/2014/main" id="{B6AA5C40-350F-46B7-9F4D-5CBD4D298484}"/>
                </a:ext>
              </a:extLst>
            </p:cNvPr>
            <p:cNvSpPr/>
            <p:nvPr/>
          </p:nvSpPr>
          <p:spPr>
            <a:xfrm rot="4843762">
              <a:off x="2642274" y="533622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Oval 230">
              <a:extLst>
                <a:ext uri="{FF2B5EF4-FFF2-40B4-BE49-F238E27FC236}">
                  <a16:creationId xmlns:a16="http://schemas.microsoft.com/office/drawing/2014/main" id="{05CB101E-DCC3-4BE3-B475-0BDE22BB52BC}"/>
                </a:ext>
              </a:extLst>
            </p:cNvPr>
            <p:cNvSpPr/>
            <p:nvPr/>
          </p:nvSpPr>
          <p:spPr>
            <a:xfrm rot="4843762">
              <a:off x="3735645" y="4765885"/>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2" name="Oval 231">
              <a:extLst>
                <a:ext uri="{FF2B5EF4-FFF2-40B4-BE49-F238E27FC236}">
                  <a16:creationId xmlns:a16="http://schemas.microsoft.com/office/drawing/2014/main" id="{B46048FB-5426-4AA5-AF11-036D2B109A9B}"/>
                </a:ext>
              </a:extLst>
            </p:cNvPr>
            <p:cNvSpPr/>
            <p:nvPr/>
          </p:nvSpPr>
          <p:spPr>
            <a:xfrm rot="4843762">
              <a:off x="3749941" y="33582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3" name="Oval 232">
              <a:extLst>
                <a:ext uri="{FF2B5EF4-FFF2-40B4-BE49-F238E27FC236}">
                  <a16:creationId xmlns:a16="http://schemas.microsoft.com/office/drawing/2014/main" id="{EB3B8ECE-CE88-4189-836C-FA623ADADFAF}"/>
                </a:ext>
              </a:extLst>
            </p:cNvPr>
            <p:cNvSpPr/>
            <p:nvPr/>
          </p:nvSpPr>
          <p:spPr>
            <a:xfrm rot="4843762">
              <a:off x="3131218" y="364087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4" name="Oval 233">
              <a:extLst>
                <a:ext uri="{FF2B5EF4-FFF2-40B4-BE49-F238E27FC236}">
                  <a16:creationId xmlns:a16="http://schemas.microsoft.com/office/drawing/2014/main" id="{789BA406-EE64-4D26-B708-E3C8733D07CF}"/>
                </a:ext>
              </a:extLst>
            </p:cNvPr>
            <p:cNvSpPr/>
            <p:nvPr/>
          </p:nvSpPr>
          <p:spPr>
            <a:xfrm rot="4843762">
              <a:off x="2274480" y="404807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 name="Oval 234">
              <a:extLst>
                <a:ext uri="{FF2B5EF4-FFF2-40B4-BE49-F238E27FC236}">
                  <a16:creationId xmlns:a16="http://schemas.microsoft.com/office/drawing/2014/main" id="{E0AF0F9C-C5E8-4578-8434-A68EDDC65275}"/>
                </a:ext>
              </a:extLst>
            </p:cNvPr>
            <p:cNvSpPr/>
            <p:nvPr/>
          </p:nvSpPr>
          <p:spPr>
            <a:xfrm rot="4843762">
              <a:off x="1836933" y="3919942"/>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6" name="Oval 235">
              <a:extLst>
                <a:ext uri="{FF2B5EF4-FFF2-40B4-BE49-F238E27FC236}">
                  <a16:creationId xmlns:a16="http://schemas.microsoft.com/office/drawing/2014/main" id="{2EF05B03-4D81-4F4E-A3E9-746123109822}"/>
                </a:ext>
              </a:extLst>
            </p:cNvPr>
            <p:cNvSpPr/>
            <p:nvPr/>
          </p:nvSpPr>
          <p:spPr>
            <a:xfrm rot="4843762">
              <a:off x="1904697" y="397031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7" name="Oval 236">
              <a:extLst>
                <a:ext uri="{FF2B5EF4-FFF2-40B4-BE49-F238E27FC236}">
                  <a16:creationId xmlns:a16="http://schemas.microsoft.com/office/drawing/2014/main" id="{2D17F4F8-4D6D-4267-8079-BB9CB2ACAA1F}"/>
                </a:ext>
              </a:extLst>
            </p:cNvPr>
            <p:cNvSpPr/>
            <p:nvPr/>
          </p:nvSpPr>
          <p:spPr>
            <a:xfrm rot="5636090">
              <a:off x="2723935" y="4956094"/>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Oval 237">
              <a:extLst>
                <a:ext uri="{FF2B5EF4-FFF2-40B4-BE49-F238E27FC236}">
                  <a16:creationId xmlns:a16="http://schemas.microsoft.com/office/drawing/2014/main" id="{EDF30A42-F7FF-4A27-895A-791B91C0C784}"/>
                </a:ext>
              </a:extLst>
            </p:cNvPr>
            <p:cNvSpPr/>
            <p:nvPr/>
          </p:nvSpPr>
          <p:spPr>
            <a:xfrm rot="10800000">
              <a:off x="2838713" y="4838133"/>
              <a:ext cx="45719" cy="488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9" name="Oval 238">
              <a:extLst>
                <a:ext uri="{FF2B5EF4-FFF2-40B4-BE49-F238E27FC236}">
                  <a16:creationId xmlns:a16="http://schemas.microsoft.com/office/drawing/2014/main" id="{8B7C926B-5755-4611-9A20-5AD15562FAAA}"/>
                </a:ext>
              </a:extLst>
            </p:cNvPr>
            <p:cNvSpPr/>
            <p:nvPr/>
          </p:nvSpPr>
          <p:spPr>
            <a:xfrm rot="21329578">
              <a:off x="3732909" y="4855417"/>
              <a:ext cx="4858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0" name="Oval 239">
              <a:extLst>
                <a:ext uri="{FF2B5EF4-FFF2-40B4-BE49-F238E27FC236}">
                  <a16:creationId xmlns:a16="http://schemas.microsoft.com/office/drawing/2014/main" id="{90168478-8504-4F51-A4B5-2A319E0B1216}"/>
                </a:ext>
              </a:extLst>
            </p:cNvPr>
            <p:cNvSpPr/>
            <p:nvPr/>
          </p:nvSpPr>
          <p:spPr>
            <a:xfrm rot="3253533">
              <a:off x="4239314" y="4939160"/>
              <a:ext cx="5302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Oval 240">
              <a:extLst>
                <a:ext uri="{FF2B5EF4-FFF2-40B4-BE49-F238E27FC236}">
                  <a16:creationId xmlns:a16="http://schemas.microsoft.com/office/drawing/2014/main" id="{F25CB542-C585-4C51-9563-5D02DE819374}"/>
                </a:ext>
              </a:extLst>
            </p:cNvPr>
            <p:cNvSpPr/>
            <p:nvPr/>
          </p:nvSpPr>
          <p:spPr>
            <a:xfrm rot="5086186">
              <a:off x="3846639" y="3453693"/>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2" name="Oval 241">
              <a:extLst>
                <a:ext uri="{FF2B5EF4-FFF2-40B4-BE49-F238E27FC236}">
                  <a16:creationId xmlns:a16="http://schemas.microsoft.com/office/drawing/2014/main" id="{C9D80AB5-CB37-4408-9B7F-A07AFD6986BA}"/>
                </a:ext>
              </a:extLst>
            </p:cNvPr>
            <p:cNvSpPr/>
            <p:nvPr/>
          </p:nvSpPr>
          <p:spPr>
            <a:xfrm rot="5086186">
              <a:off x="3170043" y="5216726"/>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3" name="Oval 242">
              <a:extLst>
                <a:ext uri="{FF2B5EF4-FFF2-40B4-BE49-F238E27FC236}">
                  <a16:creationId xmlns:a16="http://schemas.microsoft.com/office/drawing/2014/main" id="{4B9BA441-6BCA-49ED-950A-8BF398D62DD6}"/>
                </a:ext>
              </a:extLst>
            </p:cNvPr>
            <p:cNvSpPr/>
            <p:nvPr/>
          </p:nvSpPr>
          <p:spPr>
            <a:xfrm rot="10800000">
              <a:off x="3744229" y="4993416"/>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Oval 243">
              <a:extLst>
                <a:ext uri="{FF2B5EF4-FFF2-40B4-BE49-F238E27FC236}">
                  <a16:creationId xmlns:a16="http://schemas.microsoft.com/office/drawing/2014/main" id="{385B44AC-8913-4211-8194-5C9641AE09D1}"/>
                </a:ext>
              </a:extLst>
            </p:cNvPr>
            <p:cNvSpPr/>
            <p:nvPr/>
          </p:nvSpPr>
          <p:spPr>
            <a:xfrm rot="10800000">
              <a:off x="3727319" y="5422639"/>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5" name="Oval 244">
              <a:extLst>
                <a:ext uri="{FF2B5EF4-FFF2-40B4-BE49-F238E27FC236}">
                  <a16:creationId xmlns:a16="http://schemas.microsoft.com/office/drawing/2014/main" id="{10CFDADA-FC49-4068-80BC-86351E5508F7}"/>
                </a:ext>
              </a:extLst>
            </p:cNvPr>
            <p:cNvSpPr/>
            <p:nvPr/>
          </p:nvSpPr>
          <p:spPr>
            <a:xfrm rot="10800000">
              <a:off x="2596820" y="5392571"/>
              <a:ext cx="58273" cy="66323"/>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Oval 245">
              <a:extLst>
                <a:ext uri="{FF2B5EF4-FFF2-40B4-BE49-F238E27FC236}">
                  <a16:creationId xmlns:a16="http://schemas.microsoft.com/office/drawing/2014/main" id="{4A4C055A-BF50-41F0-993E-BC376B03E086}"/>
                </a:ext>
              </a:extLst>
            </p:cNvPr>
            <p:cNvSpPr/>
            <p:nvPr/>
          </p:nvSpPr>
          <p:spPr>
            <a:xfrm rot="4843762">
              <a:off x="1990249" y="401198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Oval 246">
              <a:extLst>
                <a:ext uri="{FF2B5EF4-FFF2-40B4-BE49-F238E27FC236}">
                  <a16:creationId xmlns:a16="http://schemas.microsoft.com/office/drawing/2014/main" id="{3642EE71-F971-4B66-8E73-A88E88EEEAEF}"/>
                </a:ext>
              </a:extLst>
            </p:cNvPr>
            <p:cNvSpPr/>
            <p:nvPr/>
          </p:nvSpPr>
          <p:spPr>
            <a:xfrm rot="4843762">
              <a:off x="4210058" y="3805731"/>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Oval 247">
              <a:extLst>
                <a:ext uri="{FF2B5EF4-FFF2-40B4-BE49-F238E27FC236}">
                  <a16:creationId xmlns:a16="http://schemas.microsoft.com/office/drawing/2014/main" id="{58F65C63-7B5E-4551-87B4-885EFE9FF351}"/>
                </a:ext>
              </a:extLst>
            </p:cNvPr>
            <p:cNvSpPr/>
            <p:nvPr/>
          </p:nvSpPr>
          <p:spPr>
            <a:xfrm rot="4843762">
              <a:off x="3133600" y="357142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Oval 248">
              <a:extLst>
                <a:ext uri="{FF2B5EF4-FFF2-40B4-BE49-F238E27FC236}">
                  <a16:creationId xmlns:a16="http://schemas.microsoft.com/office/drawing/2014/main" id="{DC96FA8B-15E7-44F8-AC7E-BBF630CF3031}"/>
                </a:ext>
              </a:extLst>
            </p:cNvPr>
            <p:cNvSpPr/>
            <p:nvPr/>
          </p:nvSpPr>
          <p:spPr>
            <a:xfrm rot="5937615">
              <a:off x="1987805" y="345531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Oval 249">
              <a:extLst>
                <a:ext uri="{FF2B5EF4-FFF2-40B4-BE49-F238E27FC236}">
                  <a16:creationId xmlns:a16="http://schemas.microsoft.com/office/drawing/2014/main" id="{48909505-26D9-439C-B5DA-CCD71DB5369A}"/>
                </a:ext>
              </a:extLst>
            </p:cNvPr>
            <p:cNvSpPr/>
            <p:nvPr/>
          </p:nvSpPr>
          <p:spPr>
            <a:xfrm rot="5225847">
              <a:off x="2192591" y="287950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Oval 250">
              <a:extLst>
                <a:ext uri="{FF2B5EF4-FFF2-40B4-BE49-F238E27FC236}">
                  <a16:creationId xmlns:a16="http://schemas.microsoft.com/office/drawing/2014/main" id="{471DA00C-68C6-4735-AB80-CBB7C3DFE4B9}"/>
                </a:ext>
              </a:extLst>
            </p:cNvPr>
            <p:cNvSpPr/>
            <p:nvPr/>
          </p:nvSpPr>
          <p:spPr>
            <a:xfrm rot="10800000">
              <a:off x="1778420" y="3028882"/>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Oval 251">
              <a:extLst>
                <a:ext uri="{FF2B5EF4-FFF2-40B4-BE49-F238E27FC236}">
                  <a16:creationId xmlns:a16="http://schemas.microsoft.com/office/drawing/2014/main" id="{7DFF6ABE-9630-4A24-B054-0D92D09CCC82}"/>
                </a:ext>
              </a:extLst>
            </p:cNvPr>
            <p:cNvSpPr/>
            <p:nvPr/>
          </p:nvSpPr>
          <p:spPr>
            <a:xfrm rot="5400000">
              <a:off x="1722376" y="314378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Oval 252">
              <a:extLst>
                <a:ext uri="{FF2B5EF4-FFF2-40B4-BE49-F238E27FC236}">
                  <a16:creationId xmlns:a16="http://schemas.microsoft.com/office/drawing/2014/main" id="{1E489901-22A7-4C09-B084-CE49B2BDEF44}"/>
                </a:ext>
              </a:extLst>
            </p:cNvPr>
            <p:cNvSpPr/>
            <p:nvPr/>
          </p:nvSpPr>
          <p:spPr>
            <a:xfrm rot="5240237">
              <a:off x="2483442" y="244324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Oval 253">
              <a:extLst>
                <a:ext uri="{FF2B5EF4-FFF2-40B4-BE49-F238E27FC236}">
                  <a16:creationId xmlns:a16="http://schemas.microsoft.com/office/drawing/2014/main" id="{3E83240C-F37C-45ED-B465-364EE341B20B}"/>
                </a:ext>
              </a:extLst>
            </p:cNvPr>
            <p:cNvSpPr/>
            <p:nvPr/>
          </p:nvSpPr>
          <p:spPr>
            <a:xfrm rot="471711">
              <a:off x="2923788" y="2459974"/>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 name="Oval 254">
              <a:extLst>
                <a:ext uri="{FF2B5EF4-FFF2-40B4-BE49-F238E27FC236}">
                  <a16:creationId xmlns:a16="http://schemas.microsoft.com/office/drawing/2014/main" id="{B13AF07C-78C7-4B1E-80F3-FE1135BBC614}"/>
                </a:ext>
              </a:extLst>
            </p:cNvPr>
            <p:cNvSpPr/>
            <p:nvPr/>
          </p:nvSpPr>
          <p:spPr>
            <a:xfrm rot="471711">
              <a:off x="3165346" y="1845199"/>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Oval 255">
              <a:extLst>
                <a:ext uri="{FF2B5EF4-FFF2-40B4-BE49-F238E27FC236}">
                  <a16:creationId xmlns:a16="http://schemas.microsoft.com/office/drawing/2014/main" id="{5174FB05-E4E5-4999-9E15-9B33F16E39CA}"/>
                </a:ext>
              </a:extLst>
            </p:cNvPr>
            <p:cNvSpPr/>
            <p:nvPr/>
          </p:nvSpPr>
          <p:spPr>
            <a:xfrm rot="471711">
              <a:off x="3970688" y="2340948"/>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 name="Oval 256">
              <a:extLst>
                <a:ext uri="{FF2B5EF4-FFF2-40B4-BE49-F238E27FC236}">
                  <a16:creationId xmlns:a16="http://schemas.microsoft.com/office/drawing/2014/main" id="{A4369146-6B97-49DF-A85B-32A956AA5CB7}"/>
                </a:ext>
              </a:extLst>
            </p:cNvPr>
            <p:cNvSpPr/>
            <p:nvPr/>
          </p:nvSpPr>
          <p:spPr>
            <a:xfrm rot="5225847">
              <a:off x="2316829" y="2074264"/>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8" name="Oval 257">
              <a:extLst>
                <a:ext uri="{FF2B5EF4-FFF2-40B4-BE49-F238E27FC236}">
                  <a16:creationId xmlns:a16="http://schemas.microsoft.com/office/drawing/2014/main" id="{2406973A-3BF8-4FBE-9308-F0809E73093A}"/>
                </a:ext>
              </a:extLst>
            </p:cNvPr>
            <p:cNvSpPr/>
            <p:nvPr/>
          </p:nvSpPr>
          <p:spPr>
            <a:xfrm rot="5225847">
              <a:off x="2675954" y="193387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Oval 258">
              <a:extLst>
                <a:ext uri="{FF2B5EF4-FFF2-40B4-BE49-F238E27FC236}">
                  <a16:creationId xmlns:a16="http://schemas.microsoft.com/office/drawing/2014/main" id="{7C01DBBE-1FF5-4190-BF14-4BF856423EE1}"/>
                </a:ext>
              </a:extLst>
            </p:cNvPr>
            <p:cNvSpPr/>
            <p:nvPr/>
          </p:nvSpPr>
          <p:spPr>
            <a:xfrm rot="10969833">
              <a:off x="2872288" y="253370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0" name="Oval 259">
              <a:extLst>
                <a:ext uri="{FF2B5EF4-FFF2-40B4-BE49-F238E27FC236}">
                  <a16:creationId xmlns:a16="http://schemas.microsoft.com/office/drawing/2014/main" id="{8FB01D61-6323-4583-B400-7CC876054CC4}"/>
                </a:ext>
              </a:extLst>
            </p:cNvPr>
            <p:cNvSpPr/>
            <p:nvPr/>
          </p:nvSpPr>
          <p:spPr>
            <a:xfrm rot="5225847">
              <a:off x="3623349" y="2367723"/>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FF2B5B59-1B49-475F-A5FF-05BCA0384836}"/>
                </a:ext>
              </a:extLst>
            </p:cNvPr>
            <p:cNvSpPr/>
            <p:nvPr/>
          </p:nvSpPr>
          <p:spPr>
            <a:xfrm rot="10969833">
              <a:off x="3843377" y="211898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2" name="Oval 261">
              <a:extLst>
                <a:ext uri="{FF2B5EF4-FFF2-40B4-BE49-F238E27FC236}">
                  <a16:creationId xmlns:a16="http://schemas.microsoft.com/office/drawing/2014/main" id="{032BDB0E-EF07-4D67-B60C-8A95CFDF7614}"/>
                </a:ext>
              </a:extLst>
            </p:cNvPr>
            <p:cNvSpPr/>
            <p:nvPr/>
          </p:nvSpPr>
          <p:spPr>
            <a:xfrm rot="5225847">
              <a:off x="3966026" y="204594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3" name="Oval 262">
              <a:extLst>
                <a:ext uri="{FF2B5EF4-FFF2-40B4-BE49-F238E27FC236}">
                  <a16:creationId xmlns:a16="http://schemas.microsoft.com/office/drawing/2014/main" id="{8E95A30A-47A4-41DA-8F33-60D9CE426427}"/>
                </a:ext>
              </a:extLst>
            </p:cNvPr>
            <p:cNvSpPr/>
            <p:nvPr/>
          </p:nvSpPr>
          <p:spPr>
            <a:xfrm rot="471711">
              <a:off x="3914482" y="210862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4" name="Oval 263">
              <a:extLst>
                <a:ext uri="{FF2B5EF4-FFF2-40B4-BE49-F238E27FC236}">
                  <a16:creationId xmlns:a16="http://schemas.microsoft.com/office/drawing/2014/main" id="{B1C682E8-13AF-48D3-BA75-651D10D5F11E}"/>
                </a:ext>
              </a:extLst>
            </p:cNvPr>
            <p:cNvSpPr/>
            <p:nvPr/>
          </p:nvSpPr>
          <p:spPr>
            <a:xfrm rot="471711">
              <a:off x="3944290" y="198559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Oval 264">
              <a:extLst>
                <a:ext uri="{FF2B5EF4-FFF2-40B4-BE49-F238E27FC236}">
                  <a16:creationId xmlns:a16="http://schemas.microsoft.com/office/drawing/2014/main" id="{AF0289F1-25C4-4E1B-B952-86F69B369132}"/>
                </a:ext>
              </a:extLst>
            </p:cNvPr>
            <p:cNvSpPr/>
            <p:nvPr/>
          </p:nvSpPr>
          <p:spPr>
            <a:xfrm rot="471711">
              <a:off x="3886330" y="2023050"/>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6" name="Oval 265">
              <a:extLst>
                <a:ext uri="{FF2B5EF4-FFF2-40B4-BE49-F238E27FC236}">
                  <a16:creationId xmlns:a16="http://schemas.microsoft.com/office/drawing/2014/main" id="{B8565858-1299-4126-AF36-AC9DF823E068}"/>
                </a:ext>
              </a:extLst>
            </p:cNvPr>
            <p:cNvSpPr/>
            <p:nvPr/>
          </p:nvSpPr>
          <p:spPr>
            <a:xfrm rot="5225847">
              <a:off x="3602756" y="245849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7" name="Oval 266">
              <a:extLst>
                <a:ext uri="{FF2B5EF4-FFF2-40B4-BE49-F238E27FC236}">
                  <a16:creationId xmlns:a16="http://schemas.microsoft.com/office/drawing/2014/main" id="{740D5F26-59FA-465F-BBFB-10126F7E75A9}"/>
                </a:ext>
              </a:extLst>
            </p:cNvPr>
            <p:cNvSpPr/>
            <p:nvPr/>
          </p:nvSpPr>
          <p:spPr>
            <a:xfrm rot="5225847">
              <a:off x="2210235" y="297606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8" name="Oval 267">
              <a:extLst>
                <a:ext uri="{FF2B5EF4-FFF2-40B4-BE49-F238E27FC236}">
                  <a16:creationId xmlns:a16="http://schemas.microsoft.com/office/drawing/2014/main" id="{475570DE-B405-499D-8A85-3346C8C65A52}"/>
                </a:ext>
              </a:extLst>
            </p:cNvPr>
            <p:cNvSpPr/>
            <p:nvPr/>
          </p:nvSpPr>
          <p:spPr>
            <a:xfrm rot="5240237">
              <a:off x="3423781" y="2459717"/>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9" name="Oval 268">
              <a:extLst>
                <a:ext uri="{FF2B5EF4-FFF2-40B4-BE49-F238E27FC236}">
                  <a16:creationId xmlns:a16="http://schemas.microsoft.com/office/drawing/2014/main" id="{78B92289-5048-4D85-B96C-BE2BB9DF3303}"/>
                </a:ext>
              </a:extLst>
            </p:cNvPr>
            <p:cNvSpPr/>
            <p:nvPr/>
          </p:nvSpPr>
          <p:spPr>
            <a:xfrm rot="10969833">
              <a:off x="4294070" y="28333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0" name="Oval 269">
              <a:extLst>
                <a:ext uri="{FF2B5EF4-FFF2-40B4-BE49-F238E27FC236}">
                  <a16:creationId xmlns:a16="http://schemas.microsoft.com/office/drawing/2014/main" id="{27D26867-FC08-4B15-A087-FC1E75722EEB}"/>
                </a:ext>
              </a:extLst>
            </p:cNvPr>
            <p:cNvSpPr/>
            <p:nvPr/>
          </p:nvSpPr>
          <p:spPr>
            <a:xfrm rot="10969833">
              <a:off x="4231608" y="254141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1" name="Oval 270">
              <a:extLst>
                <a:ext uri="{FF2B5EF4-FFF2-40B4-BE49-F238E27FC236}">
                  <a16:creationId xmlns:a16="http://schemas.microsoft.com/office/drawing/2014/main" id="{234ED82A-CF4F-4402-8999-A369B62D2F84}"/>
                </a:ext>
              </a:extLst>
            </p:cNvPr>
            <p:cNvSpPr/>
            <p:nvPr/>
          </p:nvSpPr>
          <p:spPr>
            <a:xfrm rot="471711">
              <a:off x="3802261" y="3313763"/>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2" name="Oval 271">
              <a:extLst>
                <a:ext uri="{FF2B5EF4-FFF2-40B4-BE49-F238E27FC236}">
                  <a16:creationId xmlns:a16="http://schemas.microsoft.com/office/drawing/2014/main" id="{47B97B3B-B36E-4328-809E-FEAD87C2033D}"/>
                </a:ext>
              </a:extLst>
            </p:cNvPr>
            <p:cNvSpPr/>
            <p:nvPr/>
          </p:nvSpPr>
          <p:spPr>
            <a:xfrm rot="471711">
              <a:off x="2138267" y="298606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3" name="Oval 272">
              <a:extLst>
                <a:ext uri="{FF2B5EF4-FFF2-40B4-BE49-F238E27FC236}">
                  <a16:creationId xmlns:a16="http://schemas.microsoft.com/office/drawing/2014/main" id="{79AD3461-ECDB-4118-8C93-F84D2A057025}"/>
                </a:ext>
              </a:extLst>
            </p:cNvPr>
            <p:cNvSpPr/>
            <p:nvPr/>
          </p:nvSpPr>
          <p:spPr>
            <a:xfrm rot="471711">
              <a:off x="1770523" y="309997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4" name="Oval 273">
              <a:extLst>
                <a:ext uri="{FF2B5EF4-FFF2-40B4-BE49-F238E27FC236}">
                  <a16:creationId xmlns:a16="http://schemas.microsoft.com/office/drawing/2014/main" id="{22EB8DFC-90CC-4C5A-A23A-CE2DCB7052A1}"/>
                </a:ext>
              </a:extLst>
            </p:cNvPr>
            <p:cNvSpPr/>
            <p:nvPr/>
          </p:nvSpPr>
          <p:spPr>
            <a:xfrm rot="10391761">
              <a:off x="3394449" y="274277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5" name="Oval 274">
              <a:extLst>
                <a:ext uri="{FF2B5EF4-FFF2-40B4-BE49-F238E27FC236}">
                  <a16:creationId xmlns:a16="http://schemas.microsoft.com/office/drawing/2014/main" id="{E8A97B52-B3C8-4879-AEC1-7E6BE0F69436}"/>
                </a:ext>
              </a:extLst>
            </p:cNvPr>
            <p:cNvSpPr/>
            <p:nvPr/>
          </p:nvSpPr>
          <p:spPr>
            <a:xfrm rot="5240237">
              <a:off x="3456998" y="2558814"/>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6" name="Oval 275">
              <a:extLst>
                <a:ext uri="{FF2B5EF4-FFF2-40B4-BE49-F238E27FC236}">
                  <a16:creationId xmlns:a16="http://schemas.microsoft.com/office/drawing/2014/main" id="{73D84FF0-65E0-4AF9-8A9D-323ED7686BA9}"/>
                </a:ext>
              </a:extLst>
            </p:cNvPr>
            <p:cNvSpPr/>
            <p:nvPr/>
          </p:nvSpPr>
          <p:spPr>
            <a:xfrm rot="471711">
              <a:off x="4046946" y="248693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7" name="Oval 276">
              <a:extLst>
                <a:ext uri="{FF2B5EF4-FFF2-40B4-BE49-F238E27FC236}">
                  <a16:creationId xmlns:a16="http://schemas.microsoft.com/office/drawing/2014/main" id="{3C216CA2-9E87-4AFE-B6E4-E15F925A0CFA}"/>
                </a:ext>
              </a:extLst>
            </p:cNvPr>
            <p:cNvSpPr/>
            <p:nvPr/>
          </p:nvSpPr>
          <p:spPr>
            <a:xfrm rot="5665372">
              <a:off x="4211210" y="277695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8" name="Oval 277">
              <a:extLst>
                <a:ext uri="{FF2B5EF4-FFF2-40B4-BE49-F238E27FC236}">
                  <a16:creationId xmlns:a16="http://schemas.microsoft.com/office/drawing/2014/main" id="{377166F4-3C1B-4F17-9295-4C6C1F43F93B}"/>
                </a:ext>
              </a:extLst>
            </p:cNvPr>
            <p:cNvSpPr/>
            <p:nvPr/>
          </p:nvSpPr>
          <p:spPr>
            <a:xfrm rot="471711">
              <a:off x="2426181" y="2479117"/>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9" name="Oval 278">
              <a:extLst>
                <a:ext uri="{FF2B5EF4-FFF2-40B4-BE49-F238E27FC236}">
                  <a16:creationId xmlns:a16="http://schemas.microsoft.com/office/drawing/2014/main" id="{0E1588CC-5256-4D92-8EB6-0B5B1377D668}"/>
                </a:ext>
              </a:extLst>
            </p:cNvPr>
            <p:cNvSpPr/>
            <p:nvPr/>
          </p:nvSpPr>
          <p:spPr>
            <a:xfrm rot="5225847">
              <a:off x="3145190" y="209998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243295019"/>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4.81481E-6 L 0.197 -0.16783 " pathEditMode="relative" rAng="0" ptsTypes="AA">
                                      <p:cBhvr>
                                        <p:cTn id="6" dur="900" fill="hold"/>
                                        <p:tgtEl>
                                          <p:spTgt spid="155"/>
                                        </p:tgtEl>
                                        <p:attrNameLst>
                                          <p:attrName>ppt_x</p:attrName>
                                          <p:attrName>ppt_y</p:attrName>
                                        </p:attrNameLst>
                                      </p:cBhvr>
                                      <p:rCtr x="9844" y="-8403"/>
                                    </p:animMotion>
                                  </p:childTnLst>
                                </p:cTn>
                              </p:par>
                              <p:par>
                                <p:cTn id="7" presetID="42" presetClass="path" presetSubtype="0" accel="50000" decel="50000" fill="hold" grpId="0" nodeType="withEffect">
                                  <p:stCondLst>
                                    <p:cond delay="0"/>
                                  </p:stCondLst>
                                  <p:childTnLst>
                                    <p:animMotion origin="layout" path="M 3.125E-6 4.81481E-6 L 0.19687 0.16944 " pathEditMode="relative" rAng="0" ptsTypes="AA">
                                      <p:cBhvr>
                                        <p:cTn id="8" dur="900" fill="hold"/>
                                        <p:tgtEl>
                                          <p:spTgt spid="151"/>
                                        </p:tgtEl>
                                        <p:attrNameLst>
                                          <p:attrName>ppt_x</p:attrName>
                                          <p:attrName>ppt_y</p:attrName>
                                        </p:attrNameLst>
                                      </p:cBhvr>
                                      <p:rCtr x="9844" y="8472"/>
                                    </p:animMotion>
                                  </p:childTnLst>
                                </p:cTn>
                              </p:par>
                              <p:par>
                                <p:cTn id="9" presetID="10" presetClass="exit" presetSubtype="0" fill="hold" nodeType="withEffect">
                                  <p:stCondLst>
                                    <p:cond delay="0"/>
                                  </p:stCondLst>
                                  <p:childTnLst>
                                    <p:animEffect transition="out" filter="fade">
                                      <p:cBhvr>
                                        <p:cTn id="10" dur="900"/>
                                        <p:tgtEl>
                                          <p:spTgt spid="3"/>
                                        </p:tgtEl>
                                      </p:cBhvr>
                                    </p:animEffect>
                                    <p:set>
                                      <p:cBhvr>
                                        <p:cTn id="11" dur="1" fill="hold">
                                          <p:stCondLst>
                                            <p:cond delay="899"/>
                                          </p:stCondLst>
                                        </p:cTn>
                                        <p:tgtEl>
                                          <p:spTgt spid="3"/>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152"/>
                                        </p:tgtEl>
                                        <p:attrNameLst>
                                          <p:attrName>style.visibility</p:attrName>
                                        </p:attrNameLst>
                                      </p:cBhvr>
                                      <p:to>
                                        <p:strVal val="visible"/>
                                      </p:to>
                                    </p:set>
                                    <p:animEffect transition="in" filter="fade">
                                      <p:cBhvr>
                                        <p:cTn id="14" dur="9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Advanced data structures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p:txBody>
          <a:bodyPr/>
          <a:lstStyle/>
          <a:p>
            <a:r>
              <a:rPr lang="en-GB" dirty="0"/>
              <a:t>Arrays and matrices recap</a:t>
            </a:r>
          </a:p>
          <a:p>
            <a:pPr lvl="1"/>
            <a:r>
              <a:rPr lang="en-GB" dirty="0"/>
              <a:t>Arrays are a regular grid of numbers in N dimensions</a:t>
            </a:r>
          </a:p>
          <a:p>
            <a:pPr lvl="1"/>
            <a:r>
              <a:rPr lang="en-GB" dirty="0"/>
              <a:t>Vectors are 1D arrays, matrices are 2D arrays</a:t>
            </a:r>
          </a:p>
          <a:p>
            <a:pPr lvl="1"/>
            <a:r>
              <a:rPr lang="en-GB" dirty="0">
                <a:sym typeface="Wingdings" panose="05000000000000000000" pitchFamily="2" charset="2"/>
              </a:rPr>
              <a:t> </a:t>
            </a:r>
            <a:r>
              <a:rPr lang="en-GB" dirty="0"/>
              <a:t>Fast access to subsets via indexing</a:t>
            </a:r>
          </a:p>
          <a:p>
            <a:pPr lvl="1"/>
            <a:r>
              <a:rPr lang="en-GB" dirty="0">
                <a:sym typeface="Wingdings" panose="05000000000000000000" pitchFamily="2" charset="2"/>
              </a:rPr>
              <a:t> </a:t>
            </a:r>
            <a:r>
              <a:rPr lang="en-GB" dirty="0"/>
              <a:t>Fast calculations on all values</a:t>
            </a:r>
          </a:p>
          <a:p>
            <a:pPr lvl="1"/>
            <a:r>
              <a:rPr lang="en-GB" dirty="0">
                <a:sym typeface="Wingdings" panose="05000000000000000000" pitchFamily="2" charset="2"/>
              </a:rPr>
              <a:t> </a:t>
            </a:r>
            <a:r>
              <a:rPr lang="en-GB" dirty="0"/>
              <a:t>Can only store numeric values</a:t>
            </a:r>
          </a:p>
          <a:p>
            <a:pPr lvl="1"/>
            <a:endParaRPr lang="en-GB" sz="1200" dirty="0"/>
          </a:p>
          <a:p>
            <a:r>
              <a:rPr lang="en-GB" dirty="0"/>
              <a:t>Alternatives for mixed data types</a:t>
            </a:r>
          </a:p>
          <a:p>
            <a:pPr lvl="1"/>
            <a:r>
              <a:rPr lang="en-GB" dirty="0"/>
              <a:t>Cell arrays</a:t>
            </a:r>
          </a:p>
          <a:p>
            <a:pPr lvl="1"/>
            <a:r>
              <a:rPr lang="en-GB" dirty="0"/>
              <a:t>Tables</a:t>
            </a:r>
          </a:p>
          <a:p>
            <a:pPr lvl="1"/>
            <a:r>
              <a:rPr lang="en-GB" dirty="0"/>
              <a:t>Structure arrays (aka “structs”)</a:t>
            </a:r>
          </a:p>
          <a:p>
            <a:pPr marL="457200" lvl="1" indent="0">
              <a:buNone/>
            </a:pPr>
            <a:endParaRPr lang="en-GB" dirty="0"/>
          </a:p>
          <a:p>
            <a:pPr lvl="1"/>
            <a:endParaRPr lang="en-GB" dirty="0"/>
          </a:p>
          <a:p>
            <a:pPr lvl="1"/>
            <a:endParaRPr lang="en-GB" dirty="0"/>
          </a:p>
        </p:txBody>
      </p:sp>
    </p:spTree>
    <p:extLst>
      <p:ext uri="{BB962C8B-B14F-4D97-AF65-F5344CB8AC3E}">
        <p14:creationId xmlns:p14="http://schemas.microsoft.com/office/powerpoint/2010/main" val="8753911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no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sp>
        <p:nvSpPr>
          <p:cNvPr id="70" name="TextBox 69">
            <a:extLst>
              <a:ext uri="{FF2B5EF4-FFF2-40B4-BE49-F238E27FC236}">
                <a16:creationId xmlns:a16="http://schemas.microsoft.com/office/drawing/2014/main" id="{984DC171-A4C8-4011-92E3-C1A15B5D7BE3}"/>
              </a:ext>
            </a:extLst>
          </p:cNvPr>
          <p:cNvSpPr txBox="1"/>
          <p:nvPr/>
        </p:nvSpPr>
        <p:spPr>
          <a:xfrm>
            <a:off x="9415024" y="3697814"/>
            <a:ext cx="2232000" cy="2185214"/>
          </a:xfrm>
          <a:prstGeom prst="rect">
            <a:avLst/>
          </a:prstGeom>
          <a:noFill/>
          <a:ln w="28575">
            <a:solidFill>
              <a:srgbClr val="FF66FF"/>
            </a:solidFill>
            <a:prstDash val="solid"/>
          </a:ln>
        </p:spPr>
        <p:txBody>
          <a:bodyPr wrap="square" rtlCol="0">
            <a:spAutoFit/>
          </a:bodyPr>
          <a:lstStyle/>
          <a:p>
            <a:r>
              <a:rPr lang="en-GB" sz="2000" dirty="0"/>
              <a:t>Class: Puncta</a:t>
            </a:r>
          </a:p>
          <a:p>
            <a:r>
              <a:rPr lang="en-GB" sz="1600" dirty="0">
                <a:solidFill>
                  <a:schemeClr val="bg1">
                    <a:lumMod val="50000"/>
                  </a:schemeClr>
                </a:solidFill>
              </a:rPr>
              <a:t>    Extends Volume</a:t>
            </a:r>
          </a:p>
          <a:p>
            <a:r>
              <a:rPr lang="en-GB" dirty="0">
                <a:solidFill>
                  <a:srgbClr val="C00000"/>
                </a:solidFill>
              </a:rPr>
              <a:t>Properties</a:t>
            </a:r>
          </a:p>
          <a:p>
            <a:pPr marL="285750" indent="-285750">
              <a:buFontTx/>
              <a:buChar char="-"/>
            </a:pPr>
            <a:r>
              <a:rPr lang="en-GB" sz="1600" dirty="0">
                <a:solidFill>
                  <a:srgbClr val="C00000"/>
                </a:solidFill>
              </a:rPr>
              <a:t>Parent nucleus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shortest dist. to nuclear surface</a:t>
            </a:r>
          </a:p>
        </p:txBody>
      </p:sp>
      <p:grpSp>
        <p:nvGrpSpPr>
          <p:cNvPr id="3" name="Group 2">
            <a:extLst>
              <a:ext uri="{FF2B5EF4-FFF2-40B4-BE49-F238E27FC236}">
                <a16:creationId xmlns:a16="http://schemas.microsoft.com/office/drawing/2014/main" id="{0AD9D31F-5871-4161-BC62-5A9D6B49C5AE}"/>
              </a:ext>
            </a:extLst>
          </p:cNvPr>
          <p:cNvGrpSpPr/>
          <p:nvPr/>
        </p:nvGrpSpPr>
        <p:grpSpPr>
          <a:xfrm>
            <a:off x="1401879" y="1639888"/>
            <a:ext cx="3014245" cy="3903811"/>
            <a:chOff x="1401879" y="1639888"/>
            <a:chExt cx="3014245" cy="3903811"/>
          </a:xfrm>
        </p:grpSpPr>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2" name="TextBox 151">
            <a:extLst>
              <a:ext uri="{FF2B5EF4-FFF2-40B4-BE49-F238E27FC236}">
                <a16:creationId xmlns:a16="http://schemas.microsoft.com/office/drawing/2014/main" id="{E5472755-9D13-4A21-818A-583BF73EAE13}"/>
              </a:ext>
            </a:extLst>
          </p:cNvPr>
          <p:cNvSpPr txBox="1"/>
          <p:nvPr/>
        </p:nvSpPr>
        <p:spPr>
          <a:xfrm>
            <a:off x="9415024" y="138308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Tree>
    <p:extLst>
      <p:ext uri="{BB962C8B-B14F-4D97-AF65-F5344CB8AC3E}">
        <p14:creationId xmlns:p14="http://schemas.microsoft.com/office/powerpoint/2010/main" val="10898216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extLst>
              <p:ext uri="{D42A27DB-BD31-4B8C-83A1-F6EECF244321}">
                <p14:modId xmlns:p14="http://schemas.microsoft.com/office/powerpoint/2010/main" val="4216563162"/>
              </p:ext>
            </p:extLst>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636905331"/>
                  </a:ext>
                </a:extLst>
              </a:tr>
              <a:tr h="460715">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072489557"/>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39115860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extLst>
              <p:ext uri="{D42A27DB-BD31-4B8C-83A1-F6EECF244321}">
                <p14:modId xmlns:p14="http://schemas.microsoft.com/office/powerpoint/2010/main" val="118236245"/>
              </p:ext>
            </p:extLst>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r>
                        <a:rPr lang="en-GB" dirty="0"/>
                        <a:t>Image loader</a:t>
                      </a:r>
                    </a:p>
                    <a:p>
                      <a:endParaRPr lang="en-GB" dirty="0"/>
                    </a:p>
                  </a:txBody>
                  <a:tcPr/>
                </a:tc>
                <a:tc>
                  <a:txBody>
                    <a:bodyPr/>
                    <a:lstStyle/>
                    <a:p>
                      <a:r>
                        <a:rPr lang="en-GB" dirty="0"/>
                        <a:t>File path</a:t>
                      </a:r>
                    </a:p>
                  </a:txBody>
                  <a:tcPr/>
                </a:tc>
                <a:tc>
                  <a:txBody>
                    <a:bodyPr/>
                    <a:lstStyle/>
                    <a:p>
                      <a:r>
                        <a:rPr lang="en-GB" dirty="0"/>
                        <a:t>Load whole stack, load single image</a:t>
                      </a:r>
                    </a:p>
                  </a:txBody>
                  <a:tcPr/>
                </a:tc>
                <a:extLst>
                  <a:ext uri="{0D108BD9-81ED-4DB2-BD59-A6C34878D82A}">
                    <a16:rowId xmlns:a16="http://schemas.microsoft.com/office/drawing/2014/main" val="2636905331"/>
                  </a:ext>
                </a:extLst>
              </a:tr>
              <a:tr h="460715">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072489557"/>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7388779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extLst>
              <p:ext uri="{D42A27DB-BD31-4B8C-83A1-F6EECF244321}">
                <p14:modId xmlns:p14="http://schemas.microsoft.com/office/powerpoint/2010/main" val="944076403"/>
              </p:ext>
            </p:extLst>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r>
                        <a:rPr lang="en-GB" dirty="0"/>
                        <a:t>Image loader</a:t>
                      </a:r>
                    </a:p>
                    <a:p>
                      <a:endParaRPr lang="en-GB" dirty="0"/>
                    </a:p>
                  </a:txBody>
                  <a:tcPr/>
                </a:tc>
                <a:tc>
                  <a:txBody>
                    <a:bodyPr/>
                    <a:lstStyle/>
                    <a:p>
                      <a:r>
                        <a:rPr lang="en-GB" dirty="0"/>
                        <a:t>File path</a:t>
                      </a:r>
                    </a:p>
                  </a:txBody>
                  <a:tcPr/>
                </a:tc>
                <a:tc>
                  <a:txBody>
                    <a:bodyPr/>
                    <a:lstStyle/>
                    <a:p>
                      <a:r>
                        <a:rPr lang="en-GB" dirty="0"/>
                        <a:t>Load whole stack, load single image</a:t>
                      </a:r>
                    </a:p>
                  </a:txBody>
                  <a:tcPr/>
                </a:tc>
                <a:extLst>
                  <a:ext uri="{0D108BD9-81ED-4DB2-BD59-A6C34878D82A}">
                    <a16:rowId xmlns:a16="http://schemas.microsoft.com/office/drawing/2014/main" val="2636905331"/>
                  </a:ext>
                </a:extLst>
              </a:tr>
              <a:tr h="460715">
                <a:tc>
                  <a:txBody>
                    <a:bodyPr/>
                    <a:lstStyle/>
                    <a:p>
                      <a:r>
                        <a:rPr lang="en-GB" dirty="0"/>
                        <a:t>Spot detector</a:t>
                      </a:r>
                    </a:p>
                  </a:txBody>
                  <a:tcPr/>
                </a:tc>
                <a:tc>
                  <a:txBody>
                    <a:bodyPr/>
                    <a:lstStyle/>
                    <a:p>
                      <a:r>
                        <a:rPr lang="en-GB" dirty="0"/>
                        <a:t>Intensity threshold, expected spot radius</a:t>
                      </a:r>
                    </a:p>
                    <a:p>
                      <a:endParaRPr lang="en-GB" dirty="0"/>
                    </a:p>
                  </a:txBody>
                  <a:tcPr/>
                </a:tc>
                <a:tc>
                  <a:txBody>
                    <a:bodyPr/>
                    <a:lstStyle/>
                    <a:p>
                      <a:r>
                        <a:rPr lang="en-GB" dirty="0"/>
                        <a:t>Detect spots in image, automatically set threshold</a:t>
                      </a:r>
                    </a:p>
                  </a:txBody>
                  <a:tcPr/>
                </a:tc>
                <a:extLst>
                  <a:ext uri="{0D108BD9-81ED-4DB2-BD59-A6C34878D82A}">
                    <a16:rowId xmlns:a16="http://schemas.microsoft.com/office/drawing/2014/main" val="4072489557"/>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5265211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r>
                        <a:rPr lang="en-GB" dirty="0"/>
                        <a:t>Image loader</a:t>
                      </a:r>
                    </a:p>
                    <a:p>
                      <a:endParaRPr lang="en-GB" dirty="0"/>
                    </a:p>
                  </a:txBody>
                  <a:tcPr/>
                </a:tc>
                <a:tc>
                  <a:txBody>
                    <a:bodyPr/>
                    <a:lstStyle/>
                    <a:p>
                      <a:r>
                        <a:rPr lang="en-GB" dirty="0"/>
                        <a:t>File path</a:t>
                      </a:r>
                    </a:p>
                  </a:txBody>
                  <a:tcPr/>
                </a:tc>
                <a:tc>
                  <a:txBody>
                    <a:bodyPr/>
                    <a:lstStyle/>
                    <a:p>
                      <a:r>
                        <a:rPr lang="en-GB" dirty="0"/>
                        <a:t>Load whole stack, load single image</a:t>
                      </a:r>
                    </a:p>
                  </a:txBody>
                  <a:tcPr/>
                </a:tc>
                <a:extLst>
                  <a:ext uri="{0D108BD9-81ED-4DB2-BD59-A6C34878D82A}">
                    <a16:rowId xmlns:a16="http://schemas.microsoft.com/office/drawing/2014/main" val="2636905331"/>
                  </a:ext>
                </a:extLst>
              </a:tr>
              <a:tr h="460715">
                <a:tc>
                  <a:txBody>
                    <a:bodyPr/>
                    <a:lstStyle/>
                    <a:p>
                      <a:r>
                        <a:rPr lang="en-GB" dirty="0"/>
                        <a:t>Spot detector</a:t>
                      </a:r>
                    </a:p>
                  </a:txBody>
                  <a:tcPr/>
                </a:tc>
                <a:tc>
                  <a:txBody>
                    <a:bodyPr/>
                    <a:lstStyle/>
                    <a:p>
                      <a:r>
                        <a:rPr lang="en-GB" dirty="0"/>
                        <a:t>Intensity threshold, expected spot radius</a:t>
                      </a:r>
                    </a:p>
                    <a:p>
                      <a:endParaRPr lang="en-GB" dirty="0"/>
                    </a:p>
                  </a:txBody>
                  <a:tcPr/>
                </a:tc>
                <a:tc>
                  <a:txBody>
                    <a:bodyPr/>
                    <a:lstStyle/>
                    <a:p>
                      <a:r>
                        <a:rPr lang="en-GB" dirty="0"/>
                        <a:t>Detect spots in image, automatically set threshold</a:t>
                      </a:r>
                    </a:p>
                  </a:txBody>
                  <a:tcPr/>
                </a:tc>
                <a:extLst>
                  <a:ext uri="{0D108BD9-81ED-4DB2-BD59-A6C34878D82A}">
                    <a16:rowId xmlns:a16="http://schemas.microsoft.com/office/drawing/2014/main" val="4072489557"/>
                  </a:ext>
                </a:extLst>
              </a:tr>
              <a:tr h="263266">
                <a:tc>
                  <a:txBody>
                    <a:bodyPr/>
                    <a:lstStyle/>
                    <a:p>
                      <a:r>
                        <a:rPr lang="en-GB" dirty="0"/>
                        <a:t>Plot window</a:t>
                      </a:r>
                    </a:p>
                  </a:txBody>
                  <a:tcPr/>
                </a:tc>
                <a:tc>
                  <a:txBody>
                    <a:bodyPr/>
                    <a:lstStyle/>
                    <a:p>
                      <a:r>
                        <a:rPr lang="en-GB" dirty="0"/>
                        <a:t>Position on screen, image being displayed</a:t>
                      </a:r>
                    </a:p>
                    <a:p>
                      <a:endParaRPr lang="en-GB" dirty="0"/>
                    </a:p>
                  </a:txBody>
                  <a:tcPr/>
                </a:tc>
                <a:tc>
                  <a:txBody>
                    <a:bodyPr/>
                    <a:lstStyle/>
                    <a:p>
                      <a:r>
                        <a:rPr lang="en-GB" dirty="0"/>
                        <a:t>Move window, close window</a:t>
                      </a:r>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7064119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Defining objects</a:t>
            </a:r>
            <a:endParaRPr lang="en-GB" sz="2800" dirty="0">
              <a:solidFill>
                <a:schemeClr val="tx1"/>
              </a:solidFill>
            </a:endParaRPr>
          </a:p>
        </p:txBody>
      </p:sp>
    </p:spTree>
    <p:extLst>
      <p:ext uri="{BB962C8B-B14F-4D97-AF65-F5344CB8AC3E}">
        <p14:creationId xmlns:p14="http://schemas.microsoft.com/office/powerpoint/2010/main" val="25755477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Defining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6322114" cy="4929411"/>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1"/>
            <a:r>
              <a:rPr lang="en-GB" dirty="0"/>
              <a:t>Refer to object instance with </a:t>
            </a:r>
            <a:r>
              <a:rPr lang="en-GB" i="1" dirty="0" err="1">
                <a:solidFill>
                  <a:schemeClr val="accent1"/>
                </a:solidFill>
              </a:rPr>
              <a:t>obj</a:t>
            </a:r>
            <a:endParaRPr lang="en-GB" i="1" dirty="0">
              <a:solidFill>
                <a:schemeClr val="accent1"/>
              </a:solidFill>
            </a:endParaRPr>
          </a:p>
          <a:p>
            <a:pPr lvl="2"/>
            <a:r>
              <a:rPr lang="en-GB" dirty="0"/>
              <a:t>Always first argument (except for constructor)</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997F8D48-CFA3-4448-9411-BAFFF72FA273}"/>
              </a:ext>
            </a:extLst>
          </p:cNvPr>
          <p:cNvSpPr/>
          <p:nvPr/>
        </p:nvSpPr>
        <p:spPr>
          <a:xfrm>
            <a:off x="335360" y="2326105"/>
            <a:ext cx="6217840" cy="380005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1C481C04-D549-4684-B20F-AF2933B0B540}"/>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spTree>
    <p:extLst>
      <p:ext uri="{BB962C8B-B14F-4D97-AF65-F5344CB8AC3E}">
        <p14:creationId xmlns:p14="http://schemas.microsoft.com/office/powerpoint/2010/main" val="629120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Defining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3"/>
            <a:ext cx="6322114" cy="5491913"/>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1"/>
            <a:r>
              <a:rPr lang="en-GB" dirty="0"/>
              <a:t>Refer to object instance with </a:t>
            </a:r>
            <a:r>
              <a:rPr lang="en-GB" i="1" dirty="0" err="1">
                <a:solidFill>
                  <a:schemeClr val="accent1"/>
                </a:solidFill>
              </a:rPr>
              <a:t>obj</a:t>
            </a:r>
            <a:endParaRPr lang="en-GB" i="1" dirty="0">
              <a:solidFill>
                <a:schemeClr val="accent1"/>
              </a:solidFill>
            </a:endParaRPr>
          </a:p>
          <a:p>
            <a:pPr lvl="2"/>
            <a:r>
              <a:rPr lang="en-GB" dirty="0"/>
              <a:t>Always first argument (except for constructor)</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997F8D48-CFA3-4448-9411-BAFFF72FA273}"/>
              </a:ext>
            </a:extLst>
          </p:cNvPr>
          <p:cNvSpPr/>
          <p:nvPr/>
        </p:nvSpPr>
        <p:spPr>
          <a:xfrm>
            <a:off x="335360" y="3496733"/>
            <a:ext cx="6217840" cy="262943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09F8E341-1EEC-4556-B160-6B688EB74722}"/>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spTree>
    <p:extLst>
      <p:ext uri="{BB962C8B-B14F-4D97-AF65-F5344CB8AC3E}">
        <p14:creationId xmlns:p14="http://schemas.microsoft.com/office/powerpoint/2010/main" val="12200546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Defining objects</a:t>
            </a:r>
          </a:p>
        </p:txBody>
      </p:sp>
      <p:pic>
        <p:nvPicPr>
          <p:cNvPr id="13" name="Picture 12">
            <a:extLst>
              <a:ext uri="{FF2B5EF4-FFF2-40B4-BE49-F238E27FC236}">
                <a16:creationId xmlns:a16="http://schemas.microsoft.com/office/drawing/2014/main" id="{F04E4AF7-17F9-431B-8168-B14A09016AF7}"/>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pic>
        <p:nvPicPr>
          <p:cNvPr id="14" name="Picture 13">
            <a:extLst>
              <a:ext uri="{FF2B5EF4-FFF2-40B4-BE49-F238E27FC236}">
                <a16:creationId xmlns:a16="http://schemas.microsoft.com/office/drawing/2014/main" id="{2BF4A140-896E-481E-B1D6-1210552321A4}"/>
              </a:ext>
            </a:extLst>
          </p:cNvPr>
          <p:cNvPicPr>
            <a:picLocks noChangeAspect="1"/>
          </p:cNvPicPr>
          <p:nvPr/>
        </p:nvPicPr>
        <p:blipFill>
          <a:blip r:embed="rId3"/>
          <a:stretch>
            <a:fillRect/>
          </a:stretch>
        </p:blipFill>
        <p:spPr>
          <a:xfrm>
            <a:off x="6696074" y="1271687"/>
            <a:ext cx="4953000" cy="4667250"/>
          </a:xfrm>
          <a:prstGeom prst="rect">
            <a:avLst/>
          </a:prstGeom>
          <a:ln w="12700">
            <a:solidFill>
              <a:srgbClr val="C00000"/>
            </a:solidFill>
          </a:ln>
        </p:spPr>
      </p:pic>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6322114" cy="4929411"/>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1"/>
            <a:r>
              <a:rPr lang="en-GB" dirty="0"/>
              <a:t>Refer to object instance with </a:t>
            </a:r>
            <a:r>
              <a:rPr lang="en-GB" i="1" dirty="0" err="1">
                <a:solidFill>
                  <a:schemeClr val="accent1"/>
                </a:solidFill>
              </a:rPr>
              <a:t>obj</a:t>
            </a:r>
            <a:endParaRPr lang="en-GB" i="1" dirty="0">
              <a:solidFill>
                <a:schemeClr val="accent1"/>
              </a:solidFill>
            </a:endParaRPr>
          </a:p>
          <a:p>
            <a:pPr lvl="2"/>
            <a:r>
              <a:rPr lang="en-GB" dirty="0"/>
              <a:t>Always first argument (except for constructor)</a:t>
            </a:r>
          </a:p>
          <a:p>
            <a:pPr lvl="1"/>
            <a:endParaRPr lang="en-GB" i="1" dirty="0">
              <a:solidFill>
                <a:schemeClr val="accent1"/>
              </a:solidFill>
            </a:endParaRPr>
          </a:p>
        </p:txBody>
      </p:sp>
      <p:pic>
        <p:nvPicPr>
          <p:cNvPr id="16" name="Picture 15">
            <a:extLst>
              <a:ext uri="{FF2B5EF4-FFF2-40B4-BE49-F238E27FC236}">
                <a16:creationId xmlns:a16="http://schemas.microsoft.com/office/drawing/2014/main" id="{3352CA78-4568-4FDB-8A5C-06B434DF6D4D}"/>
              </a:ext>
            </a:extLst>
          </p:cNvPr>
          <p:cNvPicPr>
            <a:picLocks noChangeAspect="1"/>
          </p:cNvPicPr>
          <p:nvPr/>
        </p:nvPicPr>
        <p:blipFill>
          <a:blip r:embed="rId4"/>
          <a:stretch>
            <a:fillRect/>
          </a:stretch>
        </p:blipFill>
        <p:spPr>
          <a:xfrm>
            <a:off x="6696074" y="1271687"/>
            <a:ext cx="4953000" cy="4667250"/>
          </a:xfrm>
          <a:prstGeom prst="rect">
            <a:avLst/>
          </a:prstGeom>
          <a:ln w="12700">
            <a:solidFill>
              <a:srgbClr val="C00000"/>
            </a:solidFill>
          </a:ln>
        </p:spPr>
      </p:pic>
      <p:sp>
        <p:nvSpPr>
          <p:cNvPr id="11" name="Rectangle 10">
            <a:extLst>
              <a:ext uri="{FF2B5EF4-FFF2-40B4-BE49-F238E27FC236}">
                <a16:creationId xmlns:a16="http://schemas.microsoft.com/office/drawing/2014/main" id="{57B62B0F-9A67-4B57-95D0-3BD868E65D5C}"/>
              </a:ext>
            </a:extLst>
          </p:cNvPr>
          <p:cNvSpPr/>
          <p:nvPr/>
        </p:nvSpPr>
        <p:spPr>
          <a:xfrm>
            <a:off x="7833784" y="1668988"/>
            <a:ext cx="1002243"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AA4B85A-FA92-438C-9292-356F411E1E7F}"/>
              </a:ext>
            </a:extLst>
          </p:cNvPr>
          <p:cNvSpPr/>
          <p:nvPr/>
        </p:nvSpPr>
        <p:spPr>
          <a:xfrm>
            <a:off x="9170459" y="3342213"/>
            <a:ext cx="1002243"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386155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3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3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3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300"/>
                                        <p:tgtEl>
                                          <p:spTgt spid="16"/>
                                        </p:tgtEl>
                                      </p:cBhvr>
                                    </p:animEffect>
                                  </p:childTnLst>
                                </p:cTn>
                              </p:par>
                              <p:par>
                                <p:cTn id="21" presetID="10" presetClass="exit" presetSubtype="0" fill="hold" grpId="1" nodeType="withEffect">
                                  <p:stCondLst>
                                    <p:cond delay="0"/>
                                  </p:stCondLst>
                                  <p:childTnLst>
                                    <p:animEffect transition="out" filter="fade">
                                      <p:cBhvr>
                                        <p:cTn id="22" dur="300"/>
                                        <p:tgtEl>
                                          <p:spTgt spid="10"/>
                                        </p:tgtEl>
                                      </p:cBhvr>
                                    </p:animEffect>
                                    <p:set>
                                      <p:cBhvr>
                                        <p:cTn id="23" dur="1" fill="hold">
                                          <p:stCondLst>
                                            <p:cond delay="2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300"/>
                                        <p:tgtEl>
                                          <p:spTgt spid="11"/>
                                        </p:tgtEl>
                                      </p:cBhvr>
                                    </p:animEffect>
                                    <p:set>
                                      <p:cBhvr>
                                        <p:cTn id="26" dur="1" fill="hold">
                                          <p:stCondLst>
                                            <p:cond delay="2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0" grpId="0" animBg="1"/>
      <p:bldP spid="10"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Using objects</a:t>
            </a:r>
            <a:endParaRPr lang="en-GB" sz="2800" dirty="0">
              <a:solidFill>
                <a:schemeClr val="tx1"/>
              </a:solidFill>
            </a:endParaRPr>
          </a:p>
        </p:txBody>
      </p:sp>
    </p:spTree>
    <p:extLst>
      <p:ext uri="{BB962C8B-B14F-4D97-AF65-F5344CB8AC3E}">
        <p14:creationId xmlns:p14="http://schemas.microsoft.com/office/powerpoint/2010/main" val="3612666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Structure arrays</a:t>
            </a:r>
            <a:endParaRPr lang="en-GB" sz="2800" dirty="0">
              <a:solidFill>
                <a:schemeClr val="tx1"/>
              </a:solidFill>
            </a:endParaRPr>
          </a:p>
        </p:txBody>
      </p:sp>
    </p:spTree>
    <p:extLst>
      <p:ext uri="{BB962C8B-B14F-4D97-AF65-F5344CB8AC3E}">
        <p14:creationId xmlns:p14="http://schemas.microsoft.com/office/powerpoint/2010/main" val="31732634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D937AF0-14FA-4D76-BE3B-13345D8D7A68}"/>
              </a:ext>
            </a:extLst>
          </p:cNvPr>
          <p:cNvPicPr>
            <a:picLocks noChangeAspect="1"/>
          </p:cNvPicPr>
          <p:nvPr/>
        </p:nvPicPr>
        <p:blipFill>
          <a:blip r:embed="rId2"/>
          <a:stretch>
            <a:fillRect/>
          </a:stretch>
        </p:blipFill>
        <p:spPr>
          <a:xfrm>
            <a:off x="6696074" y="2290862"/>
            <a:ext cx="4953000" cy="3648075"/>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830997"/>
          </a:xfrm>
          <a:prstGeom prst="rect">
            <a:avLst/>
          </a:prstGeom>
          <a:noFill/>
        </p:spPr>
        <p:txBody>
          <a:bodyPr wrap="square" rtlCol="0">
            <a:spAutoFit/>
          </a:bodyPr>
          <a:lstStyle/>
          <a:p>
            <a:pPr algn="ctr"/>
            <a:r>
              <a:rPr lang="en-GB" sz="2400" dirty="0">
                <a:solidFill>
                  <a:srgbClr val="C00000"/>
                </a:solidFill>
              </a:rPr>
              <a:t>Loading pixel array and calibration to workspace</a:t>
            </a:r>
          </a:p>
        </p:txBody>
      </p:sp>
      <p:sp>
        <p:nvSpPr>
          <p:cNvPr id="14" name="Rectangle 13">
            <a:extLst>
              <a:ext uri="{FF2B5EF4-FFF2-40B4-BE49-F238E27FC236}">
                <a16:creationId xmlns:a16="http://schemas.microsoft.com/office/drawing/2014/main" id="{14328B32-AB1B-4F72-8608-0E5DE2899774}"/>
              </a:ext>
            </a:extLst>
          </p:cNvPr>
          <p:cNvSpPr/>
          <p:nvPr/>
        </p:nvSpPr>
        <p:spPr>
          <a:xfrm>
            <a:off x="335360" y="3098800"/>
            <a:ext cx="6217840" cy="30273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089908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82FB25-B4BB-4864-8FDD-5BCC6951F742}"/>
              </a:ext>
            </a:extLst>
          </p:cNvPr>
          <p:cNvPicPr>
            <a:picLocks noChangeAspect="1"/>
          </p:cNvPicPr>
          <p:nvPr/>
        </p:nvPicPr>
        <p:blipFill>
          <a:blip r:embed="rId2"/>
          <a:stretch>
            <a:fillRect/>
          </a:stretch>
        </p:blipFill>
        <p:spPr>
          <a:xfrm>
            <a:off x="6696074" y="2290862"/>
            <a:ext cx="4953000" cy="3648075"/>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830997"/>
          </a:xfrm>
          <a:prstGeom prst="rect">
            <a:avLst/>
          </a:prstGeom>
          <a:noFill/>
        </p:spPr>
        <p:txBody>
          <a:bodyPr wrap="square" rtlCol="0">
            <a:spAutoFit/>
          </a:bodyPr>
          <a:lstStyle/>
          <a:p>
            <a:pPr algn="ctr"/>
            <a:r>
              <a:rPr lang="en-GB" sz="2400" dirty="0">
                <a:solidFill>
                  <a:srgbClr val="C00000"/>
                </a:solidFill>
              </a:rPr>
              <a:t>Creating a new instance </a:t>
            </a:r>
          </a:p>
          <a:p>
            <a:pPr algn="ctr"/>
            <a:r>
              <a:rPr lang="en-GB" sz="2400" dirty="0">
                <a:solidFill>
                  <a:srgbClr val="C00000"/>
                </a:solidFill>
              </a:rPr>
              <a:t>of the class (our object)</a:t>
            </a:r>
          </a:p>
        </p:txBody>
      </p:sp>
      <p:sp>
        <p:nvSpPr>
          <p:cNvPr id="7" name="Rectangle 6">
            <a:extLst>
              <a:ext uri="{FF2B5EF4-FFF2-40B4-BE49-F238E27FC236}">
                <a16:creationId xmlns:a16="http://schemas.microsoft.com/office/drawing/2014/main" id="{DCEFAF8C-9276-43A2-9A1B-08D47A38E556}"/>
              </a:ext>
            </a:extLst>
          </p:cNvPr>
          <p:cNvSpPr/>
          <p:nvPr/>
        </p:nvSpPr>
        <p:spPr>
          <a:xfrm>
            <a:off x="335360" y="3098800"/>
            <a:ext cx="6217840" cy="30273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268565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21F7B0-9D10-453A-BFD6-48EF45384397}"/>
              </a:ext>
            </a:extLst>
          </p:cNvPr>
          <p:cNvPicPr>
            <a:picLocks noChangeAspect="1"/>
          </p:cNvPicPr>
          <p:nvPr/>
        </p:nvPicPr>
        <p:blipFill>
          <a:blip r:embed="rId2"/>
          <a:stretch>
            <a:fillRect/>
          </a:stretch>
        </p:blipFill>
        <p:spPr>
          <a:xfrm>
            <a:off x="6696074" y="2290862"/>
            <a:ext cx="4953000" cy="3648075"/>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830997"/>
          </a:xfrm>
          <a:prstGeom prst="rect">
            <a:avLst/>
          </a:prstGeom>
          <a:noFill/>
        </p:spPr>
        <p:txBody>
          <a:bodyPr wrap="square" rtlCol="0">
            <a:spAutoFit/>
          </a:bodyPr>
          <a:lstStyle/>
          <a:p>
            <a:pPr algn="ctr"/>
            <a:r>
              <a:rPr lang="en-GB" sz="2400" dirty="0">
                <a:solidFill>
                  <a:srgbClr val="C00000"/>
                </a:solidFill>
              </a:rPr>
              <a:t>Accessing properties of </a:t>
            </a:r>
          </a:p>
          <a:p>
            <a:pPr algn="ctr"/>
            <a:r>
              <a:rPr lang="en-GB" sz="2400" dirty="0">
                <a:solidFill>
                  <a:srgbClr val="C00000"/>
                </a:solidFill>
              </a:rPr>
              <a:t>our object</a:t>
            </a:r>
          </a:p>
        </p:txBody>
      </p:sp>
      <p:sp>
        <p:nvSpPr>
          <p:cNvPr id="7" name="Rectangle 6">
            <a:extLst>
              <a:ext uri="{FF2B5EF4-FFF2-40B4-BE49-F238E27FC236}">
                <a16:creationId xmlns:a16="http://schemas.microsoft.com/office/drawing/2014/main" id="{7272224A-65CE-4992-BA72-7701C08B4A69}"/>
              </a:ext>
            </a:extLst>
          </p:cNvPr>
          <p:cNvSpPr/>
          <p:nvPr/>
        </p:nvSpPr>
        <p:spPr>
          <a:xfrm>
            <a:off x="335360" y="4301066"/>
            <a:ext cx="6217840" cy="182509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38627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pic>
        <p:nvPicPr>
          <p:cNvPr id="12" name="Picture 11">
            <a:extLst>
              <a:ext uri="{FF2B5EF4-FFF2-40B4-BE49-F238E27FC236}">
                <a16:creationId xmlns:a16="http://schemas.microsoft.com/office/drawing/2014/main" id="{A857A225-BC11-4C1A-8E80-112E4930AE58}"/>
              </a:ext>
            </a:extLst>
          </p:cNvPr>
          <p:cNvPicPr>
            <a:picLocks noChangeAspect="1"/>
          </p:cNvPicPr>
          <p:nvPr/>
        </p:nvPicPr>
        <p:blipFill>
          <a:blip r:embed="rId2"/>
          <a:stretch>
            <a:fillRect/>
          </a:stretch>
        </p:blipFill>
        <p:spPr>
          <a:xfrm>
            <a:off x="6696074" y="2290862"/>
            <a:ext cx="4953000" cy="3648075"/>
          </a:xfrm>
          <a:prstGeom prst="rect">
            <a:avLst/>
          </a:prstGeom>
          <a:ln w="12700">
            <a:solidFill>
              <a:srgbClr val="C00000"/>
            </a:solidFill>
          </a:ln>
        </p:spPr>
      </p:pic>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830997"/>
          </a:xfrm>
          <a:prstGeom prst="rect">
            <a:avLst/>
          </a:prstGeom>
          <a:noFill/>
        </p:spPr>
        <p:txBody>
          <a:bodyPr wrap="square" rtlCol="0">
            <a:spAutoFit/>
          </a:bodyPr>
          <a:lstStyle/>
          <a:p>
            <a:pPr algn="ctr"/>
            <a:r>
              <a:rPr lang="en-GB" sz="2400" dirty="0">
                <a:solidFill>
                  <a:srgbClr val="C00000"/>
                </a:solidFill>
              </a:rPr>
              <a:t>Using a method from </a:t>
            </a:r>
          </a:p>
          <a:p>
            <a:pPr algn="ctr"/>
            <a:r>
              <a:rPr lang="en-GB" sz="2400" dirty="0">
                <a:solidFill>
                  <a:srgbClr val="C00000"/>
                </a:solidFill>
              </a:rPr>
              <a:t>our object</a:t>
            </a:r>
          </a:p>
        </p:txBody>
      </p:sp>
    </p:spTree>
    <p:extLst>
      <p:ext uri="{BB962C8B-B14F-4D97-AF65-F5344CB8AC3E}">
        <p14:creationId xmlns:p14="http://schemas.microsoft.com/office/powerpoint/2010/main" val="359790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830997"/>
          </a:xfrm>
          <a:prstGeom prst="rect">
            <a:avLst/>
          </a:prstGeom>
          <a:noFill/>
        </p:spPr>
        <p:txBody>
          <a:bodyPr wrap="square" rtlCol="0">
            <a:spAutoFit/>
          </a:bodyPr>
          <a:lstStyle/>
          <a:p>
            <a:pPr algn="ctr"/>
            <a:r>
              <a:rPr lang="en-GB" sz="2400" dirty="0">
                <a:solidFill>
                  <a:srgbClr val="C00000"/>
                </a:solidFill>
              </a:rPr>
              <a:t>Using a method from </a:t>
            </a:r>
          </a:p>
          <a:p>
            <a:pPr algn="ctr"/>
            <a:r>
              <a:rPr lang="en-GB" sz="2400" dirty="0">
                <a:solidFill>
                  <a:srgbClr val="C00000"/>
                </a:solidFill>
              </a:rPr>
              <a:t>our object</a:t>
            </a:r>
          </a:p>
        </p:txBody>
      </p:sp>
      <p:pic>
        <p:nvPicPr>
          <p:cNvPr id="4" name="Picture 3">
            <a:extLst>
              <a:ext uri="{FF2B5EF4-FFF2-40B4-BE49-F238E27FC236}">
                <a16:creationId xmlns:a16="http://schemas.microsoft.com/office/drawing/2014/main" id="{1D3EF490-A0C7-41DE-BAAF-1B8B40836E2B}"/>
              </a:ext>
            </a:extLst>
          </p:cNvPr>
          <p:cNvPicPr>
            <a:picLocks noChangeAspect="1"/>
          </p:cNvPicPr>
          <p:nvPr/>
        </p:nvPicPr>
        <p:blipFill>
          <a:blip r:embed="rId2"/>
          <a:stretch>
            <a:fillRect/>
          </a:stretch>
        </p:blipFill>
        <p:spPr>
          <a:xfrm>
            <a:off x="7672387" y="2100361"/>
            <a:ext cx="3248025" cy="4029075"/>
          </a:xfrm>
          <a:prstGeom prst="rect">
            <a:avLst/>
          </a:prstGeom>
        </p:spPr>
      </p:pic>
    </p:spTree>
    <p:extLst>
      <p:ext uri="{BB962C8B-B14F-4D97-AF65-F5344CB8AC3E}">
        <p14:creationId xmlns:p14="http://schemas.microsoft.com/office/powerpoint/2010/main" val="25464912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1446550"/>
          </a:xfrm>
          <a:prstGeom prst="rect">
            <a:avLst/>
          </a:prstGeom>
          <a:noFill/>
        </p:spPr>
        <p:txBody>
          <a:bodyPr wrap="square" rtlCol="0">
            <a:spAutoFit/>
          </a:bodyPr>
          <a:lstStyle/>
          <a:p>
            <a:pPr algn="ctr"/>
            <a:r>
              <a:rPr lang="en-GB" sz="3200" dirty="0"/>
              <a:t>Advanced image reading (Bio-Formats)</a:t>
            </a:r>
          </a:p>
          <a:p>
            <a:pPr algn="ctr"/>
            <a:endParaRPr lang="en-GB" sz="3200" dirty="0">
              <a:solidFill>
                <a:schemeClr val="tx1"/>
              </a:solidFill>
            </a:endParaRPr>
          </a:p>
          <a:p>
            <a:pPr algn="ctr"/>
            <a:r>
              <a:rPr lang="en-GB" sz="2400" dirty="0">
                <a:solidFill>
                  <a:schemeClr val="tx1"/>
                </a:solidFill>
              </a:rPr>
              <a:t>This is a chance to see OOP in action</a:t>
            </a:r>
            <a:endParaRPr lang="en-GB" sz="2000" dirty="0">
              <a:solidFill>
                <a:schemeClr val="tx1"/>
              </a:solidFill>
            </a:endParaRPr>
          </a:p>
        </p:txBody>
      </p:sp>
    </p:spTree>
    <p:extLst>
      <p:ext uri="{BB962C8B-B14F-4D97-AF65-F5344CB8AC3E}">
        <p14:creationId xmlns:p14="http://schemas.microsoft.com/office/powerpoint/2010/main" val="33619387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52687" cy="4929411"/>
          </a:xfrm>
        </p:spPr>
        <p:txBody>
          <a:bodyPr/>
          <a:lstStyle/>
          <a:p>
            <a:r>
              <a:rPr lang="en-GB" dirty="0"/>
              <a:t>What is Bio-Formats Reader?</a:t>
            </a:r>
          </a:p>
          <a:p>
            <a:pPr lvl="1"/>
            <a:r>
              <a:rPr lang="en-GB" dirty="0">
                <a:solidFill>
                  <a:srgbClr val="C00000"/>
                </a:solidFill>
              </a:rPr>
              <a:t>Java-based library for reading proprietary image formats</a:t>
            </a:r>
          </a:p>
          <a:p>
            <a:pPr lvl="1"/>
            <a:r>
              <a:rPr lang="en-GB" dirty="0">
                <a:solidFill>
                  <a:srgbClr val="C00000"/>
                </a:solidFill>
              </a:rPr>
              <a:t>Developed by The Open Microscopy Environment (OME)</a:t>
            </a:r>
          </a:p>
          <a:p>
            <a:pPr lvl="1"/>
            <a:endParaRPr lang="en-GB" sz="1200" dirty="0">
              <a:solidFill>
                <a:schemeClr val="accent1"/>
              </a:solidFill>
            </a:endParaRPr>
          </a:p>
          <a:p>
            <a:r>
              <a:rPr lang="en-GB" dirty="0"/>
              <a:t>What formats does it support?</a:t>
            </a:r>
          </a:p>
          <a:p>
            <a:pPr lvl="1"/>
            <a:r>
              <a:rPr lang="en-GB" dirty="0"/>
              <a:t>Over 150 formats supported</a:t>
            </a:r>
          </a:p>
          <a:p>
            <a:pPr lvl="1"/>
            <a:r>
              <a:rPr lang="en-GB" dirty="0"/>
              <a:t>Of note for users of Wolfson Bioimaging Facility</a:t>
            </a:r>
          </a:p>
          <a:p>
            <a:pPr lvl="2"/>
            <a:r>
              <a:rPr lang="en-GB" dirty="0"/>
              <a:t>Leica .lif (most </a:t>
            </a:r>
            <a:r>
              <a:rPr lang="en-GB" dirty="0" err="1"/>
              <a:t>widefields</a:t>
            </a:r>
            <a:r>
              <a:rPr lang="en-GB" dirty="0"/>
              <a:t> and </a:t>
            </a:r>
            <a:r>
              <a:rPr lang="en-GB" dirty="0" err="1"/>
              <a:t>confocals</a:t>
            </a:r>
            <a:r>
              <a:rPr lang="en-GB" dirty="0"/>
              <a:t>)</a:t>
            </a:r>
          </a:p>
          <a:p>
            <a:pPr lvl="2"/>
            <a:r>
              <a:rPr lang="en-GB" dirty="0"/>
              <a:t>Zeiss .</a:t>
            </a:r>
            <a:r>
              <a:rPr lang="en-GB" dirty="0" err="1"/>
              <a:t>czi</a:t>
            </a:r>
            <a:r>
              <a:rPr lang="en-GB" dirty="0"/>
              <a:t> (lightsheet)</a:t>
            </a:r>
          </a:p>
          <a:p>
            <a:pPr lvl="2"/>
            <a:r>
              <a:rPr lang="en-GB" dirty="0"/>
              <a:t>PerkinElmer .flex (high content system)</a:t>
            </a:r>
          </a:p>
        </p:txBody>
      </p:sp>
    </p:spTree>
    <p:extLst>
      <p:ext uri="{BB962C8B-B14F-4D97-AF65-F5344CB8AC3E}">
        <p14:creationId xmlns:p14="http://schemas.microsoft.com/office/powerpoint/2010/main" val="28293996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52687" cy="4929411"/>
          </a:xfrm>
        </p:spPr>
        <p:txBody>
          <a:bodyPr/>
          <a:lstStyle/>
          <a:p>
            <a:r>
              <a:rPr lang="en-GB" dirty="0"/>
              <a:t>Bio-Formats can also read image metadata</a:t>
            </a:r>
          </a:p>
          <a:p>
            <a:pPr lvl="1"/>
            <a:r>
              <a:rPr lang="en-GB" dirty="0"/>
              <a:t>Metadata is information about the image, included in the file</a:t>
            </a:r>
          </a:p>
          <a:p>
            <a:endParaRPr lang="en-GB" sz="1200" dirty="0"/>
          </a:p>
          <a:p>
            <a:r>
              <a:rPr lang="en-GB" dirty="0"/>
              <a:t>Metadata can include</a:t>
            </a:r>
          </a:p>
          <a:p>
            <a:pPr lvl="1"/>
            <a:r>
              <a:rPr lang="en-GB" dirty="0"/>
              <a:t>Time and date</a:t>
            </a:r>
          </a:p>
          <a:p>
            <a:pPr lvl="1"/>
            <a:r>
              <a:rPr lang="en-GB" dirty="0"/>
              <a:t>Spatial calibration (distance per pixel)</a:t>
            </a:r>
          </a:p>
          <a:p>
            <a:pPr lvl="1"/>
            <a:r>
              <a:rPr lang="en-GB" dirty="0"/>
              <a:t>Illumination parameters (e.g. laser powers)</a:t>
            </a:r>
          </a:p>
          <a:p>
            <a:pPr lvl="1"/>
            <a:endParaRPr lang="en-GB" sz="1200" dirty="0"/>
          </a:p>
          <a:p>
            <a:r>
              <a:rPr lang="en-GB" dirty="0"/>
              <a:t>Metadata is stored in a standardised OME format</a:t>
            </a:r>
          </a:p>
          <a:p>
            <a:pPr lvl="1"/>
            <a:r>
              <a:rPr lang="en-GB" dirty="0"/>
              <a:t>Promotes consistency in metadata access between formats</a:t>
            </a:r>
          </a:p>
          <a:p>
            <a:pPr lvl="1"/>
            <a:endParaRPr lang="en-GB" dirty="0"/>
          </a:p>
        </p:txBody>
      </p:sp>
    </p:spTree>
    <p:extLst>
      <p:ext uri="{BB962C8B-B14F-4D97-AF65-F5344CB8AC3E}">
        <p14:creationId xmlns:p14="http://schemas.microsoft.com/office/powerpoint/2010/main" val="19904556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pic>
        <p:nvPicPr>
          <p:cNvPr id="6" name="Picture 5">
            <a:extLst>
              <a:ext uri="{FF2B5EF4-FFF2-40B4-BE49-F238E27FC236}">
                <a16:creationId xmlns:a16="http://schemas.microsoft.com/office/drawing/2014/main" id="{F0A0DF38-AA98-4F13-A614-43A9BF2FA188}"/>
              </a:ext>
            </a:extLst>
          </p:cNvPr>
          <p:cNvPicPr>
            <a:picLocks noChangeAspect="1"/>
          </p:cNvPicPr>
          <p:nvPr/>
        </p:nvPicPr>
        <p:blipFill>
          <a:blip r:embed="rId2"/>
          <a:stretch>
            <a:fillRect/>
          </a:stretch>
        </p:blipFill>
        <p:spPr>
          <a:xfrm>
            <a:off x="3120390" y="1233963"/>
            <a:ext cx="5951220" cy="4390073"/>
          </a:xfrm>
          <a:prstGeom prst="rect">
            <a:avLst/>
          </a:prstGeom>
        </p:spPr>
      </p:pic>
      <p:sp>
        <p:nvSpPr>
          <p:cNvPr id="7" name="Content Placeholder 2">
            <a:extLst>
              <a:ext uri="{FF2B5EF4-FFF2-40B4-BE49-F238E27FC236}">
                <a16:creationId xmlns:a16="http://schemas.microsoft.com/office/drawing/2014/main" id="{83FAC257-4F30-476D-B3AB-AAE368C3EFB2}"/>
              </a:ext>
            </a:extLst>
          </p:cNvPr>
          <p:cNvSpPr txBox="1">
            <a:spLocks/>
          </p:cNvSpPr>
          <p:nvPr/>
        </p:nvSpPr>
        <p:spPr>
          <a:xfrm>
            <a:off x="357051" y="5603956"/>
            <a:ext cx="11477898" cy="452508"/>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dirty="0">
                <a:solidFill>
                  <a:srgbClr val="C00000"/>
                </a:solidFill>
              </a:rPr>
              <a:t>https://docs.openmicroscopy.org/bio-formats/6.3.1/users/matlab/</a:t>
            </a:r>
          </a:p>
        </p:txBody>
      </p:sp>
    </p:spTree>
    <p:extLst>
      <p:ext uri="{BB962C8B-B14F-4D97-AF65-F5344CB8AC3E}">
        <p14:creationId xmlns:p14="http://schemas.microsoft.com/office/powerpoint/2010/main" val="3042608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43685"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8" name="TextBox 7">
            <a:extLst>
              <a:ext uri="{FF2B5EF4-FFF2-40B4-BE49-F238E27FC236}">
                <a16:creationId xmlns:a16="http://schemas.microsoft.com/office/drawing/2014/main" id="{698A750A-6C9F-4079-8996-E2EBC2D7AA34}"/>
              </a:ext>
            </a:extLst>
          </p:cNvPr>
          <p:cNvSpPr txBox="1"/>
          <p:nvPr/>
        </p:nvSpPr>
        <p:spPr>
          <a:xfrm>
            <a:off x="1043356" y="2550631"/>
            <a:ext cx="2511845" cy="461665"/>
          </a:xfrm>
          <a:prstGeom prst="rect">
            <a:avLst/>
          </a:prstGeom>
          <a:noFill/>
        </p:spPr>
        <p:txBody>
          <a:bodyPr wrap="square" rtlCol="0">
            <a:spAutoFit/>
          </a:bodyPr>
          <a:lstStyle/>
          <a:p>
            <a:pPr algn="ctr"/>
            <a:r>
              <a:rPr lang="en-GB" sz="2400" dirty="0">
                <a:solidFill>
                  <a:srgbClr val="FF0000"/>
                </a:solidFill>
              </a:rPr>
              <a:t>Core image data</a:t>
            </a:r>
          </a:p>
        </p:txBody>
      </p:sp>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2299279"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D789864-6F43-4C66-A19B-D5CD905F5167}"/>
              </a:ext>
            </a:extLst>
          </p:cNvPr>
          <p:cNvSpPr/>
          <p:nvPr/>
        </p:nvSpPr>
        <p:spPr>
          <a:xfrm>
            <a:off x="1803978" y="5529516"/>
            <a:ext cx="990600"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4838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3152775"/>
            <a:ext cx="7382512" cy="297338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56731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04356"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4" name="Picture 3">
            <a:extLst>
              <a:ext uri="{FF2B5EF4-FFF2-40B4-BE49-F238E27FC236}">
                <a16:creationId xmlns:a16="http://schemas.microsoft.com/office/drawing/2014/main" id="{0B7C4C01-A85C-4AED-9728-320282EA0375}"/>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8" name="TextBox 7">
            <a:extLst>
              <a:ext uri="{FF2B5EF4-FFF2-40B4-BE49-F238E27FC236}">
                <a16:creationId xmlns:a16="http://schemas.microsoft.com/office/drawing/2014/main" id="{6BE922B2-67E8-47AC-AF07-F6EA0C29FFFC}"/>
              </a:ext>
            </a:extLst>
          </p:cNvPr>
          <p:cNvSpPr txBox="1"/>
          <p:nvPr/>
        </p:nvSpPr>
        <p:spPr>
          <a:xfrm>
            <a:off x="863094" y="2181299"/>
            <a:ext cx="3286120" cy="830997"/>
          </a:xfrm>
          <a:prstGeom prst="rect">
            <a:avLst/>
          </a:prstGeom>
          <a:noFill/>
        </p:spPr>
        <p:txBody>
          <a:bodyPr wrap="square" rtlCol="0">
            <a:spAutoFit/>
          </a:bodyPr>
          <a:lstStyle/>
          <a:p>
            <a:pPr algn="ctr"/>
            <a:r>
              <a:rPr lang="en-GB" sz="2400" dirty="0">
                <a:solidFill>
                  <a:srgbClr val="FF0000"/>
                </a:solidFill>
              </a:rPr>
              <a:t>Image pixel data</a:t>
            </a:r>
          </a:p>
          <a:p>
            <a:pPr algn="ctr"/>
            <a:r>
              <a:rPr lang="en-GB" sz="2400" dirty="0">
                <a:solidFill>
                  <a:srgbClr val="FF0000"/>
                </a:solidFill>
              </a:rPr>
              <a:t>(one row per image)</a:t>
            </a:r>
          </a:p>
        </p:txBody>
      </p:sp>
      <p:cxnSp>
        <p:nvCxnSpPr>
          <p:cNvPr id="9" name="Straight Arrow Connector 8">
            <a:extLst>
              <a:ext uri="{FF2B5EF4-FFF2-40B4-BE49-F238E27FC236}">
                <a16:creationId xmlns:a16="http://schemas.microsoft.com/office/drawing/2014/main" id="{78EA699F-6C47-4EDB-9CD8-60096D04C7E5}"/>
              </a:ext>
            </a:extLst>
          </p:cNvPr>
          <p:cNvCxnSpPr>
            <a:cxnSpLocks/>
          </p:cNvCxnSpPr>
          <p:nvPr/>
        </p:nvCxnSpPr>
        <p:spPr>
          <a:xfrm>
            <a:off x="2506154" y="3010233"/>
            <a:ext cx="0" cy="161092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071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13" name="Picture 12">
            <a:extLst>
              <a:ext uri="{FF2B5EF4-FFF2-40B4-BE49-F238E27FC236}">
                <a16:creationId xmlns:a16="http://schemas.microsoft.com/office/drawing/2014/main" id="{D1401F43-13AF-47DC-8482-95D48E32B29B}"/>
              </a:ext>
            </a:extLst>
          </p:cNvPr>
          <p:cNvPicPr>
            <a:picLocks noChangeAspect="1"/>
          </p:cNvPicPr>
          <p:nvPr/>
        </p:nvPicPr>
        <p:blipFill>
          <a:blip r:embed="rId2"/>
          <a:stretch>
            <a:fillRect/>
          </a:stretch>
        </p:blipFill>
        <p:spPr>
          <a:xfrm>
            <a:off x="1189940" y="3183227"/>
            <a:ext cx="9812119" cy="2857899"/>
          </a:xfrm>
          <a:prstGeom prst="rect">
            <a:avLst/>
          </a:prstGeom>
          <a:ln w="12700">
            <a:solidFill>
              <a:srgbClr val="C00000"/>
            </a:solidFill>
          </a:ln>
        </p:spPr>
      </p:pic>
    </p:spTree>
    <p:extLst>
      <p:ext uri="{BB962C8B-B14F-4D97-AF65-F5344CB8AC3E}">
        <p14:creationId xmlns:p14="http://schemas.microsoft.com/office/powerpoint/2010/main" val="26927036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83014"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39BC66F3-F19A-400A-8C3C-37382DBA86C5}"/>
              </a:ext>
            </a:extLst>
          </p:cNvPr>
          <p:cNvPicPr>
            <a:picLocks noChangeAspect="1"/>
          </p:cNvPicPr>
          <p:nvPr/>
        </p:nvPicPr>
        <p:blipFill>
          <a:blip r:embed="rId2"/>
          <a:stretch>
            <a:fillRect/>
          </a:stretch>
        </p:blipFill>
        <p:spPr>
          <a:xfrm>
            <a:off x="1189940" y="2325858"/>
            <a:ext cx="9812119" cy="3715268"/>
          </a:xfrm>
          <a:prstGeom prst="rect">
            <a:avLst/>
          </a:prstGeom>
          <a:ln w="12700">
            <a:solidFill>
              <a:srgbClr val="C00000"/>
            </a:solidFill>
          </a:ln>
        </p:spPr>
      </p:pic>
    </p:spTree>
    <p:extLst>
      <p:ext uri="{BB962C8B-B14F-4D97-AF65-F5344CB8AC3E}">
        <p14:creationId xmlns:p14="http://schemas.microsoft.com/office/powerpoint/2010/main" val="10059534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83014"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4" name="Picture 3">
            <a:extLst>
              <a:ext uri="{FF2B5EF4-FFF2-40B4-BE49-F238E27FC236}">
                <a16:creationId xmlns:a16="http://schemas.microsoft.com/office/drawing/2014/main" id="{0B7C4C01-A85C-4AED-9728-320282EA0375}"/>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11" name="TextBox 10">
            <a:extLst>
              <a:ext uri="{FF2B5EF4-FFF2-40B4-BE49-F238E27FC236}">
                <a16:creationId xmlns:a16="http://schemas.microsoft.com/office/drawing/2014/main" id="{6AD838A8-CE80-4A24-A1F0-B68CD81EEBC4}"/>
              </a:ext>
            </a:extLst>
          </p:cNvPr>
          <p:cNvSpPr txBox="1"/>
          <p:nvPr/>
        </p:nvSpPr>
        <p:spPr>
          <a:xfrm>
            <a:off x="4437743" y="2548568"/>
            <a:ext cx="2511845" cy="461665"/>
          </a:xfrm>
          <a:prstGeom prst="rect">
            <a:avLst/>
          </a:prstGeom>
          <a:noFill/>
        </p:spPr>
        <p:txBody>
          <a:bodyPr wrap="square" rtlCol="0">
            <a:spAutoFit/>
          </a:bodyPr>
          <a:lstStyle/>
          <a:p>
            <a:pPr algn="ctr"/>
            <a:r>
              <a:rPr lang="en-GB" sz="2400" dirty="0">
                <a:solidFill>
                  <a:srgbClr val="FF0000"/>
                </a:solidFill>
              </a:rPr>
              <a:t>Image description</a:t>
            </a:r>
          </a:p>
        </p:txBody>
      </p:sp>
      <p:cxnSp>
        <p:nvCxnSpPr>
          <p:cNvPr id="12" name="Straight Arrow Connector 11">
            <a:extLst>
              <a:ext uri="{FF2B5EF4-FFF2-40B4-BE49-F238E27FC236}">
                <a16:creationId xmlns:a16="http://schemas.microsoft.com/office/drawing/2014/main" id="{31E18EA5-AE6D-44C9-B016-5158DDC4E720}"/>
              </a:ext>
            </a:extLst>
          </p:cNvPr>
          <p:cNvCxnSpPr>
            <a:cxnSpLocks/>
          </p:cNvCxnSpPr>
          <p:nvPr/>
        </p:nvCxnSpPr>
        <p:spPr>
          <a:xfrm>
            <a:off x="5693666" y="3008170"/>
            <a:ext cx="0" cy="161092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7132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352C15A-C06C-4D14-84AB-04063CF017C2}"/>
              </a:ext>
            </a:extLst>
          </p:cNvPr>
          <p:cNvSpPr txBox="1"/>
          <p:nvPr/>
        </p:nvSpPr>
        <p:spPr>
          <a:xfrm>
            <a:off x="2629032" y="2181299"/>
            <a:ext cx="3466968" cy="830997"/>
          </a:xfrm>
          <a:prstGeom prst="rect">
            <a:avLst/>
          </a:prstGeom>
          <a:noFill/>
        </p:spPr>
        <p:txBody>
          <a:bodyPr wrap="square" rtlCol="0">
            <a:spAutoFit/>
          </a:bodyPr>
          <a:lstStyle/>
          <a:p>
            <a:pPr algn="ctr"/>
            <a:r>
              <a:rPr lang="en-GB" sz="2400" dirty="0">
                <a:solidFill>
                  <a:srgbClr val="FF0000"/>
                </a:solidFill>
              </a:rPr>
              <a:t>Raw metadata</a:t>
            </a:r>
          </a:p>
          <a:p>
            <a:pPr algn="ctr"/>
            <a:r>
              <a:rPr lang="en-GB" sz="2400" dirty="0">
                <a:solidFill>
                  <a:srgbClr val="FF0000"/>
                </a:solidFill>
              </a:rPr>
              <a:t>(Java </a:t>
            </a:r>
            <a:r>
              <a:rPr lang="en-GB" sz="2400" dirty="0" err="1">
                <a:solidFill>
                  <a:srgbClr val="FF0000"/>
                </a:solidFill>
              </a:rPr>
              <a:t>HashTable</a:t>
            </a:r>
            <a:r>
              <a:rPr lang="en-GB" sz="2400" dirty="0">
                <a:solidFill>
                  <a:srgbClr val="FF0000"/>
                </a:solidFill>
              </a:rPr>
              <a:t> object)</a:t>
            </a:r>
          </a:p>
        </p:txBody>
      </p:sp>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73182"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4352992"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2541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352C15A-C06C-4D14-84AB-04063CF017C2}"/>
              </a:ext>
            </a:extLst>
          </p:cNvPr>
          <p:cNvSpPr txBox="1"/>
          <p:nvPr/>
        </p:nvSpPr>
        <p:spPr>
          <a:xfrm>
            <a:off x="4676907" y="2550631"/>
            <a:ext cx="3466968" cy="461665"/>
          </a:xfrm>
          <a:prstGeom prst="rect">
            <a:avLst/>
          </a:prstGeom>
          <a:noFill/>
        </p:spPr>
        <p:txBody>
          <a:bodyPr wrap="square" rtlCol="0">
            <a:spAutoFit/>
          </a:bodyPr>
          <a:lstStyle/>
          <a:p>
            <a:pPr algn="ctr"/>
            <a:r>
              <a:rPr lang="en-GB" sz="2400" dirty="0">
                <a:solidFill>
                  <a:srgbClr val="FF0000"/>
                </a:solidFill>
              </a:rPr>
              <a:t>Colourmap data</a:t>
            </a:r>
          </a:p>
        </p:txBody>
      </p:sp>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92846"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6400867"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0246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73182"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7" name="TextBox 6">
            <a:extLst>
              <a:ext uri="{FF2B5EF4-FFF2-40B4-BE49-F238E27FC236}">
                <a16:creationId xmlns:a16="http://schemas.microsoft.com/office/drawing/2014/main" id="{53A95EC2-5DF9-48B5-9E1B-1A7B2BF74F58}"/>
              </a:ext>
            </a:extLst>
          </p:cNvPr>
          <p:cNvSpPr txBox="1"/>
          <p:nvPr/>
        </p:nvSpPr>
        <p:spPr>
          <a:xfrm>
            <a:off x="7017803" y="2181299"/>
            <a:ext cx="4113442" cy="830997"/>
          </a:xfrm>
          <a:prstGeom prst="rect">
            <a:avLst/>
          </a:prstGeom>
          <a:noFill/>
        </p:spPr>
        <p:txBody>
          <a:bodyPr wrap="square" rtlCol="0">
            <a:spAutoFit/>
          </a:bodyPr>
          <a:lstStyle/>
          <a:p>
            <a:pPr algn="ctr"/>
            <a:r>
              <a:rPr lang="en-GB" sz="2400" dirty="0">
                <a:solidFill>
                  <a:srgbClr val="FF0000"/>
                </a:solidFill>
              </a:rPr>
              <a:t>OME metadata structure</a:t>
            </a:r>
          </a:p>
          <a:p>
            <a:pPr algn="ctr"/>
            <a:r>
              <a:rPr lang="en-GB" sz="2400" dirty="0">
                <a:solidFill>
                  <a:srgbClr val="FF0000"/>
                </a:solidFill>
              </a:rPr>
              <a:t>(this is an object)</a:t>
            </a:r>
          </a:p>
        </p:txBody>
      </p:sp>
      <p:cxnSp>
        <p:nvCxnSpPr>
          <p:cNvPr id="8" name="Straight Arrow Connector 7">
            <a:extLst>
              <a:ext uri="{FF2B5EF4-FFF2-40B4-BE49-F238E27FC236}">
                <a16:creationId xmlns:a16="http://schemas.microsoft.com/office/drawing/2014/main" id="{C94817C6-3586-4FA1-9E9D-345FAE6F0606}"/>
              </a:ext>
            </a:extLst>
          </p:cNvPr>
          <p:cNvCxnSpPr>
            <a:cxnSpLocks/>
          </p:cNvCxnSpPr>
          <p:nvPr/>
        </p:nvCxnSpPr>
        <p:spPr>
          <a:xfrm>
            <a:off x="9064692" y="3008170"/>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2DCE77-54A6-4B90-A986-FACA1BB48EE3}"/>
              </a:ext>
            </a:extLst>
          </p:cNvPr>
          <p:cNvSpPr/>
          <p:nvPr/>
        </p:nvSpPr>
        <p:spPr>
          <a:xfrm>
            <a:off x="7213734" y="5527453"/>
            <a:ext cx="3701914"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65290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0FC10-8862-4451-BBFA-C15FC5D49676}"/>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63350"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sp>
        <p:nvSpPr>
          <p:cNvPr id="9" name="TextBox 8">
            <a:extLst>
              <a:ext uri="{FF2B5EF4-FFF2-40B4-BE49-F238E27FC236}">
                <a16:creationId xmlns:a16="http://schemas.microsoft.com/office/drawing/2014/main" id="{98AE3EDE-E100-4B77-BF04-83AF18153431}"/>
              </a:ext>
            </a:extLst>
          </p:cNvPr>
          <p:cNvSpPr txBox="1"/>
          <p:nvPr/>
        </p:nvSpPr>
        <p:spPr>
          <a:xfrm>
            <a:off x="55236" y="2548568"/>
            <a:ext cx="4661790" cy="461665"/>
          </a:xfrm>
          <a:prstGeom prst="rect">
            <a:avLst/>
          </a:prstGeom>
          <a:noFill/>
        </p:spPr>
        <p:txBody>
          <a:bodyPr wrap="square" rtlCol="0">
            <a:spAutoFit/>
          </a:bodyPr>
          <a:lstStyle/>
          <a:p>
            <a:pPr algn="ctr"/>
            <a:r>
              <a:rPr lang="en-GB" sz="2400" dirty="0">
                <a:solidFill>
                  <a:srgbClr val="FF0000"/>
                </a:solidFill>
              </a:rPr>
              <a:t>Type .get, then press tab</a:t>
            </a:r>
          </a:p>
        </p:txBody>
      </p:sp>
      <p:cxnSp>
        <p:nvCxnSpPr>
          <p:cNvPr id="10" name="Straight Arrow Connector 9">
            <a:extLst>
              <a:ext uri="{FF2B5EF4-FFF2-40B4-BE49-F238E27FC236}">
                <a16:creationId xmlns:a16="http://schemas.microsoft.com/office/drawing/2014/main" id="{3400CE82-F430-4D55-A66C-E28A60941DD2}"/>
              </a:ext>
            </a:extLst>
          </p:cNvPr>
          <p:cNvCxnSpPr>
            <a:cxnSpLocks/>
          </p:cNvCxnSpPr>
          <p:nvPr/>
        </p:nvCxnSpPr>
        <p:spPr>
          <a:xfrm>
            <a:off x="2386131" y="3008170"/>
            <a:ext cx="0" cy="166337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AD6AEBD-113E-4B6C-8C0E-88A762058B81}"/>
              </a:ext>
            </a:extLst>
          </p:cNvPr>
          <p:cNvSpPr/>
          <p:nvPr/>
        </p:nvSpPr>
        <p:spPr>
          <a:xfrm>
            <a:off x="1678540" y="4671546"/>
            <a:ext cx="1415180"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09919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3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3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0FC10-8862-4451-BBFA-C15FC5D49676}"/>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43685"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13" name="Picture 12">
            <a:extLst>
              <a:ext uri="{FF2B5EF4-FFF2-40B4-BE49-F238E27FC236}">
                <a16:creationId xmlns:a16="http://schemas.microsoft.com/office/drawing/2014/main" id="{F36CEB16-2B81-4E68-9519-2F30B99DA756}"/>
              </a:ext>
            </a:extLst>
          </p:cNvPr>
          <p:cNvPicPr>
            <a:picLocks noChangeAspect="1"/>
          </p:cNvPicPr>
          <p:nvPr/>
        </p:nvPicPr>
        <p:blipFill>
          <a:blip r:embed="rId3"/>
          <a:stretch>
            <a:fillRect/>
          </a:stretch>
        </p:blipFill>
        <p:spPr>
          <a:xfrm>
            <a:off x="3165849" y="2699554"/>
            <a:ext cx="5419048" cy="1923810"/>
          </a:xfrm>
          <a:prstGeom prst="rect">
            <a:avLst/>
          </a:prstGeom>
        </p:spPr>
      </p:pic>
    </p:spTree>
    <p:extLst>
      <p:ext uri="{BB962C8B-B14F-4D97-AF65-F5344CB8AC3E}">
        <p14:creationId xmlns:p14="http://schemas.microsoft.com/office/powerpoint/2010/main" val="33632816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5375C9-C69E-4D8E-B14D-A20F73555770}"/>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spTree>
    <p:extLst>
      <p:ext uri="{BB962C8B-B14F-4D97-AF65-F5344CB8AC3E}">
        <p14:creationId xmlns:p14="http://schemas.microsoft.com/office/powerpoint/2010/main" val="38867388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EDDBC4-842A-4DA6-BB55-B750FC408D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4229099"/>
            <a:ext cx="7382512" cy="189706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28708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376BFD-E090-4A91-85C3-B5F654AEA75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3259248"/>
            <a:ext cx="6217840" cy="2866916"/>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507583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1A026E-55CA-4D31-9B58-238FE97A140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3775296"/>
            <a:ext cx="6217840" cy="2350868"/>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974933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pic>
        <p:nvPicPr>
          <p:cNvPr id="4" name="Picture 3">
            <a:extLst>
              <a:ext uri="{FF2B5EF4-FFF2-40B4-BE49-F238E27FC236}">
                <a16:creationId xmlns:a16="http://schemas.microsoft.com/office/drawing/2014/main" id="{0FD26FB7-2699-44D7-95E6-A342D14A11C8}"/>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4182700"/>
            <a:ext cx="6217840" cy="1943463"/>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85685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6B963A-518A-4F43-8C67-B0952A810F08}"/>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5006566"/>
            <a:ext cx="6217840" cy="111959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138573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pic>
        <p:nvPicPr>
          <p:cNvPr id="5" name="Picture 4">
            <a:extLst>
              <a:ext uri="{FF2B5EF4-FFF2-40B4-BE49-F238E27FC236}">
                <a16:creationId xmlns:a16="http://schemas.microsoft.com/office/drawing/2014/main" id="{F3D52AE9-2424-4D6A-A1D8-814EB881A82B}"/>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Tree>
    <p:extLst>
      <p:ext uri="{BB962C8B-B14F-4D97-AF65-F5344CB8AC3E}">
        <p14:creationId xmlns:p14="http://schemas.microsoft.com/office/powerpoint/2010/main" val="16114612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z_idx</a:t>
            </a:r>
            <a:r>
              <a:rPr lang="en-GB" i="1" dirty="0">
                <a:solidFill>
                  <a:schemeClr val="accent1"/>
                </a:solidFill>
              </a:rPr>
              <a:t>, </a:t>
            </a:r>
            <a:r>
              <a:rPr lang="en-GB" i="1" dirty="0" err="1">
                <a:solidFill>
                  <a:schemeClr val="accent1"/>
                </a:solidFill>
              </a:rPr>
              <a:t>c_idx</a:t>
            </a:r>
            <a:r>
              <a:rPr lang="en-GB" i="1" dirty="0">
                <a:solidFill>
                  <a:schemeClr val="accent1"/>
                </a:solidFill>
              </a:rPr>
              <a:t>, </a:t>
            </a:r>
            <a:r>
              <a:rPr lang="en-GB" i="1" dirty="0" err="1">
                <a:solidFill>
                  <a:schemeClr val="accent1"/>
                </a:solidFill>
              </a:rPr>
              <a:t>t_idx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4213412"/>
            <a:ext cx="6217840" cy="191275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24F86079-A7ED-4189-B562-827287DFE3C2}"/>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Tree>
    <p:extLst>
      <p:ext uri="{BB962C8B-B14F-4D97-AF65-F5344CB8AC3E}">
        <p14:creationId xmlns:p14="http://schemas.microsoft.com/office/powerpoint/2010/main" val="184160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900987-80ED-4749-8268-851A6FCED57D}"/>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z_idx</a:t>
            </a:r>
            <a:r>
              <a:rPr lang="en-GB" i="1" dirty="0">
                <a:solidFill>
                  <a:schemeClr val="accent1"/>
                </a:solidFill>
              </a:rPr>
              <a:t>, </a:t>
            </a:r>
            <a:r>
              <a:rPr lang="en-GB" i="1" dirty="0" err="1">
                <a:solidFill>
                  <a:schemeClr val="accent1"/>
                </a:solidFill>
              </a:rPr>
              <a:t>c_idx</a:t>
            </a:r>
            <a:r>
              <a:rPr lang="en-GB" i="1" dirty="0">
                <a:solidFill>
                  <a:schemeClr val="accent1"/>
                </a:solidFill>
              </a:rPr>
              <a:t>, </a:t>
            </a:r>
            <a:r>
              <a:rPr lang="en-GB" i="1" dirty="0" err="1">
                <a:solidFill>
                  <a:schemeClr val="accent1"/>
                </a:solidFill>
              </a:rPr>
              <a:t>t_idx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4563034"/>
            <a:ext cx="6217840" cy="156312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030314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EE3A3A-ADA9-4A85-A1C1-7C5F5F5929F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z_idx</a:t>
            </a:r>
            <a:r>
              <a:rPr lang="en-GB" i="1" dirty="0">
                <a:solidFill>
                  <a:schemeClr val="accent1"/>
                </a:solidFill>
              </a:rPr>
              <a:t>, </a:t>
            </a:r>
            <a:r>
              <a:rPr lang="en-GB" i="1" dirty="0" err="1">
                <a:solidFill>
                  <a:schemeClr val="accent1"/>
                </a:solidFill>
              </a:rPr>
              <a:t>c_idx</a:t>
            </a:r>
            <a:r>
              <a:rPr lang="en-GB" i="1" dirty="0">
                <a:solidFill>
                  <a:schemeClr val="accent1"/>
                </a:solidFill>
              </a:rPr>
              <a:t>, </a:t>
            </a:r>
            <a:r>
              <a:rPr lang="en-GB" i="1" dirty="0" err="1">
                <a:solidFill>
                  <a:schemeClr val="accent1"/>
                </a:solidFill>
              </a:rPr>
              <a:t>t_idx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5020235"/>
            <a:ext cx="6217840" cy="1105928"/>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495449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6EFEF7-FA81-484D-A7ED-7504387D31AB}"/>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z_idx</a:t>
            </a:r>
            <a:r>
              <a:rPr lang="en-GB" i="1" dirty="0">
                <a:solidFill>
                  <a:schemeClr val="accent1"/>
                </a:solidFill>
              </a:rPr>
              <a:t>, </a:t>
            </a:r>
            <a:r>
              <a:rPr lang="en-GB" i="1" dirty="0" err="1">
                <a:solidFill>
                  <a:schemeClr val="accent1"/>
                </a:solidFill>
              </a:rPr>
              <a:t>c_idx</a:t>
            </a:r>
            <a:r>
              <a:rPr lang="en-GB" i="1" dirty="0">
                <a:solidFill>
                  <a:schemeClr val="accent1"/>
                </a:solidFill>
              </a:rPr>
              <a:t>, </a:t>
            </a:r>
            <a:r>
              <a:rPr lang="en-GB" i="1" dirty="0" err="1">
                <a:solidFill>
                  <a:schemeClr val="accent1"/>
                </a:solidFill>
              </a:rPr>
              <a:t>t_idx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5414681"/>
            <a:ext cx="6217840" cy="71148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517224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D3FFBF-55F9-483F-8ADD-0CC4099755F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z_idx</a:t>
            </a:r>
            <a:r>
              <a:rPr lang="en-GB" i="1" dirty="0">
                <a:solidFill>
                  <a:schemeClr val="accent1"/>
                </a:solidFill>
              </a:rPr>
              <a:t>, </a:t>
            </a:r>
            <a:r>
              <a:rPr lang="en-GB" i="1" dirty="0" err="1">
                <a:solidFill>
                  <a:schemeClr val="accent1"/>
                </a:solidFill>
              </a:rPr>
              <a:t>c_idx</a:t>
            </a:r>
            <a:r>
              <a:rPr lang="en-GB" i="1" dirty="0">
                <a:solidFill>
                  <a:schemeClr val="accent1"/>
                </a:solidFill>
              </a:rPr>
              <a:t>, </a:t>
            </a:r>
            <a:r>
              <a:rPr lang="en-GB" i="1" dirty="0" err="1">
                <a:solidFill>
                  <a:schemeClr val="accent1"/>
                </a:solidFill>
              </a:rPr>
              <a:t>t_idx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Tree>
    <p:extLst>
      <p:ext uri="{BB962C8B-B14F-4D97-AF65-F5344CB8AC3E}">
        <p14:creationId xmlns:p14="http://schemas.microsoft.com/office/powerpoint/2010/main" val="4552771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D93F8-E0F2-4E3F-A6FE-13B4C0A7E3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9"/>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4657725"/>
            <a:ext cx="7382512" cy="14684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130157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Questions?!</a:t>
            </a:r>
            <a:endParaRPr lang="en-GB" sz="2800" dirty="0">
              <a:solidFill>
                <a:schemeClr val="tx1"/>
              </a:solidFill>
            </a:endParaRPr>
          </a:p>
        </p:txBody>
      </p:sp>
    </p:spTree>
    <p:extLst>
      <p:ext uri="{BB962C8B-B14F-4D97-AF65-F5344CB8AC3E}">
        <p14:creationId xmlns:p14="http://schemas.microsoft.com/office/powerpoint/2010/main" val="11785033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Under construction!</a:t>
            </a:r>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grpSp>
        <p:nvGrpSpPr>
          <p:cNvPr id="12" name="Group 11">
            <a:extLst>
              <a:ext uri="{FF2B5EF4-FFF2-40B4-BE49-F238E27FC236}">
                <a16:creationId xmlns:a16="http://schemas.microsoft.com/office/drawing/2014/main" id="{AE0910C3-83C7-4BD7-B1E4-BE01563AEC61}"/>
              </a:ext>
            </a:extLst>
          </p:cNvPr>
          <p:cNvGrpSpPr/>
          <p:nvPr/>
        </p:nvGrpSpPr>
        <p:grpSpPr>
          <a:xfrm>
            <a:off x="2119250" y="2993993"/>
            <a:ext cx="7953499" cy="1422906"/>
            <a:chOff x="1619352" y="2877004"/>
            <a:chExt cx="7953499" cy="1422906"/>
          </a:xfrm>
        </p:grpSpPr>
        <p:sp>
          <p:nvSpPr>
            <p:cNvPr id="8" name="TextBox 7">
              <a:extLst>
                <a:ext uri="{FF2B5EF4-FFF2-40B4-BE49-F238E27FC236}">
                  <a16:creationId xmlns:a16="http://schemas.microsoft.com/office/drawing/2014/main" id="{8175927A-B354-4981-8817-46E9FFCBE837}"/>
                </a:ext>
              </a:extLst>
            </p:cNvPr>
            <p:cNvSpPr txBox="1"/>
            <p:nvPr/>
          </p:nvSpPr>
          <p:spPr>
            <a:xfrm>
              <a:off x="3622917" y="2926738"/>
              <a:ext cx="3946369" cy="1323439"/>
            </a:xfrm>
            <a:prstGeom prst="rect">
              <a:avLst/>
            </a:prstGeom>
            <a:noFill/>
          </p:spPr>
          <p:txBody>
            <a:bodyPr wrap="square" rtlCol="0">
              <a:spAutoFit/>
            </a:bodyPr>
            <a:lstStyle/>
            <a:p>
              <a:pPr algn="ctr"/>
              <a:r>
                <a:rPr lang="en-GB" sz="2800" dirty="0">
                  <a:solidFill>
                    <a:schemeClr val="tx1"/>
                  </a:solidFill>
                </a:rPr>
                <a:t>Comments/requests?  </a:t>
              </a:r>
            </a:p>
            <a:p>
              <a:pPr algn="ctr"/>
              <a:r>
                <a:rPr lang="en-GB" sz="2800" dirty="0">
                  <a:solidFill>
                    <a:schemeClr val="tx1"/>
                  </a:solidFill>
                </a:rPr>
                <a:t>Let me know!</a:t>
              </a:r>
            </a:p>
            <a:p>
              <a:pPr algn="ctr"/>
              <a:r>
                <a:rPr lang="en-GB" sz="2400" dirty="0">
                  <a:solidFill>
                    <a:srgbClr val="BF2F37"/>
                  </a:solidFill>
                </a:rPr>
                <a:t>stephen.cross@bristol.ac.uk</a:t>
              </a:r>
            </a:p>
          </p:txBody>
        </p:sp>
        <p:grpSp>
          <p:nvGrpSpPr>
            <p:cNvPr id="10" name="Group 9">
              <a:extLst>
                <a:ext uri="{FF2B5EF4-FFF2-40B4-BE49-F238E27FC236}">
                  <a16:creationId xmlns:a16="http://schemas.microsoft.com/office/drawing/2014/main" id="{F222D1C0-0D79-44F7-945A-8AD0E3855214}"/>
                </a:ext>
              </a:extLst>
            </p:cNvPr>
            <p:cNvGrpSpPr/>
            <p:nvPr/>
          </p:nvGrpSpPr>
          <p:grpSpPr>
            <a:xfrm>
              <a:off x="1619352" y="2877004"/>
              <a:ext cx="7953499" cy="1422906"/>
              <a:chOff x="1619352" y="2877004"/>
              <a:chExt cx="7953499" cy="1422906"/>
            </a:xfrm>
          </p:grpSpPr>
          <p:pic>
            <p:nvPicPr>
              <p:cNvPr id="1026" name="Picture 2" descr="See the source image">
                <a:extLst>
                  <a:ext uri="{FF2B5EF4-FFF2-40B4-BE49-F238E27FC236}">
                    <a16:creationId xmlns:a16="http://schemas.microsoft.com/office/drawing/2014/main" id="{7F7C875F-2006-4A90-BBA3-6BB63A58DC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7024" y="2877004"/>
                <a:ext cx="1595827" cy="14229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ee the source image">
                <a:extLst>
                  <a:ext uri="{FF2B5EF4-FFF2-40B4-BE49-F238E27FC236}">
                    <a16:creationId xmlns:a16="http://schemas.microsoft.com/office/drawing/2014/main" id="{F34D1760-7935-47C7-B9F9-A129EE3F78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352" y="2877005"/>
                <a:ext cx="1595827" cy="142290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2991040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iversity of Bristol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descreen-presentation-template.ppt [Compatibility Mode]" id="{015D3FAC-8A05-4D96-B86A-FAF1F2B83C04}" vid="{E95CFD32-1F5A-4942-BB4C-571E14057853}"/>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University of Bristol template</Template>
  <TotalTime>31953</TotalTime>
  <Words>4499</Words>
  <Application>Microsoft Office PowerPoint</Application>
  <PresentationFormat>Widescreen</PresentationFormat>
  <Paragraphs>946</Paragraphs>
  <Slides>91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91</vt:i4>
      </vt:variant>
    </vt:vector>
  </HeadingPairs>
  <TitlesOfParts>
    <vt:vector size="95" baseType="lpstr">
      <vt:lpstr>Arial</vt:lpstr>
      <vt:lpstr>Avenir Roman</vt:lpstr>
      <vt:lpstr>Calibri</vt:lpstr>
      <vt:lpstr>1_University of Bristol template</vt:lpstr>
      <vt:lpstr>MATLAB for image processing Session 3: Advanced data structures</vt:lpstr>
      <vt:lpstr>Course structure</vt:lpstr>
      <vt:lpstr>Under construction!</vt:lpstr>
      <vt:lpstr>PowerPoint Presentation</vt:lpstr>
      <vt:lpstr>Advanced data structures</vt:lpstr>
      <vt:lpstr>PowerPoint Presentation</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PowerPoint Presentation</vt:lpstr>
      <vt:lpstr>Cell arrays</vt:lpstr>
      <vt:lpstr>Cell arrays</vt:lpstr>
      <vt:lpstr>Cell arrays</vt:lpstr>
      <vt:lpstr>Cell arrays</vt:lpstr>
      <vt:lpstr>Cell arrays</vt:lpstr>
      <vt:lpstr>Cell arrays</vt:lpstr>
      <vt:lpstr>Cell arrays</vt:lpstr>
      <vt:lpstr>PowerPoint Presentation</vt:lpstr>
      <vt:lpstr>Tables</vt:lpstr>
      <vt:lpstr>Tables</vt:lpstr>
      <vt:lpstr>Tables</vt:lpstr>
      <vt:lpstr>Tables</vt:lpstr>
      <vt:lpstr>Tables</vt:lpstr>
      <vt:lpstr>Tables</vt:lpstr>
      <vt:lpstr>Tables</vt:lpstr>
      <vt:lpstr>Tables</vt:lpstr>
      <vt:lpstr>Tables</vt:lpstr>
      <vt:lpstr>Tables</vt:lpstr>
      <vt:lpstr>Tables</vt:lpstr>
      <vt:lpstr>Tables</vt:lpstr>
      <vt:lpstr>PowerPoint Presentation</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PowerPoint Presentation</vt:lpstr>
      <vt:lpstr>Defining objects</vt:lpstr>
      <vt:lpstr>Defining objects</vt:lpstr>
      <vt:lpstr>Defining objects</vt:lpstr>
      <vt:lpstr>PowerPoint Presentation</vt:lpstr>
      <vt:lpstr>Using objects</vt:lpstr>
      <vt:lpstr>Using objects</vt:lpstr>
      <vt:lpstr>Using objects</vt:lpstr>
      <vt:lpstr>Using objects</vt:lpstr>
      <vt:lpstr>Using objects</vt:lpstr>
      <vt:lpstr>PowerPoint Presentation</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PowerPoint Presentation</vt:lpstr>
      <vt:lpstr>Under construction!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ImageJ/FIJI image processing basics</dc:title>
  <dc:creator>SJ Cross</dc:creator>
  <cp:lastModifiedBy>Stephen Cross</cp:lastModifiedBy>
  <cp:revision>971</cp:revision>
  <cp:lastPrinted>2019-11-26T12:49:37Z</cp:lastPrinted>
  <dcterms:modified xsi:type="dcterms:W3CDTF">2020-02-04T16:53:25Z</dcterms:modified>
</cp:coreProperties>
</file>